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1" r:id="rId17"/>
    <p:sldId id="292" r:id="rId18"/>
    <p:sldId id="293" r:id="rId19"/>
    <p:sldId id="294" r:id="rId20"/>
    <p:sldId id="288" r:id="rId21"/>
    <p:sldId id="271" r:id="rId22"/>
    <p:sldId id="272" r:id="rId23"/>
    <p:sldId id="273" r:id="rId24"/>
    <p:sldId id="274" r:id="rId25"/>
    <p:sldId id="276" r:id="rId26"/>
    <p:sldId id="275" r:id="rId27"/>
    <p:sldId id="277" r:id="rId28"/>
    <p:sldId id="278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289" r:id="rId37"/>
    <p:sldId id="290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4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B14F-CAFD-436C-BF47-DCBFEC2EF8D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1751F-8117-4E38-924C-D5CF89D49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9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84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5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3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30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66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8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6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0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91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5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5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3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9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5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61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6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50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93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1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1751F-8117-4E38-924C-D5CF89D497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2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6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DFD8-9712-4775-A323-629A0C1ADAE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A4CD-0725-4127-8DFF-FDFD4E79C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Dynamic Programming 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 Problem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693" y="189392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Given a series of </a:t>
            </a:r>
            <a:r>
              <a:rPr lang="en-US" b="1" dirty="0" smtClean="0">
                <a:latin typeface="Consolas" panose="020B0609020204030204" pitchFamily="49" charset="0"/>
              </a:rPr>
              <a:t>n </a:t>
            </a:r>
            <a:r>
              <a:rPr lang="en-US" dirty="0" smtClean="0">
                <a:latin typeface="Consolas" panose="020B0609020204030204" pitchFamily="49" charset="0"/>
              </a:rPr>
              <a:t>matrices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0895" y="237225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Matrices are named from 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to A</a:t>
            </a:r>
            <a:r>
              <a:rPr lang="en-US" sz="1100" b="1" dirty="0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0895" y="2820712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There dimensions are named from 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to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93" y="3391265"/>
            <a:ext cx="99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Find the minimum number of scalar multiplications for multiplying the chain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693" y="3839727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Find </a:t>
            </a:r>
            <a:r>
              <a:rPr lang="en-US" dirty="0">
                <a:latin typeface="Consolas" panose="020B0609020204030204" pitchFamily="49" charset="0"/>
              </a:rPr>
              <a:t>the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parenthesization</a:t>
            </a:r>
            <a:r>
              <a:rPr lang="en-US" dirty="0" smtClean="0">
                <a:latin typeface="Consolas" panose="020B0609020204030204" pitchFamily="49" charset="0"/>
              </a:rPr>
              <a:t> for multiplying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38257" y="2190830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5968" y="24750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7311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1165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1: 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129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/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84798" y="2197093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2509" y="24813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84798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61285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5733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077900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95611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k=3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78265" y="180475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04665" y="181008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1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77067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4778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7067" y="1813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936" y="181319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>
                <a:latin typeface="Consolas" panose="020B0609020204030204" pitchFamily="49" charset="0"/>
              </a:rPr>
              <a:t>5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4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129425" y="215733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7136" y="24415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51139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55225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848" y="17880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A</a:t>
            </a:r>
            <a:r>
              <a:rPr lang="en-US" sz="1200" b="1" dirty="0" smtClean="0">
                <a:latin typeface="Consolas" panose="020B0609020204030204" pitchFamily="49" charset="0"/>
              </a:rPr>
              <a:t>k+1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693" y="41311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1 &lt;= k &lt;= n-1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93" y="531687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For any values of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(1&lt;=k&lt;=n-1)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the sub chains will be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871" y="5686206"/>
            <a:ext cx="175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k</a:t>
            </a:r>
            <a:endParaRPr lang="en-US" sz="12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k+1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n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19" y="5686205"/>
            <a:ext cx="880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Dimension of resultant matrix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fter multiplying the chain: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endParaRPr lang="en-US" sz="10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Dimension of resultant matrix after multiplying the chain: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n</a:t>
            </a:r>
            <a:endParaRPr lang="en-US" sz="10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694" y="4568002"/>
            <a:ext cx="110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After dividing a chain, left sub chain contains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number of elements and right sub chain contains rest other elements (</a:t>
            </a:r>
            <a:r>
              <a:rPr lang="en-US" b="1" dirty="0" smtClean="0">
                <a:latin typeface="Consolas" panose="020B0609020204030204" pitchFamily="49" charset="0"/>
              </a:rPr>
              <a:t>n-k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3" grpId="0"/>
      <p:bldP spid="20" grpId="0"/>
      <p:bldP spid="21" grpId="0"/>
      <p:bldP spid="24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i+4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38257" y="2190830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5968" y="24750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en-US" dirty="0" smtClean="0">
                <a:latin typeface="Consolas" panose="020B0609020204030204" pitchFamily="49" charset="0"/>
              </a:rPr>
              <a:t>=1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47311" y="18187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1165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9650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/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i+4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747212" y="2221931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64923" y="25061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0462" y="18197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2014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9650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i+3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100" b="1" dirty="0" smtClean="0">
                <a:latin typeface="Consolas" panose="020B0609020204030204" pitchFamily="49" charset="0"/>
              </a:rPr>
              <a:t>i+4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385033" y="2178987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2744" y="246322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k=3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6706" y="18214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4087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94467" y="18037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49650" y="18096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 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i+3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60748" y="1821498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(A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)  (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K=1: (A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)(A</a:t>
            </a:r>
            <a:r>
              <a:rPr lang="en-US" sz="1100" b="1" dirty="0" smtClean="0">
                <a:latin typeface="Consolas" panose="020B0609020204030204" pitchFamily="49" charset="0"/>
              </a:rPr>
              <a:t>i+1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0546" y="3499783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K=2: (A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dirty="0" smtClean="0">
                <a:latin typeface="Consolas" panose="020B0609020204030204" pitchFamily="49" charset="0"/>
              </a:rPr>
              <a:t>)(A</a:t>
            </a:r>
            <a:r>
              <a:rPr lang="en-US" sz="11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0546" y="393419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K=3: (A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i+2</a:t>
            </a:r>
            <a:r>
              <a:rPr lang="en-US" dirty="0" smtClean="0">
                <a:latin typeface="Consolas" panose="020B0609020204030204" pitchFamily="49" charset="0"/>
              </a:rPr>
              <a:t>)(A</a:t>
            </a:r>
            <a:r>
              <a:rPr lang="en-US" sz="1100" b="1" dirty="0" smtClean="0">
                <a:latin typeface="Consolas" panose="020B0609020204030204" pitchFamily="49" charset="0"/>
              </a:rPr>
              <a:t>i+3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0546" y="4378096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K=k: (A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)(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49869" y="2175312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67580" y="245955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5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7" grpId="0"/>
      <p:bldP spid="12" grpId="0"/>
      <p:bldP spid="13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0154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6289" y="1690688"/>
            <a:ext cx="247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Recursion Tree for Fib(4)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372164" y="2461190"/>
            <a:ext cx="723275" cy="649480"/>
            <a:chOff x="4817113" y="2427006"/>
            <a:chExt cx="723275" cy="649480"/>
          </a:xfrm>
        </p:grpSpPr>
        <p:sp>
          <p:nvSpPr>
            <p:cNvPr id="7" name="Oval 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31724" y="3299431"/>
            <a:ext cx="723275" cy="649480"/>
            <a:chOff x="4817113" y="2427006"/>
            <a:chExt cx="723275" cy="649480"/>
          </a:xfrm>
        </p:grpSpPr>
        <p:sp>
          <p:nvSpPr>
            <p:cNvPr id="15" name="Oval 1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81381" y="3299431"/>
            <a:ext cx="723275" cy="649480"/>
            <a:chOff x="4817113" y="2427006"/>
            <a:chExt cx="723275" cy="649480"/>
          </a:xfrm>
        </p:grpSpPr>
        <p:sp>
          <p:nvSpPr>
            <p:cNvPr id="18" name="Oval 1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08449" y="4419568"/>
            <a:ext cx="723275" cy="649480"/>
            <a:chOff x="4817113" y="2427006"/>
            <a:chExt cx="723275" cy="649480"/>
          </a:xfrm>
        </p:grpSpPr>
        <p:sp>
          <p:nvSpPr>
            <p:cNvPr id="21" name="Oval 2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81204" y="4419568"/>
            <a:ext cx="723275" cy="649480"/>
            <a:chOff x="4817113" y="2427006"/>
            <a:chExt cx="723275" cy="649480"/>
          </a:xfrm>
        </p:grpSpPr>
        <p:sp>
          <p:nvSpPr>
            <p:cNvPr id="24" name="Oval 2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49504" y="348345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Fib(n-1) + Fib(n-2);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0" y="41775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9504" y="256477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return 0;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9504" y="301326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(n==1) return 1;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169251" y="4366612"/>
            <a:ext cx="723275" cy="649480"/>
            <a:chOff x="4817113" y="2427006"/>
            <a:chExt cx="723275" cy="649480"/>
          </a:xfrm>
        </p:grpSpPr>
        <p:sp>
          <p:nvSpPr>
            <p:cNvPr id="31" name="Oval 3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0542006" y="4366612"/>
            <a:ext cx="723275" cy="649480"/>
            <a:chOff x="4817113" y="2427006"/>
            <a:chExt cx="723275" cy="649480"/>
          </a:xfrm>
        </p:grpSpPr>
        <p:sp>
          <p:nvSpPr>
            <p:cNvPr id="34" name="Oval 3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02338" y="20154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66774" y="2018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734362" y="5582549"/>
            <a:ext cx="723275" cy="649480"/>
            <a:chOff x="4817113" y="2427006"/>
            <a:chExt cx="723275" cy="649480"/>
          </a:xfrm>
        </p:grpSpPr>
        <p:sp>
          <p:nvSpPr>
            <p:cNvPr id="45" name="Oval 4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94827" y="5582549"/>
            <a:ext cx="723275" cy="649480"/>
            <a:chOff x="4817113" y="2427006"/>
            <a:chExt cx="723275" cy="649480"/>
          </a:xfrm>
        </p:grpSpPr>
        <p:sp>
          <p:nvSpPr>
            <p:cNvPr id="48" name="Oval 4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843733" y="201542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3740278" y="3221578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874546" y="622675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91845" y="3151858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2362152" y="3903770"/>
            <a:ext cx="763870" cy="787582"/>
            <a:chOff x="1982624" y="3852784"/>
            <a:chExt cx="1027923" cy="787582"/>
          </a:xfrm>
        </p:grpSpPr>
        <p:sp>
          <p:nvSpPr>
            <p:cNvPr id="119" name="Rounded Rectangle 11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>
              <a:stCxn id="11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3" name="Curved Connector 122"/>
          <p:cNvCxnSpPr>
            <a:stCxn id="7" idx="5"/>
            <a:endCxn id="19" idx="1"/>
          </p:cNvCxnSpPr>
          <p:nvPr/>
        </p:nvCxnSpPr>
        <p:spPr>
          <a:xfrm rot="16200000" flipH="1">
            <a:off x="9068097" y="2910886"/>
            <a:ext cx="608615" cy="817953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18" idx="0"/>
            <a:endCxn id="8" idx="3"/>
          </p:cNvCxnSpPr>
          <p:nvPr/>
        </p:nvCxnSpPr>
        <p:spPr>
          <a:xfrm rot="16200000" flipV="1">
            <a:off x="9362479" y="2518891"/>
            <a:ext cx="513501" cy="104758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/>
          <p:cNvCxnSpPr>
            <a:stCxn id="18" idx="4"/>
            <a:endCxn id="35" idx="1"/>
          </p:cNvCxnSpPr>
          <p:nvPr/>
        </p:nvCxnSpPr>
        <p:spPr>
          <a:xfrm rot="16200000" flipH="1">
            <a:off x="9971292" y="4120637"/>
            <a:ext cx="742441" cy="398987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34" idx="0"/>
            <a:endCxn id="19" idx="3"/>
          </p:cNvCxnSpPr>
          <p:nvPr/>
        </p:nvCxnSpPr>
        <p:spPr>
          <a:xfrm rot="16200000" flipV="1">
            <a:off x="10332930" y="3795898"/>
            <a:ext cx="742441" cy="39898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9" idx="1"/>
            <a:endCxn id="31" idx="1"/>
          </p:cNvCxnSpPr>
          <p:nvPr/>
        </p:nvCxnSpPr>
        <p:spPr>
          <a:xfrm rot="10800000" flipV="1">
            <a:off x="9301263" y="3624170"/>
            <a:ext cx="480118" cy="83755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31" idx="6"/>
            <a:endCxn id="18" idx="4"/>
          </p:cNvCxnSpPr>
          <p:nvPr/>
        </p:nvCxnSpPr>
        <p:spPr>
          <a:xfrm flipV="1">
            <a:off x="9855629" y="3948911"/>
            <a:ext cx="287390" cy="74244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7" idx="2"/>
            <a:endCxn id="15" idx="1"/>
          </p:cNvCxnSpPr>
          <p:nvPr/>
        </p:nvCxnSpPr>
        <p:spPr>
          <a:xfrm rot="10800000" flipV="1">
            <a:off x="7263736" y="2785929"/>
            <a:ext cx="1145326" cy="60861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16" idx="1"/>
            <a:endCxn id="21" idx="1"/>
          </p:cNvCxnSpPr>
          <p:nvPr/>
        </p:nvCxnSpPr>
        <p:spPr>
          <a:xfrm rot="10800000" flipV="1">
            <a:off x="6540462" y="3624170"/>
            <a:ext cx="591263" cy="890511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stCxn id="22" idx="1"/>
            <a:endCxn id="45" idx="1"/>
          </p:cNvCxnSpPr>
          <p:nvPr/>
        </p:nvCxnSpPr>
        <p:spPr>
          <a:xfrm rot="10800000" flipV="1">
            <a:off x="5866375" y="4744307"/>
            <a:ext cx="542075" cy="933355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45" idx="7"/>
            <a:endCxn id="21" idx="4"/>
          </p:cNvCxnSpPr>
          <p:nvPr/>
        </p:nvCxnSpPr>
        <p:spPr>
          <a:xfrm rot="5400000" flipH="1" flipV="1">
            <a:off x="6243549" y="5151126"/>
            <a:ext cx="608615" cy="44446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21" idx="5"/>
            <a:endCxn id="49" idx="1"/>
          </p:cNvCxnSpPr>
          <p:nvPr/>
        </p:nvCxnSpPr>
        <p:spPr>
          <a:xfrm rot="16200000" flipH="1">
            <a:off x="6580593" y="5393054"/>
            <a:ext cx="933355" cy="9511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21" idx="7"/>
            <a:endCxn id="15" idx="4"/>
          </p:cNvCxnSpPr>
          <p:nvPr/>
        </p:nvCxnSpPr>
        <p:spPr>
          <a:xfrm rot="5400000" flipH="1" flipV="1">
            <a:off x="6963652" y="3984973"/>
            <a:ext cx="565771" cy="49364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stCxn id="48" idx="0"/>
            <a:endCxn id="22" idx="3"/>
          </p:cNvCxnSpPr>
          <p:nvPr/>
        </p:nvCxnSpPr>
        <p:spPr>
          <a:xfrm rot="16200000" flipV="1">
            <a:off x="6874975" y="5001058"/>
            <a:ext cx="838241" cy="32474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" idx="5"/>
            <a:endCxn id="25" idx="1"/>
          </p:cNvCxnSpPr>
          <p:nvPr/>
        </p:nvCxnSpPr>
        <p:spPr>
          <a:xfrm rot="16200000" flipH="1">
            <a:off x="7306841" y="4269944"/>
            <a:ext cx="890511" cy="58216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24" idx="7"/>
            <a:endCxn id="16" idx="3"/>
          </p:cNvCxnSpPr>
          <p:nvPr/>
        </p:nvCxnSpPr>
        <p:spPr>
          <a:xfrm rot="16200000" flipV="1">
            <a:off x="7668479" y="3810692"/>
            <a:ext cx="890511" cy="51746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stCxn id="15" idx="7"/>
            <a:endCxn id="7" idx="3"/>
          </p:cNvCxnSpPr>
          <p:nvPr/>
        </p:nvCxnSpPr>
        <p:spPr>
          <a:xfrm rot="5400000" flipH="1" flipV="1">
            <a:off x="7924088" y="2814457"/>
            <a:ext cx="378989" cy="78118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295870" y="3865487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/>
          <p:cNvGrpSpPr/>
          <p:nvPr/>
        </p:nvGrpSpPr>
        <p:grpSpPr>
          <a:xfrm>
            <a:off x="2450911" y="3854756"/>
            <a:ext cx="763870" cy="787582"/>
            <a:chOff x="1982624" y="3852784"/>
            <a:chExt cx="1027923" cy="787582"/>
          </a:xfrm>
        </p:grpSpPr>
        <p:sp>
          <p:nvSpPr>
            <p:cNvPr id="173" name="Rounded Rectangle 172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2358350" y="3817718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814720" y="2021780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432785" y="3873386"/>
            <a:ext cx="763870" cy="787582"/>
            <a:chOff x="1982624" y="3852784"/>
            <a:chExt cx="1027923" cy="787582"/>
          </a:xfrm>
        </p:grpSpPr>
        <p:sp>
          <p:nvSpPr>
            <p:cNvPr id="179" name="Rounded Rectangle 17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2329201" y="3799119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807190" y="201980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733302" y="5577278"/>
            <a:ext cx="723275" cy="649480"/>
            <a:chOff x="4817113" y="2427006"/>
            <a:chExt cx="723275" cy="649480"/>
          </a:xfrm>
        </p:grpSpPr>
        <p:sp>
          <p:nvSpPr>
            <p:cNvPr id="98" name="Oval 9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407042" y="4414297"/>
            <a:ext cx="723275" cy="649480"/>
            <a:chOff x="4817113" y="2427006"/>
            <a:chExt cx="723275" cy="649480"/>
          </a:xfrm>
        </p:grpSpPr>
        <p:sp>
          <p:nvSpPr>
            <p:cNvPr id="104" name="Oval 1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794131" y="203072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3726388" y="3808837"/>
            <a:ext cx="763870" cy="787582"/>
            <a:chOff x="1982624" y="3852784"/>
            <a:chExt cx="1027923" cy="787582"/>
          </a:xfrm>
        </p:grpSpPr>
        <p:sp>
          <p:nvSpPr>
            <p:cNvPr id="185" name="Rounded Rectangle 184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/>
            <p:cNvCxnSpPr>
              <a:stCxn id="185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2800661" y="2011634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599754" y="3788265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/>
          <p:cNvCxnSpPr/>
          <p:nvPr/>
        </p:nvCxnSpPr>
        <p:spPr>
          <a:xfrm flipH="1">
            <a:off x="3719544" y="2766532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7094827" y="5577278"/>
            <a:ext cx="723275" cy="649480"/>
            <a:chOff x="4817113" y="2427006"/>
            <a:chExt cx="723275" cy="649480"/>
          </a:xfrm>
        </p:grpSpPr>
        <p:sp>
          <p:nvSpPr>
            <p:cNvPr id="192" name="Oval 19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7311652" y="6226758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674557" y="2632033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2788310" y="201096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6397646" y="4414296"/>
            <a:ext cx="723275" cy="649480"/>
            <a:chOff x="4817113" y="2427006"/>
            <a:chExt cx="723275" cy="649480"/>
          </a:xfrm>
        </p:grpSpPr>
        <p:sp>
          <p:nvSpPr>
            <p:cNvPr id="199" name="Oval 19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6306338" y="48989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7130317" y="3301478"/>
            <a:ext cx="723275" cy="649480"/>
            <a:chOff x="4817113" y="2427006"/>
            <a:chExt cx="723275" cy="649480"/>
          </a:xfrm>
        </p:grpSpPr>
        <p:sp>
          <p:nvSpPr>
            <p:cNvPr id="204" name="Oval 2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2813719" y="2017318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3726388" y="3847069"/>
            <a:ext cx="763870" cy="787582"/>
            <a:chOff x="1982624" y="3852784"/>
            <a:chExt cx="1027923" cy="787582"/>
          </a:xfrm>
        </p:grpSpPr>
        <p:sp>
          <p:nvSpPr>
            <p:cNvPr id="208" name="Rounded Rectangle 207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9" name="Straight Arrow Connector 208"/>
            <p:cNvCxnSpPr>
              <a:stCxn id="208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2844202" y="2024897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625194" y="3824684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/>
          <p:nvPr/>
        </p:nvCxnSpPr>
        <p:spPr>
          <a:xfrm flipH="1">
            <a:off x="3719544" y="3205051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/>
          <p:cNvGrpSpPr/>
          <p:nvPr/>
        </p:nvGrpSpPr>
        <p:grpSpPr>
          <a:xfrm>
            <a:off x="7789621" y="4417820"/>
            <a:ext cx="723275" cy="649480"/>
            <a:chOff x="4817113" y="2427006"/>
            <a:chExt cx="723275" cy="649480"/>
          </a:xfrm>
        </p:grpSpPr>
        <p:sp>
          <p:nvSpPr>
            <p:cNvPr id="215" name="Oval 21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7989220" y="50230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3710294" y="3102415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7132822" y="3300890"/>
            <a:ext cx="723275" cy="649480"/>
            <a:chOff x="4817113" y="2427006"/>
            <a:chExt cx="723275" cy="649480"/>
          </a:xfrm>
        </p:grpSpPr>
        <p:sp>
          <p:nvSpPr>
            <p:cNvPr id="220" name="Oval 21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7035204" y="3771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3" name="Group 222"/>
          <p:cNvGrpSpPr/>
          <p:nvPr/>
        </p:nvGrpSpPr>
        <p:grpSpPr>
          <a:xfrm>
            <a:off x="8372164" y="2458840"/>
            <a:ext cx="723275" cy="649480"/>
            <a:chOff x="4817113" y="2427006"/>
            <a:chExt cx="723275" cy="649480"/>
          </a:xfrm>
        </p:grpSpPr>
        <p:sp>
          <p:nvSpPr>
            <p:cNvPr id="224" name="Oval 22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2842407" y="2030380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794131" y="2015082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701787" y="3862532"/>
            <a:ext cx="763870" cy="787582"/>
            <a:chOff x="1982624" y="3852784"/>
            <a:chExt cx="1027923" cy="787582"/>
          </a:xfrm>
        </p:grpSpPr>
        <p:sp>
          <p:nvSpPr>
            <p:cNvPr id="229" name="Rounded Rectangle 228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>
              <a:stCxn id="229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2" name="Rectangle 231"/>
          <p:cNvSpPr/>
          <p:nvPr/>
        </p:nvSpPr>
        <p:spPr>
          <a:xfrm>
            <a:off x="3624843" y="3832630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/>
          <p:cNvSpPr txBox="1"/>
          <p:nvPr/>
        </p:nvSpPr>
        <p:spPr>
          <a:xfrm>
            <a:off x="2807691" y="201096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4" name="Group 233"/>
          <p:cNvGrpSpPr/>
          <p:nvPr/>
        </p:nvGrpSpPr>
        <p:grpSpPr>
          <a:xfrm>
            <a:off x="2349716" y="3887760"/>
            <a:ext cx="763870" cy="787582"/>
            <a:chOff x="1982624" y="3852784"/>
            <a:chExt cx="1027923" cy="787582"/>
          </a:xfrm>
        </p:grpSpPr>
        <p:sp>
          <p:nvSpPr>
            <p:cNvPr id="235" name="Rounded Rectangle 234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>
              <a:stCxn id="235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2790094" y="2015612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164685" y="4366612"/>
            <a:ext cx="723275" cy="649480"/>
            <a:chOff x="4817113" y="2427006"/>
            <a:chExt cx="723275" cy="649480"/>
          </a:xfrm>
        </p:grpSpPr>
        <p:sp>
          <p:nvSpPr>
            <p:cNvPr id="240" name="Oval 23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 flipH="1">
            <a:off x="3674557" y="3196136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2250485" y="3839186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9307925" y="4974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671626" y="3091103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2841938" y="202103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9781379" y="3299429"/>
            <a:ext cx="723275" cy="649480"/>
            <a:chOff x="4817113" y="2427006"/>
            <a:chExt cx="723275" cy="649480"/>
          </a:xfrm>
        </p:grpSpPr>
        <p:sp>
          <p:nvSpPr>
            <p:cNvPr id="164" name="Oval 16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639381" y="3847069"/>
            <a:ext cx="763870" cy="787582"/>
            <a:chOff x="1982624" y="3852784"/>
            <a:chExt cx="1027923" cy="787582"/>
          </a:xfrm>
        </p:grpSpPr>
        <p:sp>
          <p:nvSpPr>
            <p:cNvPr id="168" name="Rounded Rectangle 167"/>
            <p:cNvSpPr/>
            <p:nvPr/>
          </p:nvSpPr>
          <p:spPr>
            <a:xfrm>
              <a:off x="1982624" y="4255806"/>
              <a:ext cx="931492" cy="3845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Arrow Connector 170"/>
            <p:cNvCxnSpPr>
              <a:stCxn id="168" idx="0"/>
            </p:cNvCxnSpPr>
            <p:nvPr/>
          </p:nvCxnSpPr>
          <p:spPr>
            <a:xfrm flipV="1">
              <a:off x="2448370" y="3852784"/>
              <a:ext cx="4273" cy="403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2037252" y="4265205"/>
              <a:ext cx="973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3" name="Rectangle 242"/>
          <p:cNvSpPr/>
          <p:nvPr/>
        </p:nvSpPr>
        <p:spPr>
          <a:xfrm>
            <a:off x="3557791" y="3839186"/>
            <a:ext cx="871563" cy="936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2821821" y="2013771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245" name="Straight Arrow Connector 244"/>
          <p:cNvCxnSpPr/>
          <p:nvPr/>
        </p:nvCxnSpPr>
        <p:spPr>
          <a:xfrm flipH="1">
            <a:off x="3691845" y="2750073"/>
            <a:ext cx="5127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3670598" y="2685226"/>
            <a:ext cx="752532" cy="18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/>
          <p:cNvGrpSpPr/>
          <p:nvPr/>
        </p:nvGrpSpPr>
        <p:grpSpPr>
          <a:xfrm>
            <a:off x="10554846" y="4362190"/>
            <a:ext cx="723275" cy="649480"/>
            <a:chOff x="4817113" y="2427006"/>
            <a:chExt cx="723275" cy="649480"/>
          </a:xfrm>
        </p:grpSpPr>
        <p:sp>
          <p:nvSpPr>
            <p:cNvPr id="248" name="Oval 24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10760831" y="4978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51" name="Group 250"/>
          <p:cNvGrpSpPr/>
          <p:nvPr/>
        </p:nvGrpSpPr>
        <p:grpSpPr>
          <a:xfrm>
            <a:off x="9776043" y="3303650"/>
            <a:ext cx="723275" cy="649480"/>
            <a:chOff x="4817113" y="2427006"/>
            <a:chExt cx="723275" cy="649480"/>
          </a:xfrm>
        </p:grpSpPr>
        <p:sp>
          <p:nvSpPr>
            <p:cNvPr id="252" name="Oval 25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10238378" y="30203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766774" y="2016857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8372163" y="2456604"/>
            <a:ext cx="723275" cy="649480"/>
            <a:chOff x="4817113" y="2427006"/>
            <a:chExt cx="723275" cy="649480"/>
          </a:xfrm>
        </p:grpSpPr>
        <p:sp>
          <p:nvSpPr>
            <p:cNvPr id="259" name="Oval 25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2803455" y="2010433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8557505" y="2132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5402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63" grpId="0" animBg="1"/>
      <p:bldP spid="100" grpId="0" animBg="1"/>
      <p:bldP spid="101" grpId="0" animBg="1"/>
      <p:bldP spid="170" grpId="0" animBg="1"/>
      <p:bldP spid="176" grpId="0" animBg="1"/>
      <p:bldP spid="177" grpId="0" animBg="1"/>
      <p:bldP spid="182" grpId="0" animBg="1"/>
      <p:bldP spid="93" grpId="0" animBg="1"/>
      <p:bldP spid="183" grpId="0" animBg="1"/>
      <p:bldP spid="188" grpId="0" animBg="1"/>
      <p:bldP spid="189" grpId="0" animBg="1"/>
      <p:bldP spid="195" grpId="0" animBg="1"/>
      <p:bldP spid="196" grpId="0" animBg="1"/>
      <p:bldP spid="197" grpId="0" animBg="1"/>
      <p:bldP spid="202" grpId="0"/>
      <p:bldP spid="206" grpId="0" animBg="1"/>
      <p:bldP spid="211" grpId="0" animBg="1"/>
      <p:bldP spid="212" grpId="0" animBg="1"/>
      <p:bldP spid="217" grpId="0"/>
      <p:bldP spid="218" grpId="0" animBg="1"/>
      <p:bldP spid="222" grpId="0"/>
      <p:bldP spid="226" grpId="0" animBg="1"/>
      <p:bldP spid="227" grpId="0" animBg="1"/>
      <p:bldP spid="232" grpId="0" animBg="1"/>
      <p:bldP spid="233" grpId="0" animBg="1"/>
      <p:bldP spid="238" grpId="0" animBg="1"/>
      <p:bldP spid="156" grpId="0" animBg="1"/>
      <p:bldP spid="157" grpId="0"/>
      <p:bldP spid="158" grpId="0" animBg="1"/>
      <p:bldP spid="160" grpId="0" animBg="1"/>
      <p:bldP spid="243" grpId="0" animBg="1"/>
      <p:bldP spid="244" grpId="0" animBg="1"/>
      <p:bldP spid="246" grpId="0" animBg="1"/>
      <p:bldP spid="250" grpId="0"/>
      <p:bldP spid="256" grpId="0"/>
      <p:bldP spid="257" grpId="0" animBg="1"/>
      <p:bldP spid="261" grpId="0" animBg="1"/>
      <p:bldP spid="2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Dividing a Matrix Chain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66805" y="1817782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  A</a:t>
            </a:r>
            <a:r>
              <a:rPr lang="en-US" sz="1200" b="1" dirty="0" smtClean="0">
                <a:latin typeface="Consolas" panose="020B0609020204030204" pitchFamily="49" charset="0"/>
              </a:rPr>
              <a:t>i+1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i+2 </a:t>
            </a:r>
            <a:r>
              <a:rPr lang="en-US" dirty="0" smtClean="0">
                <a:latin typeface="Consolas" panose="020B0609020204030204" pitchFamily="49" charset="0"/>
              </a:rPr>
              <a:t>…………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950645" y="2082493"/>
            <a:ext cx="9054" cy="289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7410" y="23579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k=k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9206" y="18177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1922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64323" y="182289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5440" y="17929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20546" y="3065372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1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… 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0546" y="3471008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Chain 2: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 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93" y="4131107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1 &lt;= k &lt;= j-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693" y="531687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For any values of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(1&lt;=k&lt;=j-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the sub chains will be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8871" y="5686206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……… A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 ……… </a:t>
            </a:r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19" y="5686205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</a:rPr>
              <a:t>Dimension of resultant matrix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fter multiplying the chain: P</a:t>
            </a:r>
            <a:r>
              <a:rPr lang="en-US" sz="1200" b="1" dirty="0" smtClean="0">
                <a:latin typeface="Consolas" panose="020B0609020204030204" pitchFamily="49" charset="0"/>
              </a:rPr>
              <a:t>i-1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endParaRPr lang="en-US" sz="1000" b="1" dirty="0" smtClean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Dimension of resultant matrix after multiplying the chain: </a:t>
            </a:r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200" b="1" dirty="0" smtClean="0">
                <a:latin typeface="Consolas" panose="020B0609020204030204" pitchFamily="49" charset="0"/>
              </a:rPr>
              <a:t>i+k-1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000" b="1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694" y="4568002"/>
            <a:ext cx="1100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After dividing a chain, left sub chain contains </a:t>
            </a:r>
            <a:r>
              <a:rPr lang="en-US" b="1" dirty="0" smtClean="0">
                <a:latin typeface="Consolas" panose="020B0609020204030204" pitchFamily="49" charset="0"/>
              </a:rPr>
              <a:t>k </a:t>
            </a:r>
            <a:r>
              <a:rPr lang="en-US" dirty="0" smtClean="0">
                <a:latin typeface="Consolas" panose="020B0609020204030204" pitchFamily="49" charset="0"/>
              </a:rPr>
              <a:t>number of elements and right sub chain contains rest other elements (</a:t>
            </a:r>
            <a:r>
              <a:rPr lang="en-US" b="1" dirty="0" smtClean="0">
                <a:latin typeface="Consolas" panose="020B0609020204030204" pitchFamily="49" charset="0"/>
              </a:rPr>
              <a:t>j-i+1-k</a:t>
            </a:r>
            <a:r>
              <a:rPr lang="en-US" dirty="0" smtClean="0">
                <a:latin typeface="Consolas" panose="020B0609020204030204" pitchFamily="49" charset="0"/>
              </a:rPr>
              <a:t>) 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18" grpId="0"/>
      <p:bldP spid="13" grpId="0"/>
      <p:bldP spid="20" grpId="0"/>
      <p:bldP spid="21" grpId="0"/>
      <p:bldP spid="24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386812" y="2623459"/>
            <a:ext cx="1403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790099" y="2423404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6274051" y="3049462"/>
            <a:ext cx="527446" cy="49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801496" y="2849407"/>
            <a:ext cx="47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6274051" y="2052118"/>
            <a:ext cx="527446" cy="49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01496" y="1852063"/>
            <a:ext cx="4786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to A</a:t>
            </a:r>
            <a:r>
              <a:rPr lang="en-US" sz="12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402" y="3517587"/>
            <a:ext cx="499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][j] = Optimal Cost for multiplying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</a:rPr>
              <a:t> to </a:t>
            </a:r>
            <a:r>
              <a:rPr lang="en-US" b="1" dirty="0" err="1" smtClean="0">
                <a:latin typeface="Consolas" panose="020B0609020204030204" pitchFamily="49" charset="0"/>
              </a:rPr>
              <a:t>A</a:t>
            </a:r>
            <a:r>
              <a:rPr lang="en-US" sz="1200" b="1" dirty="0" err="1" smtClean="0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9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42" grpId="0"/>
      <p:bldP spid="69" grpId="0"/>
      <p:bldP spid="70" grpId="0"/>
      <p:bldP spid="71" grpId="0"/>
      <p:bldP spid="72" grpId="0"/>
      <p:bldP spid="74" grpId="0"/>
      <p:bldP spid="77" grpId="0"/>
      <p:bldP spid="79" grpId="0"/>
      <p:bldP spid="81" grpId="0"/>
      <p:bldP spid="82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707928" y="5666284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549692" y="5657716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311784" y="5632684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3197043" y="5657716"/>
            <a:ext cx="414317" cy="28638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9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572693" y="5624168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5114" y="5976346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[1][1] + m[2][2]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4829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15750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130774" y="251011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903886" y="247197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/>
      <p:bldP spid="113" grpId="0"/>
      <p:bldP spid="114" grpId="0"/>
      <p:bldP spid="115" grpId="0"/>
      <p:bldP spid="1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366432" y="5627020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64647" y="5966283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] + m[3][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19121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2625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617980" y="294573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60791" y="290726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115" grpId="0"/>
      <p:bldP spid="1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2213606" y="5621954"/>
            <a:ext cx="1526776" cy="28445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94443" y="5927834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m[3][3] + m[4][4] + P</a:t>
            </a:r>
            <a:r>
              <a:rPr lang="en-US" sz="1200" b="1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3636" y="5558502"/>
            <a:ext cx="1458047" cy="385602"/>
            <a:chOff x="594829" y="5558502"/>
            <a:chExt cx="1458047" cy="385602"/>
          </a:xfrm>
        </p:grpSpPr>
        <p:sp>
          <p:nvSpPr>
            <p:cNvPr id="5" name="TextBox 4"/>
            <p:cNvSpPr txBox="1"/>
            <p:nvPr/>
          </p:nvSpPr>
          <p:spPr>
            <a:xfrm>
              <a:off x="594829" y="557477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41130" y="557463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97678" y="555850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51377" y="556756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)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2625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82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115" grpId="0"/>
      <p:bldP spid="1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635510" y="5643376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91346" y="5943967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7875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407" y="557219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)          (                  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 With Dynamic Programming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910" y="245508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6409" y="1818916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Fib(5)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3910" y="52912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7967" y="290788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[n]==-1){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89429" y="3324686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[0]=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6139" y="2455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10403400" y="2317604"/>
            <a:ext cx="723275" cy="649480"/>
            <a:chOff x="4817113" y="2427006"/>
            <a:chExt cx="723275" cy="649480"/>
          </a:xfrm>
        </p:grpSpPr>
        <p:sp>
          <p:nvSpPr>
            <p:cNvPr id="192" name="Oval 19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822409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2255901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1883503" y="64599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310193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2694015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3127507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2755109" y="64599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181799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3562967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3617259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399098" y="371488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</a:t>
            </a:r>
            <a:r>
              <a:rPr lang="en-US" dirty="0" smtClean="0">
                <a:latin typeface="Consolas" panose="020B0609020204030204" pitchFamily="49" charset="0"/>
              </a:rPr>
              <a:t>lse if (n==1)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[1] = 1;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415313" y="4140385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else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 = Fib(n-1) + Fib(n-2);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358375" y="6058579"/>
            <a:ext cx="437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dp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11468725" y="2907151"/>
            <a:ext cx="723275" cy="649480"/>
            <a:chOff x="4817113" y="2427006"/>
            <a:chExt cx="723275" cy="649480"/>
          </a:xfrm>
        </p:grpSpPr>
        <p:sp>
          <p:nvSpPr>
            <p:cNvPr id="272" name="Oval 27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9336937" y="2905763"/>
            <a:ext cx="723275" cy="649480"/>
            <a:chOff x="4817113" y="2427006"/>
            <a:chExt cx="723275" cy="649480"/>
          </a:xfrm>
        </p:grpSpPr>
        <p:sp>
          <p:nvSpPr>
            <p:cNvPr id="275" name="Oval 27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8343314" y="3596614"/>
            <a:ext cx="723275" cy="649480"/>
            <a:chOff x="4817113" y="2427006"/>
            <a:chExt cx="723275" cy="649480"/>
          </a:xfrm>
        </p:grpSpPr>
        <p:sp>
          <p:nvSpPr>
            <p:cNvPr id="278" name="Oval 27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10303594" y="3598516"/>
            <a:ext cx="723275" cy="649480"/>
            <a:chOff x="4817113" y="2427006"/>
            <a:chExt cx="723275" cy="649480"/>
          </a:xfrm>
        </p:grpSpPr>
        <p:sp>
          <p:nvSpPr>
            <p:cNvPr id="281" name="Oval 28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7620039" y="4352626"/>
            <a:ext cx="723275" cy="649480"/>
            <a:chOff x="4817113" y="2427006"/>
            <a:chExt cx="723275" cy="649480"/>
          </a:xfrm>
        </p:grpSpPr>
        <p:sp>
          <p:nvSpPr>
            <p:cNvPr id="284" name="Oval 28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173222" y="4352626"/>
            <a:ext cx="723275" cy="649480"/>
            <a:chOff x="4817113" y="2427006"/>
            <a:chExt cx="723275" cy="649480"/>
          </a:xfrm>
        </p:grpSpPr>
        <p:sp>
          <p:nvSpPr>
            <p:cNvPr id="287" name="Oval 28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6799673" y="5188690"/>
            <a:ext cx="723275" cy="649480"/>
            <a:chOff x="4817113" y="2427006"/>
            <a:chExt cx="723275" cy="649480"/>
          </a:xfrm>
        </p:grpSpPr>
        <p:sp>
          <p:nvSpPr>
            <p:cNvPr id="290" name="Oval 28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8343313" y="5188690"/>
            <a:ext cx="723275" cy="649480"/>
            <a:chOff x="4817113" y="2427006"/>
            <a:chExt cx="723275" cy="649480"/>
          </a:xfrm>
        </p:grpSpPr>
        <p:sp>
          <p:nvSpPr>
            <p:cNvPr id="293" name="Oval 292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5" name="Rectangle 294"/>
          <p:cNvSpPr/>
          <p:nvPr/>
        </p:nvSpPr>
        <p:spPr>
          <a:xfrm>
            <a:off x="3982855" y="602649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4037147" y="6464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5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1835510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71030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706218" y="6078035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3148033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3573825" y="6073968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3998501" y="6069417"/>
            <a:ext cx="4090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Curved Connector 8"/>
          <p:cNvCxnSpPr>
            <a:stCxn id="193" idx="1"/>
            <a:endCxn id="275" idx="0"/>
          </p:cNvCxnSpPr>
          <p:nvPr/>
        </p:nvCxnSpPr>
        <p:spPr>
          <a:xfrm rot="10800000" flipV="1">
            <a:off x="9698576" y="2642343"/>
            <a:ext cx="704825" cy="263419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76" idx="1"/>
            <a:endCxn id="278" idx="0"/>
          </p:cNvCxnSpPr>
          <p:nvPr/>
        </p:nvCxnSpPr>
        <p:spPr>
          <a:xfrm rot="10800000" flipV="1">
            <a:off x="8704953" y="3230502"/>
            <a:ext cx="631985" cy="366111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79" idx="1"/>
            <a:endCxn id="284" idx="0"/>
          </p:cNvCxnSpPr>
          <p:nvPr/>
        </p:nvCxnSpPr>
        <p:spPr>
          <a:xfrm rot="10800000" flipV="1">
            <a:off x="7981678" y="3921354"/>
            <a:ext cx="361637" cy="431272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85" idx="1"/>
            <a:endCxn id="290" idx="0"/>
          </p:cNvCxnSpPr>
          <p:nvPr/>
        </p:nvCxnSpPr>
        <p:spPr>
          <a:xfrm rot="10800000" flipV="1">
            <a:off x="7161311" y="4677366"/>
            <a:ext cx="458728" cy="511324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91" idx="3"/>
            <a:endCxn id="284" idx="4"/>
          </p:cNvCxnSpPr>
          <p:nvPr/>
        </p:nvCxnSpPr>
        <p:spPr>
          <a:xfrm flipV="1">
            <a:off x="7522948" y="5002106"/>
            <a:ext cx="458729" cy="5113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85" idx="3"/>
            <a:endCxn id="293" idx="7"/>
          </p:cNvCxnSpPr>
          <p:nvPr/>
        </p:nvCxnSpPr>
        <p:spPr>
          <a:xfrm>
            <a:off x="8343314" y="4677366"/>
            <a:ext cx="591263" cy="606438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94" idx="1"/>
            <a:endCxn id="284" idx="4"/>
          </p:cNvCxnSpPr>
          <p:nvPr/>
        </p:nvCxnSpPr>
        <p:spPr>
          <a:xfrm rot="10800000">
            <a:off x="7981677" y="5002106"/>
            <a:ext cx="361636" cy="51132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85" idx="3"/>
            <a:endCxn id="278" idx="4"/>
          </p:cNvCxnSpPr>
          <p:nvPr/>
        </p:nvCxnSpPr>
        <p:spPr>
          <a:xfrm flipV="1">
            <a:off x="8343314" y="4246094"/>
            <a:ext cx="361638" cy="43127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79" idx="3"/>
            <a:endCxn id="287" idx="0"/>
          </p:cNvCxnSpPr>
          <p:nvPr/>
        </p:nvCxnSpPr>
        <p:spPr>
          <a:xfrm>
            <a:off x="9066589" y="3921354"/>
            <a:ext cx="468271" cy="431272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88" idx="1"/>
            <a:endCxn id="278" idx="4"/>
          </p:cNvCxnSpPr>
          <p:nvPr/>
        </p:nvCxnSpPr>
        <p:spPr>
          <a:xfrm rot="10800000">
            <a:off x="8704952" y="4246094"/>
            <a:ext cx="468270" cy="43127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278" idx="6"/>
            <a:endCxn id="275" idx="4"/>
          </p:cNvCxnSpPr>
          <p:nvPr/>
        </p:nvCxnSpPr>
        <p:spPr>
          <a:xfrm flipV="1">
            <a:off x="9029692" y="3555243"/>
            <a:ext cx="668883" cy="36611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276" idx="3"/>
            <a:endCxn id="281" idx="7"/>
          </p:cNvCxnSpPr>
          <p:nvPr/>
        </p:nvCxnSpPr>
        <p:spPr>
          <a:xfrm>
            <a:off x="10060212" y="3230503"/>
            <a:ext cx="834646" cy="46312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82" idx="1"/>
            <a:endCxn id="275" idx="4"/>
          </p:cNvCxnSpPr>
          <p:nvPr/>
        </p:nvCxnSpPr>
        <p:spPr>
          <a:xfrm rot="10800000">
            <a:off x="9698576" y="3555244"/>
            <a:ext cx="605019" cy="36801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276" idx="3"/>
            <a:endCxn id="192" idx="4"/>
          </p:cNvCxnSpPr>
          <p:nvPr/>
        </p:nvCxnSpPr>
        <p:spPr>
          <a:xfrm flipV="1">
            <a:off x="10060212" y="2967084"/>
            <a:ext cx="704826" cy="26341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193" idx="3"/>
            <a:endCxn id="272" idx="0"/>
          </p:cNvCxnSpPr>
          <p:nvPr/>
        </p:nvCxnSpPr>
        <p:spPr>
          <a:xfrm>
            <a:off x="11126675" y="2642344"/>
            <a:ext cx="703688" cy="26480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273" idx="1"/>
            <a:endCxn id="192" idx="4"/>
          </p:cNvCxnSpPr>
          <p:nvPr/>
        </p:nvCxnSpPr>
        <p:spPr>
          <a:xfrm rot="10800000">
            <a:off x="10765039" y="2967085"/>
            <a:ext cx="703687" cy="26480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6801593" y="5181044"/>
            <a:ext cx="723275" cy="649480"/>
            <a:chOff x="4817113" y="2427006"/>
            <a:chExt cx="723275" cy="649480"/>
          </a:xfrm>
        </p:grpSpPr>
        <p:sp>
          <p:nvSpPr>
            <p:cNvPr id="304" name="Oval 30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6" name="TextBox 305"/>
          <p:cNvSpPr txBox="1"/>
          <p:nvPr/>
        </p:nvSpPr>
        <p:spPr>
          <a:xfrm>
            <a:off x="2330788" y="606941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7545409" y="50661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19" name="Group 318"/>
          <p:cNvGrpSpPr/>
          <p:nvPr/>
        </p:nvGrpSpPr>
        <p:grpSpPr>
          <a:xfrm>
            <a:off x="7620038" y="4348473"/>
            <a:ext cx="723275" cy="649480"/>
            <a:chOff x="4817113" y="2427006"/>
            <a:chExt cx="723275" cy="649480"/>
          </a:xfrm>
        </p:grpSpPr>
        <p:sp>
          <p:nvSpPr>
            <p:cNvPr id="320" name="Oval 31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8343313" y="5181044"/>
            <a:ext cx="723275" cy="649480"/>
            <a:chOff x="4817113" y="2427006"/>
            <a:chExt cx="723275" cy="649480"/>
          </a:xfrm>
        </p:grpSpPr>
        <p:sp>
          <p:nvSpPr>
            <p:cNvPr id="323" name="Oval 322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Fib(0)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5" name="TextBox 324"/>
          <p:cNvSpPr txBox="1"/>
          <p:nvPr/>
        </p:nvSpPr>
        <p:spPr>
          <a:xfrm>
            <a:off x="1887568" y="60780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8069823" y="50661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7620037" y="4350393"/>
            <a:ext cx="723275" cy="649480"/>
            <a:chOff x="4817113" y="2427006"/>
            <a:chExt cx="723275" cy="649480"/>
          </a:xfrm>
        </p:grpSpPr>
        <p:sp>
          <p:nvSpPr>
            <p:cNvPr id="328" name="Oval 327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2767823" y="606479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8351485" y="42526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33" name="Group 332"/>
          <p:cNvGrpSpPr/>
          <p:nvPr/>
        </p:nvGrpSpPr>
        <p:grpSpPr>
          <a:xfrm>
            <a:off x="8333883" y="3591381"/>
            <a:ext cx="723275" cy="649480"/>
            <a:chOff x="4817113" y="2427006"/>
            <a:chExt cx="723275" cy="649480"/>
          </a:xfrm>
        </p:grpSpPr>
        <p:sp>
          <p:nvSpPr>
            <p:cNvPr id="334" name="Oval 333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9173222" y="4348473"/>
            <a:ext cx="723275" cy="649480"/>
            <a:chOff x="4817113" y="2427006"/>
            <a:chExt cx="723275" cy="649480"/>
          </a:xfrm>
        </p:grpSpPr>
        <p:sp>
          <p:nvSpPr>
            <p:cNvPr id="337" name="Oval 33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Fib(1)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843966" y="42526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40" name="Group 339"/>
          <p:cNvGrpSpPr/>
          <p:nvPr/>
        </p:nvGrpSpPr>
        <p:grpSpPr>
          <a:xfrm>
            <a:off x="8335138" y="3593415"/>
            <a:ext cx="723275" cy="649480"/>
            <a:chOff x="4817113" y="2427006"/>
            <a:chExt cx="723275" cy="649480"/>
          </a:xfrm>
        </p:grpSpPr>
        <p:sp>
          <p:nvSpPr>
            <p:cNvPr id="341" name="Oval 340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3195270" y="606587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9205839" y="35218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45" name="Group 344"/>
          <p:cNvGrpSpPr/>
          <p:nvPr/>
        </p:nvGrpSpPr>
        <p:grpSpPr>
          <a:xfrm>
            <a:off x="9336433" y="2898873"/>
            <a:ext cx="723275" cy="649480"/>
            <a:chOff x="4817113" y="2427006"/>
            <a:chExt cx="723275" cy="649480"/>
          </a:xfrm>
        </p:grpSpPr>
        <p:sp>
          <p:nvSpPr>
            <p:cNvPr id="346" name="Oval 345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10303593" y="3598319"/>
            <a:ext cx="723275" cy="649480"/>
            <a:chOff x="4817113" y="2427006"/>
            <a:chExt cx="723275" cy="649480"/>
          </a:xfrm>
        </p:grpSpPr>
        <p:sp>
          <p:nvSpPr>
            <p:cNvPr id="349" name="Oval 348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Fib(2)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1" name="TextBox 350"/>
          <p:cNvSpPr txBox="1"/>
          <p:nvPr/>
        </p:nvSpPr>
        <p:spPr>
          <a:xfrm>
            <a:off x="9892570" y="35329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10516793" y="42760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996418" y="45261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966523" y="498162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9494964" y="503317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grpSp>
        <p:nvGrpSpPr>
          <p:cNvPr id="356" name="Group 355"/>
          <p:cNvGrpSpPr/>
          <p:nvPr/>
        </p:nvGrpSpPr>
        <p:grpSpPr>
          <a:xfrm>
            <a:off x="9338675" y="2896970"/>
            <a:ext cx="723275" cy="649480"/>
            <a:chOff x="4817113" y="2427006"/>
            <a:chExt cx="723275" cy="649480"/>
          </a:xfrm>
        </p:grpSpPr>
        <p:sp>
          <p:nvSpPr>
            <p:cNvPr id="357" name="Oval 356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Fib(4)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3624762" y="60739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0210005" y="287912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10401759" y="2315011"/>
            <a:ext cx="723275" cy="649480"/>
            <a:chOff x="4817113" y="2427006"/>
            <a:chExt cx="723275" cy="649480"/>
          </a:xfrm>
        </p:grpSpPr>
        <p:sp>
          <p:nvSpPr>
            <p:cNvPr id="362" name="Oval 361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1478843" y="2906940"/>
            <a:ext cx="723275" cy="649480"/>
            <a:chOff x="4817113" y="2427006"/>
            <a:chExt cx="723275" cy="649480"/>
          </a:xfrm>
        </p:grpSpPr>
        <p:sp>
          <p:nvSpPr>
            <p:cNvPr id="365" name="Oval 364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Fib(3)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7" name="TextBox 366"/>
          <p:cNvSpPr txBox="1"/>
          <p:nvPr/>
        </p:nvSpPr>
        <p:spPr>
          <a:xfrm>
            <a:off x="11700490" y="356217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11025023" y="290624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69" name="Group 368"/>
          <p:cNvGrpSpPr/>
          <p:nvPr/>
        </p:nvGrpSpPr>
        <p:grpSpPr>
          <a:xfrm>
            <a:off x="10405042" y="2320197"/>
            <a:ext cx="723275" cy="649480"/>
            <a:chOff x="4817113" y="2427006"/>
            <a:chExt cx="723275" cy="649480"/>
          </a:xfrm>
        </p:grpSpPr>
        <p:sp>
          <p:nvSpPr>
            <p:cNvPr id="370" name="Oval 369"/>
            <p:cNvSpPr/>
            <p:nvPr/>
          </p:nvSpPr>
          <p:spPr>
            <a:xfrm>
              <a:off x="4854011" y="2427006"/>
              <a:ext cx="649480" cy="649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4817113" y="256708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Fib(5)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4067109" y="60739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72693" y="1784906"/>
            <a:ext cx="314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Recursive  Approach</a:t>
            </a:r>
            <a:endParaRPr lang="en-US" sz="2800" dirty="0"/>
          </a:p>
        </p:txBody>
      </p:sp>
      <p:sp>
        <p:nvSpPr>
          <p:cNvPr id="374" name="TextBox 373"/>
          <p:cNvSpPr txBox="1"/>
          <p:nvPr/>
        </p:nvSpPr>
        <p:spPr>
          <a:xfrm>
            <a:off x="4516171" y="6032879"/>
            <a:ext cx="376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Memoization</a:t>
            </a:r>
            <a:r>
              <a:rPr lang="en-US" sz="2800" dirty="0" smtClean="0"/>
              <a:t>  Technique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93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7" grpId="0"/>
      <p:bldP spid="28" grpId="0"/>
      <p:bldP spid="29" grpId="0"/>
      <p:bldP spid="36" grpId="0"/>
      <p:bldP spid="2" grpId="0" animBg="1"/>
      <p:bldP spid="201" grpId="0" animBg="1"/>
      <p:bldP spid="242" grpId="0"/>
      <p:bldP spid="254" grpId="0"/>
      <p:bldP spid="255" grpId="0" animBg="1"/>
      <p:bldP spid="263" grpId="0" animBg="1"/>
      <p:bldP spid="264" grpId="0"/>
      <p:bldP spid="265" grpId="0"/>
      <p:bldP spid="266" grpId="0" animBg="1"/>
      <p:bldP spid="267" grpId="0"/>
      <p:bldP spid="268" grpId="0"/>
      <p:bldP spid="269" grpId="0"/>
      <p:bldP spid="270" grpId="0" animBg="1"/>
      <p:bldP spid="295" grpId="0" animBg="1"/>
      <p:bldP spid="296" grpId="0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6" grpId="0" animBg="1"/>
      <p:bldP spid="309" grpId="0"/>
      <p:bldP spid="325" grpId="0" animBg="1"/>
      <p:bldP spid="326" grpId="0"/>
      <p:bldP spid="331" grpId="0" animBg="1"/>
      <p:bldP spid="332" grpId="0"/>
      <p:bldP spid="339" grpId="0"/>
      <p:bldP spid="343" grpId="0" animBg="1"/>
      <p:bldP spid="344" grpId="0"/>
      <p:bldP spid="351" grpId="0"/>
      <p:bldP spid="352" grpId="0"/>
      <p:bldP spid="353" grpId="0"/>
      <p:bldP spid="354" grpId="0"/>
      <p:bldP spid="355" grpId="0"/>
      <p:bldP spid="359" grpId="0" animBg="1"/>
      <p:bldP spid="360" grpId="0"/>
      <p:bldP spid="367" grpId="0"/>
      <p:bldP spid="368" grpId="0"/>
      <p:bldP spid="372" grpId="0" animBg="1"/>
      <p:bldP spid="373" grpId="0"/>
      <p:bldP spid="37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635510" y="5643376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59061" y="5966557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7875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245" y="5563883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                  )         (    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m[1][2] + m[3][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18000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6899" y="4833601"/>
            <a:ext cx="5981623" cy="511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623321" y="252091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34452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51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0" grpId="0"/>
      <p:bldP spid="111" grpId="0"/>
      <p:bldP spid="112" grpId="0"/>
      <p:bldP spid="5" grpId="0" animBg="1"/>
      <p:bldP spid="118" grpId="0"/>
      <p:bldP spid="1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1397394" y="5608009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9598" y="5954870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6000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0540" y="557014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    )          (                   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620259" y="251185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51612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95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2808" y="5957939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6000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m[2][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m[4][4] + P</a:t>
            </a:r>
            <a:r>
              <a:rPr lang="en-US" sz="1200" b="1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3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4375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72265" y="5312508"/>
            <a:ext cx="5981623" cy="511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037493" y="293781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4375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05450" y="29147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1" name="Double Bracket 120"/>
          <p:cNvSpPr/>
          <p:nvPr/>
        </p:nvSpPr>
        <p:spPr>
          <a:xfrm>
            <a:off x="1397394" y="5608009"/>
            <a:ext cx="2239872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419121" y="556528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(                    )         (    )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627544" y="25116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35090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72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5" grpId="0" animBg="1"/>
      <p:bldP spid="118" grpId="0"/>
      <p:bldP spid="123" grpId="0"/>
      <p:bldP spid="1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Optimal Cost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430" y="2229302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A1 (30 x 35)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430" y="2623459"/>
            <a:ext cx="18197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A2 (35 x 15)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29" y="3017616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A3 (15 x 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2428" y="3411773"/>
            <a:ext cx="17075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A4 (5 x 10)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5907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92570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930684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64176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97668" y="409597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57580" y="414018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22245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2912" y="45601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49692" y="456881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29947" y="455556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57394" y="455665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9195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91785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925277" y="4140187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9225" y="414018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15053" y="41465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28959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1208" y="288996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0161" y="332188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52325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420877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854369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292483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25975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111533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11533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26352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111533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20877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854369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292483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725975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8919217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75997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56252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783699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420877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8854369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292483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725975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8420877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854369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292483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725975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485050" y="24616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984668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53951" y="4227007"/>
            <a:ext cx="18678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For Parenthesis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919217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350900" y="335309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94283" y="377789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85114" y="6003396"/>
            <a:ext cx="564578" cy="653572"/>
            <a:chOff x="4915989" y="5476577"/>
            <a:chExt cx="564578" cy="653572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k=1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4820941" y="4910204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] + m[2][4] + P</a:t>
            </a:r>
            <a:r>
              <a:rPr lang="en-US" sz="1200" b="1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1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953933" y="489432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14875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072647" y="336217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805450" y="33603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25835" y="250441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15750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941822" y="24700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49705" y="4910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K=1: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8979" y="295416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2625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360791" y="28989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824403" y="5360558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m[1][2] + m[3][4]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>
                <a:latin typeface="Consolas" panose="020B0609020204030204" pitchFamily="49" charset="0"/>
              </a:rPr>
              <a:t>2</a:t>
            </a:r>
            <a:r>
              <a:rPr lang="en-US" sz="1200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957395" y="534467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20820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53167" y="5360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K=2: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037493" y="2937813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4375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805450" y="29147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1" name="Double Bracket 120"/>
          <p:cNvSpPr/>
          <p:nvPr/>
        </p:nvSpPr>
        <p:spPr>
          <a:xfrm>
            <a:off x="660357" y="5621538"/>
            <a:ext cx="3013073" cy="316998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5627544" y="25116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7875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350900" y="2461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2428" y="55747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2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A</a:t>
            </a:r>
            <a:r>
              <a:rPr lang="en-US" sz="1200" b="1" dirty="0" smtClean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     A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20941" y="5837535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m[1][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en-US" dirty="0" smtClean="0">
                <a:latin typeface="Consolas" panose="020B0609020204030204" pitchFamily="49" charset="0"/>
              </a:rPr>
              <a:t>] + m[4][4] + P</a:t>
            </a:r>
            <a:r>
              <a:rPr lang="en-US" sz="12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3 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4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953933" y="582165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9375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149705" y="5837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K=3: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22373" y="6308463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][i+k-1] + m[</a:t>
            </a:r>
            <a:r>
              <a:rPr lang="en-US" dirty="0" err="1" smtClean="0">
                <a:latin typeface="Consolas" panose="020B0609020204030204" pitchFamily="49" charset="0"/>
              </a:rPr>
              <a:t>i+k</a:t>
            </a:r>
            <a:r>
              <a:rPr lang="en-US" dirty="0" smtClean="0">
                <a:latin typeface="Consolas" panose="020B0609020204030204" pitchFamily="49" charset="0"/>
              </a:rPr>
              <a:t>][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 smtClean="0">
                <a:latin typeface="Consolas" panose="020B0609020204030204" pitchFamily="49" charset="0"/>
              </a:rPr>
              <a:t>] + P</a:t>
            </a:r>
            <a:r>
              <a:rPr lang="en-US" sz="1200" b="1" dirty="0" smtClean="0">
                <a:latin typeface="Consolas" panose="020B0609020204030204" pitchFamily="49" charset="0"/>
              </a:rPr>
              <a:t>i-1</a:t>
            </a:r>
            <a:r>
              <a:rPr lang="en-US" dirty="0" smtClean="0">
                <a:latin typeface="Consolas" panose="020B0609020204030204" pitchFamily="49" charset="0"/>
              </a:rPr>
              <a:t> x P</a:t>
            </a:r>
            <a:r>
              <a:rPr lang="en-US" sz="1200" b="1" dirty="0" smtClean="0">
                <a:latin typeface="Consolas" panose="020B0609020204030204" pitchFamily="49" charset="0"/>
              </a:rPr>
              <a:t>i+k-1 </a:t>
            </a:r>
            <a:r>
              <a:rPr lang="en-US" dirty="0" smtClean="0">
                <a:latin typeface="Consolas" panose="020B0609020204030204" pitchFamily="49" charset="0"/>
              </a:rPr>
              <a:t> 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200" b="1" dirty="0" err="1">
                <a:latin typeface="Consolas" panose="020B0609020204030204" pitchFamily="49" charset="0"/>
              </a:rPr>
              <a:t>j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51137" y="630846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K=k: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24929" y="252795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9375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794283" y="24585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907093" y="5985302"/>
            <a:ext cx="564578" cy="653572"/>
            <a:chOff x="4915989" y="5476577"/>
            <a:chExt cx="564578" cy="653572"/>
          </a:xfrm>
        </p:grpSpPr>
        <p:cxnSp>
          <p:nvCxnSpPr>
            <p:cNvPr id="138" name="Straight Arrow Connector 137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k=2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736781" y="5985302"/>
            <a:ext cx="564578" cy="653572"/>
            <a:chOff x="4915989" y="5476577"/>
            <a:chExt cx="564578" cy="653572"/>
          </a:xfrm>
        </p:grpSpPr>
        <p:cxnSp>
          <p:nvCxnSpPr>
            <p:cNvPr id="142" name="Straight Arrow Connector 141"/>
            <p:cNvCxnSpPr/>
            <p:nvPr/>
          </p:nvCxnSpPr>
          <p:spPr>
            <a:xfrm flipV="1">
              <a:off x="5198278" y="5476577"/>
              <a:ext cx="9054" cy="2898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4915989" y="576081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k=3</a:t>
              </a:r>
              <a:endParaRPr lang="en-US" sz="12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1020611" y="5912404"/>
            <a:ext cx="437933" cy="71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963230" y="5912404"/>
            <a:ext cx="437933" cy="71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7" grpId="0"/>
      <p:bldP spid="110" grpId="0"/>
      <p:bldP spid="111" grpId="0"/>
      <p:bldP spid="112" grpId="0"/>
      <p:bldP spid="127" grpId="0"/>
      <p:bldP spid="128" grpId="0"/>
      <p:bldP spid="129" grpId="0"/>
      <p:bldP spid="130" grpId="0"/>
      <p:bldP spid="132" grpId="0"/>
      <p:bldP spid="134" grpId="0"/>
      <p:bldP spid="136" grpId="0"/>
      <p:bldP spid="144" grpId="0" animBg="1"/>
      <p:bldP spid="1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Parenthesization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2693" y="1503161"/>
            <a:ext cx="1135036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First we see the process of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parenthesization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for a large chain </a:t>
            </a:r>
            <a:r>
              <a:rPr lang="en-US" sz="1600" dirty="0">
                <a:latin typeface="Consolas" panose="020B0609020204030204" pitchFamily="49" charset="0"/>
              </a:rPr>
              <a:t>(A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).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ere we will take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random value of k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at each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step.But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 algorithm K will be obtained from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][j]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86296" y="2678570"/>
            <a:ext cx="2509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 A4 A5 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12017" y="3031408"/>
            <a:ext cx="1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2017" y="30067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K=4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14865" y="3400572"/>
            <a:ext cx="1990165" cy="12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19005" y="3394380"/>
            <a:ext cx="1949559" cy="1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492681" y="3602885"/>
            <a:ext cx="1444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 A4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716631" y="3557413"/>
            <a:ext cx="110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A5 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H="1">
            <a:off x="4274621" y="3963867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>
            <a:off x="3043425" y="4331802"/>
            <a:ext cx="1225067" cy="6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4274621" y="4329193"/>
            <a:ext cx="1277206" cy="2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262362" y="39584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K=3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467997" y="4484908"/>
            <a:ext cx="111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 A2 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24476" y="4359249"/>
            <a:ext cx="426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A4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 flipH="1">
            <a:off x="3026442" y="4843252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2467997" y="5214057"/>
            <a:ext cx="561344" cy="85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025644" y="5203122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948988" y="488816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236426" y="5322454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A1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178378" y="5300914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A2 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3533464" y="5618382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2941133" y="5991133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544664" y="5990949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2715654" y="607308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3481598" y="569184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931145" y="607308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A3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flipH="1">
            <a:off x="8353668" y="3932014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762243" y="4283466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8353668" y="4297773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308104" y="400754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7553946" y="4483905"/>
            <a:ext cx="416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A5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607162" y="4483905"/>
            <a:ext cx="787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A6 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9039521" y="4848100"/>
            <a:ext cx="2" cy="372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8458388" y="5231278"/>
            <a:ext cx="581133" cy="11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9048141" y="5240273"/>
            <a:ext cx="559243" cy="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225054" y="5348673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A6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987239" y="48684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K=1</a:t>
            </a:r>
            <a:endParaRPr lang="en-US" sz="14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395012" y="5296950"/>
            <a:ext cx="466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A7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2463237" y="4849292"/>
            <a:ext cx="364059" cy="419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3305265" y="4830646"/>
            <a:ext cx="268845" cy="394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8" idx="0"/>
          </p:cNvCxnSpPr>
          <p:nvPr/>
        </p:nvCxnSpPr>
        <p:spPr>
          <a:xfrm flipV="1">
            <a:off x="2948988" y="5618382"/>
            <a:ext cx="458780" cy="454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75783" y="5639468"/>
            <a:ext cx="290291" cy="379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0" idx="2"/>
          </p:cNvCxnSpPr>
          <p:nvPr/>
        </p:nvCxnSpPr>
        <p:spPr>
          <a:xfrm flipV="1">
            <a:off x="3043425" y="3941439"/>
            <a:ext cx="1171440" cy="45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3" idx="0"/>
            <a:endCxn id="151" idx="0"/>
          </p:cNvCxnSpPr>
          <p:nvPr/>
        </p:nvCxnSpPr>
        <p:spPr>
          <a:xfrm flipH="1" flipV="1">
            <a:off x="4491752" y="3958487"/>
            <a:ext cx="1045899" cy="400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3" idx="2"/>
          </p:cNvCxnSpPr>
          <p:nvPr/>
        </p:nvCxnSpPr>
        <p:spPr>
          <a:xfrm flipV="1">
            <a:off x="4214864" y="3017124"/>
            <a:ext cx="1926226" cy="50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6" idx="0"/>
          </p:cNvCxnSpPr>
          <p:nvPr/>
        </p:nvCxnSpPr>
        <p:spPr>
          <a:xfrm flipH="1" flipV="1">
            <a:off x="6441407" y="3006791"/>
            <a:ext cx="1688795" cy="492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6" idx="2"/>
          </p:cNvCxnSpPr>
          <p:nvPr/>
        </p:nvCxnSpPr>
        <p:spPr>
          <a:xfrm flipV="1">
            <a:off x="7762242" y="3895967"/>
            <a:ext cx="505719" cy="500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8519564" y="3886809"/>
            <a:ext cx="385389" cy="467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3" idx="0"/>
            <a:endCxn id="178" idx="2"/>
          </p:cNvCxnSpPr>
          <p:nvPr/>
        </p:nvCxnSpPr>
        <p:spPr>
          <a:xfrm flipV="1">
            <a:off x="8458388" y="4822459"/>
            <a:ext cx="542699" cy="52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5" idx="0"/>
          </p:cNvCxnSpPr>
          <p:nvPr/>
        </p:nvCxnSpPr>
        <p:spPr>
          <a:xfrm flipH="1" flipV="1">
            <a:off x="9216629" y="4822459"/>
            <a:ext cx="411717" cy="474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2255" y="4474994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5398" y="5290196"/>
            <a:ext cx="83383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67412" y="5295580"/>
            <a:ext cx="6738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A3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94425" y="526898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21412" y="526898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2040" y="4474881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71007" y="444787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29145" y="4477589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86935" y="3570715"/>
            <a:ext cx="187427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06218" y="3578753"/>
            <a:ext cx="5003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A4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32568" y="3567452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18261" y="3561172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886296" y="2659447"/>
            <a:ext cx="23975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A1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A2 A3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A4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637935" y="4449714"/>
            <a:ext cx="7287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973357" y="4451360"/>
            <a:ext cx="8624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A7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519916" y="443167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177366" y="442012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45232" y="3536093"/>
            <a:ext cx="11168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A5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058555" y="3526078"/>
            <a:ext cx="12540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 A7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15955" y="3521746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832109" y="3528913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3647" y="2649801"/>
            <a:ext cx="14444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A5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A6 A7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45048" y="2653397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6889" y="2649171"/>
            <a:ext cx="28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6" grpId="0"/>
      <p:bldP spid="140" grpId="0"/>
      <p:bldP spid="146" grpId="0"/>
      <p:bldP spid="151" grpId="0"/>
      <p:bldP spid="152" grpId="0"/>
      <p:bldP spid="153" grpId="0"/>
      <p:bldP spid="158" grpId="0"/>
      <p:bldP spid="159" grpId="0"/>
      <p:bldP spid="160" grpId="0"/>
      <p:bldP spid="168" grpId="0"/>
      <p:bldP spid="169" grpId="0"/>
      <p:bldP spid="170" grpId="0"/>
      <p:bldP spid="176" grpId="0"/>
      <p:bldP spid="177" grpId="0"/>
      <p:bldP spid="178" grpId="0"/>
      <p:bldP spid="183" grpId="0"/>
      <p:bldP spid="184" grpId="0"/>
      <p:bldP spid="185" grpId="0"/>
      <p:bldP spid="81" grpId="0" animBg="1"/>
      <p:bldP spid="85" grpId="0" animBg="1"/>
      <p:bldP spid="86" grpId="0" animBg="1"/>
      <p:bldP spid="89" grpId="0"/>
      <p:bldP spid="92" grpId="0"/>
      <p:bldP spid="93" grpId="0" animBg="1"/>
      <p:bldP spid="94" grpId="0"/>
      <p:bldP spid="95" grpId="0"/>
      <p:bldP spid="96" grpId="0" animBg="1"/>
      <p:bldP spid="97" grpId="0" animBg="1"/>
      <p:bldP spid="98" grpId="0"/>
      <p:bldP spid="99" grpId="0"/>
      <p:bldP spid="101" grpId="0" animBg="1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/>
      <p:bldP spid="109" grpId="0"/>
      <p:bldP spid="110" grpId="0" animBg="1"/>
      <p:bldP spid="111" grpId="0"/>
      <p:bldP spid="1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5468" y="27291"/>
            <a:ext cx="11467289" cy="13255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Logic Behind </a:t>
            </a:r>
            <a:r>
              <a:rPr lang="en-US" dirty="0" err="1" smtClean="0">
                <a:solidFill>
                  <a:srgbClr val="000000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Parenthesization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13964" y="1140593"/>
            <a:ext cx="1199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Consolas" panose="020B0609020204030204" pitchFamily="49" charset="0"/>
              </a:rPr>
              <a:t>K</a:t>
            </a:r>
            <a:r>
              <a:rPr lang="en-US" sz="1600" dirty="0" smtClean="0">
                <a:latin typeface="Consolas" panose="020B0609020204030204" pitchFamily="49" charset="0"/>
              </a:rPr>
              <a:t>eep dividing a chain into 2 sub chains based on the value of </a:t>
            </a:r>
            <a:r>
              <a:rPr lang="en-US" sz="1600" b="1" dirty="0" smtClean="0">
                <a:latin typeface="Consolas" panose="020B0609020204030204" pitchFamily="49" charset="0"/>
              </a:rPr>
              <a:t>k </a:t>
            </a:r>
            <a:r>
              <a:rPr lang="en-US" sz="1600" dirty="0" smtClean="0">
                <a:latin typeface="Consolas" panose="020B0609020204030204" pitchFamily="49" charset="0"/>
              </a:rPr>
              <a:t>until a chain contains a single element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3964" y="1487281"/>
            <a:ext cx="95215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The </a:t>
            </a:r>
            <a:r>
              <a:rPr lang="en-US" sz="1600" b="1" dirty="0" smtClean="0">
                <a:latin typeface="Consolas" panose="020B0609020204030204" pitchFamily="49" charset="0"/>
              </a:rPr>
              <a:t>k </a:t>
            </a:r>
            <a:r>
              <a:rPr lang="en-US" sz="1600" dirty="0" smtClean="0">
                <a:latin typeface="Consolas" panose="020B0609020204030204" pitchFamily="49" charset="0"/>
              </a:rPr>
              <a:t>value is obtained for breaking a chain: </a:t>
            </a:r>
            <a:r>
              <a:rPr lang="en-US" sz="1600" dirty="0">
                <a:latin typeface="Consolas" panose="020B0609020204030204" pitchFamily="49" charset="0"/>
              </a:rPr>
              <a:t>(A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 from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3964" y="1831119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If we want to divide (A</a:t>
            </a:r>
            <a:r>
              <a:rPr lang="en-US" sz="1100" b="1" dirty="0" smtClean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 then first we need the value of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][j]. We consider s[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][j] = k 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3964" y="2173058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The sub chains will be (</a:t>
            </a:r>
            <a:r>
              <a:rPr lang="en-US" sz="1600" dirty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i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i+k-1</a:t>
            </a:r>
            <a:r>
              <a:rPr lang="en-US" sz="1600" dirty="0" smtClean="0">
                <a:latin typeface="Consolas" panose="020B0609020204030204" pitchFamily="49" charset="0"/>
              </a:rPr>
              <a:t>) and (</a:t>
            </a:r>
            <a:r>
              <a:rPr lang="en-US" sz="1600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i+k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>
                <a:latin typeface="Consolas" panose="020B0609020204030204" pitchFamily="49" charset="0"/>
              </a:rPr>
              <a:t>j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3964" y="2504569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For example if we want to divide the chain (A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……………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9</a:t>
            </a:r>
            <a:r>
              <a:rPr lang="en-US" sz="1600" dirty="0" smtClean="0">
                <a:latin typeface="Consolas" panose="020B0609020204030204" pitchFamily="49" charset="0"/>
              </a:rPr>
              <a:t>) for </a:t>
            </a:r>
            <a:r>
              <a:rPr lang="en-US" sz="1600" dirty="0" err="1" smtClean="0">
                <a:latin typeface="Consolas" panose="020B0609020204030204" pitchFamily="49" charset="0"/>
              </a:rPr>
              <a:t>parenthesization</a:t>
            </a:r>
            <a:r>
              <a:rPr lang="en-US" sz="1600" dirty="0" smtClean="0">
                <a:latin typeface="Consolas" panose="020B0609020204030204" pitchFamily="49" charset="0"/>
              </a:rPr>
              <a:t> first we need s[3][9]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3964" y="2842632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Let, s[3][9] = 3 then the sub chains will be (A</a:t>
            </a:r>
            <a:r>
              <a:rPr lang="en-US" sz="1100" b="1" dirty="0" smtClean="0">
                <a:latin typeface="Consolas" panose="020B0609020204030204" pitchFamily="49" charset="0"/>
              </a:rPr>
              <a:t>3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>
                <a:latin typeface="Consolas" panose="020B0609020204030204" pitchFamily="49" charset="0"/>
              </a:rPr>
              <a:t>5</a:t>
            </a:r>
            <a:r>
              <a:rPr lang="en-US" sz="1600" dirty="0" smtClean="0">
                <a:latin typeface="Consolas" panose="020B0609020204030204" pitchFamily="49" charset="0"/>
              </a:rPr>
              <a:t>) and (A</a:t>
            </a:r>
            <a:r>
              <a:rPr lang="en-US" sz="1100" b="1" dirty="0" smtClean="0">
                <a:latin typeface="Consolas" panose="020B0609020204030204" pitchFamily="49" charset="0"/>
              </a:rPr>
              <a:t>6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7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8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9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3964" y="3184273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When both of the sub chains are visited the sub chains are merged and enclosed with parenthesis 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4330" y="4203023"/>
            <a:ext cx="3738282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77766" y="4945460"/>
            <a:ext cx="1192306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11804" y="4951671"/>
            <a:ext cx="3223137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061482" y="5782898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873625" y="4201949"/>
            <a:ext cx="1238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endCxn id="187" idx="0"/>
          </p:cNvCxnSpPr>
          <p:nvPr/>
        </p:nvCxnSpPr>
        <p:spPr>
          <a:xfrm flipH="1">
            <a:off x="821806" y="4540503"/>
            <a:ext cx="1670909" cy="401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9545038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9978530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416644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0850136" y="465735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9235694" y="5146454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35694" y="470482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50513" y="602515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235694" y="557028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545038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9978530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0416644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0850136" y="5098985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043378" y="4294600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600158" y="4303218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0480413" y="428997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907860" y="4291059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545038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9978530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0416644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0850136" y="5531993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9545038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9978530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10416644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0850136" y="5973619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609211" y="47048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08829" y="4335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043378" y="514214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475061" y="559628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918444" y="602108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929611" y="560352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0065983" y="471320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484952" y="514214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929611" y="515791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0475061" y="47043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918444" y="470174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91792" y="4546811"/>
            <a:ext cx="1956704" cy="404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457379" y="5800723"/>
            <a:ext cx="2024447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877780" y="6479445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4592335" y="6469787"/>
            <a:ext cx="1234024" cy="340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040039" y="5301444"/>
            <a:ext cx="849925" cy="4927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0" idx="0"/>
          </p:cNvCxnSpPr>
          <p:nvPr/>
        </p:nvCxnSpPr>
        <p:spPr>
          <a:xfrm>
            <a:off x="3867808" y="5300492"/>
            <a:ext cx="2810686" cy="48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5" idx="0"/>
          </p:cNvCxnSpPr>
          <p:nvPr/>
        </p:nvCxnSpPr>
        <p:spPr>
          <a:xfrm flipH="1">
            <a:off x="2494792" y="6147946"/>
            <a:ext cx="419968" cy="331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99382" y="6152503"/>
            <a:ext cx="1925347" cy="308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449753" y="4556199"/>
            <a:ext cx="2339156" cy="401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096490" y="4556944"/>
            <a:ext cx="1300682" cy="396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14" idx="2"/>
          </p:cNvCxnSpPr>
          <p:nvPr/>
        </p:nvCxnSpPr>
        <p:spPr>
          <a:xfrm flipV="1">
            <a:off x="2847794" y="6150496"/>
            <a:ext cx="881617" cy="326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69602" y="4201949"/>
            <a:ext cx="1963010" cy="347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777508" y="6441114"/>
            <a:ext cx="347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Values of this </a:t>
            </a:r>
            <a:r>
              <a:rPr lang="en-US" b="1" dirty="0" smtClean="0"/>
              <a:t>s</a:t>
            </a:r>
            <a:r>
              <a:rPr lang="en-US" dirty="0" smtClean="0"/>
              <a:t> matrix are assumed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623992" y="4941553"/>
            <a:ext cx="395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258434" y="4943249"/>
            <a:ext cx="102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23372" y="4951342"/>
            <a:ext cx="1611569" cy="34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2546951" y="5797544"/>
            <a:ext cx="695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436096" y="5783950"/>
            <a:ext cx="43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34366" y="6471892"/>
            <a:ext cx="37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020087" y="6479644"/>
            <a:ext cx="377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5432612" y="4209077"/>
            <a:ext cx="145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k</a:t>
            </a:r>
            <a:r>
              <a:rPr lang="en-US" sz="1400" dirty="0" smtClean="0">
                <a:latin typeface="Consolas" panose="020B0609020204030204" pitchFamily="49" charset="0"/>
              </a:rPr>
              <a:t>=s[1][4]=1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343954" y="4747131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498144" y="4212604"/>
            <a:ext cx="6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13964" y="3497103"/>
            <a:ext cx="114672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Consolas" panose="020B0609020204030204" pitchFamily="49" charset="0"/>
              </a:rPr>
              <a:t>Left sub chain is merged with </a:t>
            </a:r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smtClean="0">
                <a:latin typeface="Consolas" panose="020B0609020204030204" pitchFamily="49" charset="0"/>
              </a:rPr>
              <a:t>at beginning and right sub chain is merged with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at end 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34941" y="4945096"/>
            <a:ext cx="132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k=s[2][4]=2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2384703" y="4823552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946849" y="3779789"/>
            <a:ext cx="524910" cy="583176"/>
            <a:chOff x="1928919" y="3779789"/>
            <a:chExt cx="524910" cy="58317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K=1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3660891" y="4524193"/>
            <a:ext cx="524910" cy="583176"/>
            <a:chOff x="1928919" y="3779789"/>
            <a:chExt cx="524910" cy="583176"/>
          </a:xfrm>
        </p:grpSpPr>
        <p:cxnSp>
          <p:nvCxnSpPr>
            <p:cNvPr id="207" name="Straight Arrow Connector 206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K=2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3481017" y="5800722"/>
            <a:ext cx="1000809" cy="34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4448496" y="5805806"/>
            <a:ext cx="1323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k=s[2][3]=</a:t>
            </a:r>
            <a:r>
              <a:rPr lang="en-US" sz="1400" dirty="0">
                <a:latin typeface="Consolas" panose="020B0609020204030204" pitchFamily="49" charset="0"/>
              </a:rPr>
              <a:t>1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659088" y="5389884"/>
            <a:ext cx="524910" cy="583176"/>
            <a:chOff x="1928919" y="3779789"/>
            <a:chExt cx="524910" cy="583176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2160494" y="4005164"/>
              <a:ext cx="0" cy="35780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928919" y="3779789"/>
              <a:ext cx="524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nsolas" panose="020B0609020204030204" pitchFamily="49" charset="0"/>
                </a:rPr>
                <a:t>K=1</a:t>
              </a:r>
              <a:endParaRPr lang="en-US" sz="1400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3162241" y="6260792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478267" y="5811942"/>
            <a:ext cx="502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sz="11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3257236" y="6351096"/>
            <a:ext cx="540483" cy="1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829507" y="6113435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891662" y="5807336"/>
            <a:ext cx="49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757699" y="5372205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4893037" y="612030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/>
          <p:cNvSpPr txBox="1"/>
          <p:nvPr/>
        </p:nvSpPr>
        <p:spPr>
          <a:xfrm>
            <a:off x="3941077" y="4201693"/>
            <a:ext cx="154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 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673800" y="4935650"/>
            <a:ext cx="1151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latin typeface="Consolas" panose="020B0609020204030204" pitchFamily="49" charset="0"/>
              </a:rPr>
              <a:t> 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694786" y="5424104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/>
          <p:cNvSpPr txBox="1"/>
          <p:nvPr/>
        </p:nvSpPr>
        <p:spPr>
          <a:xfrm>
            <a:off x="6475448" y="5328369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677438" y="4941553"/>
            <a:ext cx="59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4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11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5027815" y="4571481"/>
            <a:ext cx="683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MERGE</a:t>
            </a:r>
            <a:endParaRPr lang="en-US" sz="14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547101" y="537702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947815" y="5291592"/>
            <a:ext cx="1429106" cy="5157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5711631" y="5307214"/>
            <a:ext cx="1389780" cy="4814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041545" y="6152503"/>
            <a:ext cx="1598944" cy="3172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5082528" y="4620385"/>
            <a:ext cx="654658" cy="21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77" grpId="0" animBg="1"/>
      <p:bldP spid="78" grpId="0" animBg="1"/>
      <p:bldP spid="79" grpId="0" animBg="1"/>
      <p:bldP spid="80" grpId="0" animBg="1"/>
      <p:bldP spid="82" grpId="0" animBg="1"/>
      <p:bldP spid="83" grpId="0" animBg="1"/>
      <p:bldP spid="2" grpId="0" animBg="1"/>
      <p:bldP spid="90" grpId="0" animBg="1"/>
      <p:bldP spid="91" grpId="0" animBg="1"/>
      <p:bldP spid="100" grpId="0" animBg="1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1" grpId="0"/>
      <p:bldP spid="142" grpId="0"/>
      <p:bldP spid="143" grpId="0"/>
      <p:bldP spid="144" grpId="0"/>
      <p:bldP spid="145" grpId="0"/>
      <p:bldP spid="150" grpId="0"/>
      <p:bldP spid="157" grpId="0"/>
      <p:bldP spid="161" grpId="0"/>
      <p:bldP spid="162" grpId="0"/>
      <p:bldP spid="163" grpId="0"/>
      <p:bldP spid="167" grpId="0"/>
      <p:bldP spid="171" grpId="0" animBg="1"/>
      <p:bldP spid="175" grpId="0" animBg="1"/>
      <p:bldP spid="182" grpId="0" animBg="1"/>
      <p:bldP spid="45" grpId="0" animBg="1"/>
      <p:bldP spid="48" grpId="0"/>
      <p:bldP spid="187" grpId="0"/>
      <p:bldP spid="189" grpId="0"/>
      <p:bldP spid="49" grpId="0" animBg="1"/>
      <p:bldP spid="190" grpId="0"/>
      <p:bldP spid="192" grpId="0"/>
      <p:bldP spid="193" grpId="0"/>
      <p:bldP spid="194" grpId="0"/>
      <p:bldP spid="195" grpId="0"/>
      <p:bldP spid="196" grpId="0"/>
      <p:bldP spid="197" grpId="0"/>
      <p:bldP spid="198" grpId="0" animBg="1"/>
      <p:bldP spid="199" grpId="0"/>
      <p:bldP spid="201" grpId="0" animBg="1"/>
      <p:bldP spid="66" grpId="0" animBg="1"/>
      <p:bldP spid="209" grpId="0"/>
      <p:bldP spid="213" grpId="0"/>
      <p:bldP spid="214" grpId="0"/>
      <p:bldP spid="216" grpId="0" animBg="1"/>
      <p:bldP spid="217" grpId="0"/>
      <p:bldP spid="218" grpId="0"/>
      <p:bldP spid="219" grpId="0"/>
      <p:bldP spid="220" grpId="0" animBg="1"/>
      <p:bldP spid="221" grpId="0"/>
      <p:bldP spid="222" grpId="0"/>
      <p:bldP spid="223" grpId="0" animBg="1"/>
      <p:bldP spid="224" grpId="0"/>
      <p:bldP spid="225" grpId="0"/>
      <p:bldP spid="226" grpId="0"/>
      <p:bldP spid="228" grpId="0" animBg="1"/>
      <p:bldP spid="1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Fill Up Sequence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64786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98278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36392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9884" y="241416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55442" y="2903261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5442" y="246163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0261" y="378196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5442" y="3327093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64786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198278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36392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69884" y="2855792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63126" y="2051407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2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19906" y="2060025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00161" y="2046782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3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27608" y="2047866"/>
            <a:ext cx="2968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64786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98278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636392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69884" y="3288800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64786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198278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36392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069884" y="3730426"/>
            <a:ext cx="433492" cy="43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28577" y="20923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5506" y="2520994"/>
            <a:ext cx="1512528" cy="15207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49667" y="2555193"/>
            <a:ext cx="956670" cy="967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48599" y="2593053"/>
            <a:ext cx="452050" cy="521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64963" y="2507794"/>
            <a:ext cx="184640" cy="2257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9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Review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693" y="3425131"/>
            <a:ext cx="653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How do you denote the dimension of a matrix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i</a:t>
            </a:r>
            <a:r>
              <a:rPr lang="en-US" sz="1200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in a chain?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61826" y="3794463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sto MT" panose="02040603050505030304" pitchFamily="18" charset="0"/>
              </a:rPr>
              <a:t>[P</a:t>
            </a:r>
            <a:r>
              <a:rPr lang="en-US" sz="1200" b="1" dirty="0" smtClean="0">
                <a:latin typeface="Calisto MT" panose="02040603050505030304" pitchFamily="18" charset="0"/>
              </a:rPr>
              <a:t>i-1  </a:t>
            </a:r>
            <a:r>
              <a:rPr lang="en-US" dirty="0" smtClean="0">
                <a:latin typeface="Calisto MT" panose="02040603050505030304" pitchFamily="18" charset="0"/>
              </a:rPr>
              <a:t>  P</a:t>
            </a:r>
            <a:r>
              <a:rPr lang="en-US" sz="1200" b="1" dirty="0" smtClean="0">
                <a:latin typeface="Calisto MT" panose="02040603050505030304" pitchFamily="18" charset="0"/>
              </a:rPr>
              <a:t>i</a:t>
            </a:r>
            <a:r>
              <a:rPr lang="en-US" dirty="0" smtClean="0">
                <a:latin typeface="Calisto MT" panose="02040603050505030304" pitchFamily="18" charset="0"/>
              </a:rPr>
              <a:t>]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692" y="4348461"/>
            <a:ext cx="336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What is the dimension of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r>
              <a:rPr lang="en-US" sz="1200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893" y="4717793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[</a:t>
            </a:r>
            <a:r>
              <a:rPr lang="en-US" dirty="0" smtClean="0">
                <a:latin typeface="Calisto MT" panose="02040603050505030304" pitchFamily="18" charset="0"/>
              </a:rPr>
              <a:t>P</a:t>
            </a:r>
            <a:r>
              <a:rPr lang="en-US" sz="1200" b="1" dirty="0">
                <a:latin typeface="Calisto MT" panose="02040603050505030304" pitchFamily="18" charset="0"/>
              </a:rPr>
              <a:t>0</a:t>
            </a:r>
            <a:r>
              <a:rPr lang="en-US" sz="1200" b="1" dirty="0" smtClean="0">
                <a:latin typeface="Calisto MT" panose="02040603050505030304" pitchFamily="18" charset="0"/>
              </a:rPr>
              <a:t>  </a:t>
            </a:r>
            <a:r>
              <a:rPr lang="en-US" dirty="0" smtClean="0">
                <a:latin typeface="Calisto MT" panose="02040603050505030304" pitchFamily="18" charset="0"/>
              </a:rPr>
              <a:t>  P</a:t>
            </a:r>
            <a:r>
              <a:rPr lang="en-US" sz="1200" b="1" dirty="0" smtClean="0">
                <a:latin typeface="Calisto MT" panose="02040603050505030304" pitchFamily="18" charset="0"/>
              </a:rPr>
              <a:t>1</a:t>
            </a:r>
            <a:r>
              <a:rPr lang="en-US" dirty="0" smtClean="0">
                <a:latin typeface="Calisto MT" panose="02040603050505030304" pitchFamily="18" charset="0"/>
              </a:rPr>
              <a:t>]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693" y="1692705"/>
            <a:ext cx="7245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What is the dimension of the multiplied matrix of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A(p x q)</a:t>
            </a:r>
            <a:r>
              <a:rPr lang="en-US" sz="1200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B(q x r)</a:t>
            </a:r>
            <a:r>
              <a:rPr lang="en-US" sz="1200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1991" y="20620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sto MT" panose="02040603050505030304" pitchFamily="18" charset="0"/>
              </a:rPr>
              <a:t>[p  r]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693" y="2558918"/>
            <a:ext cx="900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What is the number of scalar multiplication required for multiplying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A(p x q)</a:t>
            </a:r>
            <a:r>
              <a:rPr lang="en-US" sz="1200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B(q x r)</a:t>
            </a:r>
            <a:r>
              <a:rPr lang="en-US" sz="1200" b="1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1991" y="29282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sto MT" panose="02040603050505030304" pitchFamily="18" charset="0"/>
              </a:rPr>
              <a:t>p</a:t>
            </a:r>
            <a:r>
              <a:rPr lang="en-US" dirty="0" smtClean="0">
                <a:latin typeface="Calisto MT" panose="02040603050505030304" pitchFamily="18" charset="0"/>
              </a:rPr>
              <a:t> x q x r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692" y="526684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K-divide rule</a:t>
            </a:r>
            <a:r>
              <a:rPr lang="en-US" sz="1200" b="1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7893" y="563617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sto MT" panose="02040603050505030304" pitchFamily="18" charset="0"/>
              </a:rPr>
              <a:t>See slide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3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  <p:bldP spid="46" grpId="0"/>
      <p:bldP spid="52" grpId="0"/>
      <p:bldP spid="53" grpId="0"/>
      <p:bldP spid="54" grpId="0"/>
      <p:bldP spid="55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Review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2693" y="1692705"/>
            <a:ext cx="733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What is the dimension of the multiplied matrix of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</a:t>
            </a:r>
            <a:r>
              <a:rPr lang="en-US" sz="1200" b="1" dirty="0" smtClean="0">
                <a:latin typeface="Calisto MT" panose="02040603050505030304" pitchFamily="18" charset="0"/>
              </a:rPr>
              <a:t>,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  <a:r>
              <a:rPr lang="en-US" sz="1200" b="1" dirty="0" smtClean="0">
                <a:latin typeface="Calisto MT" panose="02040603050505030304" pitchFamily="18" charset="0"/>
              </a:rPr>
              <a:t>,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3</a:t>
            </a:r>
            <a:r>
              <a:rPr lang="en-US" sz="1200" b="1" dirty="0" smtClean="0">
                <a:latin typeface="Calisto MT" panose="02040603050505030304" pitchFamily="18" charset="0"/>
              </a:rPr>
              <a:t>………..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</a:t>
            </a:r>
            <a:r>
              <a:rPr lang="en-US" dirty="0" smtClean="0">
                <a:latin typeface="Calisto MT" panose="02040603050505030304" pitchFamily="18" charset="0"/>
              </a:rPr>
              <a:t>?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1991" y="20620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Calisto MT" panose="02040603050505030304" pitchFamily="18" charset="0"/>
              </a:rPr>
              <a:t>[P</a:t>
            </a:r>
            <a:r>
              <a:rPr lang="en-US" sz="1200" b="1" dirty="0" smtClean="0">
                <a:latin typeface="Calisto MT" panose="02040603050505030304" pitchFamily="18" charset="0"/>
              </a:rPr>
              <a:t>0</a:t>
            </a:r>
            <a:r>
              <a:rPr lang="en-US" dirty="0" smtClean="0">
                <a:latin typeface="Calisto MT" panose="02040603050505030304" pitchFamily="18" charset="0"/>
              </a:rPr>
              <a:t>  </a:t>
            </a:r>
            <a:r>
              <a:rPr lang="en-US" dirty="0" err="1" smtClean="0">
                <a:latin typeface="Calisto MT" panose="02040603050505030304" pitchFamily="18" charset="0"/>
              </a:rPr>
              <a:t>P</a:t>
            </a:r>
            <a:r>
              <a:rPr lang="en-US" sz="1200" b="1" dirty="0" err="1" smtClean="0">
                <a:latin typeface="Calisto MT" panose="02040603050505030304" pitchFamily="18" charset="0"/>
              </a:rPr>
              <a:t>n</a:t>
            </a:r>
            <a:r>
              <a:rPr lang="en-US" dirty="0" smtClean="0">
                <a:latin typeface="Calisto MT" panose="02040603050505030304" pitchFamily="18" charset="0"/>
              </a:rPr>
              <a:t>]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693" y="2558918"/>
            <a:ext cx="1185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What is the number of scalar multiplication required for multiplying 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i </a:t>
            </a:r>
            <a:r>
              <a:rPr lang="en-US" b="1" dirty="0">
                <a:latin typeface="Calisto MT" panose="02040603050505030304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i+1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>
                <a:latin typeface="Calisto MT" panose="02040603050505030304" pitchFamily="18" charset="0"/>
              </a:rPr>
              <a:t>x </a:t>
            </a:r>
            <a:r>
              <a:rPr lang="en-US" dirty="0">
                <a:latin typeface="Calisto MT" panose="02040603050505030304" pitchFamily="18" charset="0"/>
              </a:rPr>
              <a:t>….. </a:t>
            </a:r>
            <a:r>
              <a:rPr lang="en-US" b="1" dirty="0">
                <a:latin typeface="Calisto MT" panose="02040603050505030304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i+k-1</a:t>
            </a:r>
            <a:r>
              <a:rPr lang="en-US" b="1" dirty="0">
                <a:latin typeface="Calisto MT" panose="02040603050505030304" pitchFamily="18" charset="0"/>
              </a:rPr>
              <a:t>) x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i+k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>
                <a:latin typeface="Calisto MT" panose="02040603050505030304" pitchFamily="18" charset="0"/>
              </a:rPr>
              <a:t>x………..x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err="1">
                <a:solidFill>
                  <a:srgbClr val="FF0000"/>
                </a:solidFill>
                <a:latin typeface="Calisto MT" panose="02040603050505030304" pitchFamily="18" charset="0"/>
              </a:rPr>
              <a:t>j</a:t>
            </a:r>
            <a:r>
              <a:rPr lang="en-US" dirty="0">
                <a:latin typeface="Calisto MT" panose="02040603050505030304" pitchFamily="18" charset="0"/>
              </a:rPr>
              <a:t>) 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1991" y="3112916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Let M = 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i </a:t>
            </a:r>
            <a:r>
              <a:rPr lang="en-US" b="1" dirty="0">
                <a:latin typeface="Calisto MT" panose="02040603050505030304" pitchFamily="18" charset="0"/>
              </a:rPr>
              <a:t>x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i+1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 smtClean="0">
                <a:latin typeface="Calisto MT" panose="02040603050505030304" pitchFamily="18" charset="0"/>
              </a:rPr>
              <a:t>x </a:t>
            </a:r>
            <a:r>
              <a:rPr lang="en-US" dirty="0" smtClean="0">
                <a:latin typeface="Calisto MT" panose="02040603050505030304" pitchFamily="18" charset="0"/>
              </a:rPr>
              <a:t>….. </a:t>
            </a:r>
            <a:r>
              <a:rPr lang="en-US" b="1" dirty="0" smtClean="0">
                <a:latin typeface="Calisto MT" panose="02040603050505030304" pitchFamily="18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>
                <a:solidFill>
                  <a:srgbClr val="FF0000"/>
                </a:solidFill>
                <a:latin typeface="Calisto MT" panose="02040603050505030304" pitchFamily="18" charset="0"/>
              </a:rPr>
              <a:t>i+k-1</a:t>
            </a:r>
            <a:r>
              <a:rPr lang="en-US" b="1" dirty="0">
                <a:latin typeface="Calisto MT" panose="02040603050505030304" pitchFamily="18" charset="0"/>
              </a:rPr>
              <a:t>) x</a:t>
            </a:r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err="1" smtClean="0">
                <a:solidFill>
                  <a:srgbClr val="FF0000"/>
                </a:solidFill>
                <a:latin typeface="Calisto MT" panose="02040603050505030304" pitchFamily="18" charset="0"/>
              </a:rPr>
              <a:t>i+k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b="1" dirty="0">
                <a:latin typeface="Calisto MT" panose="02040603050505030304" pitchFamily="18" charset="0"/>
              </a:rPr>
              <a:t>x………..x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  <a:r>
              <a:rPr lang="en-US" sz="1200" b="1" dirty="0" err="1" smtClean="0">
                <a:solidFill>
                  <a:srgbClr val="FF0000"/>
                </a:solidFill>
                <a:latin typeface="Calisto MT" panose="02040603050505030304" pitchFamily="18" charset="0"/>
              </a:rPr>
              <a:t>j</a:t>
            </a:r>
            <a:r>
              <a:rPr lang="en-US" dirty="0" smtClean="0">
                <a:latin typeface="Calisto MT" panose="02040603050505030304" pitchFamily="18" charset="0"/>
              </a:rPr>
              <a:t>) 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71528" y="3399493"/>
            <a:ext cx="2389589" cy="210304"/>
            <a:chOff x="1862983" y="3482248"/>
            <a:chExt cx="1709159" cy="17535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62983" y="3482248"/>
              <a:ext cx="0" cy="17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71529" y="3649054"/>
              <a:ext cx="17006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3572142" y="3482248"/>
              <a:ext cx="0" cy="17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893401" y="362350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X</a:t>
            </a:r>
            <a:endParaRPr lang="en-US" b="1" dirty="0">
              <a:latin typeface="Calisto MT" panose="0204060305050503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467028" y="3426899"/>
            <a:ext cx="2055832" cy="175352"/>
            <a:chOff x="1862983" y="3482248"/>
            <a:chExt cx="1709159" cy="17535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862983" y="3482248"/>
              <a:ext cx="0" cy="17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71529" y="3649054"/>
              <a:ext cx="17006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572142" y="3482248"/>
              <a:ext cx="0" cy="175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316050" y="36097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Y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1990" y="4022625"/>
            <a:ext cx="528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Multiplication required for forming M:        mcm(</a:t>
            </a:r>
            <a:r>
              <a:rPr lang="en-US" dirty="0" err="1" smtClean="0">
                <a:latin typeface="Calisto MT" panose="02040603050505030304" pitchFamily="18" charset="0"/>
              </a:rPr>
              <a:t>i,j</a:t>
            </a:r>
            <a:r>
              <a:rPr lang="en-US" dirty="0" smtClean="0">
                <a:latin typeface="Calisto MT" panose="02040603050505030304" pitchFamily="18" charset="0"/>
              </a:rPr>
              <a:t>)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1990" y="4415908"/>
            <a:ext cx="575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Multiplication required for forming X:         mcm(i,i+k-1)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9453" y="4809191"/>
            <a:ext cx="554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Multiplication required for forming Y:         mcm(</a:t>
            </a:r>
            <a:r>
              <a:rPr lang="en-US" dirty="0" err="1" smtClean="0">
                <a:latin typeface="Calisto MT" panose="02040603050505030304" pitchFamily="18" charset="0"/>
              </a:rPr>
              <a:t>i+k,j</a:t>
            </a:r>
            <a:r>
              <a:rPr lang="en-US" dirty="0" smtClean="0">
                <a:latin typeface="Calisto MT" panose="02040603050505030304" pitchFamily="18" charset="0"/>
              </a:rPr>
              <a:t>)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9453" y="5942725"/>
            <a:ext cx="883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Multiplication required for forming XY:      mcm(i,i+k-1) + mcm(</a:t>
            </a:r>
            <a:r>
              <a:rPr lang="en-US" dirty="0" err="1" smtClean="0">
                <a:latin typeface="Calisto MT" panose="02040603050505030304" pitchFamily="18" charset="0"/>
              </a:rPr>
              <a:t>i+k,j</a:t>
            </a:r>
            <a:r>
              <a:rPr lang="en-US" dirty="0" smtClean="0">
                <a:latin typeface="Calisto MT" panose="02040603050505030304" pitchFamily="18" charset="0"/>
              </a:rPr>
              <a:t>) + P</a:t>
            </a:r>
            <a:r>
              <a:rPr lang="en-US" sz="1200" b="1" dirty="0" smtClean="0">
                <a:latin typeface="Calisto MT" panose="02040603050505030304" pitchFamily="18" charset="0"/>
              </a:rPr>
              <a:t>i-1</a:t>
            </a:r>
            <a:r>
              <a:rPr lang="en-US" dirty="0" smtClean="0">
                <a:latin typeface="Calisto MT" panose="02040603050505030304" pitchFamily="18" charset="0"/>
              </a:rPr>
              <a:t> x P</a:t>
            </a:r>
            <a:r>
              <a:rPr lang="en-US" sz="1200" b="1" dirty="0" smtClean="0">
                <a:latin typeface="Calisto MT" panose="02040603050505030304" pitchFamily="18" charset="0"/>
              </a:rPr>
              <a:t>i+k-1</a:t>
            </a:r>
            <a:r>
              <a:rPr lang="en-US" dirty="0" smtClean="0">
                <a:latin typeface="Calisto MT" panose="02040603050505030304" pitchFamily="18" charset="0"/>
              </a:rPr>
              <a:t> x </a:t>
            </a:r>
            <a:r>
              <a:rPr lang="en-US" dirty="0" err="1">
                <a:latin typeface="Calisto MT" panose="02040603050505030304" pitchFamily="18" charset="0"/>
              </a:rPr>
              <a:t>P</a:t>
            </a:r>
            <a:r>
              <a:rPr lang="en-US" sz="1200" b="1" dirty="0" err="1" smtClean="0">
                <a:latin typeface="Calisto MT" panose="02040603050505030304" pitchFamily="18" charset="0"/>
              </a:rPr>
              <a:t>j</a:t>
            </a:r>
            <a:endParaRPr lang="en-US" sz="1200" b="1" dirty="0">
              <a:latin typeface="Calisto MT" panose="0204060305050503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1990" y="5180110"/>
            <a:ext cx="568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sto MT" panose="02040603050505030304" pitchFamily="18" charset="0"/>
              </a:rPr>
              <a:t>Dimension of X:                                            [P</a:t>
            </a:r>
            <a:r>
              <a:rPr lang="en-US" sz="1200" b="1" dirty="0" smtClean="0">
                <a:latin typeface="Calisto MT" panose="02040603050505030304" pitchFamily="18" charset="0"/>
              </a:rPr>
              <a:t>i-1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P</a:t>
            </a:r>
            <a:r>
              <a:rPr lang="en-US" sz="1200" b="1" dirty="0" smtClean="0">
                <a:latin typeface="Calisto MT" panose="02040603050505030304" pitchFamily="18" charset="0"/>
              </a:rPr>
              <a:t>i+k-1</a:t>
            </a:r>
            <a:r>
              <a:rPr lang="en-US" b="1" dirty="0" smtClean="0">
                <a:latin typeface="Calisto MT" panose="02040603050505030304" pitchFamily="18" charset="0"/>
              </a:rPr>
              <a:t>]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endParaRPr lang="en-US" b="1" dirty="0"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9453" y="5573393"/>
            <a:ext cx="552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Dimension of </a:t>
            </a:r>
            <a:r>
              <a:rPr lang="en-US" dirty="0" smtClean="0">
                <a:latin typeface="Calisto MT" panose="02040603050505030304" pitchFamily="18" charset="0"/>
              </a:rPr>
              <a:t>Y:                                            </a:t>
            </a:r>
            <a:r>
              <a:rPr lang="en-US" dirty="0">
                <a:latin typeface="Calisto MT" panose="02040603050505030304" pitchFamily="18" charset="0"/>
              </a:rPr>
              <a:t>[</a:t>
            </a:r>
            <a:r>
              <a:rPr lang="en-US" dirty="0" smtClean="0">
                <a:latin typeface="Calisto MT" panose="02040603050505030304" pitchFamily="18" charset="0"/>
              </a:rPr>
              <a:t>P</a:t>
            </a:r>
            <a:r>
              <a:rPr lang="en-US" sz="1200" b="1" dirty="0" smtClean="0">
                <a:latin typeface="Calisto MT" panose="02040603050505030304" pitchFamily="18" charset="0"/>
              </a:rPr>
              <a:t>i+k-1</a:t>
            </a:r>
            <a:r>
              <a:rPr lang="en-US" dirty="0">
                <a:latin typeface="Calisto MT" panose="02040603050505030304" pitchFamily="18" charset="0"/>
              </a:rPr>
              <a:t> </a:t>
            </a:r>
            <a:r>
              <a:rPr lang="en-US" dirty="0" smtClean="0">
                <a:latin typeface="Calisto MT" panose="02040603050505030304" pitchFamily="18" charset="0"/>
              </a:rPr>
              <a:t>  </a:t>
            </a:r>
            <a:r>
              <a:rPr lang="en-US" dirty="0" err="1" smtClean="0">
                <a:latin typeface="Calisto MT" panose="02040603050505030304" pitchFamily="18" charset="0"/>
              </a:rPr>
              <a:t>P</a:t>
            </a:r>
            <a:r>
              <a:rPr lang="en-US" sz="1200" b="1" dirty="0" err="1" smtClean="0">
                <a:latin typeface="Calisto MT" panose="02040603050505030304" pitchFamily="18" charset="0"/>
              </a:rPr>
              <a:t>j</a:t>
            </a:r>
            <a:r>
              <a:rPr lang="en-US" b="1" dirty="0" smtClean="0">
                <a:latin typeface="Calisto MT" panose="02040603050505030304" pitchFamily="18" charset="0"/>
              </a:rPr>
              <a:t>]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endParaRPr lang="en-US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3" grpId="0"/>
      <p:bldP spid="55" grpId="0"/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Fibonacci Series With Dynamic Programming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3910" y="245508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 err="1" smtClean="0">
                <a:latin typeface="Consolas" panose="020B0609020204030204" pitchFamily="49" charset="0"/>
              </a:rPr>
              <a:t>nt</a:t>
            </a:r>
            <a:r>
              <a:rPr lang="en-US" dirty="0" smtClean="0">
                <a:latin typeface="Consolas" panose="020B0609020204030204" pitchFamily="49" charset="0"/>
              </a:rPr>
              <a:t> Fib(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2041" y="4549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7967" y="2907885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(n==0)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[0]=0;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03629" y="3321814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if (n==1)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[1]=1;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36139" y="245508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){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91469" y="3726456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=2;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&lt;=n;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++)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]=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[i-1]+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[i-2];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001665" y="415648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eturn </a:t>
            </a:r>
            <a:r>
              <a:rPr lang="en-US" dirty="0" err="1" smtClean="0">
                <a:latin typeface="Consolas" panose="020B0609020204030204" pitchFamily="49" charset="0"/>
              </a:rPr>
              <a:t>dp</a:t>
            </a:r>
            <a:r>
              <a:rPr lang="en-US" dirty="0" smtClean="0">
                <a:latin typeface="Consolas" panose="020B0609020204030204" pitchFamily="49" charset="0"/>
              </a:rPr>
              <a:t>[n];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572693" y="1784906"/>
            <a:ext cx="296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Iterative  Approach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  <p:bldP spid="28" grpId="0"/>
      <p:bldP spid="29" grpId="0"/>
      <p:bldP spid="36" grpId="0"/>
      <p:bldP spid="268" grpId="0"/>
      <p:bldP spid="354" grpId="0"/>
      <p:bldP spid="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717" y="42256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p X q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963039" y="2117667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uble Bracket 11"/>
          <p:cNvSpPr/>
          <p:nvPr/>
        </p:nvSpPr>
        <p:spPr>
          <a:xfrm>
            <a:off x="5025958" y="2117667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uble Bracket 12"/>
          <p:cNvSpPr/>
          <p:nvPr/>
        </p:nvSpPr>
        <p:spPr>
          <a:xfrm>
            <a:off x="9263975" y="2117666"/>
            <a:ext cx="2159540" cy="186771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25958" y="422567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q X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3975" y="422567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Dimension: p X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5298" y="272835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nsolas" panose="020B0609020204030204" pitchFamily="49" charset="0"/>
              </a:rPr>
              <a:t>x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93314" y="272835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1496" y="37361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5737" y="37361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13754" y="37361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7649" y="2208767"/>
            <a:ext cx="335390" cy="1535250"/>
            <a:chOff x="627649" y="2208767"/>
            <a:chExt cx="335390" cy="1535250"/>
          </a:xfrm>
        </p:grpSpPr>
        <p:sp>
          <p:nvSpPr>
            <p:cNvPr id="21" name="TextBox 20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1811" y="2228726"/>
            <a:ext cx="335390" cy="1535250"/>
            <a:chOff x="627649" y="2208767"/>
            <a:chExt cx="335390" cy="1535250"/>
          </a:xfrm>
        </p:grpSpPr>
        <p:sp>
          <p:nvSpPr>
            <p:cNvPr id="30" name="TextBox 29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q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919828" y="2228726"/>
            <a:ext cx="335390" cy="1535250"/>
            <a:chOff x="627649" y="2208767"/>
            <a:chExt cx="335390" cy="1535250"/>
          </a:xfrm>
        </p:grpSpPr>
        <p:sp>
          <p:nvSpPr>
            <p:cNvPr id="35" name="TextBox 34"/>
            <p:cNvSpPr txBox="1"/>
            <p:nvPr/>
          </p:nvSpPr>
          <p:spPr>
            <a:xfrm>
              <a:off x="651735" y="220876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7649" y="26291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735" y="3374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9692" y="2833806"/>
              <a:ext cx="3113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.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53971" y="181285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q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503" y="17437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37039" y="17515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   2 ……  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587623" y="2263016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58021" y="2362604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54539" y="2353551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74343" y="2275198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67313" y="2298267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0114166" y="2261573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46334" y="2197920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333611" y="2369799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298588" y="3579310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973171" y="2254834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914046" y="353002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14458" y="225483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91042" y="2261573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864529" y="2164093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031243" y="2126369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358020" y="2391931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694333" y="2279856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587623" y="2724854"/>
            <a:ext cx="199176" cy="199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0671095" y="2162300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581719" y="2208767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324328" y="2277975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6343" y="2803926"/>
            <a:ext cx="1367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460726" y="2351798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61076" y="2270766"/>
            <a:ext cx="217284" cy="14932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270332" y="2734724"/>
            <a:ext cx="1577676" cy="233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397896" y="2654175"/>
            <a:ext cx="44362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671182" y="2270766"/>
            <a:ext cx="4701" cy="1382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51735" y="4983635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form a single element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17556" y="49582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q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1735" y="5433938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elements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60669" y="54339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p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3018" y="5933315"/>
            <a:ext cx="857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form all elements in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dirty="0" smtClean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169677" y="589387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q x p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190342" y="62691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 = 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x q x r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40" grpId="0"/>
      <p:bldP spid="41" grpId="0"/>
      <p:bldP spid="42" grpId="0"/>
      <p:bldP spid="7" grpId="0" animBg="1"/>
      <p:bldP spid="43" grpId="0" animBg="1"/>
      <p:bldP spid="44" grpId="0" animBg="1"/>
      <p:bldP spid="50" grpId="0" animBg="1"/>
      <p:bldP spid="5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2693" y="1893926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multiply A(3 x 4) and B(4 x 6)?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481" y="239186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Ans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3 x 4 x 6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4425" y="237550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= 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72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5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2693" y="1893926"/>
            <a:ext cx="104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How many scalar multiplication needed to multiply A(3,4) and B(4,6) and C(6,3)?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99481" y="239186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Here, we need to determine A x B x C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481" y="2889804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Actually this can be done in 2 ways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2978" y="338774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A x (B x C)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2978" y="382405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. (A x B) x 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3937" y="15549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nsolas" panose="020B0609020204030204" pitchFamily="49" charset="0"/>
              </a:rPr>
              <a:t>Way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350" y="19711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A x (B x C)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Double Bracket 1"/>
          <p:cNvSpPr/>
          <p:nvPr/>
        </p:nvSpPr>
        <p:spPr>
          <a:xfrm>
            <a:off x="906938" y="249472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813692" y="2495858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4417898" y="248413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48786" y="2756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" name="Left Brace 4"/>
          <p:cNvSpPr/>
          <p:nvPr/>
        </p:nvSpPr>
        <p:spPr>
          <a:xfrm>
            <a:off x="2530622" y="2303673"/>
            <a:ext cx="389299" cy="1430448"/>
          </a:xfrm>
          <a:prstGeom prst="leftBrace">
            <a:avLst>
              <a:gd name="adj1" fmla="val 918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378100" y="2333991"/>
            <a:ext cx="627709" cy="1368603"/>
          </a:xfrm>
          <a:prstGeom prst="rightBrace">
            <a:avLst>
              <a:gd name="adj1" fmla="val 560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18739" y="272576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9748" y="2802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81084" y="28038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3221" y="27921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3650" y="358541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240</a:t>
            </a:r>
            <a:r>
              <a:rPr lang="en-US" sz="1600" dirty="0" smtClean="0">
                <a:latin typeface="Consolas" panose="020B0609020204030204" pitchFamily="49" charset="0"/>
              </a:rPr>
              <a:t>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906938" y="4351507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/>
          <p:cNvSpPr/>
          <p:nvPr/>
        </p:nvSpPr>
        <p:spPr>
          <a:xfrm>
            <a:off x="2924351" y="4351506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311608" y="45825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4330" y="46594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9674" y="46594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93819" y="5442197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120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7350" y="6037803"/>
            <a:ext cx="4448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Total Multiplication =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240 + 120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360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981" y="155492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onsolas" panose="020B0609020204030204" pitchFamily="49" charset="0"/>
              </a:rPr>
              <a:t>Way 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94394" y="197113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1. (A x B) x 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9" name="Double Bracket 48"/>
          <p:cNvSpPr/>
          <p:nvPr/>
        </p:nvSpPr>
        <p:spPr>
          <a:xfrm>
            <a:off x="7393982" y="249472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uble Bracket 49"/>
          <p:cNvSpPr/>
          <p:nvPr/>
        </p:nvSpPr>
        <p:spPr>
          <a:xfrm>
            <a:off x="8982620" y="2505780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uble Bracket 50"/>
          <p:cNvSpPr/>
          <p:nvPr/>
        </p:nvSpPr>
        <p:spPr>
          <a:xfrm>
            <a:off x="10954794" y="248413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635830" y="27566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3" name="Left Brace 52"/>
          <p:cNvSpPr/>
          <p:nvPr/>
        </p:nvSpPr>
        <p:spPr>
          <a:xfrm>
            <a:off x="7153921" y="2313659"/>
            <a:ext cx="389299" cy="1430448"/>
          </a:xfrm>
          <a:prstGeom prst="leftBrace">
            <a:avLst>
              <a:gd name="adj1" fmla="val 9186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9930269" y="2324286"/>
            <a:ext cx="627709" cy="1368603"/>
          </a:xfrm>
          <a:prstGeom prst="rightBrace">
            <a:avLst>
              <a:gd name="adj1" fmla="val 5604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65920" y="27277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96792" y="2802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4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150012" y="281375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  <a:r>
              <a:rPr lang="en-US" dirty="0" smtClean="0">
                <a:latin typeface="Consolas" panose="020B0609020204030204" pitchFamily="49" charset="0"/>
              </a:rPr>
              <a:t>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10117" y="279211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87719" y="360364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72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0" name="Double Bracket 59"/>
          <p:cNvSpPr/>
          <p:nvPr/>
        </p:nvSpPr>
        <p:spPr>
          <a:xfrm>
            <a:off x="7393982" y="4351507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ket 60"/>
          <p:cNvSpPr/>
          <p:nvPr/>
        </p:nvSpPr>
        <p:spPr>
          <a:xfrm>
            <a:off x="9411395" y="4351506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798652" y="45825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61374" y="46594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3 x 6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66718" y="46594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6 x 10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980863" y="5442197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180 Multiplications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94394" y="6037803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Total Multiplication = </a:t>
            </a:r>
            <a:r>
              <a:rPr lang="en-US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72 + 180 </a:t>
            </a:r>
            <a:r>
              <a:rPr lang="en-US" sz="1600" dirty="0" smtClean="0"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52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660701" y="637635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Optimal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" grpId="0"/>
      <p:bldP spid="2" grpId="0" animBg="1"/>
      <p:bldP spid="9" grpId="0" animBg="1"/>
      <p:bldP spid="10" grpId="0" animBg="1"/>
      <p:bldP spid="11" grpId="0"/>
      <p:bldP spid="5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/>
      <p:bldP spid="26" grpId="0"/>
      <p:bldP spid="27" grpId="0"/>
      <p:bldP spid="47" grpId="0"/>
      <p:bldP spid="48" grpId="0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2693" y="367142"/>
            <a:ext cx="11467289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Matrix Chain Multiplication Notations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693" y="189392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onsolas" panose="020B0609020204030204" pitchFamily="49" charset="0"/>
              </a:rPr>
              <a:t>Given a series of </a:t>
            </a:r>
            <a:r>
              <a:rPr lang="en-US" b="1" dirty="0" smtClean="0">
                <a:latin typeface="Consolas" panose="020B0609020204030204" pitchFamily="49" charset="0"/>
              </a:rPr>
              <a:t>n </a:t>
            </a:r>
            <a:r>
              <a:rPr lang="en-US" dirty="0" smtClean="0">
                <a:latin typeface="Consolas" panose="020B0609020204030204" pitchFamily="49" charset="0"/>
              </a:rPr>
              <a:t>matrices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0895" y="237225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Matrices are named from 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to A</a:t>
            </a:r>
            <a:r>
              <a:rPr lang="en-US" sz="1100" b="1" dirty="0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60895" y="2820712"/>
            <a:ext cx="551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There dimensions are named from 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to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8" name="Double Bracket 67"/>
          <p:cNvSpPr/>
          <p:nvPr/>
        </p:nvSpPr>
        <p:spPr>
          <a:xfrm>
            <a:off x="1187596" y="343181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uble Bracket 68"/>
          <p:cNvSpPr/>
          <p:nvPr/>
        </p:nvSpPr>
        <p:spPr>
          <a:xfrm>
            <a:off x="3094350" y="3432948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uble Bracket 69"/>
          <p:cNvSpPr/>
          <p:nvPr/>
        </p:nvSpPr>
        <p:spPr>
          <a:xfrm>
            <a:off x="6660219" y="3429215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429444" y="369377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0759" y="36734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3" name="Double Bracket 72"/>
          <p:cNvSpPr/>
          <p:nvPr/>
        </p:nvSpPr>
        <p:spPr>
          <a:xfrm>
            <a:off x="8503599" y="3431819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916628" y="367344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0353" y="331085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95818" y="326791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052976" y="322912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</a:t>
            </a:r>
            <a:r>
              <a:rPr lang="en-US" sz="1100" b="1" dirty="0" err="1" smtClean="0">
                <a:latin typeface="Consolas" panose="020B0609020204030204" pitchFamily="49" charset="0"/>
              </a:rPr>
              <a:t>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914221" y="322345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6168" y="380115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>
                <a:latin typeface="Consolas" panose="020B0609020204030204" pitchFamily="49" charset="0"/>
              </a:rPr>
              <a:t>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95361" y="378130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683076" y="374778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k-1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522801" y="374717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>
                <a:latin typeface="Consolas" panose="020B0609020204030204" pitchFamily="49" charset="0"/>
              </a:rPr>
              <a:t>n</a:t>
            </a:r>
            <a:r>
              <a:rPr lang="en-US" sz="1100" b="1" dirty="0" smtClean="0">
                <a:latin typeface="Consolas" panose="020B0609020204030204" pitchFamily="49" charset="0"/>
              </a:rPr>
              <a:t>-1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4" name="Double Bracket 83"/>
          <p:cNvSpPr/>
          <p:nvPr/>
        </p:nvSpPr>
        <p:spPr>
          <a:xfrm>
            <a:off x="4939158" y="3429215"/>
            <a:ext cx="1173763" cy="1068309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195567" y="366970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0626" y="32641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sz="1100" b="1" dirty="0" smtClean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40169" y="377757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X P</a:t>
            </a:r>
            <a:r>
              <a:rPr lang="en-US" sz="1100" b="1" dirty="0">
                <a:latin typeface="Consolas" panose="020B0609020204030204" pitchFamily="49" charset="0"/>
              </a:rPr>
              <a:t>3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60895" y="4866856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Dimension of the final matrix is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14744" y="486685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sz="1100" b="1" dirty="0" smtClean="0">
                <a:latin typeface="Consolas" panose="020B0609020204030204" pitchFamily="49" charset="0"/>
              </a:rPr>
              <a:t>0</a:t>
            </a:r>
            <a:r>
              <a:rPr lang="en-US" b="1" dirty="0" smtClean="0">
                <a:latin typeface="Consolas" panose="020B0609020204030204" pitchFamily="49" charset="0"/>
              </a:rPr>
              <a:t> x </a:t>
            </a:r>
            <a:r>
              <a:rPr lang="en-US" b="1" dirty="0" err="1" smtClean="0">
                <a:latin typeface="Consolas" panose="020B0609020204030204" pitchFamily="49" charset="0"/>
              </a:rPr>
              <a:t>P</a:t>
            </a:r>
            <a:r>
              <a:rPr lang="en-US" sz="1100" b="1" dirty="0" err="1" smtClean="0">
                <a:latin typeface="Consolas" panose="020B0609020204030204" pitchFamily="49" charset="0"/>
              </a:rPr>
              <a:t>n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0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68" grpId="0" animBg="1"/>
      <p:bldP spid="69" grpId="0" animBg="1"/>
      <p:bldP spid="70" grpId="0" animBg="1"/>
      <p:bldP spid="71" grpId="0"/>
      <p:bldP spid="72" grpId="0"/>
      <p:bldP spid="73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86" grpId="0"/>
      <p:bldP spid="87" grpId="0"/>
      <p:bldP spid="88" grpId="0"/>
      <p:bldP spid="8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3048</Words>
  <Application>Microsoft Office PowerPoint</Application>
  <PresentationFormat>Widescreen</PresentationFormat>
  <Paragraphs>1175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Adobe Fangsong Std R</vt:lpstr>
      <vt:lpstr>Arial</vt:lpstr>
      <vt:lpstr>Calibri</vt:lpstr>
      <vt:lpstr>Calibri Light</vt:lpstr>
      <vt:lpstr>Calisto MT</vt:lpstr>
      <vt:lpstr>Consolas</vt:lpstr>
      <vt:lpstr>Wingdings</vt:lpstr>
      <vt:lpstr>Office Theme</vt:lpstr>
      <vt:lpstr>Dynamic Programming </vt:lpstr>
      <vt:lpstr>Fibonacci Series</vt:lpstr>
      <vt:lpstr>Fibonacci Series With Dynamic Programming</vt:lpstr>
      <vt:lpstr>Fibonacci Series With Dynamic Programming</vt:lpstr>
      <vt:lpstr>Matrix Multiplication</vt:lpstr>
      <vt:lpstr>Matrix Multiplication</vt:lpstr>
      <vt:lpstr>Matrix Chain Multiplication</vt:lpstr>
      <vt:lpstr>Matrix Chain Multiplication</vt:lpstr>
      <vt:lpstr>Matrix Chain Multiplication Notations</vt:lpstr>
      <vt:lpstr>Matrix Chain Multiplication Problem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Dividing a Matrix Chain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Finding Optimal Cost</vt:lpstr>
      <vt:lpstr>Parenthesization</vt:lpstr>
      <vt:lpstr>Logic Behind Parenthesization</vt:lpstr>
      <vt:lpstr>Matrix Fill Up Sequence</vt:lpstr>
      <vt:lpstr>Review</vt:lpstr>
      <vt:lpstr>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</dc:title>
  <dc:creator>ACER</dc:creator>
  <cp:lastModifiedBy>ACER</cp:lastModifiedBy>
  <cp:revision>217</cp:revision>
  <dcterms:created xsi:type="dcterms:W3CDTF">2020-09-06T11:58:35Z</dcterms:created>
  <dcterms:modified xsi:type="dcterms:W3CDTF">2020-09-21T08:50:17Z</dcterms:modified>
</cp:coreProperties>
</file>