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5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2603-6B3F-400C-A07A-D83990DB135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Calisto MT" panose="02040603050505030304" pitchFamily="18" charset="0"/>
              </a:rPr>
              <a:t>Swapnil</a:t>
            </a:r>
            <a:r>
              <a:rPr lang="en-US" sz="1400" dirty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>
                <a:latin typeface="Calisto MT" panose="02040603050505030304" pitchFamily="18" charset="0"/>
              </a:rPr>
              <a:t>Lecturer, CSE </a:t>
            </a:r>
            <a:r>
              <a:rPr lang="en-US" sz="1400" dirty="0" err="1">
                <a:latin typeface="Calisto MT" panose="02040603050505030304" pitchFamily="18" charset="0"/>
              </a:rPr>
              <a:t>Dept</a:t>
            </a:r>
            <a:r>
              <a:rPr lang="en-US" sz="1400" dirty="0">
                <a:latin typeface="Calisto MT" panose="02040603050505030304" pitchFamily="18" charset="0"/>
              </a:rPr>
              <a:t>, MIST</a:t>
            </a:r>
          </a:p>
        </p:txBody>
      </p:sp>
    </p:spTree>
    <p:extLst>
      <p:ext uri="{BB962C8B-B14F-4D97-AF65-F5344CB8AC3E}">
        <p14:creationId xmlns:p14="http://schemas.microsoft.com/office/powerpoint/2010/main" val="180964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4:</a:t>
            </a:r>
          </a:p>
        </p:txBody>
      </p:sp>
      <p:sp>
        <p:nvSpPr>
          <p:cNvPr id="120" name="Oval 119"/>
          <p:cNvSpPr/>
          <p:nvPr/>
        </p:nvSpPr>
        <p:spPr>
          <a:xfrm>
            <a:off x="711414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42008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321194" y="1997723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12886" y="1997723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58087" y="1516150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288192" y="1813057"/>
            <a:ext cx="6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472691" y="2976642"/>
            <a:ext cx="55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Link available in both direction</a:t>
            </a:r>
          </a:p>
        </p:txBody>
      </p:sp>
      <p:sp>
        <p:nvSpPr>
          <p:cNvPr id="23" name="Oval 22"/>
          <p:cNvSpPr/>
          <p:nvPr/>
        </p:nvSpPr>
        <p:spPr>
          <a:xfrm>
            <a:off x="716947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7541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6527" y="438057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68219" y="438057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4140" y="3826578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3" name="Straight Arrow Connector 2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7"/>
            <a:endCxn id="24" idx="1"/>
          </p:cNvCxnSpPr>
          <p:nvPr/>
        </p:nvCxnSpPr>
        <p:spPr>
          <a:xfrm>
            <a:off x="7745738" y="436690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4" idx="0"/>
            <a:endCxn id="23" idx="0"/>
          </p:cNvCxnSpPr>
          <p:nvPr/>
        </p:nvCxnSpPr>
        <p:spPr>
          <a:xfrm rot="16200000" flipV="1">
            <a:off x="8660012" y="3121715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02253" y="4011244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72691" y="3513367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2" name="Curved Connector 31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3" idx="5"/>
          </p:cNvCxnSpPr>
          <p:nvPr/>
        </p:nvCxnSpPr>
        <p:spPr>
          <a:xfrm flipH="1">
            <a:off x="7745738" y="4812152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3" idx="4"/>
            <a:endCxn id="24" idx="4"/>
          </p:cNvCxnSpPr>
          <p:nvPr/>
        </p:nvCxnSpPr>
        <p:spPr>
          <a:xfrm rot="16200000" flipH="1">
            <a:off x="8660012" y="3751397"/>
            <a:ext cx="12700" cy="2305940"/>
          </a:xfrm>
          <a:prstGeom prst="curvedConnector3">
            <a:avLst>
              <a:gd name="adj1" fmla="val 34822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07213" y="448200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89375" y="5038096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717582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48176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82877" y="6025734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74569" y="6025734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20490" y="5471736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64" name="Straight Arrow Connector 63"/>
          <p:cNvCxnSpPr>
            <a:stCxn id="59" idx="7"/>
            <a:endCxn id="60" idx="1"/>
          </p:cNvCxnSpPr>
          <p:nvPr/>
        </p:nvCxnSpPr>
        <p:spPr>
          <a:xfrm>
            <a:off x="7752088" y="6012058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463061" y="5656402"/>
            <a:ext cx="44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67" name="Straight Arrow Connector 66"/>
          <p:cNvCxnSpPr>
            <a:stCxn id="60" idx="3"/>
            <a:endCxn id="59" idx="5"/>
          </p:cNvCxnSpPr>
          <p:nvPr/>
        </p:nvCxnSpPr>
        <p:spPr>
          <a:xfrm flipH="1">
            <a:off x="7752088" y="645731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24011" y="644363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72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23" grpId="0" animBg="1"/>
      <p:bldP spid="24" grpId="0" animBg="1"/>
      <p:bldP spid="25" grpId="0"/>
      <p:bldP spid="26" grpId="0"/>
      <p:bldP spid="27" grpId="0"/>
      <p:bldP spid="47" grpId="0"/>
      <p:bldP spid="48" grpId="0"/>
      <p:bldP spid="57" grpId="0"/>
      <p:bldP spid="58" grpId="0"/>
      <p:bldP spid="59" grpId="0" animBg="1"/>
      <p:bldP spid="60" grpId="0" animBg="1"/>
      <p:bldP spid="61" grpId="0"/>
      <p:bldP spid="62" grpId="0"/>
      <p:bldP spid="63" grpId="0"/>
      <p:bldP spid="66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23" name="Oval 22"/>
          <p:cNvSpPr/>
          <p:nvPr/>
        </p:nvSpPr>
        <p:spPr>
          <a:xfrm>
            <a:off x="719801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38702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8702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1715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91715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92100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0444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804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23803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6984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76817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219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57" y="28637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98" y="4245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654906" y="34955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26082" y="331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3019" y="24541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36454" y="45553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436607" y="358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708779" y="28788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073315" y="35765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767289" y="42008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480196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99097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99097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52110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52110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952495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20839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84199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84198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27379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37212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94614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9801" y="18928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80196" y="18928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3" name="Straight Arrow Connector 2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6907842" y="2462180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6976208" y="3010179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076337" y="1732939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380211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275953" y="2471438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233224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6976208" y="3934549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380211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380211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016161" y="4066653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233224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73721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14812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788419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29510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139601" y="2973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750636" y="24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938420" y="2494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907868" y="1967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008136" y="4170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878629" y="340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082380" y="346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476899" y="3479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920975" y="424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22528" y="503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635410" y="420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602761" y="2902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779687" y="2263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208959" y="3419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99195" y="341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4" name="Straight Arrow Connector 163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8" grpId="0"/>
      <p:bldP spid="89" grpId="0"/>
      <p:bldP spid="90" grpId="0"/>
      <p:bldP spid="92" grpId="0"/>
      <p:bldP spid="93" grpId="0"/>
      <p:bldP spid="94" grpId="0"/>
      <p:bldP spid="110" grpId="0"/>
      <p:bldP spid="111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Augmenting Path</a:t>
            </a:r>
          </a:p>
        </p:txBody>
      </p:sp>
      <p:sp>
        <p:nvSpPr>
          <p:cNvPr id="23" name="Oval 22"/>
          <p:cNvSpPr/>
          <p:nvPr/>
        </p:nvSpPr>
        <p:spPr>
          <a:xfrm>
            <a:off x="847987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66888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66888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9901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9901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20286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43999" y="316120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48002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601015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43999" y="429103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48002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601015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5199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6290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48002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10458" y="345176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8630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1990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51989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5170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003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62405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3443" y="3220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9784" y="4602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83092" y="38520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54268" y="36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1205" y="2810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64640" y="491182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64793" y="394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36965" y="32353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201501" y="3933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95475" y="45573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608382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27283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27283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80296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80296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80681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9025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2385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12384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55565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65398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22800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7987" y="232719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08382" y="232719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36028" y="2818662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104394" y="3366661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204523" y="2089421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508397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404139" y="2827920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61410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104394" y="4291031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508397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508397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44347" y="4423135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61410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6539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7630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1238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2329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67787" y="3329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8822" y="2771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66606" y="2850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36322" y="4527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9006815" y="3766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10566" y="381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605085" y="383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9161" y="4602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50714" y="5387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63596" y="4557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30947" y="325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907873" y="2619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37145" y="3775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27381" y="3772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20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continuous path from source to destination in G</a:t>
            </a:r>
            <a:r>
              <a:rPr lang="en-US" sz="1200" b="1" dirty="0"/>
              <a:t>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08382" y="573259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s-&gt;V1-&gt;V3-&gt;t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2140" y="5748417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s-&gt;V1-&gt;V2-&gt;V4-&gt;V3-&gt;t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3031" y="620105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s-&gt;V2-&gt;V4-&gt;t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65796" y="62010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983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Capacity</a:t>
            </a:r>
          </a:p>
        </p:txBody>
      </p:sp>
      <p:sp>
        <p:nvSpPr>
          <p:cNvPr id="23" name="Oval 22"/>
          <p:cNvSpPr/>
          <p:nvPr/>
        </p:nvSpPr>
        <p:spPr>
          <a:xfrm>
            <a:off x="839441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58342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58342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1355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1355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1740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35453" y="2949531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39456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592469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35453" y="4079356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39456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592469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4344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5435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39456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01912" y="3240088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084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3444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3443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6624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6457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53859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4897" y="30085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1238" y="439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74546" y="36403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45722" y="3463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62659" y="25989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56094" y="47001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56247" y="3732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28419" y="30236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192955" y="372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86929" y="43456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599836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8737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18737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71750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71750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72135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0479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3839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03838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47019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56852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14254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39441" y="25647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68063" y="25594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27482" y="2606987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095848" y="3154986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195977" y="1877746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499851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395593" y="2616245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52864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095848" y="4079356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499851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499851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35801" y="4211460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52864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5685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6776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0383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1474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59241" y="31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0276" y="2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58060" y="263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27776" y="4315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998269" y="3554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2020" y="360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596539" y="3623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0615" y="439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42168" y="517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55050" y="434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22401" y="3046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899327" y="2408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28599" y="35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18835" y="356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43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Minimum Residual Capacity of an augmenting path P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599836" y="5502099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augmenting path, P: s-&gt;V1-&gt;V3-&gt;t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33904" y="5912553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Residual Capacity(P): 5</a:t>
            </a:r>
          </a:p>
        </p:txBody>
      </p:sp>
    </p:spTree>
    <p:extLst>
      <p:ext uri="{BB962C8B-B14F-4D97-AF65-F5344CB8AC3E}">
        <p14:creationId xmlns:p14="http://schemas.microsoft.com/office/powerpoint/2010/main" val="2657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0695" y="24608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473424" y="295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18382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81065" y="4209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cxnSp>
        <p:nvCxnSpPr>
          <p:cNvPr id="4" name="Straight Arrow Connector 3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s-&gt;V1-&gt;V3-&gt;V2-&gt;V4-&gt;t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</p:spTree>
    <p:extLst>
      <p:ext uri="{BB962C8B-B14F-4D97-AF65-F5344CB8AC3E}">
        <p14:creationId xmlns:p14="http://schemas.microsoft.com/office/powerpoint/2010/main" val="19369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38645" y="2596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32139" y="2977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47390" y="4174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s-&gt;V1-&gt;V2-&gt;V4-&gt;V3-&gt;t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9239" y="233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</p:spTree>
    <p:extLst>
      <p:ext uri="{BB962C8B-B14F-4D97-AF65-F5344CB8AC3E}">
        <p14:creationId xmlns:p14="http://schemas.microsoft.com/office/powerpoint/2010/main" val="9873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62621" y="30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172705" y="3021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27721" y="2742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s-&gt;V2-&gt;V1-&gt;V3-&gt;t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1021678" y="177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</p:spTree>
    <p:extLst>
      <p:ext uri="{BB962C8B-B14F-4D97-AF65-F5344CB8AC3E}">
        <p14:creationId xmlns:p14="http://schemas.microsoft.com/office/powerpoint/2010/main" val="38358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4" grpId="0"/>
      <p:bldP spid="122" grpId="0" animBg="1"/>
      <p:bldP spid="33" grpId="0" animBg="1"/>
      <p:bldP spid="123" grpId="0" animBg="1"/>
      <p:bldP spid="124" grpId="0" animBg="1"/>
      <p:bldP spid="1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79532" y="4359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7" name="Straight Arrow Connector 2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</p:spTree>
    <p:extLst>
      <p:ext uri="{BB962C8B-B14F-4D97-AF65-F5344CB8AC3E}">
        <p14:creationId xmlns:p14="http://schemas.microsoft.com/office/powerpoint/2010/main" val="3873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27" grpId="0" animBg="1"/>
      <p:bldP spid="58" grpId="0" animBg="1"/>
      <p:bldP spid="1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Calculate Total Flow = 11 + 12 = 23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45482" y="4359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6579" y="6121245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So, Max Flow of G is: 23</a:t>
            </a:r>
          </a:p>
        </p:txBody>
      </p:sp>
    </p:spTree>
    <p:extLst>
      <p:ext uri="{BB962C8B-B14F-4D97-AF65-F5344CB8AC3E}">
        <p14:creationId xmlns:p14="http://schemas.microsoft.com/office/powerpoint/2010/main" val="4066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8200" y="1872460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94580" y="21837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= 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8200" y="2679674"/>
            <a:ext cx="58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there exists a path P from s to t in residual network G</a:t>
            </a:r>
            <a:r>
              <a:rPr lang="en-US" sz="1200" b="1" dirty="0"/>
              <a:t>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94579" y="299094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sz="1200" b="1" dirty="0"/>
              <a:t>r</a:t>
            </a:r>
            <a:r>
              <a:rPr lang="en-US" dirty="0"/>
              <a:t>(P) = min{C</a:t>
            </a:r>
            <a:r>
              <a:rPr lang="en-US" sz="1200" b="1" dirty="0"/>
              <a:t>r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dirty="0"/>
              <a:t>P}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94579" y="3360280"/>
            <a:ext cx="23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31535" y="36648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05240" y="396934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u,v</a:t>
            </a:r>
            <a:r>
              <a:rPr lang="en-US" dirty="0"/>
              <a:t>] +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31535" y="43386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005239" y="4645830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v,u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v,u</a:t>
            </a:r>
            <a:r>
              <a:rPr lang="en-US" dirty="0"/>
              <a:t>] -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457199" y="1904233"/>
            <a:ext cx="210158" cy="675118"/>
          </a:xfrm>
          <a:prstGeom prst="rightBrace">
            <a:avLst>
              <a:gd name="adj1" fmla="val 35605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78077" y="20556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cxnSp>
        <p:nvCxnSpPr>
          <p:cNvPr id="15" name="Straight Arrow Connector 14"/>
          <p:cNvCxnSpPr>
            <a:stCxn id="105" idx="3"/>
          </p:cNvCxnSpPr>
          <p:nvPr/>
        </p:nvCxnSpPr>
        <p:spPr>
          <a:xfrm>
            <a:off x="4129998" y="3175614"/>
            <a:ext cx="621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51462" y="29950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4" name="Right Brace 133"/>
          <p:cNvSpPr/>
          <p:nvPr/>
        </p:nvSpPr>
        <p:spPr>
          <a:xfrm>
            <a:off x="3973190" y="3492729"/>
            <a:ext cx="267392" cy="1492347"/>
          </a:xfrm>
          <a:prstGeom prst="rightBrace">
            <a:avLst>
              <a:gd name="adj1" fmla="val 90752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268303" y="40542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6" name="Right Brace 135"/>
          <p:cNvSpPr/>
          <p:nvPr/>
        </p:nvSpPr>
        <p:spPr>
          <a:xfrm>
            <a:off x="6528581" y="2651533"/>
            <a:ext cx="592021" cy="2395891"/>
          </a:xfrm>
          <a:prstGeom prst="rightBrace">
            <a:avLst>
              <a:gd name="adj1" fmla="val 64769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79993" y="2055647"/>
            <a:ext cx="921503" cy="624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01496" y="1864123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06885" y="3664813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 * E)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9418" y="5569101"/>
            <a:ext cx="40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 = O(E) +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9514" y="5976029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</p:spTree>
    <p:extLst>
      <p:ext uri="{BB962C8B-B14F-4D97-AF65-F5344CB8AC3E}">
        <p14:creationId xmlns:p14="http://schemas.microsoft.com/office/powerpoint/2010/main" val="9798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13" grpId="0"/>
      <p:bldP spid="126" grpId="0"/>
      <p:bldP spid="129" grpId="0"/>
      <p:bldP spid="130" grpId="0"/>
      <p:bldP spid="131" grpId="0"/>
      <p:bldP spid="3" grpId="0" animBg="1"/>
      <p:bldP spid="132" grpId="0"/>
      <p:bldP spid="133" grpId="0"/>
      <p:bldP spid="134" grpId="0" animBg="1"/>
      <p:bldP spid="135" grpId="0"/>
      <p:bldP spid="136" grpId="0" animBg="1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Flow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620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Directed graph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 =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V, E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with non-negative edge weights </a:t>
            </a:r>
            <a:r>
              <a:rPr lang="en-US" i="1" dirty="0">
                <a:solidFill>
                  <a:srgbClr val="0B1196"/>
                </a:solidFill>
                <a:latin typeface="Adobe Caslon Pro" panose="0205050205050A020403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s: source of the network [No in-degree]</a:t>
            </a:r>
          </a:p>
        </p:txBody>
      </p:sp>
      <p:sp>
        <p:nvSpPr>
          <p:cNvPr id="50" name="Oval 49"/>
          <p:cNvSpPr/>
          <p:nvPr/>
        </p:nvSpPr>
        <p:spPr>
          <a:xfrm>
            <a:off x="6838590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7491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57491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10504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10504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310889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0" idx="7"/>
            <a:endCxn id="51" idx="2"/>
          </p:cNvCxnSpPr>
          <p:nvPr/>
        </p:nvCxnSpPr>
        <p:spPr>
          <a:xfrm flipV="1">
            <a:off x="7334602" y="3018368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8738605" y="301836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55" idx="1"/>
          </p:cNvCxnSpPr>
          <p:nvPr/>
        </p:nvCxnSpPr>
        <p:spPr>
          <a:xfrm>
            <a:off x="10591618" y="3018368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5"/>
            <a:endCxn id="52" idx="2"/>
          </p:cNvCxnSpPr>
          <p:nvPr/>
        </p:nvCxnSpPr>
        <p:spPr>
          <a:xfrm>
            <a:off x="7334602" y="4148193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  <a:endCxn id="54" idx="2"/>
          </p:cNvCxnSpPr>
          <p:nvPr/>
        </p:nvCxnSpPr>
        <p:spPr>
          <a:xfrm>
            <a:off x="8738605" y="479589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5" idx="3"/>
          </p:cNvCxnSpPr>
          <p:nvPr/>
        </p:nvCxnSpPr>
        <p:spPr>
          <a:xfrm flipV="1">
            <a:off x="10591618" y="4148193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52" idx="1"/>
          </p:cNvCxnSpPr>
          <p:nvPr/>
        </p:nvCxnSpPr>
        <p:spPr>
          <a:xfrm>
            <a:off x="824259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7"/>
            <a:endCxn id="51" idx="5"/>
          </p:cNvCxnSpPr>
          <p:nvPr/>
        </p:nvCxnSpPr>
        <p:spPr>
          <a:xfrm flipV="1">
            <a:off x="865350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3"/>
            <a:endCxn id="52" idx="6"/>
          </p:cNvCxnSpPr>
          <p:nvPr/>
        </p:nvCxnSpPr>
        <p:spPr>
          <a:xfrm flipH="1">
            <a:off x="8738605" y="3223823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3" idx="4"/>
          </p:cNvCxnSpPr>
          <p:nvPr/>
        </p:nvCxnSpPr>
        <p:spPr>
          <a:xfrm flipV="1">
            <a:off x="10301061" y="3308925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79233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42593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42592" y="461122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085773" y="463201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95606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53008" y="37580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2142" y="303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0387" y="4459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877172" y="3579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8644871" y="3532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89829" y="2649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52512" y="4782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 rot="18693001">
            <a:off x="9555396" y="3801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 rot="2490424">
            <a:off x="11045425" y="32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295497" y="370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 rot="19100724">
            <a:off x="11098767" y="432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6833135" y="3652181"/>
            <a:ext cx="581114" cy="58111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973778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1047" y="2695949"/>
            <a:ext cx="41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t: sink of the network [No out-degree]</a:t>
            </a:r>
          </a:p>
        </p:txBody>
      </p:sp>
      <p:sp>
        <p:nvSpPr>
          <p:cNvPr id="85" name="Oval 84"/>
          <p:cNvSpPr/>
          <p:nvPr/>
        </p:nvSpPr>
        <p:spPr>
          <a:xfrm>
            <a:off x="11310889" y="3656205"/>
            <a:ext cx="581114" cy="581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451532" y="37828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046" y="3141332"/>
            <a:ext cx="472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Flow: 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04981" y="30236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25651" y="47825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70410" y="26423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7882989" y="38417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92" name="TextBox 91"/>
          <p:cNvSpPr txBox="1"/>
          <p:nvPr/>
        </p:nvSpPr>
        <p:spPr>
          <a:xfrm rot="19172914">
            <a:off x="10891904" y="45008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046" y="3598627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2048" y="3574414"/>
            <a:ext cx="339487" cy="453929"/>
            <a:chOff x="4298535" y="4485541"/>
            <a:chExt cx="339487" cy="45392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905411" y="3628606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049153" y="3573025"/>
            <a:ext cx="339487" cy="453929"/>
            <a:chOff x="4298535" y="4485541"/>
            <a:chExt cx="339487" cy="453929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207886" y="3637152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291736" y="2183645"/>
            <a:ext cx="1854467" cy="453929"/>
            <a:chOff x="7498622" y="999753"/>
            <a:chExt cx="1854467" cy="453929"/>
          </a:xfrm>
        </p:grpSpPr>
        <p:grpSp>
          <p:nvGrpSpPr>
            <p:cNvPr id="100" name="Group 99"/>
            <p:cNvGrpSpPr/>
            <p:nvPr/>
          </p:nvGrpSpPr>
          <p:grpSpPr>
            <a:xfrm>
              <a:off x="7498622" y="999753"/>
              <a:ext cx="339487" cy="453929"/>
              <a:chOff x="4298535" y="4485541"/>
              <a:chExt cx="339487" cy="453929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7661985" y="1053945"/>
              <a:ext cx="1691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15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1642811"/>
            <a:ext cx="1777523" cy="453929"/>
            <a:chOff x="7455014" y="458919"/>
            <a:chExt cx="1777523" cy="453929"/>
          </a:xfrm>
        </p:grpSpPr>
        <p:grpSp>
          <p:nvGrpSpPr>
            <p:cNvPr id="106" name="Group 105"/>
            <p:cNvGrpSpPr/>
            <p:nvPr/>
          </p:nvGrpSpPr>
          <p:grpSpPr>
            <a:xfrm>
              <a:off x="7455014" y="458919"/>
              <a:ext cx="339487" cy="453929"/>
              <a:chOff x="4298535" y="4485541"/>
              <a:chExt cx="339487" cy="4539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7618377" y="513111"/>
              <a:ext cx="1614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11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9461864" y="1786829"/>
            <a:ext cx="233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So, this network is not consistent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35088" y="302905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5708" y="2626740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849219" y="39197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956980" y="480920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0" name="TextBox 119"/>
          <p:cNvSpPr txBox="1"/>
          <p:nvPr/>
        </p:nvSpPr>
        <p:spPr>
          <a:xfrm rot="18873060">
            <a:off x="10872386" y="45268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1" name="TextBox 120"/>
          <p:cNvSpPr txBox="1"/>
          <p:nvPr/>
        </p:nvSpPr>
        <p:spPr>
          <a:xfrm rot="2693602">
            <a:off x="10885657" y="30290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3778" y="1472509"/>
            <a:ext cx="4887022" cy="12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434209" y="1991373"/>
            <a:ext cx="1905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Now Its consistent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4209" y="1991373"/>
            <a:ext cx="20121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71046" y="4151640"/>
            <a:ext cx="301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=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42603" y="4127162"/>
            <a:ext cx="339487" cy="453929"/>
            <a:chOff x="4298535" y="4485541"/>
            <a:chExt cx="339487" cy="4539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3605966" y="4181354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749708" y="4125773"/>
            <a:ext cx="339487" cy="453929"/>
            <a:chOff x="4298535" y="4485541"/>
            <a:chExt cx="339487" cy="453929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908441" y="4189900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611048" y="5399675"/>
            <a:ext cx="16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= 11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48" grpId="0"/>
      <p:bldP spid="93" grpId="0"/>
      <p:bldP spid="99" grpId="0"/>
      <p:bldP spid="112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2" grpId="0" animBg="1"/>
      <p:bldP spid="122" grpId="0" animBg="1"/>
      <p:bldP spid="7" grpId="0" animBg="1"/>
      <p:bldP spid="124" grpId="0"/>
      <p:bldP spid="130" grpId="0"/>
      <p:bldP spid="136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Maximum Flow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602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need to be maximized, such that: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7146" y="2652193"/>
            <a:ext cx="41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3" name="Oval 112"/>
          <p:cNvSpPr/>
          <p:nvPr/>
        </p:nvSpPr>
        <p:spPr>
          <a:xfrm>
            <a:off x="3060894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79795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79795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232808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232808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533193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113" idx="7"/>
            <a:endCxn id="114" idx="2"/>
          </p:cNvCxnSpPr>
          <p:nvPr/>
        </p:nvCxnSpPr>
        <p:spPr>
          <a:xfrm flipV="1">
            <a:off x="3556906" y="4596213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4" idx="6"/>
            <a:endCxn id="123" idx="2"/>
          </p:cNvCxnSpPr>
          <p:nvPr/>
        </p:nvCxnSpPr>
        <p:spPr>
          <a:xfrm>
            <a:off x="4960909" y="459621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3" idx="6"/>
            <a:endCxn id="139" idx="1"/>
          </p:cNvCxnSpPr>
          <p:nvPr/>
        </p:nvCxnSpPr>
        <p:spPr>
          <a:xfrm>
            <a:off x="6813922" y="4596213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5"/>
            <a:endCxn id="115" idx="2"/>
          </p:cNvCxnSpPr>
          <p:nvPr/>
        </p:nvCxnSpPr>
        <p:spPr>
          <a:xfrm>
            <a:off x="3556906" y="5726038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38" idx="2"/>
          </p:cNvCxnSpPr>
          <p:nvPr/>
        </p:nvCxnSpPr>
        <p:spPr>
          <a:xfrm>
            <a:off x="4960909" y="637373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8" idx="6"/>
            <a:endCxn id="139" idx="3"/>
          </p:cNvCxnSpPr>
          <p:nvPr/>
        </p:nvCxnSpPr>
        <p:spPr>
          <a:xfrm flipV="1">
            <a:off x="6813922" y="5726038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4" idx="3"/>
            <a:endCxn id="115" idx="1"/>
          </p:cNvCxnSpPr>
          <p:nvPr/>
        </p:nvCxnSpPr>
        <p:spPr>
          <a:xfrm>
            <a:off x="446489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5" idx="7"/>
            <a:endCxn id="114" idx="5"/>
          </p:cNvCxnSpPr>
          <p:nvPr/>
        </p:nvCxnSpPr>
        <p:spPr>
          <a:xfrm flipV="1">
            <a:off x="487580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3" idx="3"/>
            <a:endCxn id="115" idx="6"/>
          </p:cNvCxnSpPr>
          <p:nvPr/>
        </p:nvCxnSpPr>
        <p:spPr>
          <a:xfrm flipH="1">
            <a:off x="4960909" y="4801668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8" idx="0"/>
            <a:endCxn id="123" idx="4"/>
          </p:cNvCxnSpPr>
          <p:nvPr/>
        </p:nvCxnSpPr>
        <p:spPr>
          <a:xfrm flipV="1">
            <a:off x="6523365" y="4886770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201537" y="53567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64897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64896" y="61890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308077" y="62098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17910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75312" y="53359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74446" y="4611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582691" y="6037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4099476" y="5157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4867175" y="5110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512133" y="422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474816" y="63604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2" name="TextBox 161"/>
          <p:cNvSpPr txBox="1"/>
          <p:nvPr/>
        </p:nvSpPr>
        <p:spPr>
          <a:xfrm rot="18693001">
            <a:off x="5777700" y="537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3" name="TextBox 162"/>
          <p:cNvSpPr txBox="1"/>
          <p:nvPr/>
        </p:nvSpPr>
        <p:spPr>
          <a:xfrm rot="2490424">
            <a:off x="7267729" y="479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517801" y="5280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5" name="TextBox 164"/>
          <p:cNvSpPr txBox="1"/>
          <p:nvPr/>
        </p:nvSpPr>
        <p:spPr>
          <a:xfrm rot="19100724">
            <a:off x="7321071" y="589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7146" y="3060439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158148" y="3036226"/>
            <a:ext cx="339487" cy="453929"/>
            <a:chOff x="4298535" y="4485541"/>
            <a:chExt cx="339487" cy="453929"/>
          </a:xfrm>
        </p:grpSpPr>
        <p:cxnSp>
          <p:nvCxnSpPr>
            <p:cNvPr id="169" name="Straight Connector 168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3321511" y="3090418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465253" y="3034837"/>
            <a:ext cx="339487" cy="453929"/>
            <a:chOff x="4298535" y="4485541"/>
            <a:chExt cx="339487" cy="453929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623986" y="3098964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70688" y="4593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183177" y="60208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128133" y="42268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3" name="TextBox 182"/>
          <p:cNvSpPr txBox="1"/>
          <p:nvPr/>
        </p:nvSpPr>
        <p:spPr>
          <a:xfrm rot="3247677">
            <a:off x="7017645" y="45398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19/</a:t>
            </a:r>
          </a:p>
        </p:txBody>
      </p:sp>
      <p:sp>
        <p:nvSpPr>
          <p:cNvPr id="184" name="TextBox 183"/>
          <p:cNvSpPr txBox="1"/>
          <p:nvPr/>
        </p:nvSpPr>
        <p:spPr>
          <a:xfrm rot="18693001">
            <a:off x="7123108" y="60653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134920" y="63556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4813888" y="53547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1/</a:t>
            </a:r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6476076" y="550943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7/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85118" y="3535932"/>
            <a:ext cx="5513780" cy="455318"/>
            <a:chOff x="885118" y="3535932"/>
            <a:chExt cx="5513780" cy="455318"/>
          </a:xfrm>
        </p:grpSpPr>
        <p:sp>
          <p:nvSpPr>
            <p:cNvPr id="188" name="TextBox 187"/>
            <p:cNvSpPr txBox="1"/>
            <p:nvPr/>
          </p:nvSpPr>
          <p:spPr>
            <a:xfrm>
              <a:off x="885118" y="3561799"/>
              <a:ext cx="30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Total flow of the network =</a:t>
              </a:r>
              <a:endParaRPr lang="en-US" i="1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3856675" y="3537321"/>
              <a:ext cx="339487" cy="453929"/>
              <a:chOff x="4298535" y="4485541"/>
              <a:chExt cx="339487" cy="45392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/>
            <p:cNvSpPr txBox="1"/>
            <p:nvPr/>
          </p:nvSpPr>
          <p:spPr>
            <a:xfrm>
              <a:off x="4020038" y="3591513"/>
              <a:ext cx="110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(t) =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5163780" y="3535932"/>
              <a:ext cx="339487" cy="453929"/>
              <a:chOff x="4298535" y="4485541"/>
              <a:chExt cx="339487" cy="453929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5322513" y="3600059"/>
              <a:ext cx="107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(s) 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4" grpId="0"/>
      <p:bldP spid="113" grpId="0" animBg="1"/>
      <p:bldP spid="114" grpId="0" animBg="1"/>
      <p:bldP spid="115" grpId="0" animBg="1"/>
      <p:bldP spid="123" grpId="0" animBg="1"/>
      <p:bldP spid="138" grpId="0" animBg="1"/>
      <p:bldP spid="13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73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Network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 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3505" y="2231234"/>
            <a:ext cx="39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Residual network of G is G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= (V, 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3505" y="2701424"/>
            <a:ext cx="330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= {(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 V x V: C</a:t>
            </a:r>
            <a:r>
              <a:rPr lang="en-US" sz="1200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u,v</a:t>
            </a:r>
            <a:r>
              <a:rPr lang="en-US" dirty="0">
                <a:sym typeface="Symbol" panose="05050102010706020507" pitchFamily="18" charset="2"/>
              </a:rPr>
              <a:t>) &gt; 0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37636" y="220847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701422" y="2240967"/>
            <a:ext cx="1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37636" y="386142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701422" y="3845032"/>
            <a:ext cx="167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sz="12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), 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t,s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3505" y="3171614"/>
            <a:ext cx="5759599" cy="1438140"/>
            <a:chOff x="473505" y="3411992"/>
            <a:chExt cx="5759599" cy="1438140"/>
          </a:xfrm>
        </p:grpSpPr>
        <p:sp>
          <p:nvSpPr>
            <p:cNvPr id="93" name="TextBox 92"/>
            <p:cNvSpPr txBox="1"/>
            <p:nvPr/>
          </p:nvSpPr>
          <p:spPr>
            <a:xfrm>
              <a:off x="473505" y="3961707"/>
              <a:ext cx="2996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Residual capacity </a:t>
              </a:r>
              <a:r>
                <a:rPr lang="en-US" sz="2800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)= </a:t>
              </a:r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333807" y="3411992"/>
              <a:ext cx="393106" cy="1438140"/>
            </a:xfrm>
            <a:prstGeom prst="leftBrace">
              <a:avLst>
                <a:gd name="adj1" fmla="val 64063"/>
                <a:gd name="adj2" fmla="val 530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39366" y="3661373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)-f(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02450" y="3674923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573859" y="4135679"/>
              <a:ext cx="72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v,u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36943" y="414922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826363" y="4193996"/>
              <a:ext cx="69942" cy="30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24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4" grpId="0"/>
      <p:bldP spid="95" grpId="0" animBg="1"/>
      <p:bldP spid="96" grpId="0" animBg="1"/>
      <p:bldP spid="98" grpId="0"/>
      <p:bldP spid="99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5" grpId="0"/>
      <p:bldP spid="126" grpId="0"/>
      <p:bldP spid="128" grpId="0"/>
      <p:bldP spid="129" grpId="0"/>
      <p:bldP spid="130" grpId="0"/>
      <p:bldP spid="135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1: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a non-negative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Forward link = c -f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8584" y="337299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Backward link = f</a:t>
            </a:r>
          </a:p>
        </p:txBody>
      </p:sp>
    </p:spTree>
    <p:extLst>
      <p:ext uri="{BB962C8B-B14F-4D97-AF65-F5344CB8AC3E}">
        <p14:creationId xmlns:p14="http://schemas.microsoft.com/office/powerpoint/2010/main" val="27189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34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</p:spTree>
    <p:extLst>
      <p:ext uri="{BB962C8B-B14F-4D97-AF65-F5344CB8AC3E}">
        <p14:creationId xmlns:p14="http://schemas.microsoft.com/office/powerpoint/2010/main" val="27474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Same as flow network</a:t>
            </a:r>
          </a:p>
        </p:txBody>
      </p:sp>
    </p:spTree>
    <p:extLst>
      <p:ext uri="{BB962C8B-B14F-4D97-AF65-F5344CB8AC3E}">
        <p14:creationId xmlns:p14="http://schemas.microsoft.com/office/powerpoint/2010/main" val="20948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</p:spTree>
    <p:extLst>
      <p:ext uri="{BB962C8B-B14F-4D97-AF65-F5344CB8AC3E}">
        <p14:creationId xmlns:p14="http://schemas.microsoft.com/office/powerpoint/2010/main" val="11492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6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3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5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Opposite of flow network</a:t>
            </a:r>
          </a:p>
        </p:txBody>
      </p:sp>
    </p:spTree>
    <p:extLst>
      <p:ext uri="{BB962C8B-B14F-4D97-AF65-F5344CB8AC3E}">
        <p14:creationId xmlns:p14="http://schemas.microsoft.com/office/powerpoint/2010/main" val="36839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1277</Words>
  <Application>Microsoft Office PowerPoint</Application>
  <PresentationFormat>Widescreen</PresentationFormat>
  <Paragraphs>611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Maximum Flow</vt:lpstr>
      <vt:lpstr>Flow Network</vt:lpstr>
      <vt:lpstr>Maximum Flow Problem</vt:lpstr>
      <vt:lpstr>Residual Network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Augmenting Path</vt:lpstr>
      <vt:lpstr>Residual Capacity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Unknown User</cp:lastModifiedBy>
  <cp:revision>83</cp:revision>
  <dcterms:created xsi:type="dcterms:W3CDTF">2020-11-06T15:07:04Z</dcterms:created>
  <dcterms:modified xsi:type="dcterms:W3CDTF">2020-11-12T13:58:05Z</dcterms:modified>
</cp:coreProperties>
</file>