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70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69" r:id="rId17"/>
    <p:sldId id="271" r:id="rId18"/>
    <p:sldId id="274" r:id="rId19"/>
    <p:sldId id="29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8637-E490-42BE-93DB-CBBF2396E45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E4F6-39D4-46AB-8C18-501B49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641" y="1130908"/>
            <a:ext cx="10428718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Greedy Algorithms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Single Source Shortest Path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Lecturer, 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59" grpId="0"/>
      <p:bldP spid="61" grpId="0"/>
      <p:bldP spid="62" grpId="0"/>
      <p:bldP spid="64" grpId="0"/>
      <p:bldP spid="65" grpId="0"/>
      <p:bldP spid="67" grpId="0"/>
      <p:bldP spid="68" grpId="0"/>
      <p:bldP spid="70" grpId="0"/>
      <p:bldP spid="71" grpId="0"/>
      <p:bldP spid="72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69" grpId="0" animBg="1"/>
      <p:bldP spid="85" grpId="0" animBg="1"/>
      <p:bldP spid="60" grpId="0" animBg="1"/>
      <p:bldP spid="86" grpId="0"/>
      <p:bldP spid="92" grpId="0" animBg="1"/>
      <p:bldP spid="66" grpId="0" animBg="1"/>
      <p:bldP spid="93" grpId="0" animBg="1"/>
      <p:bldP spid="63" grpId="0" animBg="1"/>
      <p:bldP spid="87" grpId="0" animBg="1"/>
      <p:bldP spid="6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2" idx="7"/>
            <a:endCxn id="69" idx="3"/>
          </p:cNvCxnSpPr>
          <p:nvPr/>
        </p:nvCxnSpPr>
        <p:spPr>
          <a:xfrm flipV="1">
            <a:off x="4144767" y="2627105"/>
            <a:ext cx="2280847" cy="2715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6172242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0680" y="6089826"/>
            <a:ext cx="1159946" cy="30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9" grpId="0" animBg="1"/>
      <p:bldP spid="90" grpId="0" animBg="1"/>
      <p:bldP spid="94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1686355" y="324810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5643" y="3352823"/>
            <a:ext cx="1133566" cy="24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369021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2" idx="7"/>
            <a:endCxn id="69" idx="3"/>
          </p:cNvCxnSpPr>
          <p:nvPr/>
        </p:nvCxnSpPr>
        <p:spPr>
          <a:xfrm flipV="1">
            <a:off x="4144767" y="2627105"/>
            <a:ext cx="2280847" cy="2715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6172242" y="600770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0680" y="6089826"/>
            <a:ext cx="1159946" cy="30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41071" y="2707496"/>
            <a:ext cx="11104" cy="2545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3257175" y="1545025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42" y="6081280"/>
            <a:ext cx="1160050" cy="30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41071" y="2707496"/>
            <a:ext cx="11104" cy="2545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3257175" y="1545025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8" idx="6"/>
            <a:endCxn id="69" idx="2"/>
          </p:cNvCxnSpPr>
          <p:nvPr/>
        </p:nvCxnSpPr>
        <p:spPr>
          <a:xfrm flipV="1">
            <a:off x="4273181" y="2346116"/>
            <a:ext cx="2036043" cy="3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8423" y="195200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745376" y="2156666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6085083" y="152558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57175" y="1615155"/>
            <a:ext cx="1231427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64276" y="4034345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478340" y="3796302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35533" y="38342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332287" y="382845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544164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740918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3544164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740918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372823" y="21460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569577" y="2140221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6372823" y="5439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6569577" y="543363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5" name="Straight Arrow Connector 4"/>
          <p:cNvCxnSpPr>
            <a:stCxn id="60" idx="5"/>
            <a:endCxn id="63" idx="1"/>
          </p:cNvCxnSpPr>
          <p:nvPr/>
        </p:nvCxnSpPr>
        <p:spPr>
          <a:xfrm>
            <a:off x="2750302" y="4315334"/>
            <a:ext cx="846653" cy="1043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7"/>
            <a:endCxn id="66" idx="3"/>
          </p:cNvCxnSpPr>
          <p:nvPr/>
        </p:nvCxnSpPr>
        <p:spPr>
          <a:xfrm flipV="1">
            <a:off x="2750302" y="2627105"/>
            <a:ext cx="846653" cy="112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5069" y="2710149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0918" y="2710149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3" idx="6"/>
            <a:endCxn id="72" idx="2"/>
          </p:cNvCxnSpPr>
          <p:nvPr/>
        </p:nvCxnSpPr>
        <p:spPr>
          <a:xfrm>
            <a:off x="4275323" y="5639530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2" idx="1"/>
            <a:endCxn id="60" idx="6"/>
          </p:cNvCxnSpPr>
          <p:nvPr/>
        </p:nvCxnSpPr>
        <p:spPr>
          <a:xfrm flipH="1" flipV="1">
            <a:off x="2866692" y="4034345"/>
            <a:ext cx="3558922" cy="132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7"/>
            <a:endCxn id="69" idx="3"/>
          </p:cNvCxnSpPr>
          <p:nvPr/>
        </p:nvCxnSpPr>
        <p:spPr>
          <a:xfrm flipV="1">
            <a:off x="4158933" y="2627105"/>
            <a:ext cx="2266681" cy="27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6" idx="6"/>
            <a:endCxn id="69" idx="2"/>
          </p:cNvCxnSpPr>
          <p:nvPr/>
        </p:nvCxnSpPr>
        <p:spPr>
          <a:xfrm>
            <a:off x="4275323" y="2346116"/>
            <a:ext cx="2033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3628" y="2704747"/>
            <a:ext cx="8546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59477" y="2704747"/>
            <a:ext cx="0" cy="25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758170" y="29052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2860722" y="47632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5229892" y="45665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440502" y="359800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037558" y="35927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127273" y="19487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229892" y="563369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5135820" y="355057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6271133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6831139" y="39506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2492637" y="3851382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071934" y="363696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253965" y="2103014"/>
            <a:ext cx="8258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Done!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3865977" y="2148792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3872889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480565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87" idx="5"/>
          </p:cNvCxnSpPr>
          <p:nvPr/>
        </p:nvCxnSpPr>
        <p:spPr>
          <a:xfrm>
            <a:off x="2744332" y="4318065"/>
            <a:ext cx="852623" cy="1040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019718" y="2699566"/>
            <a:ext cx="13897" cy="255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933447" y="2160369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480565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702939" y="214775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7" name="Straight Arrow Connector 16"/>
          <p:cNvCxnSpPr>
            <a:stCxn id="52" idx="6"/>
            <a:endCxn id="72" idx="2"/>
          </p:cNvCxnSpPr>
          <p:nvPr/>
        </p:nvCxnSpPr>
        <p:spPr>
          <a:xfrm>
            <a:off x="4261157" y="5623168"/>
            <a:ext cx="2048067" cy="16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66399" y="522578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6732875" y="5447963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09224" y="524215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6700797" y="2149975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295058" y="523397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65964" y="363969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8" idx="6"/>
            <a:endCxn id="69" idx="2"/>
          </p:cNvCxnSpPr>
          <p:nvPr/>
        </p:nvCxnSpPr>
        <p:spPr>
          <a:xfrm flipV="1">
            <a:off x="4273181" y="2346116"/>
            <a:ext cx="2036043" cy="3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8423" y="195200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745376" y="2156666"/>
            <a:ext cx="31290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09224" y="1948737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6085083" y="1525588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310295" y="194833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85083" y="1598064"/>
            <a:ext cx="1231427" cy="256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753351" y="6269147"/>
            <a:ext cx="12659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SSSP Tree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5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2" grpId="0"/>
      <p:bldP spid="83" grpId="0"/>
      <p:bldP spid="84" grpId="0"/>
      <p:bldP spid="88" grpId="0" animBg="1"/>
      <p:bldP spid="3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Manual Simulation of </a:t>
            </a:r>
            <a:r>
              <a:rPr lang="en-US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80" y="1690688"/>
            <a:ext cx="6189782" cy="49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Running Time Analysis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97" name="Rectangle 9"/>
          <p:cNvSpPr txBox="1">
            <a:spLocks noChangeArrowheads="1"/>
          </p:cNvSpPr>
          <p:nvPr/>
        </p:nvSpPr>
        <p:spPr>
          <a:xfrm>
            <a:off x="2333715" y="1857423"/>
            <a:ext cx="8229600" cy="434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Dijkstra</a:t>
            </a:r>
            <a:r>
              <a:rPr lang="en-US" sz="2000" b="1" dirty="0" smtClean="0">
                <a:latin typeface="Courier New" panose="02070309020205020404" pitchFamily="49" charset="0"/>
              </a:rPr>
              <a:t>(G)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Q = V;</a:t>
            </a:r>
          </a:p>
          <a:p>
            <a:pPr>
              <a:buFont typeface="Monotype Sorts" pitchFamily="2" charset="2"/>
              <a:buNone/>
            </a:pPr>
            <a:endParaRPr lang="en-US" sz="10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u = 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  <a:endParaRPr lang="en-US" sz="2000" b="1" dirty="0" smtClean="0">
              <a:latin typeface="Courier New" panose="02070309020205020404" pitchFamily="49" charset="0"/>
              <a:sym typeface="Math B" pitchFamily="2" charset="2"/>
            </a:endParaRPr>
          </a:p>
          <a:p>
            <a:pPr>
              <a:buFont typeface="Monotype Sorts" pitchFamily="2" charset="2"/>
              <a:buNone/>
            </a:pPr>
            <a:endParaRPr lang="en-US" sz="10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[]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5033473" y="2200633"/>
            <a:ext cx="230737" cy="68366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6760" y="23577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83994" y="3140671"/>
            <a:ext cx="880216" cy="8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66760" y="29560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869822" y="3492427"/>
            <a:ext cx="880216" cy="8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52588" y="3307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11960" y="54513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ight Bracket 104"/>
          <p:cNvSpPr/>
          <p:nvPr/>
        </p:nvSpPr>
        <p:spPr>
          <a:xfrm>
            <a:off x="7359354" y="5294166"/>
            <a:ext cx="230737" cy="683664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709875" y="5071173"/>
            <a:ext cx="880216" cy="85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77421" y="488650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O(d(u))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ight Bracket 18"/>
          <p:cNvSpPr/>
          <p:nvPr/>
        </p:nvSpPr>
        <p:spPr>
          <a:xfrm>
            <a:off x="6554626" y="4815647"/>
            <a:ext cx="2272469" cy="1273323"/>
          </a:xfrm>
          <a:prstGeom prst="righ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8861634" y="52044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O(d(u)*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6152904" y="4436291"/>
            <a:ext cx="880216" cy="85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35670" y="42516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Bracket 20"/>
          <p:cNvSpPr/>
          <p:nvPr/>
        </p:nvSpPr>
        <p:spPr>
          <a:xfrm>
            <a:off x="3221766" y="4319991"/>
            <a:ext cx="418744" cy="1768979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42077" y="492483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o(d(u)*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Left Bracket 21"/>
          <p:cNvSpPr/>
          <p:nvPr/>
        </p:nvSpPr>
        <p:spPr>
          <a:xfrm>
            <a:off x="119647" y="3918339"/>
            <a:ext cx="3196127" cy="242700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13591" y="63092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o(d(V)*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54626" y="157291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O(n)+o(1)+o(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)+O(d(V)*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54626" y="193263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)+O(d(V)*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54626" y="228855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o(2nlogn)+O(d(V)*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71037" y="264678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)+O(d(V)*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586673" y="299480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)+O(2m*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97534" y="3351224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)+O(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mlogn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0948" y="3791416"/>
            <a:ext cx="482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achieve </a:t>
            </a:r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m)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Fibonacci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69822" y="5874856"/>
            <a:ext cx="8150551" cy="856840"/>
            <a:chOff x="3869822" y="6062863"/>
            <a:chExt cx="8150551" cy="856840"/>
          </a:xfrm>
        </p:grpSpPr>
        <p:grpSp>
          <p:nvGrpSpPr>
            <p:cNvPr id="10" name="Group 9"/>
            <p:cNvGrpSpPr/>
            <p:nvPr/>
          </p:nvGrpSpPr>
          <p:grpSpPr>
            <a:xfrm>
              <a:off x="3869822" y="6062863"/>
              <a:ext cx="332901" cy="380159"/>
              <a:chOff x="3869822" y="6008671"/>
              <a:chExt cx="332901" cy="38015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3869822" y="6008671"/>
                <a:ext cx="33290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869822" y="6008671"/>
                <a:ext cx="0" cy="3801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869822" y="6388830"/>
                <a:ext cx="33290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189703" y="6276977"/>
              <a:ext cx="783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hidden cost is here. Here a </a:t>
              </a:r>
              <a:r>
                <a:rPr lang="en-US" dirty="0" smtClean="0">
                  <a:solidFill>
                    <a:srgbClr val="FF0000"/>
                  </a:solidFill>
                </a:rPr>
                <a:t>decrease key </a:t>
              </a:r>
              <a:r>
                <a:rPr lang="en-US" dirty="0" smtClean="0"/>
                <a:t>function is called in the priority queue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89703" y="6550371"/>
              <a:ext cx="515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decrease key function runs in O(</a:t>
              </a:r>
              <a:r>
                <a:rPr lang="en-US" dirty="0" err="1" smtClean="0"/>
                <a:t>logn</a:t>
              </a:r>
              <a:r>
                <a:rPr lang="en-US" dirty="0" smtClean="0"/>
                <a:t>) complexity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2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01" grpId="0"/>
      <p:bldP spid="103" grpId="0"/>
      <p:bldP spid="104" grpId="0"/>
      <p:bldP spid="105" grpId="0" animBg="1"/>
      <p:bldP spid="107" grpId="0"/>
      <p:bldP spid="19" grpId="0" animBg="1"/>
      <p:bldP spid="108" grpId="0"/>
      <p:bldP spid="110" grpId="0"/>
      <p:bldP spid="21" grpId="0" animBg="1"/>
      <p:bldP spid="111" grpId="0"/>
      <p:bldP spid="22" grpId="0" animBg="1"/>
      <p:bldP spid="112" grpId="0"/>
      <p:bldP spid="114" grpId="0"/>
      <p:bldP spid="115" grpId="0"/>
      <p:bldP spid="116" grpId="0"/>
      <p:bldP spid="117" grpId="0"/>
      <p:bldP spid="118" grpId="0"/>
      <p:bldP spid="11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Relaxation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9" name="Rectangle 9"/>
          <p:cNvSpPr txBox="1">
            <a:spLocks noChangeArrowheads="1"/>
          </p:cNvSpPr>
          <p:nvPr/>
        </p:nvSpPr>
        <p:spPr>
          <a:xfrm>
            <a:off x="838200" y="1840331"/>
            <a:ext cx="8229600" cy="434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Dijkstra</a:t>
            </a:r>
            <a:r>
              <a:rPr lang="en-US" sz="2000" b="1" dirty="0" smtClean="0">
                <a:latin typeface="Courier New" panose="02070309020205020404" pitchFamily="49" charset="0"/>
              </a:rPr>
              <a:t>(G)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Q = V;</a:t>
            </a:r>
          </a:p>
          <a:p>
            <a:pPr>
              <a:buFont typeface="Monotype Sorts" pitchFamily="2" charset="2"/>
              <a:buNone/>
            </a:pPr>
            <a:endParaRPr lang="en-US" sz="10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while (Q  )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u = 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  <a:endParaRPr lang="en-US" sz="2000" b="1" dirty="0" smtClean="0">
              <a:latin typeface="Courier New" panose="02070309020205020404" pitchFamily="49" charset="0"/>
              <a:sym typeface="Math B" pitchFamily="2" charset="2"/>
            </a:endParaRPr>
          </a:p>
          <a:p>
            <a:pPr>
              <a:buFont typeface="Monotype Sorts" pitchFamily="2" charset="2"/>
              <a:buNone/>
            </a:pPr>
            <a:endParaRPr lang="en-US" sz="10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v  u-&gt;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[]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if (d[v] &gt; d[u]+w(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 d[v] = d[u]+w(</a:t>
            </a:r>
            <a:r>
              <a:rPr lang="en-US" sz="20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5795474" y="5285620"/>
            <a:ext cx="230737" cy="683664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0" y="544278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Relaxation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endCxn id="10" idx="2"/>
          </p:cNvCxnSpPr>
          <p:nvPr/>
        </p:nvCxnSpPr>
        <p:spPr>
          <a:xfrm flipV="1">
            <a:off x="1269051" y="3147701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13" idx="2"/>
          </p:cNvCxnSpPr>
          <p:nvPr/>
        </p:nvCxnSpPr>
        <p:spPr>
          <a:xfrm flipV="1">
            <a:off x="2382854" y="3140086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16" idx="1"/>
          </p:cNvCxnSpPr>
          <p:nvPr/>
        </p:nvCxnSpPr>
        <p:spPr>
          <a:xfrm>
            <a:off x="3355650" y="3140086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2"/>
          </p:cNvCxnSpPr>
          <p:nvPr/>
        </p:nvCxnSpPr>
        <p:spPr>
          <a:xfrm>
            <a:off x="1341690" y="3717421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6"/>
            <a:endCxn id="16" idx="3"/>
          </p:cNvCxnSpPr>
          <p:nvPr/>
        </p:nvCxnSpPr>
        <p:spPr>
          <a:xfrm flipV="1">
            <a:off x="2923327" y="3756969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Weight Reduction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784692"/>
            <a:ext cx="915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Does the shortest path remain same after reducing same amount of weight from all edges?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6771" y="3443955"/>
            <a:ext cx="384561" cy="384561"/>
            <a:chOff x="1170775" y="3802878"/>
            <a:chExt cx="384561" cy="384561"/>
          </a:xfrm>
        </p:grpSpPr>
        <p:sp>
          <p:nvSpPr>
            <p:cNvPr id="5" name="Oval 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98293" y="2955420"/>
            <a:ext cx="384561" cy="384561"/>
            <a:chOff x="1170775" y="3802878"/>
            <a:chExt cx="384561" cy="384561"/>
          </a:xfrm>
        </p:grpSpPr>
        <p:sp>
          <p:nvSpPr>
            <p:cNvPr id="10" name="Oval 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1089" y="2947805"/>
            <a:ext cx="384561" cy="384561"/>
            <a:chOff x="1170775" y="3802878"/>
            <a:chExt cx="384561" cy="384561"/>
          </a:xfrm>
        </p:grpSpPr>
        <p:sp>
          <p:nvSpPr>
            <p:cNvPr id="13" name="Oval 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41336" y="3428726"/>
            <a:ext cx="384561" cy="384561"/>
            <a:chOff x="1170775" y="3802878"/>
            <a:chExt cx="384561" cy="384561"/>
          </a:xfrm>
        </p:grpSpPr>
        <p:sp>
          <p:nvSpPr>
            <p:cNvPr id="16" name="Oval 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38766" y="4051144"/>
            <a:ext cx="384561" cy="384561"/>
            <a:chOff x="1170775" y="3802878"/>
            <a:chExt cx="384561" cy="384561"/>
          </a:xfrm>
        </p:grpSpPr>
        <p:sp>
          <p:nvSpPr>
            <p:cNvPr id="19" name="Oval 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48717" y="2998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70714" y="275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24" y="30119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96252" y="3964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3132" y="3990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60956" y="5072760"/>
            <a:ext cx="35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path from A to E:   </a:t>
            </a:r>
            <a:r>
              <a:rPr lang="en-US" dirty="0" smtClean="0">
                <a:solidFill>
                  <a:schemeClr val="accent6"/>
                </a:solidFill>
              </a:rPr>
              <a:t>A-&gt;D-&gt;E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4718" y="5498534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</a:t>
            </a:r>
            <a:r>
              <a:rPr lang="en-US" b="1" dirty="0" smtClean="0"/>
              <a:t>8 </a:t>
            </a:r>
            <a:r>
              <a:rPr lang="en-US" dirty="0" smtClean="0"/>
              <a:t>from each edge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endCxn id="53" idx="2"/>
          </p:cNvCxnSpPr>
          <p:nvPr/>
        </p:nvCxnSpPr>
        <p:spPr>
          <a:xfrm flipV="1">
            <a:off x="6820971" y="3148468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6"/>
            <a:endCxn id="56" idx="2"/>
          </p:cNvCxnSpPr>
          <p:nvPr/>
        </p:nvCxnSpPr>
        <p:spPr>
          <a:xfrm flipV="1">
            <a:off x="7934774" y="3140853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6" idx="6"/>
            <a:endCxn id="59" idx="1"/>
          </p:cNvCxnSpPr>
          <p:nvPr/>
        </p:nvCxnSpPr>
        <p:spPr>
          <a:xfrm>
            <a:off x="8907570" y="3140853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2" idx="2"/>
          </p:cNvCxnSpPr>
          <p:nvPr/>
        </p:nvCxnSpPr>
        <p:spPr>
          <a:xfrm>
            <a:off x="6893610" y="3718188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2" idx="6"/>
            <a:endCxn id="59" idx="3"/>
          </p:cNvCxnSpPr>
          <p:nvPr/>
        </p:nvCxnSpPr>
        <p:spPr>
          <a:xfrm flipV="1">
            <a:off x="8475247" y="3757736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628691" y="3444722"/>
            <a:ext cx="384561" cy="384561"/>
            <a:chOff x="1170775" y="3802878"/>
            <a:chExt cx="384561" cy="384561"/>
          </a:xfrm>
        </p:grpSpPr>
        <p:sp>
          <p:nvSpPr>
            <p:cNvPr id="50" name="Oval 4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50213" y="2956187"/>
            <a:ext cx="384561" cy="384561"/>
            <a:chOff x="1170775" y="3802878"/>
            <a:chExt cx="384561" cy="384561"/>
          </a:xfrm>
        </p:grpSpPr>
        <p:sp>
          <p:nvSpPr>
            <p:cNvPr id="53" name="Oval 5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523009" y="2948572"/>
            <a:ext cx="384561" cy="384561"/>
            <a:chOff x="1170775" y="3802878"/>
            <a:chExt cx="384561" cy="384561"/>
          </a:xfrm>
        </p:grpSpPr>
        <p:sp>
          <p:nvSpPr>
            <p:cNvPr id="56" name="Oval 5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93256" y="3429493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90686" y="4051911"/>
            <a:ext cx="384561" cy="384561"/>
            <a:chOff x="1170775" y="3802878"/>
            <a:chExt cx="384561" cy="384561"/>
          </a:xfrm>
        </p:grpSpPr>
        <p:sp>
          <p:nvSpPr>
            <p:cNvPr id="62" name="Oval 6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900637" y="2998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082456" y="2776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11244" y="3012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48172" y="3965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25052" y="3991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40471" y="5070724"/>
            <a:ext cx="384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path from A to E:   </a:t>
            </a:r>
            <a:r>
              <a:rPr lang="en-US" dirty="0" smtClean="0">
                <a:solidFill>
                  <a:schemeClr val="accent6"/>
                </a:solidFill>
              </a:rPr>
              <a:t>A-&gt;B-&gt;C-&gt;E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3327" y="6273398"/>
            <a:ext cx="6357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Shortest path doesn’t remain same after weight reduction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Negative Weight Cycle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8200" y="1931396"/>
            <a:ext cx="1083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a graph G(V,E) contains a cycle </a:t>
            </a:r>
            <a:r>
              <a:rPr lang="en-US" b="1" dirty="0" smtClean="0"/>
              <a:t>C </a:t>
            </a:r>
            <a:r>
              <a:rPr lang="en-US" dirty="0" smtClean="0"/>
              <a:t>such that V</a:t>
            </a:r>
            <a:r>
              <a:rPr lang="en-US" sz="1200" dirty="0" smtClean="0"/>
              <a:t>1</a:t>
            </a:r>
            <a:r>
              <a:rPr lang="en-US" dirty="0" smtClean="0"/>
              <a:t> </a:t>
            </a:r>
            <a:r>
              <a:rPr lang="en-GB" dirty="0" smtClean="0">
                <a:latin typeface="Symbol" panose="05050102010706020507" pitchFamily="18" charset="2"/>
              </a:rPr>
              <a:t>® </a:t>
            </a:r>
            <a:r>
              <a:rPr lang="en-GB" dirty="0" smtClean="0"/>
              <a:t>V</a:t>
            </a:r>
            <a:r>
              <a:rPr lang="en-GB" sz="1200" dirty="0" smtClean="0"/>
              <a:t>2</a:t>
            </a:r>
            <a:r>
              <a:rPr lang="en-GB" dirty="0" smtClean="0"/>
              <a:t> </a:t>
            </a:r>
            <a:r>
              <a:rPr lang="en-GB" dirty="0" smtClean="0">
                <a:latin typeface="Symbol" panose="05050102010706020507" pitchFamily="18" charset="2"/>
              </a:rPr>
              <a:t>®....</a:t>
            </a:r>
            <a:r>
              <a:rPr lang="en-GB" dirty="0">
                <a:latin typeface="Symbol" panose="05050102010706020507" pitchFamily="18" charset="2"/>
              </a:rPr>
              <a:t> </a:t>
            </a:r>
            <a:r>
              <a:rPr lang="en-GB" dirty="0" smtClean="0">
                <a:latin typeface="Symbol" panose="05050102010706020507" pitchFamily="18" charset="2"/>
              </a:rPr>
              <a:t>®</a:t>
            </a:r>
            <a:r>
              <a:rPr lang="en-GB" dirty="0" smtClean="0"/>
              <a:t> </a:t>
            </a:r>
            <a:r>
              <a:rPr lang="en-GB" dirty="0" err="1" smtClean="0"/>
              <a:t>V</a:t>
            </a:r>
            <a:r>
              <a:rPr lang="en-GB" sz="1200" dirty="0" err="1" smtClean="0"/>
              <a:t>k</a:t>
            </a:r>
            <a:r>
              <a:rPr lang="en-GB" dirty="0" smtClean="0"/>
              <a:t> </a:t>
            </a:r>
            <a:r>
              <a:rPr lang="en-GB" dirty="0" smtClean="0">
                <a:latin typeface="Symbol" panose="05050102010706020507" pitchFamily="18" charset="2"/>
              </a:rPr>
              <a:t>® </a:t>
            </a:r>
            <a:r>
              <a:rPr lang="en-GB" dirty="0" smtClean="0"/>
              <a:t>V</a:t>
            </a:r>
            <a:r>
              <a:rPr lang="en-GB" sz="1200" dirty="0" smtClean="0"/>
              <a:t>1 </a:t>
            </a:r>
            <a:r>
              <a:rPr lang="en-GB" dirty="0" smtClean="0"/>
              <a:t>and weight of the edges are respectively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45848" y="2356770"/>
            <a:ext cx="595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dirty="0" smtClean="0"/>
              <a:t>1</a:t>
            </a:r>
            <a:r>
              <a:rPr lang="en-US" dirty="0" smtClean="0"/>
              <a:t>,</a:t>
            </a:r>
            <a:r>
              <a:rPr lang="en-GB" dirty="0" smtClean="0"/>
              <a:t>w</a:t>
            </a:r>
            <a:r>
              <a:rPr lang="en-GB" sz="1200" dirty="0" smtClean="0"/>
              <a:t>2</a:t>
            </a:r>
            <a:r>
              <a:rPr lang="en-GB" dirty="0" smtClean="0"/>
              <a:t>….</a:t>
            </a:r>
            <a:r>
              <a:rPr lang="en-GB" dirty="0" err="1" smtClean="0"/>
              <a:t>w</a:t>
            </a:r>
            <a:r>
              <a:rPr lang="en-GB" sz="1200" dirty="0" err="1" smtClean="0"/>
              <a:t>k</a:t>
            </a:r>
            <a:r>
              <a:rPr lang="en-GB" sz="1200" dirty="0" smtClean="0"/>
              <a:t> </a:t>
            </a:r>
            <a:r>
              <a:rPr lang="en-GB" dirty="0" smtClean="0"/>
              <a:t>then weight of the cycle W( C ) = </a:t>
            </a:r>
            <a:r>
              <a:rPr lang="en-US" dirty="0" smtClean="0"/>
              <a:t>w</a:t>
            </a:r>
            <a:r>
              <a:rPr lang="en-US" sz="12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GB" dirty="0" smtClean="0"/>
              <a:t>w</a:t>
            </a:r>
            <a:r>
              <a:rPr lang="en-GB" sz="12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….. + </a:t>
            </a:r>
            <a:r>
              <a:rPr lang="en-GB" dirty="0" err="1" smtClean="0"/>
              <a:t>w</a:t>
            </a:r>
            <a:r>
              <a:rPr lang="en-GB" sz="1200" dirty="0" err="1" smtClean="0"/>
              <a:t>k</a:t>
            </a:r>
            <a:r>
              <a:rPr lang="en-GB" sz="1200" dirty="0" smtClean="0"/>
              <a:t>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8200" y="2782144"/>
            <a:ext cx="654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for a cycle </a:t>
            </a:r>
            <a:r>
              <a:rPr lang="en-US" b="1" dirty="0" smtClean="0"/>
              <a:t>C</a:t>
            </a:r>
            <a:r>
              <a:rPr lang="en-US" dirty="0" smtClean="0"/>
              <a:t>, w(c) is negative then </a:t>
            </a:r>
            <a:r>
              <a:rPr lang="en-US" b="1" dirty="0" smtClean="0"/>
              <a:t>C </a:t>
            </a:r>
            <a:r>
              <a:rPr lang="en-US" dirty="0" smtClean="0"/>
              <a:t>is a </a:t>
            </a:r>
            <a:r>
              <a:rPr lang="en-US" b="1" dirty="0" smtClean="0"/>
              <a:t>Negative Weight Cycle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332290" y="5123970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78179" y="4271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01677" y="41798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14535" y="50936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273368" y="4064422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950121" y="4930490"/>
            <a:ext cx="384561" cy="384561"/>
            <a:chOff x="1170775" y="3802878"/>
            <a:chExt cx="384561" cy="384561"/>
          </a:xfrm>
        </p:grpSpPr>
        <p:sp>
          <p:nvSpPr>
            <p:cNvPr id="65" name="Oval 6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67535" y="3735993"/>
            <a:ext cx="384561" cy="384561"/>
            <a:chOff x="1170775" y="3802878"/>
            <a:chExt cx="384561" cy="384561"/>
          </a:xfrm>
        </p:grpSpPr>
        <p:sp>
          <p:nvSpPr>
            <p:cNvPr id="68" name="Oval 6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892604" y="4064422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250007" y="4929613"/>
            <a:ext cx="384561" cy="384561"/>
            <a:chOff x="1170775" y="3802878"/>
            <a:chExt cx="384561" cy="384561"/>
          </a:xfrm>
        </p:grpSpPr>
        <p:sp>
          <p:nvSpPr>
            <p:cNvPr id="76" name="Oval 7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721129" y="550206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W( C ) = 10 - 5 - 3 = 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00826" y="369850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1472054" y="5874137"/>
            <a:ext cx="28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Negative Weight Cycle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7219060" y="5058357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64949" y="42054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888447" y="411426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01305" y="5027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160138" y="3998809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836891" y="4864877"/>
            <a:ext cx="384561" cy="384561"/>
            <a:chOff x="1170775" y="3802878"/>
            <a:chExt cx="384561" cy="384561"/>
          </a:xfrm>
        </p:grpSpPr>
        <p:sp>
          <p:nvSpPr>
            <p:cNvPr id="97" name="Oval 9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454305" y="3670380"/>
            <a:ext cx="384561" cy="384561"/>
            <a:chOff x="1170775" y="3802878"/>
            <a:chExt cx="384561" cy="384561"/>
          </a:xfrm>
        </p:grpSpPr>
        <p:sp>
          <p:nvSpPr>
            <p:cNvPr id="104" name="Oval 10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>
            <a:off x="7779374" y="3998809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8136777" y="4864000"/>
            <a:ext cx="384561" cy="384561"/>
            <a:chOff x="1170775" y="3802878"/>
            <a:chExt cx="384561" cy="384561"/>
          </a:xfrm>
        </p:grpSpPr>
        <p:sp>
          <p:nvSpPr>
            <p:cNvPr id="110" name="Oval 10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607899" y="543645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W( C ) = 10 - 20 - 3 = -13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87596" y="3632892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704698" y="5798376"/>
            <a:ext cx="22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Weight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6" grpId="0"/>
      <p:bldP spid="58" grpId="0"/>
      <p:bldP spid="60" grpId="0"/>
      <p:bldP spid="61" grpId="0"/>
      <p:bldP spid="62" grpId="0"/>
      <p:bldP spid="79" grpId="0"/>
      <p:bldP spid="80" grpId="0"/>
      <p:bldP spid="81" grpId="0"/>
      <p:bldP spid="91" grpId="0"/>
      <p:bldP spid="92" grpId="0"/>
      <p:bldP spid="93" grpId="0"/>
      <p:bldP spid="112" grpId="0"/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Shortest Path Problem Variations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44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Single Source Single/Multiple Destination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2752" y="2945058"/>
            <a:ext cx="14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Single Pair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4414936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All Pairs</a:t>
            </a:r>
            <a:endParaRPr lang="da-DK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01696" y="2213844"/>
            <a:ext cx="701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 shortest path from a given source (vertex </a:t>
            </a:r>
            <a:r>
              <a:rPr lang="en-US" i="1" dirty="0"/>
              <a:t>s</a:t>
            </a:r>
            <a:r>
              <a:rPr lang="en-US" dirty="0"/>
              <a:t>) to each of the vertices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1696" y="3391302"/>
            <a:ext cx="10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two vertices, find a shortest path between them. Solution to single-source problem solves this problem efficiently, too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1696" y="4784268"/>
            <a:ext cx="77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shortest-paths for every pair of vertices. Dynamic programming algorithm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22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Graph With Negative Weight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179" y="2991794"/>
            <a:ext cx="384561" cy="384561"/>
            <a:chOff x="1170775" y="3802878"/>
            <a:chExt cx="384561" cy="384561"/>
          </a:xfrm>
        </p:grpSpPr>
        <p:sp>
          <p:nvSpPr>
            <p:cNvPr id="5" name="Oval 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5588" y="388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6033" y="282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9452" y="286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3127740" y="3184075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3" idx="3"/>
          </p:cNvCxnSpPr>
          <p:nvPr/>
        </p:nvCxnSpPr>
        <p:spPr>
          <a:xfrm flipV="1">
            <a:off x="4446604" y="2124527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9" idx="1"/>
          </p:cNvCxnSpPr>
          <p:nvPr/>
        </p:nvCxnSpPr>
        <p:spPr>
          <a:xfrm>
            <a:off x="5063236" y="2124527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0" idx="6"/>
          </p:cNvCxnSpPr>
          <p:nvPr/>
        </p:nvCxnSpPr>
        <p:spPr>
          <a:xfrm flipH="1">
            <a:off x="4502922" y="3184075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  <a:endCxn id="16" idx="2"/>
          </p:cNvCxnSpPr>
          <p:nvPr/>
        </p:nvCxnSpPr>
        <p:spPr>
          <a:xfrm>
            <a:off x="5805492" y="3184075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4"/>
            <a:endCxn id="17" idx="2"/>
          </p:cNvCxnSpPr>
          <p:nvPr/>
        </p:nvCxnSpPr>
        <p:spPr>
          <a:xfrm rot="5400000" flipH="1" flipV="1">
            <a:off x="5501247" y="2170521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8811" y="2331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2309" y="22399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85167" y="31537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8200" y="4582688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the shortest path from A to E by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66413" y="264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3954792" y="268005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738760" y="1502791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447505" y="264800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593663" y="265524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46228" y="2991793"/>
            <a:ext cx="384561" cy="384561"/>
            <a:chOff x="1170775" y="3802878"/>
            <a:chExt cx="384561" cy="384561"/>
          </a:xfrm>
        </p:grpSpPr>
        <p:sp>
          <p:nvSpPr>
            <p:cNvPr id="89" name="Oval 8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5" name="Straight Arrow Connector 94"/>
          <p:cNvCxnSpPr>
            <a:stCxn id="89" idx="6"/>
            <a:endCxn id="10" idx="2"/>
          </p:cNvCxnSpPr>
          <p:nvPr/>
        </p:nvCxnSpPr>
        <p:spPr>
          <a:xfrm>
            <a:off x="3130789" y="3184074"/>
            <a:ext cx="987572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3455" y="27210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18361" y="2991795"/>
            <a:ext cx="384561" cy="384561"/>
            <a:chOff x="1170775" y="3802878"/>
            <a:chExt cx="384561" cy="384561"/>
          </a:xfrm>
        </p:grpSpPr>
        <p:sp>
          <p:nvSpPr>
            <p:cNvPr id="10" name="Oval 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Straight Arrow Connector 104"/>
          <p:cNvCxnSpPr>
            <a:endCxn id="13" idx="3"/>
          </p:cNvCxnSpPr>
          <p:nvPr/>
        </p:nvCxnSpPr>
        <p:spPr>
          <a:xfrm flipV="1">
            <a:off x="4444000" y="2124527"/>
            <a:ext cx="347311" cy="930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20753" y="2990595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711799" y="149747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34993" y="1796284"/>
            <a:ext cx="384561" cy="384561"/>
            <a:chOff x="1170775" y="3802878"/>
            <a:chExt cx="384561" cy="384561"/>
          </a:xfrm>
        </p:grpSpPr>
        <p:sp>
          <p:nvSpPr>
            <p:cNvPr id="13" name="Oval 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13" name="Curved Connector 112"/>
          <p:cNvCxnSpPr>
            <a:stCxn id="102" idx="4"/>
            <a:endCxn id="16" idx="4"/>
          </p:cNvCxnSpPr>
          <p:nvPr/>
        </p:nvCxnSpPr>
        <p:spPr>
          <a:xfrm rot="16200000" flipH="1">
            <a:off x="5514669" y="2173520"/>
            <a:ext cx="1199" cy="2404469"/>
          </a:xfrm>
          <a:prstGeom prst="curvedConnector3">
            <a:avLst>
              <a:gd name="adj1" fmla="val 448246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57919" y="267063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738167" y="1796098"/>
            <a:ext cx="384561" cy="384561"/>
            <a:chOff x="1170775" y="3802878"/>
            <a:chExt cx="384561" cy="384561"/>
          </a:xfrm>
        </p:grpSpPr>
        <p:sp>
          <p:nvSpPr>
            <p:cNvPr id="122" name="Oval 12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428506" y="267246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>
            <a:stCxn id="13" idx="5"/>
          </p:cNvCxnSpPr>
          <p:nvPr/>
        </p:nvCxnSpPr>
        <p:spPr>
          <a:xfrm>
            <a:off x="5063236" y="2124527"/>
            <a:ext cx="414013" cy="915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525222" y="2991794"/>
            <a:ext cx="384561" cy="384561"/>
            <a:chOff x="1170775" y="3802878"/>
            <a:chExt cx="384561" cy="384561"/>
          </a:xfrm>
        </p:grpSpPr>
        <p:sp>
          <p:nvSpPr>
            <p:cNvPr id="16" name="Oval 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0931" y="2991794"/>
            <a:ext cx="384561" cy="384561"/>
            <a:chOff x="1170775" y="3802878"/>
            <a:chExt cx="384561" cy="384561"/>
          </a:xfrm>
        </p:grpSpPr>
        <p:sp>
          <p:nvSpPr>
            <p:cNvPr id="19" name="Oval 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420639" y="2989718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5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4" grpId="0"/>
      <p:bldP spid="85" grpId="0"/>
      <p:bldP spid="86" grpId="0"/>
      <p:bldP spid="87" grpId="0"/>
      <p:bldP spid="100" grpId="0" animBg="1"/>
      <p:bldP spid="106" grpId="0" animBg="1"/>
      <p:bldP spid="117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Graph With Negative Weight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179" y="2991794"/>
            <a:ext cx="384561" cy="384561"/>
            <a:chOff x="1170775" y="3802878"/>
            <a:chExt cx="384561" cy="384561"/>
          </a:xfrm>
        </p:grpSpPr>
        <p:sp>
          <p:nvSpPr>
            <p:cNvPr id="5" name="Oval 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5588" y="388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6033" y="282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9452" y="286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3127740" y="3184075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3" idx="3"/>
          </p:cNvCxnSpPr>
          <p:nvPr/>
        </p:nvCxnSpPr>
        <p:spPr>
          <a:xfrm flipV="1">
            <a:off x="4446604" y="2124527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9" idx="1"/>
          </p:cNvCxnSpPr>
          <p:nvPr/>
        </p:nvCxnSpPr>
        <p:spPr>
          <a:xfrm>
            <a:off x="5063236" y="2124527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0" idx="6"/>
          </p:cNvCxnSpPr>
          <p:nvPr/>
        </p:nvCxnSpPr>
        <p:spPr>
          <a:xfrm flipH="1">
            <a:off x="4502922" y="3184075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  <a:endCxn id="16" idx="2"/>
          </p:cNvCxnSpPr>
          <p:nvPr/>
        </p:nvCxnSpPr>
        <p:spPr>
          <a:xfrm>
            <a:off x="5805492" y="3184075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4"/>
            <a:endCxn id="17" idx="2"/>
          </p:cNvCxnSpPr>
          <p:nvPr/>
        </p:nvCxnSpPr>
        <p:spPr>
          <a:xfrm rot="5400000" flipH="1" flipV="1">
            <a:off x="5501247" y="2170521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8811" y="2331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2309" y="22399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85167" y="31537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8200" y="4582688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the shortest path from A to E by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66413" y="264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3954792" y="268005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738760" y="1502791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447505" y="264800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593663" y="265524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46228" y="2991793"/>
            <a:ext cx="384561" cy="384561"/>
            <a:chOff x="1170775" y="3802878"/>
            <a:chExt cx="384561" cy="384561"/>
          </a:xfrm>
        </p:grpSpPr>
        <p:sp>
          <p:nvSpPr>
            <p:cNvPr id="89" name="Oval 8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5" name="Straight Arrow Connector 94"/>
          <p:cNvCxnSpPr>
            <a:stCxn id="89" idx="6"/>
            <a:endCxn id="10" idx="2"/>
          </p:cNvCxnSpPr>
          <p:nvPr/>
        </p:nvCxnSpPr>
        <p:spPr>
          <a:xfrm>
            <a:off x="3130789" y="3184074"/>
            <a:ext cx="987572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3455" y="27210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18361" y="2991795"/>
            <a:ext cx="384561" cy="384561"/>
            <a:chOff x="1170775" y="3802878"/>
            <a:chExt cx="384561" cy="384561"/>
          </a:xfrm>
        </p:grpSpPr>
        <p:sp>
          <p:nvSpPr>
            <p:cNvPr id="10" name="Oval 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Straight Arrow Connector 104"/>
          <p:cNvCxnSpPr>
            <a:endCxn id="13" idx="3"/>
          </p:cNvCxnSpPr>
          <p:nvPr/>
        </p:nvCxnSpPr>
        <p:spPr>
          <a:xfrm flipV="1">
            <a:off x="4444000" y="2124527"/>
            <a:ext cx="347311" cy="930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20753" y="2990595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711799" y="149747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34993" y="1796284"/>
            <a:ext cx="384561" cy="384561"/>
            <a:chOff x="1170775" y="3802878"/>
            <a:chExt cx="384561" cy="384561"/>
          </a:xfrm>
        </p:grpSpPr>
        <p:sp>
          <p:nvSpPr>
            <p:cNvPr id="13" name="Oval 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13" name="Curved Connector 112"/>
          <p:cNvCxnSpPr>
            <a:stCxn id="102" idx="4"/>
            <a:endCxn id="16" idx="4"/>
          </p:cNvCxnSpPr>
          <p:nvPr/>
        </p:nvCxnSpPr>
        <p:spPr>
          <a:xfrm rot="16200000" flipH="1">
            <a:off x="5514669" y="2173520"/>
            <a:ext cx="1199" cy="2404469"/>
          </a:xfrm>
          <a:prstGeom prst="curvedConnector3">
            <a:avLst>
              <a:gd name="adj1" fmla="val 448246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57919" y="267063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738167" y="1796098"/>
            <a:ext cx="384561" cy="384561"/>
            <a:chOff x="1170775" y="3802878"/>
            <a:chExt cx="384561" cy="384561"/>
          </a:xfrm>
        </p:grpSpPr>
        <p:sp>
          <p:nvSpPr>
            <p:cNvPr id="122" name="Oval 12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428506" y="267246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>
            <a:stCxn id="13" idx="5"/>
          </p:cNvCxnSpPr>
          <p:nvPr/>
        </p:nvCxnSpPr>
        <p:spPr>
          <a:xfrm>
            <a:off x="5063236" y="2124527"/>
            <a:ext cx="414013" cy="915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8" idx="6"/>
            <a:endCxn id="16" idx="2"/>
          </p:cNvCxnSpPr>
          <p:nvPr/>
        </p:nvCxnSpPr>
        <p:spPr>
          <a:xfrm>
            <a:off x="5805200" y="3181999"/>
            <a:ext cx="720022" cy="20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524132" y="267546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25222" y="2991794"/>
            <a:ext cx="384561" cy="384561"/>
            <a:chOff x="1170775" y="3802878"/>
            <a:chExt cx="384561" cy="384561"/>
          </a:xfrm>
        </p:grpSpPr>
        <p:sp>
          <p:nvSpPr>
            <p:cNvPr id="16" name="Oval 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16963" y="2989718"/>
            <a:ext cx="384561" cy="384561"/>
            <a:chOff x="1170775" y="3802878"/>
            <a:chExt cx="384561" cy="384561"/>
          </a:xfrm>
        </p:grpSpPr>
        <p:sp>
          <p:nvSpPr>
            <p:cNvPr id="92" name="Oval 9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0931" y="2991794"/>
            <a:ext cx="384561" cy="384561"/>
            <a:chOff x="1170775" y="3802878"/>
            <a:chExt cx="384561" cy="384561"/>
          </a:xfrm>
        </p:grpSpPr>
        <p:sp>
          <p:nvSpPr>
            <p:cNvPr id="19" name="Oval 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420639" y="2989718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8199" y="5014351"/>
            <a:ext cx="371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Shortest path:  A -&gt; B -&gt; C -&gt; D -&gt;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2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Graph With Negative Weight Cycle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179" y="2991794"/>
            <a:ext cx="384561" cy="384561"/>
            <a:chOff x="1170775" y="3802878"/>
            <a:chExt cx="384561" cy="384561"/>
          </a:xfrm>
        </p:grpSpPr>
        <p:sp>
          <p:nvSpPr>
            <p:cNvPr id="5" name="Oval 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5588" y="388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6033" y="282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9452" y="286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3127740" y="3184075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3" idx="3"/>
          </p:cNvCxnSpPr>
          <p:nvPr/>
        </p:nvCxnSpPr>
        <p:spPr>
          <a:xfrm flipV="1">
            <a:off x="4446604" y="2124527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9" idx="1"/>
          </p:cNvCxnSpPr>
          <p:nvPr/>
        </p:nvCxnSpPr>
        <p:spPr>
          <a:xfrm>
            <a:off x="5063236" y="2124527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0" idx="6"/>
          </p:cNvCxnSpPr>
          <p:nvPr/>
        </p:nvCxnSpPr>
        <p:spPr>
          <a:xfrm flipH="1">
            <a:off x="4502922" y="3184075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  <a:endCxn id="16" idx="2"/>
          </p:cNvCxnSpPr>
          <p:nvPr/>
        </p:nvCxnSpPr>
        <p:spPr>
          <a:xfrm>
            <a:off x="5805492" y="3184075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4"/>
            <a:endCxn id="17" idx="2"/>
          </p:cNvCxnSpPr>
          <p:nvPr/>
        </p:nvCxnSpPr>
        <p:spPr>
          <a:xfrm rot="5400000" flipH="1" flipV="1">
            <a:off x="5501247" y="2170521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8811" y="2331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2309" y="22399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85167" y="31537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8200" y="4582688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the shortest path from A to E by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66413" y="264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3954792" y="268005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738760" y="1502791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447505" y="264800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593663" y="265524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46228" y="2991793"/>
            <a:ext cx="384561" cy="384561"/>
            <a:chOff x="1170775" y="3802878"/>
            <a:chExt cx="384561" cy="384561"/>
          </a:xfrm>
        </p:grpSpPr>
        <p:sp>
          <p:nvSpPr>
            <p:cNvPr id="89" name="Oval 8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5" name="Straight Arrow Connector 94"/>
          <p:cNvCxnSpPr>
            <a:stCxn id="89" idx="6"/>
            <a:endCxn id="10" idx="2"/>
          </p:cNvCxnSpPr>
          <p:nvPr/>
        </p:nvCxnSpPr>
        <p:spPr>
          <a:xfrm>
            <a:off x="3130789" y="3184074"/>
            <a:ext cx="987572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3455" y="27210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18361" y="2991795"/>
            <a:ext cx="384561" cy="384561"/>
            <a:chOff x="1170775" y="3802878"/>
            <a:chExt cx="384561" cy="384561"/>
          </a:xfrm>
        </p:grpSpPr>
        <p:sp>
          <p:nvSpPr>
            <p:cNvPr id="10" name="Oval 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Straight Arrow Connector 104"/>
          <p:cNvCxnSpPr>
            <a:endCxn id="13" idx="3"/>
          </p:cNvCxnSpPr>
          <p:nvPr/>
        </p:nvCxnSpPr>
        <p:spPr>
          <a:xfrm flipV="1">
            <a:off x="4444000" y="2124527"/>
            <a:ext cx="347311" cy="930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20753" y="2990595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711799" y="149747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34993" y="1796284"/>
            <a:ext cx="384561" cy="384561"/>
            <a:chOff x="1170775" y="3802878"/>
            <a:chExt cx="384561" cy="384561"/>
          </a:xfrm>
        </p:grpSpPr>
        <p:sp>
          <p:nvSpPr>
            <p:cNvPr id="13" name="Oval 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13" name="Curved Connector 112"/>
          <p:cNvCxnSpPr>
            <a:stCxn id="102" idx="4"/>
            <a:endCxn id="16" idx="4"/>
          </p:cNvCxnSpPr>
          <p:nvPr/>
        </p:nvCxnSpPr>
        <p:spPr>
          <a:xfrm rot="16200000" flipH="1">
            <a:off x="5514669" y="2173520"/>
            <a:ext cx="1199" cy="2404469"/>
          </a:xfrm>
          <a:prstGeom prst="curvedConnector3">
            <a:avLst>
              <a:gd name="adj1" fmla="val 448246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57919" y="267063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738167" y="1796098"/>
            <a:ext cx="384561" cy="384561"/>
            <a:chOff x="1170775" y="3802878"/>
            <a:chExt cx="384561" cy="384561"/>
          </a:xfrm>
        </p:grpSpPr>
        <p:sp>
          <p:nvSpPr>
            <p:cNvPr id="122" name="Oval 12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428506" y="2672461"/>
            <a:ext cx="372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>
            <a:stCxn id="13" idx="5"/>
          </p:cNvCxnSpPr>
          <p:nvPr/>
        </p:nvCxnSpPr>
        <p:spPr>
          <a:xfrm>
            <a:off x="5063236" y="2124527"/>
            <a:ext cx="414013" cy="915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525222" y="2991794"/>
            <a:ext cx="384561" cy="384561"/>
            <a:chOff x="1170775" y="3802878"/>
            <a:chExt cx="384561" cy="384561"/>
          </a:xfrm>
        </p:grpSpPr>
        <p:sp>
          <p:nvSpPr>
            <p:cNvPr id="16" name="Oval 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0931" y="2991794"/>
            <a:ext cx="384561" cy="384561"/>
            <a:chOff x="1170775" y="3802878"/>
            <a:chExt cx="384561" cy="384561"/>
          </a:xfrm>
        </p:grpSpPr>
        <p:sp>
          <p:nvSpPr>
            <p:cNvPr id="19" name="Oval 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420639" y="2989718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4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4" grpId="0"/>
      <p:bldP spid="85" grpId="0"/>
      <p:bldP spid="86" grpId="0"/>
      <p:bldP spid="87" grpId="0"/>
      <p:bldP spid="100" grpId="0" animBg="1"/>
      <p:bldP spid="106" grpId="0" animBg="1"/>
      <p:bldP spid="117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Graph With Negative Weight Cycle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43179" y="2991794"/>
            <a:ext cx="384561" cy="384561"/>
            <a:chOff x="1170775" y="3802878"/>
            <a:chExt cx="384561" cy="384561"/>
          </a:xfrm>
        </p:grpSpPr>
        <p:sp>
          <p:nvSpPr>
            <p:cNvPr id="5" name="Oval 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5588" y="388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6033" y="282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9452" y="286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3127740" y="3184075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13" idx="3"/>
          </p:cNvCxnSpPr>
          <p:nvPr/>
        </p:nvCxnSpPr>
        <p:spPr>
          <a:xfrm flipV="1">
            <a:off x="4446604" y="2124527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9" idx="1"/>
          </p:cNvCxnSpPr>
          <p:nvPr/>
        </p:nvCxnSpPr>
        <p:spPr>
          <a:xfrm>
            <a:off x="5063236" y="2124527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0" idx="6"/>
          </p:cNvCxnSpPr>
          <p:nvPr/>
        </p:nvCxnSpPr>
        <p:spPr>
          <a:xfrm flipH="1">
            <a:off x="4502922" y="3184075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  <a:endCxn id="16" idx="2"/>
          </p:cNvCxnSpPr>
          <p:nvPr/>
        </p:nvCxnSpPr>
        <p:spPr>
          <a:xfrm>
            <a:off x="5805492" y="3184075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4"/>
            <a:endCxn id="17" idx="2"/>
          </p:cNvCxnSpPr>
          <p:nvPr/>
        </p:nvCxnSpPr>
        <p:spPr>
          <a:xfrm rot="5400000" flipH="1" flipV="1">
            <a:off x="5501247" y="2170521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48811" y="2331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2309" y="22399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85167" y="31537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8200" y="4582688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the shortest path from A to E by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66413" y="264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3954792" y="268005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738760" y="1502791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447505" y="264800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593663" y="2655243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746228" y="2991793"/>
            <a:ext cx="384561" cy="384561"/>
            <a:chOff x="1170775" y="3802878"/>
            <a:chExt cx="384561" cy="384561"/>
          </a:xfrm>
        </p:grpSpPr>
        <p:sp>
          <p:nvSpPr>
            <p:cNvPr id="89" name="Oval 8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5" name="Straight Arrow Connector 94"/>
          <p:cNvCxnSpPr>
            <a:stCxn id="89" idx="6"/>
            <a:endCxn id="10" idx="2"/>
          </p:cNvCxnSpPr>
          <p:nvPr/>
        </p:nvCxnSpPr>
        <p:spPr>
          <a:xfrm>
            <a:off x="3130789" y="3184074"/>
            <a:ext cx="987572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3455" y="27210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18361" y="2991795"/>
            <a:ext cx="384561" cy="384561"/>
            <a:chOff x="1170775" y="3802878"/>
            <a:chExt cx="384561" cy="384561"/>
          </a:xfrm>
        </p:grpSpPr>
        <p:sp>
          <p:nvSpPr>
            <p:cNvPr id="10" name="Oval 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Straight Arrow Connector 104"/>
          <p:cNvCxnSpPr>
            <a:endCxn id="13" idx="3"/>
          </p:cNvCxnSpPr>
          <p:nvPr/>
        </p:nvCxnSpPr>
        <p:spPr>
          <a:xfrm flipV="1">
            <a:off x="4444000" y="2124527"/>
            <a:ext cx="347311" cy="930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20753" y="2990595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711799" y="149747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34993" y="1796284"/>
            <a:ext cx="384561" cy="384561"/>
            <a:chOff x="1170775" y="3802878"/>
            <a:chExt cx="384561" cy="384561"/>
          </a:xfrm>
        </p:grpSpPr>
        <p:sp>
          <p:nvSpPr>
            <p:cNvPr id="13" name="Oval 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13" name="Curved Connector 112"/>
          <p:cNvCxnSpPr>
            <a:stCxn id="102" idx="4"/>
            <a:endCxn id="16" idx="4"/>
          </p:cNvCxnSpPr>
          <p:nvPr/>
        </p:nvCxnSpPr>
        <p:spPr>
          <a:xfrm rot="16200000" flipH="1">
            <a:off x="5514669" y="2173520"/>
            <a:ext cx="1199" cy="2404469"/>
          </a:xfrm>
          <a:prstGeom prst="curvedConnector3">
            <a:avLst>
              <a:gd name="adj1" fmla="val 448246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57919" y="267063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738167" y="1796098"/>
            <a:ext cx="384561" cy="384561"/>
            <a:chOff x="1170775" y="3802878"/>
            <a:chExt cx="384561" cy="384561"/>
          </a:xfrm>
        </p:grpSpPr>
        <p:sp>
          <p:nvSpPr>
            <p:cNvPr id="122" name="Oval 12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428506" y="267246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>
            <a:stCxn id="13" idx="5"/>
          </p:cNvCxnSpPr>
          <p:nvPr/>
        </p:nvCxnSpPr>
        <p:spPr>
          <a:xfrm>
            <a:off x="5063236" y="2124527"/>
            <a:ext cx="414013" cy="915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8" idx="6"/>
            <a:endCxn id="16" idx="2"/>
          </p:cNvCxnSpPr>
          <p:nvPr/>
        </p:nvCxnSpPr>
        <p:spPr>
          <a:xfrm>
            <a:off x="5805200" y="3181999"/>
            <a:ext cx="720022" cy="20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532678" y="2675467"/>
            <a:ext cx="372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25222" y="2991794"/>
            <a:ext cx="384561" cy="384561"/>
            <a:chOff x="1170775" y="3802878"/>
            <a:chExt cx="384561" cy="384561"/>
          </a:xfrm>
        </p:grpSpPr>
        <p:sp>
          <p:nvSpPr>
            <p:cNvPr id="16" name="Oval 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16963" y="2989718"/>
            <a:ext cx="384561" cy="384561"/>
            <a:chOff x="1170775" y="3802878"/>
            <a:chExt cx="384561" cy="384561"/>
          </a:xfrm>
        </p:grpSpPr>
        <p:sp>
          <p:nvSpPr>
            <p:cNvPr id="92" name="Oval 9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20931" y="2991794"/>
            <a:ext cx="384561" cy="384561"/>
            <a:chOff x="1170775" y="3802878"/>
            <a:chExt cx="384561" cy="384561"/>
          </a:xfrm>
        </p:grpSpPr>
        <p:sp>
          <p:nvSpPr>
            <p:cNvPr id="19" name="Oval 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420639" y="2989718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8199" y="5014351"/>
            <a:ext cx="371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Shortest path:  A -&gt; B -&gt; C -&gt; D -&gt; 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8199" y="5446014"/>
            <a:ext cx="324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But the graph has no solution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38199" y="5877677"/>
            <a:ext cx="31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Dijkstra’s</a:t>
            </a:r>
            <a:r>
              <a:rPr lang="en-US" dirty="0" smtClean="0"/>
              <a:t> algorithm fails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36867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Limitations of </a:t>
            </a:r>
            <a:r>
              <a:rPr lang="en-US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Dijkstra’s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6032" y="1865126"/>
            <a:ext cx="114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a graph having any negative weight cycle, then the graph may not have shortest path for all vertices from the source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6032" y="2385601"/>
            <a:ext cx="112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that case if we apply </a:t>
            </a:r>
            <a:r>
              <a:rPr lang="en-US" dirty="0" err="1" smtClean="0"/>
              <a:t>Dijkstra’s</a:t>
            </a:r>
            <a:r>
              <a:rPr lang="en-US" dirty="0" smtClean="0"/>
              <a:t> algorithm on the graph for computing the shortest path from source to all vertices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69498" y="2783520"/>
            <a:ext cx="394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algorithm will return a false solution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6032" y="3607945"/>
            <a:ext cx="96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Bellman Ford’s algorithm can detect negative weight cycle in a graph and returns false in that case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96032" y="3181439"/>
            <a:ext cx="710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Dijkstra’s</a:t>
            </a:r>
            <a:r>
              <a:rPr lang="en-US" dirty="0" smtClean="0"/>
              <a:t> algorithm is unable to detect negative weight cycle in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62" grpId="0"/>
      <p:bldP spid="63" grpId="0"/>
      <p:bldP spid="64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352933" y="286164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0499091" y="28688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660821" y="2861647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66460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7400924" y="4794827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[B]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939009" y="4790151"/>
            <a:ext cx="1478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[D]-3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7409691" y="5272398"/>
            <a:ext cx="1284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89" name="Straight Arrow Connector 88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39780" y="1836536"/>
            <a:ext cx="10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7356461" y="4855357"/>
            <a:ext cx="12314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d[D]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9903844" y="4855357"/>
            <a:ext cx="14782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d[C]-5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7406589" y="5259439"/>
            <a:ext cx="128400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96" name="Straight Arrow Connector 95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7433508" y="4897471"/>
            <a:ext cx="12314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877293" y="4855356"/>
            <a:ext cx="160172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d[B]+10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7418323" y="5282849"/>
            <a:ext cx="128400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101" name="Straight Arrow Connector 100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9903843" y="4918874"/>
            <a:ext cx="1504841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d[A]+5 = </a:t>
            </a:r>
            <a:r>
              <a:rPr 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7415901" y="5284355"/>
            <a:ext cx="127469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  <a:sym typeface="Symbol" panose="05050102010706020507" pitchFamily="18" charset="2"/>
              </a:rPr>
              <a:t>Relax</a:t>
            </a:r>
            <a:endParaRPr lang="en-US" sz="1800" dirty="0">
              <a:solidFill>
                <a:schemeClr val="accent6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7922804" y="29176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30" name="Curved Connector 129"/>
          <p:cNvCxnSpPr/>
          <p:nvPr/>
        </p:nvCxnSpPr>
        <p:spPr>
          <a:xfrm rot="5400000" flipH="1" flipV="1">
            <a:off x="9400002" y="2384203"/>
            <a:ext cx="15230" cy="2396440"/>
          </a:xfrm>
          <a:prstGeom prst="curvedConnector3">
            <a:avLst>
              <a:gd name="adj1" fmla="val -36893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Box 25"/>
          <p:cNvSpPr txBox="1">
            <a:spLocks noChangeArrowheads="1"/>
          </p:cNvSpPr>
          <p:nvPr/>
        </p:nvSpPr>
        <p:spPr bwMode="auto">
          <a:xfrm>
            <a:off x="7346744" y="4903951"/>
            <a:ext cx="12314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d[E]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6" name="Text Box 25"/>
          <p:cNvSpPr txBox="1">
            <a:spLocks noChangeArrowheads="1"/>
          </p:cNvSpPr>
          <p:nvPr/>
        </p:nvSpPr>
        <p:spPr bwMode="auto">
          <a:xfrm>
            <a:off x="9859492" y="4967576"/>
            <a:ext cx="180291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d[B]+12 = 17</a:t>
            </a:r>
            <a:endParaRPr 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0376708" y="2868888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138" name="Text Box 25"/>
          <p:cNvSpPr txBox="1">
            <a:spLocks noChangeArrowheads="1"/>
          </p:cNvSpPr>
          <p:nvPr/>
        </p:nvSpPr>
        <p:spPr bwMode="auto">
          <a:xfrm>
            <a:off x="7363288" y="5282849"/>
            <a:ext cx="127469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+mn-lt"/>
                <a:sym typeface="Symbol" panose="05050102010706020507" pitchFamily="18" charset="2"/>
              </a:rPr>
              <a:t>Relax</a:t>
            </a:r>
            <a:endParaRPr lang="en-US" sz="1800" dirty="0">
              <a:solidFill>
                <a:schemeClr val="accent6"/>
              </a:solidFill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0" name="Straight Arrow Connector 139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25"/>
          <p:cNvSpPr txBox="1">
            <a:spLocks noChangeArrowheads="1"/>
          </p:cNvSpPr>
          <p:nvPr/>
        </p:nvSpPr>
        <p:spPr bwMode="auto">
          <a:xfrm>
            <a:off x="7361064" y="4946681"/>
            <a:ext cx="129554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d[E] = 17</a:t>
            </a:r>
            <a:endParaRPr 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42" name="Text Box 25"/>
          <p:cNvSpPr txBox="1">
            <a:spLocks noChangeArrowheads="1"/>
          </p:cNvSpPr>
          <p:nvPr/>
        </p:nvSpPr>
        <p:spPr bwMode="auto">
          <a:xfrm>
            <a:off x="9859492" y="4911098"/>
            <a:ext cx="180291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d[D]+3 =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43" name="Text Box 25"/>
          <p:cNvSpPr txBox="1">
            <a:spLocks noChangeArrowheads="1"/>
          </p:cNvSpPr>
          <p:nvPr/>
        </p:nvSpPr>
        <p:spPr bwMode="auto">
          <a:xfrm>
            <a:off x="7384082" y="5272398"/>
            <a:ext cx="128400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44" name="Text Box 25"/>
          <p:cNvSpPr txBox="1">
            <a:spLocks noChangeArrowheads="1"/>
          </p:cNvSpPr>
          <p:nvPr/>
        </p:nvSpPr>
        <p:spPr bwMode="auto">
          <a:xfrm>
            <a:off x="8827892" y="5778368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1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45" name="Text Box 25"/>
          <p:cNvSpPr txBox="1">
            <a:spLocks noChangeArrowheads="1"/>
          </p:cNvSpPr>
          <p:nvPr/>
        </p:nvSpPr>
        <p:spPr bwMode="auto">
          <a:xfrm>
            <a:off x="7381586" y="4568656"/>
            <a:ext cx="678391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[v]</a:t>
            </a:r>
            <a:endParaRPr lang="en-US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46" name="Text Box 25"/>
          <p:cNvSpPr txBox="1">
            <a:spLocks noChangeArrowheads="1"/>
          </p:cNvSpPr>
          <p:nvPr/>
        </p:nvSpPr>
        <p:spPr bwMode="auto">
          <a:xfrm>
            <a:off x="9783517" y="4568656"/>
            <a:ext cx="178927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d[u] + w(</a:t>
            </a:r>
            <a:r>
              <a:rPr lang="en-US" sz="1600" b="1" u="sng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68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9" grpId="0"/>
      <p:bldP spid="30" grpId="0"/>
      <p:bldP spid="31" grpId="0"/>
      <p:bldP spid="33" grpId="0"/>
      <p:bldP spid="34" grpId="0"/>
      <p:bldP spid="35" grpId="0"/>
      <p:bldP spid="71" grpId="0"/>
      <p:bldP spid="5" grpId="0" animBg="1"/>
      <p:bldP spid="72" grpId="0"/>
      <p:bldP spid="74" grpId="0" animBg="1"/>
      <p:bldP spid="76" grpId="0"/>
      <p:bldP spid="73" grpId="0" animBg="1"/>
      <p:bldP spid="79" grpId="0" animBg="1"/>
      <p:bldP spid="80" grpId="0"/>
      <p:bldP spid="83" grpId="0"/>
      <p:bldP spid="84" grpId="0"/>
      <p:bldP spid="85" grpId="0"/>
      <p:bldP spid="91" grpId="0"/>
      <p:bldP spid="92" grpId="0" animBg="1"/>
      <p:bldP spid="93" grpId="0" animBg="1"/>
      <p:bldP spid="94" grpId="0" animBg="1"/>
      <p:bldP spid="97" grpId="0" animBg="1"/>
      <p:bldP spid="98" grpId="0" animBg="1"/>
      <p:bldP spid="99" grpId="0" animBg="1"/>
      <p:bldP spid="104" grpId="0" animBg="1"/>
      <p:bldP spid="105" grpId="0" animBg="1"/>
      <p:bldP spid="106" grpId="0" animBg="1"/>
      <p:bldP spid="135" grpId="0" animBg="1"/>
      <p:bldP spid="136" grpId="0" animBg="1"/>
      <p:bldP spid="137" grpId="0" animBg="1"/>
      <p:bldP spid="138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352933" y="286164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0499091" y="28688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660821" y="2861647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66460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864880" y="4924646"/>
            <a:ext cx="14782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d[C]-5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7922804" y="29176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0376708" y="2868888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7381586" y="4568656"/>
            <a:ext cx="678391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[v]</a:t>
            </a:r>
            <a:endParaRPr lang="en-US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9783517" y="4568656"/>
            <a:ext cx="178927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d[u] + w(</a:t>
            </a:r>
            <a:r>
              <a:rPr lang="en-US" sz="1600" b="1" u="sng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600" b="1" u="sng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7218863" y="4942161"/>
            <a:ext cx="12314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d[D]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7224194" y="5324756"/>
            <a:ext cx="128400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8" name="Straight Arrow Connector 7"/>
          <p:cNvCxnSpPr>
            <a:endCxn id="49" idx="3"/>
          </p:cNvCxnSpPr>
          <p:nvPr/>
        </p:nvCxnSpPr>
        <p:spPr>
          <a:xfrm flipV="1">
            <a:off x="8352032" y="2338172"/>
            <a:ext cx="344707" cy="9235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7218863" y="4977112"/>
            <a:ext cx="12314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d[C]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9876393" y="5007890"/>
            <a:ext cx="154241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d[B]+10 =15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244790" y="5320583"/>
            <a:ext cx="116356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00B050"/>
                </a:solidFill>
                <a:latin typeface="+mn-lt"/>
                <a:sym typeface="Symbol" panose="05050102010706020507" pitchFamily="18" charset="2"/>
              </a:rPr>
              <a:t>Relax</a:t>
            </a:r>
            <a:endParaRPr lang="en-US" sz="1800" dirty="0">
              <a:solidFill>
                <a:srgbClr val="00B05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8581023" y="1669303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1" name="Straight Arrow Connector 10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7225593" y="5006900"/>
            <a:ext cx="1172116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 = 5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9864879" y="5006900"/>
            <a:ext cx="155392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d[A]+5 = 5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2" name="Text Box 25"/>
          <p:cNvSpPr txBox="1">
            <a:spLocks noChangeArrowheads="1"/>
          </p:cNvSpPr>
          <p:nvPr/>
        </p:nvSpPr>
        <p:spPr bwMode="auto">
          <a:xfrm>
            <a:off x="7260491" y="5320358"/>
            <a:ext cx="128390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13" name="Straight Arrow Connector 12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7271132" y="5008894"/>
            <a:ext cx="1172116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 = 5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816394" y="4920248"/>
            <a:ext cx="14782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d[D]-</a:t>
            </a:r>
            <a:r>
              <a:rPr 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9" name="Text Box 25"/>
          <p:cNvSpPr txBox="1">
            <a:spLocks noChangeArrowheads="1"/>
          </p:cNvSpPr>
          <p:nvPr/>
        </p:nvSpPr>
        <p:spPr bwMode="auto">
          <a:xfrm>
            <a:off x="7292062" y="5297092"/>
            <a:ext cx="128390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15" name="Straight Arrow Connector 14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7288296" y="4970702"/>
            <a:ext cx="129554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d[E] = 17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9840637" y="4945344"/>
            <a:ext cx="14782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d[D]+3 = </a:t>
            </a:r>
            <a:r>
              <a:rPr lang="en-US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2" name="Text Box 25"/>
          <p:cNvSpPr txBox="1">
            <a:spLocks noChangeArrowheads="1"/>
          </p:cNvSpPr>
          <p:nvPr/>
        </p:nvSpPr>
        <p:spPr bwMode="auto">
          <a:xfrm>
            <a:off x="7308977" y="5289641"/>
            <a:ext cx="128390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 Box 25"/>
          <p:cNvSpPr txBox="1">
            <a:spLocks noChangeArrowheads="1"/>
          </p:cNvSpPr>
          <p:nvPr/>
        </p:nvSpPr>
        <p:spPr bwMode="auto">
          <a:xfrm>
            <a:off x="7308847" y="4970702"/>
            <a:ext cx="129554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d[E] = 17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9832180" y="4992153"/>
            <a:ext cx="1665841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d[B]+12 = 17</a:t>
            </a: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7319783" y="5290645"/>
            <a:ext cx="128390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No Change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8828033" y="5640234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2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33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77" grpId="0" animBg="1"/>
      <p:bldP spid="78" grpId="0" animBg="1"/>
      <p:bldP spid="81" grpId="0" animBg="1"/>
      <p:bldP spid="86" grpId="0" animBg="1"/>
      <p:bldP spid="88" grpId="0" animBg="1"/>
      <p:bldP spid="90" grpId="0" animBg="1"/>
      <p:bldP spid="95" grpId="0" animBg="1"/>
      <p:bldP spid="100" grpId="0" animBg="1"/>
      <p:bldP spid="102" grpId="0" animBg="1"/>
      <p:bldP spid="103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352933" y="286164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0499091" y="28688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660821" y="2861647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66460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3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7922804" y="29176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0376708" y="2868888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8581023" y="1669303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85296" y="236912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Relax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9327058" y="2876147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6" name="Straight Arrow Connector 5"/>
          <p:cNvCxnSpPr>
            <a:stCxn id="49" idx="5"/>
          </p:cNvCxnSpPr>
          <p:nvPr/>
        </p:nvCxnSpPr>
        <p:spPr>
          <a:xfrm>
            <a:off x="8968664" y="2338172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678569" y="2445086"/>
            <a:ext cx="580034" cy="275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0803923" y="3182687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Relax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0405064" y="288514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866499" y="3236119"/>
            <a:ext cx="619277" cy="29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812236" y="31965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40704" y="34800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65353" y="3574771"/>
            <a:ext cx="426728" cy="17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40019" y="34988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65353" y="3590000"/>
            <a:ext cx="426728" cy="25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988769" y="19350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9066266" y="2031922"/>
            <a:ext cx="406902" cy="211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3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866499" y="3246406"/>
            <a:ext cx="476652" cy="252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14" grpId="0" animBg="1"/>
      <p:bldP spid="84" grpId="0"/>
      <p:bldP spid="89" grpId="0" animBg="1"/>
      <p:bldP spid="32" grpId="0" animBg="1"/>
      <p:bldP spid="92" grpId="0"/>
      <p:bldP spid="94" grpId="0"/>
      <p:bldP spid="44" grpId="0" animBg="1"/>
      <p:bldP spid="96" grpId="0"/>
      <p:bldP spid="51" grpId="0" animBg="1"/>
      <p:bldP spid="101" grpId="0"/>
      <p:bldP spid="55" grpId="0" animBg="1"/>
      <p:bldP spid="107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352933" y="286164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0499091" y="28688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660821" y="2861647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66460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4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7922804" y="29176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0376708" y="2868888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8581023" y="1669303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85296" y="236912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Relax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9327058" y="2876147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678569" y="2445086"/>
            <a:ext cx="580034" cy="275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0405064" y="288514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852431" y="32169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40704" y="34800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65353" y="3574771"/>
            <a:ext cx="426728" cy="17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40019" y="34988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4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98388" y="19650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8586" y="35499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927558" y="3310117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297130" y="3630935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842191" y="32045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66499" y="3298522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48375" y="3581704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074308" y="2016608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44291" y="35108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59775" y="2345756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6" grpId="0"/>
      <p:bldP spid="107" grpId="0" animBg="1"/>
      <p:bldP spid="69" grpId="0"/>
      <p:bldP spid="70" grpId="0"/>
      <p:bldP spid="77" grpId="0" animBg="1"/>
      <p:bldP spid="78" grpId="0" animBg="1"/>
      <p:bldP spid="81" grpId="0"/>
      <p:bldP spid="85" grpId="0" animBg="1"/>
      <p:bldP spid="86" grpId="0" animBg="1"/>
      <p:bldP spid="87" grpId="0" animBg="1"/>
      <p:bldP spid="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9352933" y="286164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0499091" y="28688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660821" y="2861647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66460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Checking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7922804" y="29176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" name="Text Box 25"/>
          <p:cNvSpPr txBox="1">
            <a:spLocks noChangeArrowheads="1"/>
          </p:cNvSpPr>
          <p:nvPr/>
        </p:nvSpPr>
        <p:spPr bwMode="auto">
          <a:xfrm>
            <a:off x="10376708" y="2868888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8581023" y="1669303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85296" y="236912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Relax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9327058" y="2876147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678569" y="2445086"/>
            <a:ext cx="580034" cy="275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0405064" y="288514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852431" y="32169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40704" y="34800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65353" y="3574771"/>
            <a:ext cx="426728" cy="17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40019" y="34988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998388" y="19650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88586" y="35499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927558" y="3310117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297130" y="3630935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842191" y="32045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66499" y="3298522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48375" y="3581704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074308" y="2016608"/>
            <a:ext cx="445644" cy="22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44291" y="35108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59775" y="2345756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88" name="Left Bracket 87"/>
          <p:cNvSpPr/>
          <p:nvPr/>
        </p:nvSpPr>
        <p:spPr>
          <a:xfrm>
            <a:off x="1213502" y="4531002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158983" y="4810375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Checking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42742" y="4665127"/>
            <a:ext cx="311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So, the graph has a solution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457243" y="5116815"/>
            <a:ext cx="529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calculated distance for every vertex is shortest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6" grpId="0"/>
      <p:bldP spid="69" grpId="0"/>
      <p:bldP spid="70" grpId="0"/>
      <p:bldP spid="77" grpId="0" animBg="1"/>
      <p:bldP spid="78" grpId="0" animBg="1"/>
      <p:bldP spid="81" grpId="0"/>
      <p:bldP spid="85" grpId="0" animBg="1"/>
      <p:bldP spid="86" grpId="0" animBg="1"/>
      <p:bldP spid="87" grpId="0" animBg="1"/>
      <p:bldP spid="75" grpId="0"/>
      <p:bldP spid="8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Single Source Shortest Path Problem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753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Given </a:t>
            </a:r>
            <a:r>
              <a:rPr lang="en-US" dirty="0" smtClean="0"/>
              <a:t>a weighted </a:t>
            </a:r>
            <a:r>
              <a:rPr lang="en-US" dirty="0"/>
              <a:t>graph (directed or undirected)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V, E</a:t>
            </a:r>
            <a:r>
              <a:rPr lang="en-US" dirty="0" smtClean="0"/>
              <a:t>) </a:t>
            </a:r>
            <a:r>
              <a:rPr lang="en-US" dirty="0"/>
              <a:t>and a vertex </a:t>
            </a:r>
            <a:r>
              <a:rPr lang="en-US" i="1" dirty="0" err="1"/>
              <a:t>s</a:t>
            </a:r>
            <a:r>
              <a:rPr lang="en-US" dirty="0" err="1">
                <a:sym typeface="Symbol" panose="05050102010706020507" pitchFamily="18" charset="2"/>
              </a:rPr>
              <a:t></a:t>
            </a:r>
            <a:r>
              <a:rPr lang="en-US" i="1" dirty="0" err="1"/>
              <a:t>V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735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</a:t>
            </a:r>
            <a:r>
              <a:rPr lang="en-US" dirty="0"/>
              <a:t>for all vertices </a:t>
            </a:r>
            <a:r>
              <a:rPr lang="en-US" i="1" dirty="0" err="1"/>
              <a:t>v</a:t>
            </a:r>
            <a:r>
              <a:rPr lang="en-US" dirty="0" err="1">
                <a:sym typeface="Symbol" panose="05050102010706020507" pitchFamily="18" charset="2"/>
              </a:rPr>
              <a:t></a:t>
            </a:r>
            <a:r>
              <a:rPr lang="en-US" i="1" dirty="0" err="1"/>
              <a:t>V</a:t>
            </a:r>
            <a:r>
              <a:rPr lang="en-US" dirty="0"/>
              <a:t> the minimum possible weight for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v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199" y="2680140"/>
            <a:ext cx="452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da-DK" dirty="0"/>
              <a:t>weight of path </a:t>
            </a:r>
            <a:r>
              <a:rPr lang="da-DK" i="1" dirty="0"/>
              <a:t>p</a:t>
            </a:r>
            <a:r>
              <a:rPr lang="da-DK" dirty="0"/>
              <a:t> = </a:t>
            </a:r>
            <a:r>
              <a:rPr lang="da-DK" i="1" dirty="0"/>
              <a:t>v</a:t>
            </a:r>
            <a:r>
              <a:rPr lang="da-DK" baseline="-25000" dirty="0"/>
              <a:t>1</a:t>
            </a:r>
            <a:r>
              <a:rPr lang="da-DK" dirty="0"/>
              <a:t> </a:t>
            </a:r>
            <a:r>
              <a:rPr lang="en-GB" dirty="0">
                <a:latin typeface="Symbol" panose="05050102010706020507" pitchFamily="18" charset="2"/>
              </a:rPr>
              <a:t>®</a:t>
            </a:r>
            <a:r>
              <a:rPr lang="da-DK" dirty="0"/>
              <a:t> </a:t>
            </a:r>
            <a:r>
              <a:rPr lang="da-DK" i="1" dirty="0"/>
              <a:t>v</a:t>
            </a:r>
            <a:r>
              <a:rPr lang="da-DK" baseline="-25000" dirty="0"/>
              <a:t>2</a:t>
            </a:r>
            <a:r>
              <a:rPr lang="da-DK" dirty="0"/>
              <a:t> </a:t>
            </a:r>
            <a:r>
              <a:rPr lang="en-GB" dirty="0">
                <a:latin typeface="Symbol" panose="05050102010706020507" pitchFamily="18" charset="2"/>
              </a:rPr>
              <a:t>®</a:t>
            </a:r>
            <a:r>
              <a:rPr lang="da-DK" dirty="0"/>
              <a:t> … </a:t>
            </a:r>
            <a:r>
              <a:rPr lang="en-GB" dirty="0">
                <a:latin typeface="Symbol" panose="05050102010706020507" pitchFamily="18" charset="2"/>
              </a:rPr>
              <a:t>®</a:t>
            </a:r>
            <a:r>
              <a:rPr lang="da-DK" dirty="0"/>
              <a:t> </a:t>
            </a:r>
            <a:r>
              <a:rPr lang="da-DK" i="1" dirty="0"/>
              <a:t>v</a:t>
            </a:r>
            <a:r>
              <a:rPr lang="da-DK" baseline="-25000" dirty="0"/>
              <a:t>k</a:t>
            </a:r>
            <a:r>
              <a:rPr lang="da-DK" dirty="0"/>
              <a:t> is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70534"/>
              </p:ext>
            </p:extLst>
          </p:nvPr>
        </p:nvGraphicFramePr>
        <p:xfrm>
          <a:off x="2492345" y="3199080"/>
          <a:ext cx="267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45" y="3199080"/>
                        <a:ext cx="267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8199" y="4387874"/>
            <a:ext cx="48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Shortest path = a path of the minimum weight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199" y="4844144"/>
            <a:ext cx="459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will compute a </a:t>
            </a:r>
            <a:r>
              <a:rPr lang="en-US" dirty="0">
                <a:solidFill>
                  <a:srgbClr val="CC0000"/>
                </a:solidFill>
              </a:rPr>
              <a:t>shortest-path tree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838198" y="5300414"/>
            <a:ext cx="35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be solved by Greedy method</a:t>
            </a:r>
            <a:endParaRPr lang="da-DK" dirty="0"/>
          </a:p>
        </p:txBody>
      </p:sp>
      <p:sp>
        <p:nvSpPr>
          <p:cNvPr id="27" name="TextBox 26"/>
          <p:cNvSpPr txBox="1"/>
          <p:nvPr/>
        </p:nvSpPr>
        <p:spPr>
          <a:xfrm>
            <a:off x="838197" y="5795570"/>
            <a:ext cx="747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all edge weights are </a:t>
            </a:r>
            <a:r>
              <a:rPr lang="en-US" dirty="0" smtClean="0"/>
              <a:t>equal, </a:t>
            </a:r>
            <a:r>
              <a:rPr lang="en-US" dirty="0"/>
              <a:t>the problem is solved by BFS in </a:t>
            </a:r>
            <a:r>
              <a:rPr lang="en-US" dirty="0">
                <a:sym typeface="Symbol" panose="05050102010706020507" pitchFamily="18" charset="2"/>
              </a:rPr>
              <a:t></a:t>
            </a:r>
            <a:r>
              <a:rPr lang="en-US" dirty="0"/>
              <a:t>(</a:t>
            </a:r>
            <a:r>
              <a:rPr lang="en-US" i="1" dirty="0"/>
              <a:t>V </a:t>
            </a:r>
            <a:r>
              <a:rPr lang="en-US" dirty="0"/>
              <a:t>+ </a:t>
            </a:r>
            <a:r>
              <a:rPr lang="en-US" i="1" dirty="0"/>
              <a:t>E</a:t>
            </a:r>
            <a:r>
              <a:rPr lang="en-US" dirty="0"/>
              <a:t>) time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58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22" grpId="0"/>
      <p:bldP spid="24" grpId="0"/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6557238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(For No Solution)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28806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40978" y="2861647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1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480761" y="290337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98965" y="3486086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7900510" y="290317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3903" y="3590000"/>
            <a:ext cx="564450" cy="283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8591897" y="1677061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062676" y="1915693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9130061" y="1959200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208653" y="3549955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326194" y="2894310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8959775" y="2345756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253568" y="3608552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412791" y="3511926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758570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7508086" y="3616772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0822148" y="3196894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464072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901059" y="3248851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329705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119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1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05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33" grpId="0"/>
      <p:bldP spid="34" grpId="0"/>
      <p:bldP spid="71" grpId="0"/>
      <p:bldP spid="5" grpId="0" animBg="1"/>
      <p:bldP spid="74" grpId="0" animBg="1"/>
      <p:bldP spid="76" grpId="0"/>
      <p:bldP spid="73" grpId="0" animBg="1"/>
      <p:bldP spid="91" grpId="0"/>
      <p:bldP spid="98" grpId="0"/>
      <p:bldP spid="101" grpId="0" animBg="1"/>
      <p:bldP spid="3" grpId="0" animBg="1"/>
      <p:bldP spid="103" grpId="0" animBg="1"/>
      <p:bldP spid="104" grpId="0"/>
      <p:bldP spid="105" grpId="0" animBg="1"/>
      <p:bldP spid="107" grpId="0"/>
      <p:bldP spid="108" grpId="0" animBg="1"/>
      <p:bldP spid="109" grpId="0" animBg="1"/>
      <p:bldP spid="110" grpId="0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6557238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(For No Solution)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28806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40978" y="2861647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2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480761" y="290337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7900510" y="290317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8591897" y="1677061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326194" y="2894310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758570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464072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329705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2969" y="35229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58308" y="3590000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005262" y="1973113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8671644" y="167921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097801" y="2035083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320681" y="285283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247242" y="3537019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23097" y="3607957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482063" y="3486086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678734" y="2902457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566142" y="3545657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822148" y="3182687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10252760" y="285908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10891609" y="3232009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809359" y="317913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63215" y="2336688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2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59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 animBg="1"/>
      <p:bldP spid="78" grpId="0"/>
      <p:bldP spid="81" grpId="0" animBg="1"/>
      <p:bldP spid="82" grpId="0" animBg="1"/>
      <p:bldP spid="84" grpId="0" animBg="1"/>
      <p:bldP spid="85" grpId="0"/>
      <p:bldP spid="86" grpId="0" animBg="1"/>
      <p:bldP spid="87" grpId="0"/>
      <p:bldP spid="88" grpId="0" animBg="1"/>
      <p:bldP spid="89" grpId="0" animBg="1"/>
      <p:bldP spid="90" grpId="0"/>
      <p:bldP spid="92" grpId="0" animBg="1"/>
      <p:bldP spid="93" grpId="0" animBg="1"/>
      <p:bldP spid="94" grpId="0"/>
      <p:bldP spid="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6557238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(For No Solution)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28806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40978" y="2861647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3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480761" y="290337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7900510" y="290317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8591897" y="1677061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326194" y="2894310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758570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464072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329705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8671644" y="167921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320681" y="285283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678734" y="2902457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10252760" y="285908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63215" y="2336688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3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76427" y="35507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11693" y="3625572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279873" y="35635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285417" y="3651552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857233" y="32130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900028" y="3257396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24068" y="31859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885934" y="3224975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612970" y="350147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60908" y="3581454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036301" y="1921835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472193" y="169162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9113704" y="1992230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83" grpId="0"/>
      <p:bldP spid="96" grpId="0" animBg="1"/>
      <p:bldP spid="99" grpId="0"/>
      <p:bldP spid="104" grpId="0" animBg="1"/>
      <p:bldP spid="105" grpId="0"/>
      <p:bldP spid="106" grpId="0" animBg="1"/>
      <p:bldP spid="107" grpId="0"/>
      <p:bldP spid="109" grpId="0" animBg="1"/>
      <p:bldP spid="110" grpId="0"/>
      <p:bldP spid="112" grpId="0" animBg="1"/>
      <p:bldP spid="113" grpId="0"/>
      <p:bldP spid="115" grpId="0" animBg="1"/>
      <p:bldP spid="1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6557238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(For No Solution)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28806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40978" y="2861647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Step 4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3"/>
          </p:cNvCxnSpPr>
          <p:nvPr/>
        </p:nvCxnSpPr>
        <p:spPr>
          <a:xfrm flipV="1">
            <a:off x="8326600" y="2338172"/>
            <a:ext cx="370139" cy="93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9409882" y="2368405"/>
            <a:ext cx="15228" cy="2410870"/>
          </a:xfrm>
          <a:prstGeom prst="curvedConnector3">
            <a:avLst>
              <a:gd name="adj1" fmla="val 37337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480761" y="290337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7900510" y="290317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815682" y="4677666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8591897" y="1677061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326194" y="2894310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758570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464072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329705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8671644" y="167921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320681" y="285283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678734" y="2902457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10252760" y="285908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8662327" y="4810375"/>
            <a:ext cx="138121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Step 4 done!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472193" y="169162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639109" y="35401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74854" y="3590000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838979" y="32130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891609" y="3236277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0862747" y="31818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881306" y="3250700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46089" y="3580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592383" y="3642649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05415" y="19396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087862" y="1957738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195403" y="3538735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Relax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9313217" y="2857458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-31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8963215" y="2336688"/>
            <a:ext cx="414013" cy="930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271258" y="3607723"/>
            <a:ext cx="530142" cy="2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8" grpId="0"/>
      <p:bldP spid="82" grpId="0" animBg="1"/>
      <p:bldP spid="85" grpId="0"/>
      <p:bldP spid="86" grpId="0" animBg="1"/>
      <p:bldP spid="87" grpId="0"/>
      <p:bldP spid="89" grpId="0" animBg="1"/>
      <p:bldP spid="90" grpId="0"/>
      <p:bldP spid="93" grpId="0" animBg="1"/>
      <p:bldP spid="119" grpId="0"/>
      <p:bldP spid="120" grpId="0" animBg="1"/>
      <p:bldP spid="121" grpId="0"/>
      <p:bldP spid="122" grpId="0" animBg="1"/>
      <p:bldP spid="1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6557238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(For No Solution)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4669" y="1617321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Relax(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): if (d[v] &gt; 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)) 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 then d[v]=d[u]+w(</a:t>
            </a:r>
            <a:r>
              <a:rPr lang="en-US" sz="17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1016" y="410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1461" y="3040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3" name="Straight Arrow Connector 22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7"/>
            <a:endCxn id="49" idx="3"/>
          </p:cNvCxnSpPr>
          <p:nvPr/>
        </p:nvCxnSpPr>
        <p:spPr>
          <a:xfrm flipV="1">
            <a:off x="8352032" y="2338172"/>
            <a:ext cx="344707" cy="923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6" idx="2"/>
            <a:endCxn id="42" idx="6"/>
          </p:cNvCxnSpPr>
          <p:nvPr/>
        </p:nvCxnSpPr>
        <p:spPr>
          <a:xfrm flipH="1">
            <a:off x="8408350" y="3397720"/>
            <a:ext cx="918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4"/>
            <a:endCxn id="60" idx="2"/>
          </p:cNvCxnSpPr>
          <p:nvPr/>
        </p:nvCxnSpPr>
        <p:spPr>
          <a:xfrm rot="5400000" flipH="1" flipV="1">
            <a:off x="9406675" y="2384166"/>
            <a:ext cx="15230" cy="2396440"/>
          </a:xfrm>
          <a:prstGeom prst="curvedConnector3">
            <a:avLst>
              <a:gd name="adj1" fmla="val -36893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4239" y="2544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77737" y="24536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595" y="33673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60220" y="2893695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0428806" y="2845376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61846" y="1685209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3025211" y="1919916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18460" y="2729517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6640978" y="2861647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9780" y="1412898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Relax all the edges for 4 time in any order</a:t>
            </a:r>
            <a:endParaRPr lang="en-US" dirty="0"/>
          </a:p>
        </p:txBody>
      </p:sp>
      <p:sp>
        <p:nvSpPr>
          <p:cNvPr id="73" name="Left Bracket 72"/>
          <p:cNvSpPr/>
          <p:nvPr/>
        </p:nvSpPr>
        <p:spPr>
          <a:xfrm>
            <a:off x="1213503" y="3205439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ket 78"/>
          <p:cNvSpPr/>
          <p:nvPr/>
        </p:nvSpPr>
        <p:spPr>
          <a:xfrm>
            <a:off x="5544797" y="6131568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1709" y="625937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Relaxation Process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39780" y="183653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Checking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48607" y="3205439"/>
            <a:ext cx="384561" cy="384561"/>
            <a:chOff x="1170775" y="3802878"/>
            <a:chExt cx="384561" cy="384561"/>
          </a:xfrm>
        </p:grpSpPr>
        <p:sp>
          <p:nvSpPr>
            <p:cNvPr id="18" name="Oval 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66" idx="6"/>
            <a:endCxn id="59" idx="2"/>
          </p:cNvCxnSpPr>
          <p:nvPr/>
        </p:nvCxnSpPr>
        <p:spPr>
          <a:xfrm>
            <a:off x="9710920" y="3397720"/>
            <a:ext cx="71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42" idx="2"/>
          </p:cNvCxnSpPr>
          <p:nvPr/>
        </p:nvCxnSpPr>
        <p:spPr>
          <a:xfrm>
            <a:off x="7033168" y="3397720"/>
            <a:ext cx="99062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9480761" y="2903370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7900510" y="290317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8591897" y="1677061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9326194" y="2894310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7758570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464072" y="287703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329705" y="29006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8671644" y="1679216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320681" y="285283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-18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7678734" y="2902457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-21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23789" y="3205440"/>
            <a:ext cx="384561" cy="384561"/>
            <a:chOff x="1170775" y="3802878"/>
            <a:chExt cx="384561" cy="384561"/>
          </a:xfrm>
        </p:grpSpPr>
        <p:sp>
          <p:nvSpPr>
            <p:cNvPr id="42" name="Oval 4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10252760" y="285908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430650" y="3205439"/>
            <a:ext cx="384561" cy="384561"/>
            <a:chOff x="1170775" y="3802878"/>
            <a:chExt cx="384561" cy="384561"/>
          </a:xfrm>
        </p:grpSpPr>
        <p:sp>
          <p:nvSpPr>
            <p:cNvPr id="59" name="Oval 5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8091061" y="4760932"/>
            <a:ext cx="240277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Returning “no solution”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472193" y="1691620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-11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640421" y="2009929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9313217" y="2857458"/>
            <a:ext cx="6463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-31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326359" y="3205439"/>
            <a:ext cx="384561" cy="384561"/>
            <a:chOff x="1170775" y="3802878"/>
            <a:chExt cx="384561" cy="384561"/>
          </a:xfrm>
        </p:grpSpPr>
        <p:sp>
          <p:nvSpPr>
            <p:cNvPr id="66" name="Oval 6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864880" y="30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Left Bracket 82"/>
          <p:cNvSpPr/>
          <p:nvPr/>
        </p:nvSpPr>
        <p:spPr>
          <a:xfrm>
            <a:off x="1213502" y="4531002"/>
            <a:ext cx="162369" cy="9622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58983" y="4810375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Checking</a:t>
            </a:r>
            <a:endParaRPr lang="en-US" sz="1800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</p:txBody>
      </p:sp>
      <p:cxnSp>
        <p:nvCxnSpPr>
          <p:cNvPr id="25" name="Straight Arrow Connector 24"/>
          <p:cNvCxnSpPr>
            <a:stCxn id="49" idx="5"/>
            <a:endCxn id="66" idx="1"/>
          </p:cNvCxnSpPr>
          <p:nvPr/>
        </p:nvCxnSpPr>
        <p:spPr>
          <a:xfrm>
            <a:off x="8968664" y="2338172"/>
            <a:ext cx="414013" cy="923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387278" y="5226405"/>
            <a:ext cx="576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Bellman Ford algorithm can detect negative weight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83" grpId="0" animBg="1"/>
      <p:bldP spid="94" grpId="0" animBg="1"/>
      <p:bldP spid="1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(Correctness)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032" y="1703455"/>
            <a:ext cx="911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the given graph is G(V,E), where we assume that, |V|=n and |E|=m and source vertex is </a:t>
            </a:r>
            <a:r>
              <a:rPr lang="en-US" i="1" dirty="0" err="1"/>
              <a:t>s</a:t>
            </a:r>
            <a:r>
              <a:rPr lang="en-US" dirty="0" err="1">
                <a:sym typeface="Symbol" panose="05050102010706020507" pitchFamily="18" charset="2"/>
              </a:rPr>
              <a:t></a:t>
            </a:r>
            <a:r>
              <a:rPr lang="en-US" i="1" dirty="0" err="1" smtClean="0"/>
              <a:t>V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032" y="2180595"/>
            <a:ext cx="36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Case 1 (No negative weight cycle):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10802" y="2549927"/>
            <a:ext cx="788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is discovered with it’s shortest path at the very beginning of the process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10802" y="2883638"/>
            <a:ext cx="586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Without source, there are total (n-1) vertices in the graph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10802" y="3252970"/>
            <a:ext cx="698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algorithm, number of iteration for relaxing all the edges is (n-1)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10802" y="3622302"/>
            <a:ext cx="1029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ensured that at any iteration at least one vertex is discovered with its shortest distance from source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10802" y="3995652"/>
            <a:ext cx="112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it is ensured that after (n-1) iteration, all the vertices will be discovered with their shortest distance from source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10802" y="4360966"/>
            <a:ext cx="73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result, relaxation of any edge will not be required after (n-1) iteration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10802" y="4739622"/>
            <a:ext cx="717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in this case, the algorithm will return “solution” at the checking step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6032" y="5340163"/>
            <a:ext cx="349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Case 2 (Negative weight cycle):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10802" y="5756038"/>
            <a:ext cx="746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Relaxation will be needed for at least one edge at any number of iteration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10802" y="6114609"/>
            <a:ext cx="596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the graph will return “no solution” at the checking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8" grpId="0"/>
      <p:bldP spid="69" grpId="0"/>
      <p:bldP spid="70" grpId="0"/>
      <p:bldP spid="72" grpId="0"/>
      <p:bldP spid="75" grpId="0"/>
      <p:bldP spid="77" grpId="0"/>
      <p:bldP spid="78" grpId="0"/>
      <p:bldP spid="82" grpId="0"/>
      <p:bldP spid="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32" y="291758"/>
            <a:ext cx="10874974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Bellman Ford Algorithm (Time Complexity)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746" y="1851550"/>
            <a:ext cx="8229600" cy="532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700" b="1" dirty="0" err="1" smtClean="0">
                <a:latin typeface="Courier New" panose="02070309020205020404" pitchFamily="49" charset="0"/>
              </a:rPr>
              <a:t>BellmanFord</a:t>
            </a:r>
            <a:r>
              <a:rPr lang="en-US" sz="1700" b="1" dirty="0" smtClean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</a:rPr>
              <a:t>   for each v 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700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7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  <a:endParaRPr lang="en-US" sz="17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7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2742750" y="2219019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18907" y="3071349"/>
            <a:ext cx="37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ket 72"/>
          <p:cNvSpPr/>
          <p:nvPr/>
        </p:nvSpPr>
        <p:spPr>
          <a:xfrm>
            <a:off x="755403" y="3674869"/>
            <a:ext cx="141905" cy="106804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Bracket 82"/>
          <p:cNvSpPr/>
          <p:nvPr/>
        </p:nvSpPr>
        <p:spPr>
          <a:xfrm>
            <a:off x="734939" y="5141838"/>
            <a:ext cx="162369" cy="102822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ket 61"/>
          <p:cNvSpPr/>
          <p:nvPr/>
        </p:nvSpPr>
        <p:spPr>
          <a:xfrm>
            <a:off x="4262477" y="4012212"/>
            <a:ext cx="76912" cy="62493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19662" y="2346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19740" y="28866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334949" y="4132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-28786" y="40122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7251" y="541183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00654" y="1851550"/>
            <a:ext cx="53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Total time = O(n) + O(1) + O(</a:t>
            </a:r>
            <a:r>
              <a:rPr lang="en-US" dirty="0" err="1" smtClean="0"/>
              <a:t>mn</a:t>
            </a:r>
            <a:r>
              <a:rPr lang="en-US" dirty="0" smtClean="0"/>
              <a:t>) + O(m)    =    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200653" y="2270445"/>
            <a:ext cx="611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the worst case scenario for Bellman Ford algorithm?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60039" y="2664864"/>
            <a:ext cx="324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value of </a:t>
            </a:r>
            <a:r>
              <a:rPr lang="en-US" b="1" dirty="0" smtClean="0"/>
              <a:t>m </a:t>
            </a:r>
            <a:r>
              <a:rPr lang="en-US" dirty="0" smtClean="0"/>
              <a:t> is maximum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460038" y="2986181"/>
            <a:ext cx="521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any complete graph, number of </a:t>
            </a:r>
            <a:r>
              <a:rPr lang="en-US" b="1" dirty="0" smtClean="0"/>
              <a:t>m </a:t>
            </a:r>
            <a:r>
              <a:rPr lang="en-US" dirty="0" smtClean="0"/>
              <a:t>is maximum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60038" y="3355513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 complete graph, if number of vertices is </a:t>
            </a:r>
            <a:r>
              <a:rPr lang="en-US" b="1" dirty="0" smtClean="0"/>
              <a:t>n </a:t>
            </a:r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54698" y="3731632"/>
            <a:ext cx="321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edges, </a:t>
            </a:r>
            <a:r>
              <a:rPr lang="en-US" b="1" dirty="0" smtClean="0"/>
              <a:t>m = n*(n-1)/2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60038" y="4107751"/>
            <a:ext cx="59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that case, time complexity of Bellman Ford algorithm is: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54698" y="447654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754698" y="484306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O((</a:t>
            </a:r>
            <a:r>
              <a:rPr lang="en-US" dirty="0" smtClean="0"/>
              <a:t>n*(n-1)/2) * </a:t>
            </a:r>
            <a:r>
              <a:rPr lang="en-US" dirty="0" smtClean="0"/>
              <a:t>n)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754698" y="525614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O((n</a:t>
            </a:r>
            <a:r>
              <a:rPr lang="en-US" baseline="30000" dirty="0" smtClean="0"/>
              <a:t>2</a:t>
            </a:r>
            <a:r>
              <a:rPr lang="en-US" dirty="0" smtClean="0"/>
              <a:t> -n)</a:t>
            </a:r>
            <a:r>
              <a:rPr lang="en-US" dirty="0" smtClean="0"/>
              <a:t> * </a:t>
            </a:r>
            <a:r>
              <a:rPr lang="en-US" dirty="0" smtClean="0"/>
              <a:t>n)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754698" y="563243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O(n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754698" y="597188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 smtClean="0"/>
              <a:t>O(n</a:t>
            </a:r>
            <a:r>
              <a:rPr lang="en-US" b="1" baseline="30000" dirty="0" smtClean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199666" y="6309440"/>
            <a:ext cx="703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So, in worst case scenario Bellman Ford algorithm can take O(n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 time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3" grpId="0" animBg="1"/>
      <p:bldP spid="83" grpId="0" animBg="1"/>
      <p:bldP spid="62" grpId="0" animBg="1"/>
      <p:bldP spid="64" grpId="0"/>
      <p:bldP spid="65" grpId="0"/>
      <p:bldP spid="68" grpId="0"/>
      <p:bldP spid="69" grpId="0"/>
      <p:bldP spid="70" grpId="0"/>
      <p:bldP spid="72" grpId="0"/>
      <p:bldP spid="75" grpId="0"/>
      <p:bldP spid="77" grpId="0"/>
      <p:bldP spid="78" grpId="0"/>
      <p:bldP spid="82" grpId="0"/>
      <p:bldP spid="85" grpId="0"/>
      <p:bldP spid="87" grpId="0"/>
      <p:bldP spid="89" grpId="0"/>
      <p:bldP spid="90" grpId="0"/>
      <p:bldP spid="93" grpId="0"/>
      <p:bldP spid="96" grpId="0"/>
      <p:bldP spid="97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SSSP Optimal Substructure Property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09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Sub path of shortest path are shortest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4239" y="2324457"/>
            <a:ext cx="393107" cy="393107"/>
            <a:chOff x="1982624" y="2580830"/>
            <a:chExt cx="393107" cy="393107"/>
          </a:xfrm>
        </p:grpSpPr>
        <p:sp>
          <p:nvSpPr>
            <p:cNvPr id="3" name="Oval 2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20319" y="25979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46241" y="2324458"/>
            <a:ext cx="393107" cy="393107"/>
            <a:chOff x="1982624" y="2580830"/>
            <a:chExt cx="393107" cy="393107"/>
          </a:xfrm>
        </p:grpSpPr>
        <p:sp>
          <p:nvSpPr>
            <p:cNvPr id="15" name="Oval 14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0319" y="259792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48243" y="2317774"/>
            <a:ext cx="393107" cy="393107"/>
            <a:chOff x="1982624" y="2580830"/>
            <a:chExt cx="393107" cy="393107"/>
          </a:xfrm>
        </p:grpSpPr>
        <p:sp>
          <p:nvSpPr>
            <p:cNvPr id="18" name="Oval 17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0319" y="259792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50245" y="2317773"/>
            <a:ext cx="393107" cy="393107"/>
            <a:chOff x="1982624" y="2580830"/>
            <a:chExt cx="393107" cy="393107"/>
          </a:xfrm>
        </p:grpSpPr>
        <p:sp>
          <p:nvSpPr>
            <p:cNvPr id="21" name="Oval 20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20319" y="25979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8" name="Straight Arrow Connector 7"/>
          <p:cNvCxnSpPr>
            <a:stCxn id="3" idx="6"/>
            <a:endCxn id="15" idx="2"/>
          </p:cNvCxnSpPr>
          <p:nvPr/>
        </p:nvCxnSpPr>
        <p:spPr>
          <a:xfrm>
            <a:off x="1837346" y="2521011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18" idx="2"/>
          </p:cNvCxnSpPr>
          <p:nvPr/>
        </p:nvCxnSpPr>
        <p:spPr>
          <a:xfrm flipV="1">
            <a:off x="2739348" y="2514328"/>
            <a:ext cx="508895" cy="6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6"/>
            <a:endCxn id="21" idx="2"/>
          </p:cNvCxnSpPr>
          <p:nvPr/>
        </p:nvCxnSpPr>
        <p:spPr>
          <a:xfrm flipV="1">
            <a:off x="3641350" y="2514327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5" idx="4"/>
            <a:endCxn id="18" idx="4"/>
          </p:cNvCxnSpPr>
          <p:nvPr/>
        </p:nvCxnSpPr>
        <p:spPr>
          <a:xfrm rot="5400000" flipH="1" flipV="1">
            <a:off x="2990454" y="2263222"/>
            <a:ext cx="6684" cy="902002"/>
          </a:xfrm>
          <a:prstGeom prst="curvedConnector3">
            <a:avLst>
              <a:gd name="adj1" fmla="val -34201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3783" y="215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3641" y="2935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1090" y="2274786"/>
            <a:ext cx="40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Assume there are 2 paths from A to B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1090" y="27123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P:   A-&gt;P1-&gt;B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33404" y="271238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P’:   A-&gt;P2-&gt;B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3305200"/>
            <a:ext cx="317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Among P and P’, P is shortest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1090" y="3267033"/>
            <a:ext cx="288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So, w(p) &lt; w(p’) … … … (1)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3718499"/>
            <a:ext cx="728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need to prove that: as P is shortest, so every sub path on P is shortest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5777" y="4127503"/>
            <a:ext cx="947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we can prove that, P1 is shortest, then we will be able to claim that every path on P is shortest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5777" y="4525662"/>
            <a:ext cx="744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a contradiction we assume that, P1 is not the shortest path from u to v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777" y="4894994"/>
            <a:ext cx="399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So, P2 is the shortest path from u to v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777" y="5292002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Means, w(p2) &lt; w(p1)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5777" y="5660575"/>
            <a:ext cx="459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(AU) +w(p2)+w(VB) &lt; w(AU)+w(p1)+w(VB)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5777" y="6029148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(P’) &lt; w(P)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2640" y="639696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that case, P is not the shortest path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5546" y="5292002"/>
            <a:ext cx="477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if P1 is no shortest, then P is also not shortest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65546" y="5639441"/>
            <a:ext cx="45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So, P is shortest if and only if P1 is shortest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195701" y="5360370"/>
            <a:ext cx="8546" cy="129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65546" y="6037453"/>
            <a:ext cx="537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So, a path is shortest if and only if all of the sub paths on it are shortest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SSSP Algorithms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23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Dijkstra’s</a:t>
            </a:r>
            <a:r>
              <a:rPr lang="en-US" b="1" dirty="0" smtClean="0"/>
              <a:t> Algorithm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38103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Bellman Ford Algorithm</a:t>
            </a:r>
            <a:endParaRPr lang="en-US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stCxn id="57" idx="4"/>
            <a:endCxn id="63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560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Let’s understand the topic with a very small example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Find the shortest path of all vertices from 1 (Source)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58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58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6126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67" name="Straight Connector 66"/>
          <p:cNvCxnSpPr>
            <a:stCxn id="57" idx="6"/>
            <a:endCxn id="60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57" grpId="0" animBg="1"/>
      <p:bldP spid="58" grpId="0"/>
      <p:bldP spid="59" grpId="0"/>
      <p:bldP spid="60" grpId="0" animBg="1"/>
      <p:bldP spid="61" grpId="0"/>
      <p:bldP spid="62" grpId="0"/>
      <p:bldP spid="63" grpId="0" animBg="1"/>
      <p:bldP spid="64" grpId="0"/>
      <p:bldP spid="65" grpId="0"/>
      <p:bldP spid="73" grpId="0"/>
      <p:bldP spid="74" grpId="0"/>
      <p:bldP spid="75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Store the shortest distance from source for all vertex at the end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Prim’s Algorithm will help us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21225" y="343487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stCxn id="21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1225" y="3434874"/>
            <a:ext cx="11687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6" grpId="0"/>
      <p:bldP spid="26" grpId="0"/>
      <p:bldP spid="31" grpId="0"/>
      <p:bldP spid="32" grpId="0"/>
      <p:bldP spid="34" grpId="0"/>
      <p:bldP spid="35" grpId="0"/>
      <p:bldP spid="37" grpId="0"/>
      <p:bldP spid="38" grpId="0"/>
      <p:bldP spid="41" grpId="0"/>
      <p:bldP spid="42" grpId="0"/>
      <p:bldP spid="43" grpId="0"/>
      <p:bldP spid="45" grpId="0"/>
      <p:bldP spid="27" grpId="0" animBg="1"/>
      <p:bldP spid="30" grpId="0" animBg="1"/>
      <p:bldP spid="46" grpId="0" animBg="1"/>
      <p:bldP spid="21" grpId="0" animBg="1"/>
      <p:bldP spid="48" grpId="0" animBg="1"/>
      <p:bldP spid="33" grpId="0" animBg="1"/>
      <p:bldP spid="36" grpId="0" animBg="1"/>
      <p:bldP spid="49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Store the shortest distance from source for all vertex at the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Prim’s Algorithm will help us</a:t>
            </a: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stCxn id="21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1" idx="4"/>
            <a:endCxn id="36" idx="0"/>
          </p:cNvCxnSpPr>
          <p:nvPr/>
        </p:nvCxnSpPr>
        <p:spPr>
          <a:xfrm>
            <a:off x="5829234" y="4674966"/>
            <a:ext cx="0" cy="7083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31855" y="388020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5791268" y="5597900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255539" y="620344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7581" y="3572142"/>
            <a:ext cx="1209385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>
            <a:stCxn id="30" idx="6"/>
            <a:endCxn id="33" idx="2"/>
          </p:cNvCxnSpPr>
          <p:nvPr/>
        </p:nvCxnSpPr>
        <p:spPr>
          <a:xfrm>
            <a:off x="4134318" y="4288523"/>
            <a:ext cx="1297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Dijkstra</a:t>
            </a:r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65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Store the shortest distance from source for all vertex at the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2223870"/>
            <a:ext cx="334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Prim’s Algorithm will help us</a:t>
            </a:r>
          </a:p>
        </p:txBody>
      </p:sp>
      <p:cxnSp>
        <p:nvCxnSpPr>
          <p:cNvPr id="7" name="Straight Arrow Connector 6"/>
          <p:cNvCxnSpPr>
            <a:stCxn id="21" idx="6"/>
          </p:cNvCxnSpPr>
          <p:nvPr/>
        </p:nvCxnSpPr>
        <p:spPr>
          <a:xfrm>
            <a:off x="4134318" y="4288523"/>
            <a:ext cx="13144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  <a:endCxn id="36" idx="2"/>
          </p:cNvCxnSpPr>
          <p:nvPr/>
        </p:nvCxnSpPr>
        <p:spPr>
          <a:xfrm>
            <a:off x="3736939" y="4685902"/>
            <a:ext cx="1694916" cy="1094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403159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99913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495454" y="408846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92208" y="4082628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495454" y="55806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649478" y="5574785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0" name="Straight Connector 39"/>
          <p:cNvCxnSpPr>
            <a:stCxn id="33" idx="4"/>
          </p:cNvCxnSpPr>
          <p:nvPr/>
        </p:nvCxnSpPr>
        <p:spPr>
          <a:xfrm flipH="1">
            <a:off x="5808360" y="4685902"/>
            <a:ext cx="20874" cy="69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606049" y="38825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5808360" y="487303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155002" y="5273149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80328" y="4282173"/>
            <a:ext cx="5072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794392" y="404413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Source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51617" y="4088468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858704" y="4097014"/>
            <a:ext cx="33855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39560" y="3891144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796903" y="5587799"/>
            <a:ext cx="49244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1855" y="3891144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5277581" y="3481369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51" idx="4"/>
            <a:endCxn id="36" idx="0"/>
          </p:cNvCxnSpPr>
          <p:nvPr/>
        </p:nvCxnSpPr>
        <p:spPr>
          <a:xfrm>
            <a:off x="5829234" y="4674966"/>
            <a:ext cx="0" cy="7083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31855" y="388020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5791268" y="5597900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31855" y="5383301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255539" y="6203444"/>
            <a:ext cx="1231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 Node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7581" y="3572142"/>
            <a:ext cx="1209385" cy="24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34322" y="538330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469339" y="6483541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Done!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7265698" y="4299658"/>
            <a:ext cx="4243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1:  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7265697" y="4708299"/>
            <a:ext cx="4243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2:  </a:t>
            </a:r>
            <a:r>
              <a:rPr lang="en-US" sz="2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269846" y="5116940"/>
            <a:ext cx="4371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</a:rPr>
              <a:t>Minimum Distance from source to 3:  10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3531</Words>
  <Application>Microsoft Office PowerPoint</Application>
  <PresentationFormat>Widescreen</PresentationFormat>
  <Paragraphs>1070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Adobe Fangsong Std R</vt:lpstr>
      <vt:lpstr>Arial</vt:lpstr>
      <vt:lpstr>Calibri</vt:lpstr>
      <vt:lpstr>Calibri Light</vt:lpstr>
      <vt:lpstr>Calisto MT</vt:lpstr>
      <vt:lpstr>Courier New</vt:lpstr>
      <vt:lpstr>Math B</vt:lpstr>
      <vt:lpstr>Monotype Sorts</vt:lpstr>
      <vt:lpstr>Symbol</vt:lpstr>
      <vt:lpstr>Times New Roman</vt:lpstr>
      <vt:lpstr>Wingdings</vt:lpstr>
      <vt:lpstr>Office Theme</vt:lpstr>
      <vt:lpstr>Equation</vt:lpstr>
      <vt:lpstr>Greedy Algorithms</vt:lpstr>
      <vt:lpstr>Shortest Path Problem Variations</vt:lpstr>
      <vt:lpstr>Single Source Shortest Path Problem</vt:lpstr>
      <vt:lpstr>SSSP Optimal Substructure Property</vt:lpstr>
      <vt:lpstr>SSSP Algorithms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Manual Simulation of Dijkstra Algorithm</vt:lpstr>
      <vt:lpstr>Running Time Analysis</vt:lpstr>
      <vt:lpstr>Relaxation</vt:lpstr>
      <vt:lpstr>Weight Reduction</vt:lpstr>
      <vt:lpstr>Negative Weight Cycle</vt:lpstr>
      <vt:lpstr>Graph With Negative Weight</vt:lpstr>
      <vt:lpstr>Graph With Negative Weight</vt:lpstr>
      <vt:lpstr>Graph With Negative Weight Cycle</vt:lpstr>
      <vt:lpstr>Graph With Negative Weight Cycle</vt:lpstr>
      <vt:lpstr>Limitations of Dijkstra’s  Algorithm</vt:lpstr>
      <vt:lpstr>Bellman Ford Algorithm</vt:lpstr>
      <vt:lpstr>Bellman Ford Algorithm</vt:lpstr>
      <vt:lpstr>Bellman Ford Algorithm</vt:lpstr>
      <vt:lpstr>Bellman Ford Algorithm</vt:lpstr>
      <vt:lpstr>Bellman Ford Algorithm</vt:lpstr>
      <vt:lpstr>Bellman Ford Algorithm (For No Solution)</vt:lpstr>
      <vt:lpstr>Bellman Ford Algorithm (For No Solution)</vt:lpstr>
      <vt:lpstr>Bellman Ford Algorithm (For No Solution)</vt:lpstr>
      <vt:lpstr>Bellman Ford Algorithm (For No Solution)</vt:lpstr>
      <vt:lpstr>Bellman Ford Algorithm (For No Solution)</vt:lpstr>
      <vt:lpstr>Bellman Ford Algorithm (Correctness)</vt:lpstr>
      <vt:lpstr>Bellman Ford Algorithm (Time Complexity)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dc:creator>ACER</dc:creator>
  <cp:lastModifiedBy>ACER</cp:lastModifiedBy>
  <cp:revision>125</cp:revision>
  <dcterms:created xsi:type="dcterms:W3CDTF">2020-08-22T19:41:47Z</dcterms:created>
  <dcterms:modified xsi:type="dcterms:W3CDTF">2020-08-27T01:15:17Z</dcterms:modified>
</cp:coreProperties>
</file>