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58" r:id="rId4"/>
    <p:sldId id="259" r:id="rId5"/>
    <p:sldId id="276" r:id="rId6"/>
    <p:sldId id="277" r:id="rId7"/>
    <p:sldId id="260" r:id="rId8"/>
    <p:sldId id="278" r:id="rId9"/>
    <p:sldId id="261" r:id="rId10"/>
    <p:sldId id="262" r:id="rId11"/>
    <p:sldId id="263" r:id="rId12"/>
    <p:sldId id="279" r:id="rId13"/>
    <p:sldId id="264" r:id="rId14"/>
    <p:sldId id="280" r:id="rId15"/>
    <p:sldId id="281" r:id="rId16"/>
    <p:sldId id="265" r:id="rId17"/>
    <p:sldId id="282" r:id="rId18"/>
    <p:sldId id="266" r:id="rId19"/>
    <p:sldId id="267" r:id="rId20"/>
    <p:sldId id="268" r:id="rId21"/>
    <p:sldId id="284" r:id="rId22"/>
    <p:sldId id="269" r:id="rId23"/>
    <p:sldId id="283" r:id="rId24"/>
    <p:sldId id="270" r:id="rId25"/>
    <p:sldId id="271" r:id="rId26"/>
    <p:sldId id="285" r:id="rId27"/>
    <p:sldId id="274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07" autoAdjust="0"/>
  </p:normalViewPr>
  <p:slideViewPr>
    <p:cSldViewPr snapToGrid="0">
      <p:cViewPr varScale="1">
        <p:scale>
          <a:sx n="97" d="100"/>
          <a:sy n="97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A76C3-C02E-40FB-8E52-1CE952AF2932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C11B7C-D70D-45FC-B620-32B321783A2F}">
      <dgm:prSet/>
      <dgm:spPr/>
      <dgm:t>
        <a:bodyPr/>
        <a:lstStyle/>
        <a:p>
          <a:r>
            <a:rPr lang="de-AT" b="0" i="0" dirty="0"/>
            <a:t>Motivation</a:t>
          </a:r>
          <a:endParaRPr lang="en-US" dirty="0"/>
        </a:p>
      </dgm:t>
    </dgm:pt>
    <dgm:pt modelId="{EE082547-740E-471C-9B32-893332C9DE1C}" type="parTrans" cxnId="{51009DB8-7E56-4370-888F-B3389B8C99FC}">
      <dgm:prSet/>
      <dgm:spPr/>
      <dgm:t>
        <a:bodyPr/>
        <a:lstStyle/>
        <a:p>
          <a:endParaRPr lang="en-US"/>
        </a:p>
      </dgm:t>
    </dgm:pt>
    <dgm:pt modelId="{FC9FAE02-A174-45F7-B807-8DFC85639BFA}" type="sibTrans" cxnId="{51009DB8-7E56-4370-888F-B3389B8C99FC}">
      <dgm:prSet/>
      <dgm:spPr/>
      <dgm:t>
        <a:bodyPr/>
        <a:lstStyle/>
        <a:p>
          <a:endParaRPr lang="en-US"/>
        </a:p>
      </dgm:t>
    </dgm:pt>
    <dgm:pt modelId="{2821029A-BEE1-4204-A615-8DDA0D0970BF}">
      <dgm:prSet/>
      <dgm:spPr/>
      <dgm:t>
        <a:bodyPr/>
        <a:lstStyle/>
        <a:p>
          <a:r>
            <a:rPr lang="de-AT" b="0" i="0" dirty="0"/>
            <a:t>Background &amp; Problem Description </a:t>
          </a:r>
          <a:endParaRPr lang="en-US" dirty="0"/>
        </a:p>
      </dgm:t>
    </dgm:pt>
    <dgm:pt modelId="{F4BDBAF9-7B40-44BE-89CF-10A5E5984E28}" type="parTrans" cxnId="{C3CBACE6-3348-4098-893E-78F696C5F823}">
      <dgm:prSet/>
      <dgm:spPr/>
      <dgm:t>
        <a:bodyPr/>
        <a:lstStyle/>
        <a:p>
          <a:endParaRPr lang="en-US"/>
        </a:p>
      </dgm:t>
    </dgm:pt>
    <dgm:pt modelId="{87F71798-76D9-4483-925E-8C78430F253D}" type="sibTrans" cxnId="{C3CBACE6-3348-4098-893E-78F696C5F823}">
      <dgm:prSet/>
      <dgm:spPr/>
      <dgm:t>
        <a:bodyPr/>
        <a:lstStyle/>
        <a:p>
          <a:endParaRPr lang="en-US"/>
        </a:p>
      </dgm:t>
    </dgm:pt>
    <dgm:pt modelId="{20C75E21-0B70-4F21-8048-0E1A1D38C838}">
      <dgm:prSet/>
      <dgm:spPr/>
      <dgm:t>
        <a:bodyPr/>
        <a:lstStyle/>
        <a:p>
          <a:r>
            <a:rPr lang="de-AT" b="0" i="0"/>
            <a:t>Methodology</a:t>
          </a:r>
          <a:endParaRPr lang="en-US"/>
        </a:p>
      </dgm:t>
    </dgm:pt>
    <dgm:pt modelId="{16FBE2F3-19BD-45EE-9274-AFD815D08EB2}" type="parTrans" cxnId="{C5A6C09B-5609-46FF-900A-523DF7CF0194}">
      <dgm:prSet/>
      <dgm:spPr/>
      <dgm:t>
        <a:bodyPr/>
        <a:lstStyle/>
        <a:p>
          <a:endParaRPr lang="en-US"/>
        </a:p>
      </dgm:t>
    </dgm:pt>
    <dgm:pt modelId="{3A8C3170-4165-4EBE-A9A8-B2ECF7EFF585}" type="sibTrans" cxnId="{C5A6C09B-5609-46FF-900A-523DF7CF0194}">
      <dgm:prSet/>
      <dgm:spPr/>
      <dgm:t>
        <a:bodyPr/>
        <a:lstStyle/>
        <a:p>
          <a:endParaRPr lang="en-US"/>
        </a:p>
      </dgm:t>
    </dgm:pt>
    <dgm:pt modelId="{287A6699-E331-4A01-B656-11209BFB29F0}">
      <dgm:prSet/>
      <dgm:spPr/>
      <dgm:t>
        <a:bodyPr/>
        <a:lstStyle/>
        <a:p>
          <a:r>
            <a:rPr lang="de-AT" b="0" i="0"/>
            <a:t>Atomic Swap Protocol</a:t>
          </a:r>
          <a:endParaRPr lang="en-US"/>
        </a:p>
      </dgm:t>
    </dgm:pt>
    <dgm:pt modelId="{F2E6088B-0EA7-489E-A76A-7B109DD1BC69}" type="parTrans" cxnId="{5B05494E-C053-49F6-962C-5D979BD716F4}">
      <dgm:prSet/>
      <dgm:spPr/>
      <dgm:t>
        <a:bodyPr/>
        <a:lstStyle/>
        <a:p>
          <a:endParaRPr lang="en-US"/>
        </a:p>
      </dgm:t>
    </dgm:pt>
    <dgm:pt modelId="{4E4C6D39-66A2-4D7C-95D4-A1EE168CEA6D}" type="sibTrans" cxnId="{5B05494E-C053-49F6-962C-5D979BD716F4}">
      <dgm:prSet/>
      <dgm:spPr/>
      <dgm:t>
        <a:bodyPr/>
        <a:lstStyle/>
        <a:p>
          <a:endParaRPr lang="en-US"/>
        </a:p>
      </dgm:t>
    </dgm:pt>
    <dgm:pt modelId="{D1308786-FF66-45F1-9A5B-1ABAA41E4209}">
      <dgm:prSet/>
      <dgm:spPr/>
      <dgm:t>
        <a:bodyPr/>
        <a:lstStyle/>
        <a:p>
          <a:r>
            <a:rPr lang="de-AT" b="0" i="0" dirty="0"/>
            <a:t>Implementation</a:t>
          </a:r>
          <a:endParaRPr lang="en-US" dirty="0"/>
        </a:p>
      </dgm:t>
    </dgm:pt>
    <dgm:pt modelId="{FBDA2008-1F1E-4456-A785-6B703E043845}" type="parTrans" cxnId="{028D71B3-C026-452E-B38E-363CBB46DB24}">
      <dgm:prSet/>
      <dgm:spPr/>
      <dgm:t>
        <a:bodyPr/>
        <a:lstStyle/>
        <a:p>
          <a:endParaRPr lang="en-US"/>
        </a:p>
      </dgm:t>
    </dgm:pt>
    <dgm:pt modelId="{0181A014-72B5-44AB-98EC-CA4D4803C71E}" type="sibTrans" cxnId="{028D71B3-C026-452E-B38E-363CBB46DB24}">
      <dgm:prSet/>
      <dgm:spPr/>
      <dgm:t>
        <a:bodyPr/>
        <a:lstStyle/>
        <a:p>
          <a:endParaRPr lang="en-US"/>
        </a:p>
      </dgm:t>
    </dgm:pt>
    <dgm:pt modelId="{7A5F2D84-AE25-4B9D-BF58-6BB8CB1129CB}">
      <dgm:prSet/>
      <dgm:spPr/>
      <dgm:t>
        <a:bodyPr/>
        <a:lstStyle/>
        <a:p>
          <a:r>
            <a:rPr lang="de-AT" b="0" i="0" dirty="0" err="1"/>
            <a:t>Challenges</a:t>
          </a:r>
          <a:endParaRPr lang="en-US" dirty="0"/>
        </a:p>
      </dgm:t>
    </dgm:pt>
    <dgm:pt modelId="{D353D53F-B007-4836-962F-23C2C0327866}" type="parTrans" cxnId="{8DD7DB02-1565-407B-95E8-40FF4461D3CA}">
      <dgm:prSet/>
      <dgm:spPr/>
      <dgm:t>
        <a:bodyPr/>
        <a:lstStyle/>
        <a:p>
          <a:endParaRPr lang="de-AT"/>
        </a:p>
      </dgm:t>
    </dgm:pt>
    <dgm:pt modelId="{381878FE-57CD-4E45-B265-9F9C183328E3}" type="sibTrans" cxnId="{8DD7DB02-1565-407B-95E8-40FF4461D3CA}">
      <dgm:prSet/>
      <dgm:spPr/>
      <dgm:t>
        <a:bodyPr/>
        <a:lstStyle/>
        <a:p>
          <a:endParaRPr lang="de-AT"/>
        </a:p>
      </dgm:t>
    </dgm:pt>
    <dgm:pt modelId="{8DA09E2A-B78B-456B-BAA7-557828183F71}" type="pres">
      <dgm:prSet presAssocID="{10AA76C3-C02E-40FB-8E52-1CE952AF2932}" presName="vert0" presStyleCnt="0">
        <dgm:presLayoutVars>
          <dgm:dir/>
          <dgm:animOne val="branch"/>
          <dgm:animLvl val="lvl"/>
        </dgm:presLayoutVars>
      </dgm:prSet>
      <dgm:spPr/>
    </dgm:pt>
    <dgm:pt modelId="{CAE1DFFC-7498-4B82-888E-03F7ACFC351D}" type="pres">
      <dgm:prSet presAssocID="{C5C11B7C-D70D-45FC-B620-32B321783A2F}" presName="thickLine" presStyleLbl="alignNode1" presStyleIdx="0" presStyleCnt="6"/>
      <dgm:spPr/>
    </dgm:pt>
    <dgm:pt modelId="{7997FC92-D6E2-422E-BB77-0C9C7A3CD7F5}" type="pres">
      <dgm:prSet presAssocID="{C5C11B7C-D70D-45FC-B620-32B321783A2F}" presName="horz1" presStyleCnt="0"/>
      <dgm:spPr/>
    </dgm:pt>
    <dgm:pt modelId="{8E549609-66FB-4D2E-B698-8D9A65444BA7}" type="pres">
      <dgm:prSet presAssocID="{C5C11B7C-D70D-45FC-B620-32B321783A2F}" presName="tx1" presStyleLbl="revTx" presStyleIdx="0" presStyleCnt="6"/>
      <dgm:spPr/>
    </dgm:pt>
    <dgm:pt modelId="{B2A58F10-FCC7-47C5-A377-203E06F7F751}" type="pres">
      <dgm:prSet presAssocID="{C5C11B7C-D70D-45FC-B620-32B321783A2F}" presName="vert1" presStyleCnt="0"/>
      <dgm:spPr/>
    </dgm:pt>
    <dgm:pt modelId="{CEF72184-3546-429F-BD11-D1A6168F7CE4}" type="pres">
      <dgm:prSet presAssocID="{2821029A-BEE1-4204-A615-8DDA0D0970BF}" presName="thickLine" presStyleLbl="alignNode1" presStyleIdx="1" presStyleCnt="6"/>
      <dgm:spPr/>
    </dgm:pt>
    <dgm:pt modelId="{EE54F735-5926-486D-BEDA-62843D1450FC}" type="pres">
      <dgm:prSet presAssocID="{2821029A-BEE1-4204-A615-8DDA0D0970BF}" presName="horz1" presStyleCnt="0"/>
      <dgm:spPr/>
    </dgm:pt>
    <dgm:pt modelId="{A5F61788-AA1F-483D-990E-ADF5F8182BB5}" type="pres">
      <dgm:prSet presAssocID="{2821029A-BEE1-4204-A615-8DDA0D0970BF}" presName="tx1" presStyleLbl="revTx" presStyleIdx="1" presStyleCnt="6"/>
      <dgm:spPr/>
    </dgm:pt>
    <dgm:pt modelId="{118E1FB6-13E0-479C-B7DB-66711E452F1D}" type="pres">
      <dgm:prSet presAssocID="{2821029A-BEE1-4204-A615-8DDA0D0970BF}" presName="vert1" presStyleCnt="0"/>
      <dgm:spPr/>
    </dgm:pt>
    <dgm:pt modelId="{71EDFC3B-19B3-479A-A62E-96620B3584B0}" type="pres">
      <dgm:prSet presAssocID="{20C75E21-0B70-4F21-8048-0E1A1D38C838}" presName="thickLine" presStyleLbl="alignNode1" presStyleIdx="2" presStyleCnt="6"/>
      <dgm:spPr/>
    </dgm:pt>
    <dgm:pt modelId="{DADCAE6B-2A40-4D3C-894A-57911AD70D58}" type="pres">
      <dgm:prSet presAssocID="{20C75E21-0B70-4F21-8048-0E1A1D38C838}" presName="horz1" presStyleCnt="0"/>
      <dgm:spPr/>
    </dgm:pt>
    <dgm:pt modelId="{9369E14B-EA55-47DF-8F35-DFB7BDB02CFC}" type="pres">
      <dgm:prSet presAssocID="{20C75E21-0B70-4F21-8048-0E1A1D38C838}" presName="tx1" presStyleLbl="revTx" presStyleIdx="2" presStyleCnt="6"/>
      <dgm:spPr/>
    </dgm:pt>
    <dgm:pt modelId="{8E888352-C16D-4750-AD20-376D190A5E17}" type="pres">
      <dgm:prSet presAssocID="{20C75E21-0B70-4F21-8048-0E1A1D38C838}" presName="vert1" presStyleCnt="0"/>
      <dgm:spPr/>
    </dgm:pt>
    <dgm:pt modelId="{06C35C91-7419-4EBE-92C2-02B7184C8373}" type="pres">
      <dgm:prSet presAssocID="{287A6699-E331-4A01-B656-11209BFB29F0}" presName="thickLine" presStyleLbl="alignNode1" presStyleIdx="3" presStyleCnt="6"/>
      <dgm:spPr/>
    </dgm:pt>
    <dgm:pt modelId="{B2E6A0A5-C2CF-4EE9-B498-8E18BBA8A27E}" type="pres">
      <dgm:prSet presAssocID="{287A6699-E331-4A01-B656-11209BFB29F0}" presName="horz1" presStyleCnt="0"/>
      <dgm:spPr/>
    </dgm:pt>
    <dgm:pt modelId="{40F52B50-AA95-42F5-87BF-606FD4A4EDC1}" type="pres">
      <dgm:prSet presAssocID="{287A6699-E331-4A01-B656-11209BFB29F0}" presName="tx1" presStyleLbl="revTx" presStyleIdx="3" presStyleCnt="6"/>
      <dgm:spPr/>
    </dgm:pt>
    <dgm:pt modelId="{A05F194A-56D1-4A9B-848E-CE71989541A6}" type="pres">
      <dgm:prSet presAssocID="{287A6699-E331-4A01-B656-11209BFB29F0}" presName="vert1" presStyleCnt="0"/>
      <dgm:spPr/>
    </dgm:pt>
    <dgm:pt modelId="{34DE66AB-99B2-4462-ADFF-E6B6AB5AB4BA}" type="pres">
      <dgm:prSet presAssocID="{D1308786-FF66-45F1-9A5B-1ABAA41E4209}" presName="thickLine" presStyleLbl="alignNode1" presStyleIdx="4" presStyleCnt="6"/>
      <dgm:spPr/>
    </dgm:pt>
    <dgm:pt modelId="{39F3BF46-B533-4674-8F28-4EF6104321C3}" type="pres">
      <dgm:prSet presAssocID="{D1308786-FF66-45F1-9A5B-1ABAA41E4209}" presName="horz1" presStyleCnt="0"/>
      <dgm:spPr/>
    </dgm:pt>
    <dgm:pt modelId="{A1F8092B-6A2D-47EC-B898-39F9DB46B173}" type="pres">
      <dgm:prSet presAssocID="{D1308786-FF66-45F1-9A5B-1ABAA41E4209}" presName="tx1" presStyleLbl="revTx" presStyleIdx="4" presStyleCnt="6"/>
      <dgm:spPr/>
    </dgm:pt>
    <dgm:pt modelId="{AF6EC6AD-1C4F-490A-929B-067A7DEC9BAF}" type="pres">
      <dgm:prSet presAssocID="{D1308786-FF66-45F1-9A5B-1ABAA41E4209}" presName="vert1" presStyleCnt="0"/>
      <dgm:spPr/>
    </dgm:pt>
    <dgm:pt modelId="{94518A58-E8A0-4F42-B52A-37298E0A520A}" type="pres">
      <dgm:prSet presAssocID="{7A5F2D84-AE25-4B9D-BF58-6BB8CB1129CB}" presName="thickLine" presStyleLbl="alignNode1" presStyleIdx="5" presStyleCnt="6"/>
      <dgm:spPr/>
    </dgm:pt>
    <dgm:pt modelId="{BE4DA920-327D-4CE2-A7AB-7D7BECBE9614}" type="pres">
      <dgm:prSet presAssocID="{7A5F2D84-AE25-4B9D-BF58-6BB8CB1129CB}" presName="horz1" presStyleCnt="0"/>
      <dgm:spPr/>
    </dgm:pt>
    <dgm:pt modelId="{FC1B6702-DD92-4E3F-80CD-BA01EA517A53}" type="pres">
      <dgm:prSet presAssocID="{7A5F2D84-AE25-4B9D-BF58-6BB8CB1129CB}" presName="tx1" presStyleLbl="revTx" presStyleIdx="5" presStyleCnt="6"/>
      <dgm:spPr/>
    </dgm:pt>
    <dgm:pt modelId="{4AB99FFD-B05E-462F-9B76-9D9C227E361B}" type="pres">
      <dgm:prSet presAssocID="{7A5F2D84-AE25-4B9D-BF58-6BB8CB1129CB}" presName="vert1" presStyleCnt="0"/>
      <dgm:spPr/>
    </dgm:pt>
  </dgm:ptLst>
  <dgm:cxnLst>
    <dgm:cxn modelId="{8DD7DB02-1565-407B-95E8-40FF4461D3CA}" srcId="{10AA76C3-C02E-40FB-8E52-1CE952AF2932}" destId="{7A5F2D84-AE25-4B9D-BF58-6BB8CB1129CB}" srcOrd="5" destOrd="0" parTransId="{D353D53F-B007-4836-962F-23C2C0327866}" sibTransId="{381878FE-57CD-4E45-B265-9F9C183328E3}"/>
    <dgm:cxn modelId="{B43E1E1A-037C-49AD-9748-BF9C53C46FA1}" type="presOf" srcId="{287A6699-E331-4A01-B656-11209BFB29F0}" destId="{40F52B50-AA95-42F5-87BF-606FD4A4EDC1}" srcOrd="0" destOrd="0" presId="urn:microsoft.com/office/officeart/2008/layout/LinedList"/>
    <dgm:cxn modelId="{5B05494E-C053-49F6-962C-5D979BD716F4}" srcId="{10AA76C3-C02E-40FB-8E52-1CE952AF2932}" destId="{287A6699-E331-4A01-B656-11209BFB29F0}" srcOrd="3" destOrd="0" parTransId="{F2E6088B-0EA7-489E-A76A-7B109DD1BC69}" sibTransId="{4E4C6D39-66A2-4D7C-95D4-A1EE168CEA6D}"/>
    <dgm:cxn modelId="{212B747F-B215-45B4-92BD-4D87E15ED115}" type="presOf" srcId="{10AA76C3-C02E-40FB-8E52-1CE952AF2932}" destId="{8DA09E2A-B78B-456B-BAA7-557828183F71}" srcOrd="0" destOrd="0" presId="urn:microsoft.com/office/officeart/2008/layout/LinedList"/>
    <dgm:cxn modelId="{EC70A786-E078-44BB-87A4-D3350CE2DFA8}" type="presOf" srcId="{20C75E21-0B70-4F21-8048-0E1A1D38C838}" destId="{9369E14B-EA55-47DF-8F35-DFB7BDB02CFC}" srcOrd="0" destOrd="0" presId="urn:microsoft.com/office/officeart/2008/layout/LinedList"/>
    <dgm:cxn modelId="{C5A6C09B-5609-46FF-900A-523DF7CF0194}" srcId="{10AA76C3-C02E-40FB-8E52-1CE952AF2932}" destId="{20C75E21-0B70-4F21-8048-0E1A1D38C838}" srcOrd="2" destOrd="0" parTransId="{16FBE2F3-19BD-45EE-9274-AFD815D08EB2}" sibTransId="{3A8C3170-4165-4EBE-A9A8-B2ECF7EFF585}"/>
    <dgm:cxn modelId="{B49EDE9D-3A12-46C2-B5E7-A43A0F598FEE}" type="presOf" srcId="{7A5F2D84-AE25-4B9D-BF58-6BB8CB1129CB}" destId="{FC1B6702-DD92-4E3F-80CD-BA01EA517A53}" srcOrd="0" destOrd="0" presId="urn:microsoft.com/office/officeart/2008/layout/LinedList"/>
    <dgm:cxn modelId="{028D71B3-C026-452E-B38E-363CBB46DB24}" srcId="{10AA76C3-C02E-40FB-8E52-1CE952AF2932}" destId="{D1308786-FF66-45F1-9A5B-1ABAA41E4209}" srcOrd="4" destOrd="0" parTransId="{FBDA2008-1F1E-4456-A785-6B703E043845}" sibTransId="{0181A014-72B5-44AB-98EC-CA4D4803C71E}"/>
    <dgm:cxn modelId="{4FF048B8-FE98-4484-8062-2B58C7C01867}" type="presOf" srcId="{C5C11B7C-D70D-45FC-B620-32B321783A2F}" destId="{8E549609-66FB-4D2E-B698-8D9A65444BA7}" srcOrd="0" destOrd="0" presId="urn:microsoft.com/office/officeart/2008/layout/LinedList"/>
    <dgm:cxn modelId="{51009DB8-7E56-4370-888F-B3389B8C99FC}" srcId="{10AA76C3-C02E-40FB-8E52-1CE952AF2932}" destId="{C5C11B7C-D70D-45FC-B620-32B321783A2F}" srcOrd="0" destOrd="0" parTransId="{EE082547-740E-471C-9B32-893332C9DE1C}" sibTransId="{FC9FAE02-A174-45F7-B807-8DFC85639BFA}"/>
    <dgm:cxn modelId="{0DF40AD1-BA37-4352-A34E-1357C4385BB2}" type="presOf" srcId="{D1308786-FF66-45F1-9A5B-1ABAA41E4209}" destId="{A1F8092B-6A2D-47EC-B898-39F9DB46B173}" srcOrd="0" destOrd="0" presId="urn:microsoft.com/office/officeart/2008/layout/LinedList"/>
    <dgm:cxn modelId="{EDDAE1DC-2262-4F81-B2A7-23E4DB2210CB}" type="presOf" srcId="{2821029A-BEE1-4204-A615-8DDA0D0970BF}" destId="{A5F61788-AA1F-483D-990E-ADF5F8182BB5}" srcOrd="0" destOrd="0" presId="urn:microsoft.com/office/officeart/2008/layout/LinedList"/>
    <dgm:cxn modelId="{C3CBACE6-3348-4098-893E-78F696C5F823}" srcId="{10AA76C3-C02E-40FB-8E52-1CE952AF2932}" destId="{2821029A-BEE1-4204-A615-8DDA0D0970BF}" srcOrd="1" destOrd="0" parTransId="{F4BDBAF9-7B40-44BE-89CF-10A5E5984E28}" sibTransId="{87F71798-76D9-4483-925E-8C78430F253D}"/>
    <dgm:cxn modelId="{4BA0C456-80D7-4A04-ACBB-7A9B4286130E}" type="presParOf" srcId="{8DA09E2A-B78B-456B-BAA7-557828183F71}" destId="{CAE1DFFC-7498-4B82-888E-03F7ACFC351D}" srcOrd="0" destOrd="0" presId="urn:microsoft.com/office/officeart/2008/layout/LinedList"/>
    <dgm:cxn modelId="{ED9465E1-18BC-4F98-8686-2C37B494AFE5}" type="presParOf" srcId="{8DA09E2A-B78B-456B-BAA7-557828183F71}" destId="{7997FC92-D6E2-422E-BB77-0C9C7A3CD7F5}" srcOrd="1" destOrd="0" presId="urn:microsoft.com/office/officeart/2008/layout/LinedList"/>
    <dgm:cxn modelId="{F0282482-C4B2-495E-8399-9CDC78AD7E28}" type="presParOf" srcId="{7997FC92-D6E2-422E-BB77-0C9C7A3CD7F5}" destId="{8E549609-66FB-4D2E-B698-8D9A65444BA7}" srcOrd="0" destOrd="0" presId="urn:microsoft.com/office/officeart/2008/layout/LinedList"/>
    <dgm:cxn modelId="{205A9529-AF31-4591-B308-87474811922B}" type="presParOf" srcId="{7997FC92-D6E2-422E-BB77-0C9C7A3CD7F5}" destId="{B2A58F10-FCC7-47C5-A377-203E06F7F751}" srcOrd="1" destOrd="0" presId="urn:microsoft.com/office/officeart/2008/layout/LinedList"/>
    <dgm:cxn modelId="{EA9FEA71-C15D-46CA-A441-4AC9E4468D1F}" type="presParOf" srcId="{8DA09E2A-B78B-456B-BAA7-557828183F71}" destId="{CEF72184-3546-429F-BD11-D1A6168F7CE4}" srcOrd="2" destOrd="0" presId="urn:microsoft.com/office/officeart/2008/layout/LinedList"/>
    <dgm:cxn modelId="{AE44D7A6-4FB8-42B6-886C-DF065E4FE50E}" type="presParOf" srcId="{8DA09E2A-B78B-456B-BAA7-557828183F71}" destId="{EE54F735-5926-486D-BEDA-62843D1450FC}" srcOrd="3" destOrd="0" presId="urn:microsoft.com/office/officeart/2008/layout/LinedList"/>
    <dgm:cxn modelId="{38BAC488-1665-44B6-A888-B1E3802C0CA1}" type="presParOf" srcId="{EE54F735-5926-486D-BEDA-62843D1450FC}" destId="{A5F61788-AA1F-483D-990E-ADF5F8182BB5}" srcOrd="0" destOrd="0" presId="urn:microsoft.com/office/officeart/2008/layout/LinedList"/>
    <dgm:cxn modelId="{8CCA6A29-8D45-492E-AD8E-A29C519D1E6B}" type="presParOf" srcId="{EE54F735-5926-486D-BEDA-62843D1450FC}" destId="{118E1FB6-13E0-479C-B7DB-66711E452F1D}" srcOrd="1" destOrd="0" presId="urn:microsoft.com/office/officeart/2008/layout/LinedList"/>
    <dgm:cxn modelId="{F57AFCC2-AE13-46E6-A07E-B38D462A3B19}" type="presParOf" srcId="{8DA09E2A-B78B-456B-BAA7-557828183F71}" destId="{71EDFC3B-19B3-479A-A62E-96620B3584B0}" srcOrd="4" destOrd="0" presId="urn:microsoft.com/office/officeart/2008/layout/LinedList"/>
    <dgm:cxn modelId="{FEC26FE5-2308-4F25-972A-0031C4F158B7}" type="presParOf" srcId="{8DA09E2A-B78B-456B-BAA7-557828183F71}" destId="{DADCAE6B-2A40-4D3C-894A-57911AD70D58}" srcOrd="5" destOrd="0" presId="urn:microsoft.com/office/officeart/2008/layout/LinedList"/>
    <dgm:cxn modelId="{A6B1C001-89CD-4C79-96E5-030E2C022C52}" type="presParOf" srcId="{DADCAE6B-2A40-4D3C-894A-57911AD70D58}" destId="{9369E14B-EA55-47DF-8F35-DFB7BDB02CFC}" srcOrd="0" destOrd="0" presId="urn:microsoft.com/office/officeart/2008/layout/LinedList"/>
    <dgm:cxn modelId="{4677FFED-ED27-471D-8EF1-B4E7C76EC1F6}" type="presParOf" srcId="{DADCAE6B-2A40-4D3C-894A-57911AD70D58}" destId="{8E888352-C16D-4750-AD20-376D190A5E17}" srcOrd="1" destOrd="0" presId="urn:microsoft.com/office/officeart/2008/layout/LinedList"/>
    <dgm:cxn modelId="{2E8BC5F1-F242-48F1-94FC-658D869CB745}" type="presParOf" srcId="{8DA09E2A-B78B-456B-BAA7-557828183F71}" destId="{06C35C91-7419-4EBE-92C2-02B7184C8373}" srcOrd="6" destOrd="0" presId="urn:microsoft.com/office/officeart/2008/layout/LinedList"/>
    <dgm:cxn modelId="{893D9B90-96FB-45B0-9BB5-B66DE987E75E}" type="presParOf" srcId="{8DA09E2A-B78B-456B-BAA7-557828183F71}" destId="{B2E6A0A5-C2CF-4EE9-B498-8E18BBA8A27E}" srcOrd="7" destOrd="0" presId="urn:microsoft.com/office/officeart/2008/layout/LinedList"/>
    <dgm:cxn modelId="{C1F259C8-B2E0-4B3B-91F1-83A66DBBFD51}" type="presParOf" srcId="{B2E6A0A5-C2CF-4EE9-B498-8E18BBA8A27E}" destId="{40F52B50-AA95-42F5-87BF-606FD4A4EDC1}" srcOrd="0" destOrd="0" presId="urn:microsoft.com/office/officeart/2008/layout/LinedList"/>
    <dgm:cxn modelId="{4E175D2C-8436-47F8-B8B2-0F344BE349F3}" type="presParOf" srcId="{B2E6A0A5-C2CF-4EE9-B498-8E18BBA8A27E}" destId="{A05F194A-56D1-4A9B-848E-CE71989541A6}" srcOrd="1" destOrd="0" presId="urn:microsoft.com/office/officeart/2008/layout/LinedList"/>
    <dgm:cxn modelId="{202C4138-28DD-4C4A-A6D8-A36D33B9BAB2}" type="presParOf" srcId="{8DA09E2A-B78B-456B-BAA7-557828183F71}" destId="{34DE66AB-99B2-4462-ADFF-E6B6AB5AB4BA}" srcOrd="8" destOrd="0" presId="urn:microsoft.com/office/officeart/2008/layout/LinedList"/>
    <dgm:cxn modelId="{231C0F75-D1EE-49B9-AE93-BCCF5BB6C282}" type="presParOf" srcId="{8DA09E2A-B78B-456B-BAA7-557828183F71}" destId="{39F3BF46-B533-4674-8F28-4EF6104321C3}" srcOrd="9" destOrd="0" presId="urn:microsoft.com/office/officeart/2008/layout/LinedList"/>
    <dgm:cxn modelId="{9EA272E1-A6F4-4371-B824-B0856D0EA112}" type="presParOf" srcId="{39F3BF46-B533-4674-8F28-4EF6104321C3}" destId="{A1F8092B-6A2D-47EC-B898-39F9DB46B173}" srcOrd="0" destOrd="0" presId="urn:microsoft.com/office/officeart/2008/layout/LinedList"/>
    <dgm:cxn modelId="{BDB65D81-B5C6-414D-B358-C5A6AB83C6C7}" type="presParOf" srcId="{39F3BF46-B533-4674-8F28-4EF6104321C3}" destId="{AF6EC6AD-1C4F-490A-929B-067A7DEC9BAF}" srcOrd="1" destOrd="0" presId="urn:microsoft.com/office/officeart/2008/layout/LinedList"/>
    <dgm:cxn modelId="{9C14D6F1-058C-4CEC-8458-EFAD2CE5DBF4}" type="presParOf" srcId="{8DA09E2A-B78B-456B-BAA7-557828183F71}" destId="{94518A58-E8A0-4F42-B52A-37298E0A520A}" srcOrd="10" destOrd="0" presId="urn:microsoft.com/office/officeart/2008/layout/LinedList"/>
    <dgm:cxn modelId="{928DE4AC-68FB-4CF1-B50C-4EC2181448DE}" type="presParOf" srcId="{8DA09E2A-B78B-456B-BAA7-557828183F71}" destId="{BE4DA920-327D-4CE2-A7AB-7D7BECBE9614}" srcOrd="11" destOrd="0" presId="urn:microsoft.com/office/officeart/2008/layout/LinedList"/>
    <dgm:cxn modelId="{1FD6545B-7CFD-4957-A6ED-3165AD27479F}" type="presParOf" srcId="{BE4DA920-327D-4CE2-A7AB-7D7BECBE9614}" destId="{FC1B6702-DD92-4E3F-80CD-BA01EA517A53}" srcOrd="0" destOrd="0" presId="urn:microsoft.com/office/officeart/2008/layout/LinedList"/>
    <dgm:cxn modelId="{FC07EAC8-6004-4976-B49D-601763A113FB}" type="presParOf" srcId="{BE4DA920-327D-4CE2-A7AB-7D7BECBE9614}" destId="{4AB99FFD-B05E-462F-9B76-9D9C227E36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1DFFC-7498-4B82-888E-03F7ACFC351D}">
      <dsp:nvSpPr>
        <dsp:cNvPr id="0" name=""/>
        <dsp:cNvSpPr/>
      </dsp:nvSpPr>
      <dsp:spPr>
        <a:xfrm>
          <a:off x="0" y="1671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49609-66FB-4D2E-B698-8D9A65444BA7}">
      <dsp:nvSpPr>
        <dsp:cNvPr id="0" name=""/>
        <dsp:cNvSpPr/>
      </dsp:nvSpPr>
      <dsp:spPr>
        <a:xfrm>
          <a:off x="0" y="1671"/>
          <a:ext cx="9625383" cy="5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b="0" i="0" kern="1200" dirty="0"/>
            <a:t>Motivation</a:t>
          </a:r>
          <a:endParaRPr lang="en-US" sz="2600" kern="1200" dirty="0"/>
        </a:p>
      </dsp:txBody>
      <dsp:txXfrm>
        <a:off x="0" y="1671"/>
        <a:ext cx="9625383" cy="569890"/>
      </dsp:txXfrm>
    </dsp:sp>
    <dsp:sp modelId="{CEF72184-3546-429F-BD11-D1A6168F7CE4}">
      <dsp:nvSpPr>
        <dsp:cNvPr id="0" name=""/>
        <dsp:cNvSpPr/>
      </dsp:nvSpPr>
      <dsp:spPr>
        <a:xfrm>
          <a:off x="0" y="571561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1462126"/>
                <a:satOff val="159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1462126"/>
                <a:satOff val="159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462126"/>
              <a:satOff val="159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F61788-AA1F-483D-990E-ADF5F8182BB5}">
      <dsp:nvSpPr>
        <dsp:cNvPr id="0" name=""/>
        <dsp:cNvSpPr/>
      </dsp:nvSpPr>
      <dsp:spPr>
        <a:xfrm>
          <a:off x="0" y="571561"/>
          <a:ext cx="9625383" cy="5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b="0" i="0" kern="1200" dirty="0"/>
            <a:t>Background &amp; Problem Description </a:t>
          </a:r>
          <a:endParaRPr lang="en-US" sz="2600" kern="1200" dirty="0"/>
        </a:p>
      </dsp:txBody>
      <dsp:txXfrm>
        <a:off x="0" y="571561"/>
        <a:ext cx="9625383" cy="569890"/>
      </dsp:txXfrm>
    </dsp:sp>
    <dsp:sp modelId="{71EDFC3B-19B3-479A-A62E-96620B3584B0}">
      <dsp:nvSpPr>
        <dsp:cNvPr id="0" name=""/>
        <dsp:cNvSpPr/>
      </dsp:nvSpPr>
      <dsp:spPr>
        <a:xfrm>
          <a:off x="0" y="1141451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2924253"/>
                <a:satOff val="318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2924253"/>
                <a:satOff val="318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924253"/>
              <a:satOff val="318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69E14B-EA55-47DF-8F35-DFB7BDB02CFC}">
      <dsp:nvSpPr>
        <dsp:cNvPr id="0" name=""/>
        <dsp:cNvSpPr/>
      </dsp:nvSpPr>
      <dsp:spPr>
        <a:xfrm>
          <a:off x="0" y="1141451"/>
          <a:ext cx="9625383" cy="5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b="0" i="0" kern="1200"/>
            <a:t>Methodology</a:t>
          </a:r>
          <a:endParaRPr lang="en-US" sz="2600" kern="1200"/>
        </a:p>
      </dsp:txBody>
      <dsp:txXfrm>
        <a:off x="0" y="1141451"/>
        <a:ext cx="9625383" cy="569890"/>
      </dsp:txXfrm>
    </dsp:sp>
    <dsp:sp modelId="{06C35C91-7419-4EBE-92C2-02B7184C8373}">
      <dsp:nvSpPr>
        <dsp:cNvPr id="0" name=""/>
        <dsp:cNvSpPr/>
      </dsp:nvSpPr>
      <dsp:spPr>
        <a:xfrm>
          <a:off x="0" y="1711341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4386379"/>
                <a:satOff val="477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4386379"/>
                <a:satOff val="477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386379"/>
              <a:satOff val="477"/>
              <a:lumOff val="-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F52B50-AA95-42F5-87BF-606FD4A4EDC1}">
      <dsp:nvSpPr>
        <dsp:cNvPr id="0" name=""/>
        <dsp:cNvSpPr/>
      </dsp:nvSpPr>
      <dsp:spPr>
        <a:xfrm>
          <a:off x="0" y="1711341"/>
          <a:ext cx="9625383" cy="5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b="0" i="0" kern="1200"/>
            <a:t>Atomic Swap Protocol</a:t>
          </a:r>
          <a:endParaRPr lang="en-US" sz="2600" kern="1200"/>
        </a:p>
      </dsp:txBody>
      <dsp:txXfrm>
        <a:off x="0" y="1711341"/>
        <a:ext cx="9625383" cy="569890"/>
      </dsp:txXfrm>
    </dsp:sp>
    <dsp:sp modelId="{34DE66AB-99B2-4462-ADFF-E6B6AB5AB4BA}">
      <dsp:nvSpPr>
        <dsp:cNvPr id="0" name=""/>
        <dsp:cNvSpPr/>
      </dsp:nvSpPr>
      <dsp:spPr>
        <a:xfrm>
          <a:off x="0" y="2281231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5848506"/>
                <a:satOff val="636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5848506"/>
                <a:satOff val="636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5848506"/>
              <a:satOff val="636"/>
              <a:lumOff val="-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F8092B-6A2D-47EC-B898-39F9DB46B173}">
      <dsp:nvSpPr>
        <dsp:cNvPr id="0" name=""/>
        <dsp:cNvSpPr/>
      </dsp:nvSpPr>
      <dsp:spPr>
        <a:xfrm>
          <a:off x="0" y="2281231"/>
          <a:ext cx="9625383" cy="5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b="0" i="0" kern="1200" dirty="0"/>
            <a:t>Implementation</a:t>
          </a:r>
          <a:endParaRPr lang="en-US" sz="2600" kern="1200" dirty="0"/>
        </a:p>
      </dsp:txBody>
      <dsp:txXfrm>
        <a:off x="0" y="2281231"/>
        <a:ext cx="9625383" cy="569890"/>
      </dsp:txXfrm>
    </dsp:sp>
    <dsp:sp modelId="{94518A58-E8A0-4F42-B52A-37298E0A520A}">
      <dsp:nvSpPr>
        <dsp:cNvPr id="0" name=""/>
        <dsp:cNvSpPr/>
      </dsp:nvSpPr>
      <dsp:spPr>
        <a:xfrm>
          <a:off x="0" y="2851121"/>
          <a:ext cx="9625383" cy="0"/>
        </a:xfrm>
        <a:prstGeom prst="line">
          <a:avLst/>
        </a:prstGeom>
        <a:gradFill rotWithShape="0">
          <a:gsLst>
            <a:gs pos="0">
              <a:schemeClr val="accent5">
                <a:hueOff val="7310632"/>
                <a:satOff val="795"/>
                <a:lumOff val="-1"/>
                <a:alphaOff val="0"/>
                <a:tint val="98000"/>
                <a:lumMod val="114000"/>
              </a:schemeClr>
            </a:gs>
            <a:gs pos="100000">
              <a:schemeClr val="accent5">
                <a:hueOff val="7310632"/>
                <a:satOff val="795"/>
                <a:lumOff val="-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7310632"/>
              <a:satOff val="795"/>
              <a:lumOff val="-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B6702-DD92-4E3F-80CD-BA01EA517A53}">
      <dsp:nvSpPr>
        <dsp:cNvPr id="0" name=""/>
        <dsp:cNvSpPr/>
      </dsp:nvSpPr>
      <dsp:spPr>
        <a:xfrm>
          <a:off x="0" y="2851121"/>
          <a:ext cx="9625383" cy="569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b="0" i="0" kern="1200" dirty="0" err="1"/>
            <a:t>Challenges</a:t>
          </a:r>
          <a:endParaRPr lang="en-US" sz="2600" kern="1200" dirty="0"/>
        </a:p>
      </dsp:txBody>
      <dsp:txXfrm>
        <a:off x="0" y="2851121"/>
        <a:ext cx="9625383" cy="569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21CEB-8344-44BB-9E3E-1A77858AA662}" type="datetimeFigureOut">
              <a:rPr lang="de-DE" smtClean="0"/>
              <a:t>04.07.2021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A88DD-C0A3-472B-AD4A-25A075E6D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32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88E4BFC-BEBF-47FD-AAC9-FB12D85F97A2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F6E3-FAD7-40A2-A102-4E02149ADD54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0F1E-7C05-4C96-8C17-946A54714073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4458-2462-4178-918C-3A192D735843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A687-00DC-4DCE-80DA-A2A70273634E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034F-6FBB-4BA0-B07A-E7C7C9AF62A6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4A1F-0E78-4B85-A1FB-DC19FB8D684B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E84-46F0-49E5-9D01-841E8C943415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FDEC-D6E8-4566-8609-F1DD273ED79D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D4EF3-57FC-4F49-B5BB-7AAA57A1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4935-7FB5-472C-B9D8-07C3F463C4E8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957F04-F5B3-44A5-8C1C-9BB66DF8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5E5CC2-D608-4072-883B-26E0CC78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445-AEFF-4F2D-B239-E3322D268AE3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C05-5300-462E-B132-405B7E9F6CA2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5186-BE54-4DE8-93BB-E22F222F4FD2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8DC7-3679-43AA-BA46-7AD1587A0737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74E2-76E2-4BAF-B890-B7731045D492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8805-602E-4349-9524-F17C669C1618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58DA-5389-406A-9E9B-9E1975AD2ECE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BBE8BB-EE1B-422A-A002-08C00039C2D2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CA85C-D5FD-45D6-B649-43978A716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dirty="0" err="1"/>
              <a:t>Adaptor</a:t>
            </a:r>
            <a:r>
              <a:rPr lang="de-DE" sz="4000" dirty="0"/>
              <a:t> </a:t>
            </a:r>
            <a:r>
              <a:rPr lang="de-DE" sz="4000" dirty="0" err="1"/>
              <a:t>Signature</a:t>
            </a:r>
            <a:r>
              <a:rPr lang="de-DE" sz="4000" dirty="0"/>
              <a:t> </a:t>
            </a:r>
            <a:r>
              <a:rPr lang="de-DE" sz="4000" dirty="0" err="1"/>
              <a:t>Based</a:t>
            </a:r>
            <a:r>
              <a:rPr lang="de-DE" sz="4000" dirty="0"/>
              <a:t> </a:t>
            </a:r>
            <a:r>
              <a:rPr lang="de-DE" sz="4000" dirty="0" err="1"/>
              <a:t>Atomic</a:t>
            </a:r>
            <a:r>
              <a:rPr lang="de-DE" sz="4000" dirty="0"/>
              <a:t> Swaps </a:t>
            </a:r>
            <a:r>
              <a:rPr lang="de-DE" sz="4000" dirty="0" err="1"/>
              <a:t>Between</a:t>
            </a:r>
            <a:r>
              <a:rPr lang="de-DE" sz="4000" dirty="0"/>
              <a:t> Bitcoin and a </a:t>
            </a:r>
            <a:r>
              <a:rPr lang="de-DE" sz="4000" dirty="0" err="1"/>
              <a:t>Mimblewimble</a:t>
            </a:r>
            <a:r>
              <a:rPr lang="de-DE" sz="4000" dirty="0"/>
              <a:t> </a:t>
            </a:r>
            <a:r>
              <a:rPr lang="de-DE" sz="4000" dirty="0" err="1"/>
              <a:t>based</a:t>
            </a:r>
            <a:r>
              <a:rPr lang="de-DE" sz="4000" dirty="0"/>
              <a:t> </a:t>
            </a:r>
            <a:r>
              <a:rPr lang="de-DE" sz="4000" dirty="0" err="1"/>
              <a:t>Cryptocurrency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EF0989-130A-4034-AD94-B7F0274FC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  <a:p>
            <a:r>
              <a:rPr lang="de-DE" dirty="0"/>
              <a:t>By Jakob Abfalter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6ABFD4-69F5-40B4-A4B6-B5A3901C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5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19235-9A70-4CE4-A084-32962486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Mimblewimble</a:t>
            </a:r>
            <a:r>
              <a:rPr lang="de-DE" dirty="0"/>
              <a:t> Protocol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BAFB75-DDDD-4A4E-AE65-879E30D1B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510" y="2603500"/>
            <a:ext cx="4828032" cy="3416301"/>
          </a:xfrm>
        </p:spPr>
        <p:txBody>
          <a:bodyPr/>
          <a:lstStyle/>
          <a:p>
            <a:r>
              <a:rPr lang="en-US" dirty="0"/>
              <a:t>Anonymous Tom Elvis </a:t>
            </a:r>
            <a:r>
              <a:rPr lang="en-US" dirty="0" err="1"/>
              <a:t>Jedusor</a:t>
            </a:r>
            <a:r>
              <a:rPr lang="en-US" dirty="0"/>
              <a:t> released the whitepaper in 2016.</a:t>
            </a:r>
          </a:p>
          <a:p>
            <a:r>
              <a:rPr lang="de-DE" dirty="0"/>
              <a:t>Harry Potter </a:t>
            </a:r>
            <a:r>
              <a:rPr lang="de-DE" dirty="0" err="1"/>
              <a:t>references</a:t>
            </a:r>
            <a:r>
              <a:rPr lang="de-DE" dirty="0"/>
              <a:t>. </a:t>
            </a:r>
            <a:r>
              <a:rPr lang="de-DE" dirty="0" err="1"/>
              <a:t>Mimblewimble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tongue-tying</a:t>
            </a:r>
            <a:r>
              <a:rPr lang="de-DE" dirty="0"/>
              <a:t> </a:t>
            </a:r>
            <a:r>
              <a:rPr lang="de-DE" dirty="0" err="1"/>
              <a:t>spell</a:t>
            </a:r>
            <a:r>
              <a:rPr lang="de-DE" dirty="0"/>
              <a:t>.</a:t>
            </a:r>
          </a:p>
          <a:p>
            <a:r>
              <a:rPr lang="de-DE" dirty="0"/>
              <a:t>Goal</a:t>
            </a:r>
            <a:r>
              <a:rPr lang="de-AT" dirty="0"/>
              <a:t>: </a:t>
            </a:r>
            <a:r>
              <a:rPr lang="de-AT" dirty="0" err="1"/>
              <a:t>Improving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privacy</a:t>
            </a:r>
            <a:r>
              <a:rPr lang="de-AT" dirty="0"/>
              <a:t> </a:t>
            </a:r>
            <a:r>
              <a:rPr lang="de-AT" dirty="0" err="1"/>
              <a:t>while</a:t>
            </a:r>
            <a:r>
              <a:rPr lang="de-AT" dirty="0"/>
              <a:t> </a:t>
            </a:r>
            <a:r>
              <a:rPr lang="de-AT" dirty="0" err="1"/>
              <a:t>being</a:t>
            </a:r>
            <a:r>
              <a:rPr lang="de-AT" dirty="0"/>
              <a:t> </a:t>
            </a:r>
            <a:r>
              <a:rPr lang="de-AT" dirty="0" err="1"/>
              <a:t>space</a:t>
            </a:r>
            <a:r>
              <a:rPr lang="de-AT" dirty="0"/>
              <a:t> </a:t>
            </a:r>
            <a:r>
              <a:rPr lang="de-AT" dirty="0" err="1"/>
              <a:t>efficient</a:t>
            </a:r>
            <a:r>
              <a:rPr lang="de-AT" dirty="0"/>
              <a:t>.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2148D7-6999-4559-A25E-8F886811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Inhaltsplatzhalter 1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90919777-3E90-47CB-80DF-13D838B8FE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9459" y="2603500"/>
            <a:ext cx="4827587" cy="2715517"/>
          </a:xfrm>
        </p:spPr>
      </p:pic>
    </p:spTree>
    <p:extLst>
      <p:ext uri="{BB962C8B-B14F-4D97-AF65-F5344CB8AC3E}">
        <p14:creationId xmlns:p14="http://schemas.microsoft.com/office/powerpoint/2010/main" val="273634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0B6BB4-2082-4E71-B87B-2BC258E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Mimblewimble Protocol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77C66-A934-4995-A256-9BCB6C7A9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First Cryptocurrency that works without the concept of addresses. </a:t>
            </a:r>
          </a:p>
          <a:p>
            <a:r>
              <a:rPr lang="en-US" dirty="0"/>
              <a:t>Ownership is given by opening of Pedersen commitments.</a:t>
            </a:r>
          </a:p>
          <a:p>
            <a:r>
              <a:rPr lang="en-US" dirty="0"/>
              <a:t>Transaction signature under the </a:t>
            </a:r>
            <a:r>
              <a:rPr lang="en-US" b="1" dirty="0"/>
              <a:t>Excess point</a:t>
            </a:r>
            <a:r>
              <a:rPr lang="en-US" dirty="0"/>
              <a:t> (output – input commitments) </a:t>
            </a:r>
            <a:br>
              <a:rPr lang="en-US" dirty="0"/>
            </a:br>
            <a:r>
              <a:rPr lang="en-US" dirty="0"/>
              <a:t>➨ Transaction building is a two-party protocol!</a:t>
            </a:r>
          </a:p>
          <a:p>
            <a:r>
              <a:rPr lang="en-US" dirty="0"/>
              <a:t>Pruning of spent outputs allowed!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3E26FF1-1361-479D-B5D7-DFD33C08CC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8733" y="3348196"/>
            <a:ext cx="4345024" cy="192267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82A110-5EDE-4891-ABA1-7A650698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8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9E6F8-023D-4E15-BF35-26C52158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Mimblewimble</a:t>
            </a:r>
            <a:r>
              <a:rPr lang="en-US" sz="3400" dirty="0"/>
              <a:t> Transaction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91536-D982-499F-A758-75669B3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latin typeface="+mj-lt"/>
            </a:endParaRPr>
          </a:p>
        </p:txBody>
      </p:sp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BEB0170-9212-45D3-B976-4DE836F0C1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63533" y="1113063"/>
            <a:ext cx="4163366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88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8E92A9B-56BB-484E-A885-6FF999C1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2D236D-EC3D-4158-9972-C92C36D60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F1A34D6-00E0-4160-B42C-C0F61837F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F0CCB13-1DEC-47CE-B46A-6F8911527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87698F-BA3C-4B14-8EFD-4BB510CA8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E098F9C4-2AE2-4FA4-974F-9C9F4ED3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BD6C01FB-DF9D-42FE-9C82-DEF119DB6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7B264309-727F-43C4-9E15-AB69155D8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3E20E404-0173-46F6-9DC4-C960A5778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709C30-9C92-4EBC-8356-43144AA9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Adaptor Signatures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077CCE-5695-411B-A6F1-9DBC3EEE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18D57A74-76A9-47B7-8626-0B73CB0F3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079173"/>
            <a:ext cx="8182191" cy="3730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Scriptless</a:t>
            </a:r>
            <a:r>
              <a:rPr lang="en-US" dirty="0">
                <a:solidFill>
                  <a:schemeClr val="tx1"/>
                </a:solidFill>
              </a:rPr>
              <a:t> Scripts by Andrew </a:t>
            </a:r>
            <a:r>
              <a:rPr lang="en-US" dirty="0" err="1">
                <a:solidFill>
                  <a:schemeClr val="tx1"/>
                </a:solidFill>
              </a:rPr>
              <a:t>Poelstra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cryptographic signatures to build primitive contracts: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Build a Pre-Signature σ‘ under pk for a statement X = </a:t>
            </a:r>
            <a:r>
              <a:rPr lang="en-US" dirty="0" err="1">
                <a:solidFill>
                  <a:schemeClr val="tx1"/>
                </a:solidFill>
              </a:rPr>
              <a:t>gˣ</a:t>
            </a:r>
            <a:r>
              <a:rPr lang="en-US" dirty="0">
                <a:solidFill>
                  <a:schemeClr val="tx1"/>
                </a:solidFill>
              </a:rPr>
              <a:t> (Not yet valid signature)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Adapting the Pre-Signature σ‘ into the valid σ will expose x (to those knowing the Pre-Signature) </a:t>
            </a:r>
          </a:p>
        </p:txBody>
      </p:sp>
    </p:spTree>
    <p:extLst>
      <p:ext uri="{BB962C8B-B14F-4D97-AF65-F5344CB8AC3E}">
        <p14:creationId xmlns:p14="http://schemas.microsoft.com/office/powerpoint/2010/main" val="261254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1C870F-BD6C-409A-9F24-405D25B2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Adaptor Signatures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82FD0-4FED-494E-93ED-D4E2591C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latin typeface="+mj-lt"/>
            </a:endParaRP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9C65031-20F3-44FA-BAC4-4578B37A7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9763" y="1173887"/>
            <a:ext cx="6443180" cy="45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E00382-E67A-4436-A276-9287B7F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Methodology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A6AA54-C0CC-4E71-B9EE-AF1BDA33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rgbClr val="B31166"/>
                </a:solidFill>
                <a:latin typeface="+mj-lt"/>
              </a:rPr>
              <a:pPr algn="r">
                <a:spcAft>
                  <a:spcPts val="600"/>
                </a:spcAft>
              </a:pPr>
              <a:t>15</a:t>
            </a:fld>
            <a:endParaRPr lang="en-US" sz="1000">
              <a:solidFill>
                <a:srgbClr val="B311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9549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54CEF-9FA4-4B50-B550-EBD34814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916C2-F73C-45FA-8086-A599FA026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758579" cy="3416301"/>
          </a:xfrm>
        </p:spPr>
        <p:txBody>
          <a:bodyPr/>
          <a:lstStyle/>
          <a:p>
            <a:r>
              <a:rPr lang="de-DE" b="1" dirty="0" err="1"/>
              <a:t>Two</a:t>
            </a:r>
            <a:r>
              <a:rPr lang="de-DE" b="1" dirty="0"/>
              <a:t>-Party </a:t>
            </a:r>
            <a:r>
              <a:rPr lang="de-DE" dirty="0" err="1"/>
              <a:t>Adaptor</a:t>
            </a:r>
            <a:r>
              <a:rPr lang="de-DE" dirty="0"/>
              <a:t> </a:t>
            </a:r>
            <a:r>
              <a:rPr lang="de-DE" dirty="0" err="1"/>
              <a:t>Signatures</a:t>
            </a:r>
            <a:r>
              <a:rPr lang="de-DE" dirty="0"/>
              <a:t> (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Mimblewimble</a:t>
            </a:r>
            <a:r>
              <a:rPr lang="de-DE" dirty="0"/>
              <a:t>).</a:t>
            </a:r>
          </a:p>
          <a:p>
            <a:r>
              <a:rPr lang="de-DE" dirty="0"/>
              <a:t>Schnorr </a:t>
            </a:r>
            <a:r>
              <a:rPr lang="de-DE" dirty="0" err="1"/>
              <a:t>Instantiation</a:t>
            </a:r>
            <a:r>
              <a:rPr lang="de-DE" dirty="0"/>
              <a:t> + Correctness and Security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.</a:t>
            </a:r>
          </a:p>
          <a:p>
            <a:r>
              <a:rPr lang="de-DE" dirty="0" err="1"/>
              <a:t>Formalize</a:t>
            </a:r>
            <a:r>
              <a:rPr lang="de-DE" dirty="0"/>
              <a:t> 3 </a:t>
            </a:r>
            <a:r>
              <a:rPr lang="de-DE" dirty="0" err="1"/>
              <a:t>Mimblewimble</a:t>
            </a:r>
            <a:r>
              <a:rPr lang="de-DE" dirty="0"/>
              <a:t> Transactions: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Normal </a:t>
            </a:r>
            <a:r>
              <a:rPr lang="de-DE" dirty="0" err="1"/>
              <a:t>transaction</a:t>
            </a:r>
            <a:r>
              <a:rPr lang="de-DE" dirty="0"/>
              <a:t> (</a:t>
            </a:r>
            <a:r>
              <a:rPr lang="de-DE" dirty="0" err="1"/>
              <a:t>Based</a:t>
            </a:r>
            <a:r>
              <a:rPr lang="de-DE" dirty="0"/>
              <a:t> on Fuchsbauer et al.).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Multisig</a:t>
            </a:r>
            <a:r>
              <a:rPr lang="de-DE" dirty="0"/>
              <a:t>“ </a:t>
            </a:r>
            <a:r>
              <a:rPr lang="de-DE" dirty="0" err="1"/>
              <a:t>transactions</a:t>
            </a:r>
            <a:r>
              <a:rPr lang="de-DE" dirty="0"/>
              <a:t> (</a:t>
            </a:r>
            <a:r>
              <a:rPr lang="en-US" dirty="0"/>
              <a:t>Shared coins introduced – One-to-Two and Two-to-One transactions</a:t>
            </a:r>
            <a:r>
              <a:rPr lang="de-DE" dirty="0"/>
              <a:t>).</a:t>
            </a:r>
          </a:p>
          <a:p>
            <a:pPr lvl="1">
              <a:buFont typeface="+mj-lt"/>
              <a:buAutoNum type="arabicPeriod"/>
            </a:pP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(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-Party </a:t>
            </a:r>
            <a:r>
              <a:rPr lang="de-DE" dirty="0" err="1"/>
              <a:t>Adaptor</a:t>
            </a:r>
            <a:r>
              <a:rPr lang="de-DE" dirty="0"/>
              <a:t> </a:t>
            </a:r>
            <a:r>
              <a:rPr lang="de-DE" dirty="0" err="1"/>
              <a:t>Signatures</a:t>
            </a:r>
            <a:r>
              <a:rPr lang="de-DE" dirty="0"/>
              <a:t>).</a:t>
            </a:r>
          </a:p>
          <a:p>
            <a:r>
              <a:rPr lang="de-DE" dirty="0"/>
              <a:t>Correctness and Security </a:t>
            </a:r>
            <a:r>
              <a:rPr lang="de-DE" dirty="0" err="1"/>
              <a:t>proofs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.</a:t>
            </a:r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Atomic</a:t>
            </a:r>
            <a:r>
              <a:rPr lang="de-DE" dirty="0"/>
              <a:t> Swap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Multisig</a:t>
            </a:r>
            <a:r>
              <a:rPr lang="de-DE" dirty="0"/>
              <a:t> and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74D107-0B72-4383-8C33-3430EE54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3E17373-D9EF-4307-AE83-CC0DF0DA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Atomic Swap Protocol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625175-0949-41B9-A955-4FDC41B0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rgbClr val="B31166"/>
                </a:solidFill>
                <a:latin typeface="+mj-lt"/>
              </a:rPr>
              <a:pPr algn="r">
                <a:spcAft>
                  <a:spcPts val="600"/>
                </a:spcAft>
              </a:pPr>
              <a:t>17</a:t>
            </a:fld>
            <a:endParaRPr lang="en-US" sz="1000">
              <a:solidFill>
                <a:srgbClr val="B311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358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F32FF-44D7-4535-B99A-004DD008A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C82D60-0595-4A9C-8DA5-BDFA377BA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9A2E1C4-BD01-48B0-BD6B-09C2F8BA0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2CBCFF-D961-4AD3-82AB-3C5B58703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8D31C4F-8B97-4C73-B72A-15E1324D6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2B7AB125-2661-42D7-BF76-2CA4648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53FFC732-5F2B-478B-83FB-398990EC9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315E93D-E07D-4697-93FF-358C10DD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2772C-A193-46A8-8085-DF0DDE5FC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8F1B44-F396-4193-AE11-9D5E5ECAA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9B6836-D32C-4F9C-B65B-801023361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1FDFCED-E54B-408A-8E95-6140929A8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CB46B6F-BE17-4645-8EC7-70218D9D1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6550E4-E748-4721-BE84-185E1860B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881B11C-8E0B-40B8-A894-9BB9FF2EF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305ABBC-C4B0-4260-AE2F-93099262E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000E4B86-B483-499C-9602-46AEEF0B0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91642C1-56F4-4C95-B849-DD5C4B74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Atomic Swap Protocol  Bitcoin side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8D736-12BA-4776-B123-49300F1FA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Bitcoins are locked in a P2SH address by Bob.</a:t>
            </a:r>
          </a:p>
          <a:p>
            <a:r>
              <a:rPr lang="en-US" dirty="0">
                <a:solidFill>
                  <a:schemeClr val="bg1"/>
                </a:solidFill>
              </a:rPr>
              <a:t>Alice can spend the funds if she receives x of X = </a:t>
            </a:r>
            <a:r>
              <a:rPr lang="en-US" dirty="0" err="1">
                <a:solidFill>
                  <a:schemeClr val="bg1"/>
                </a:solidFill>
              </a:rPr>
              <a:t>gˣ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Bob can spend after timeout &lt;</a:t>
            </a:r>
            <a:r>
              <a:rPr lang="en-US" dirty="0" err="1">
                <a:solidFill>
                  <a:schemeClr val="bg1"/>
                </a:solidFill>
              </a:rPr>
              <a:t>refund_time</a:t>
            </a:r>
            <a:r>
              <a:rPr lang="en-US" dirty="0">
                <a:solidFill>
                  <a:schemeClr val="bg1"/>
                </a:solidFill>
              </a:rPr>
              <a:t>&gt;.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743DDFF-A321-441C-9869-F7AF0EF6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986273"/>
            <a:ext cx="4828707" cy="202805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3075F69-BD3F-42CD-B3E9-4A817B315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FF94CA-94E3-4CBF-807A-469E3230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BCA903F-79F7-4068-8241-644C8604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68" y="3520086"/>
            <a:ext cx="2710389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2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8">
            <a:extLst>
              <a:ext uri="{FF2B5EF4-FFF2-40B4-BE49-F238E27FC236}">
                <a16:creationId xmlns:a16="http://schemas.microsoft.com/office/drawing/2014/main" id="{98A1D0BB-B8F0-46D7-9453-2DC9E54FE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3A44EAD-8C36-423B-81F2-9BCEF6FF0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A4EF45-4BCE-497F-A3E5-E8A78B0DE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6444F9-DFF7-4015-A354-A443BCF5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F60ADBC-C1BD-4EC5-9B6F-1DF12DE5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DF05586-9EB6-494C-8B3A-2A8534613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D279CF7F-04A6-40E3-84DD-DDC0553A2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8E22FFA0-E7AE-4CCB-BFD0-C000AA64B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2" name="Rectangle 57">
            <a:extLst>
              <a:ext uri="{FF2B5EF4-FFF2-40B4-BE49-F238E27FC236}">
                <a16:creationId xmlns:a16="http://schemas.microsoft.com/office/drawing/2014/main" id="{5AE8C830-95B3-4B62-9882-4301B7A9A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3" name="Group 59">
            <a:extLst>
              <a:ext uri="{FF2B5EF4-FFF2-40B4-BE49-F238E27FC236}">
                <a16:creationId xmlns:a16="http://schemas.microsoft.com/office/drawing/2014/main" id="{F80F4C73-8A40-435B-AFB5-F5C3BDC0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D4069D-6BA0-4C9D-8EA6-8C476FC7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60D1FC8-A019-4110-A93E-8C709AD78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7CEA9B-73E1-441D-8800-FA49BA991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072D5EB-F874-4157-885B-E3C42CDA8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352347-BE60-4DA4-A026-651AE5F7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26F82C6E-5FB8-4065-8BCB-D9158DD5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CF36403A-34F0-4F3D-A4BA-D1B1FA2F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7CCD3DE1-6CA0-4EB1-A8E8-EFD50A1F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E375B1D-B321-4853-A03A-53B1BA33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Atomic Swap </a:t>
            </a:r>
            <a:br>
              <a:rPr lang="en-US" sz="3300"/>
            </a:br>
            <a:r>
              <a:rPr lang="en-US" sz="3300"/>
              <a:t>MW side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1398A-AA8C-4875-B266-5FFF1D3F9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Funds are locked in a two-party coin, each party owning a key share.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Funds are refunded back to Alice in a time-locked transaction.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Contract Transaction to send the locked Grin funds to Bob while revealing x </a:t>
            </a:r>
            <a:r>
              <a:rPr lang="en-US">
                <a:solidFill>
                  <a:schemeClr val="bg1"/>
                </a:solidFill>
              </a:rPr>
              <a:t>of gˣ </a:t>
            </a:r>
            <a:r>
              <a:rPr lang="en-US" dirty="0">
                <a:solidFill>
                  <a:schemeClr val="bg1"/>
                </a:solidFill>
              </a:rPr>
              <a:t>to unlock the Bitcoin funds for Alice.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Grafik 8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F12F78E0-EBB7-4009-8AE3-3AB58EE30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13"/>
          <a:stretch/>
        </p:blipFill>
        <p:spPr>
          <a:xfrm>
            <a:off x="5334476" y="803751"/>
            <a:ext cx="6251664" cy="5250498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52D6D00-2548-4ECD-9FA4-D422A252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F22F19-CF2E-49B3-91DA-42962B63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E18EBB-1C2F-4B9C-AD26-FD374672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3190A8-5ED8-4FFF-ACB1-D8A982A3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DEB40D45-0F1A-47BF-8A65-50F7BD4BD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99907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28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3C750-2C0B-40EB-BF12-008C35B6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Atomic</a:t>
            </a:r>
            <a:r>
              <a:rPr lang="de-DE" dirty="0"/>
              <a:t> Swap –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Difficulties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11351-454E-47CF-8B74-8588E1166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10537693" cy="3416301"/>
          </a:xfrm>
        </p:spPr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timeout</a:t>
            </a:r>
            <a:r>
              <a:rPr lang="de-DE" dirty="0"/>
              <a:t>?</a:t>
            </a:r>
          </a:p>
          <a:p>
            <a:pPr lvl="1">
              <a:buFont typeface="+mj-lt"/>
              <a:buAutoNum type="arabicPeriod"/>
            </a:pP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real-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timeout</a:t>
            </a:r>
            <a:r>
              <a:rPr lang="de-DE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Unix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timeout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block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block </a:t>
            </a:r>
            <a:r>
              <a:rPr lang="de-DE" dirty="0" err="1"/>
              <a:t>height</a:t>
            </a:r>
            <a:r>
              <a:rPr lang="de-DE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Still potential </a:t>
            </a:r>
            <a:r>
              <a:rPr lang="de-DE" dirty="0" err="1"/>
              <a:t>problems</a:t>
            </a:r>
            <a:r>
              <a:rPr lang="de-DE" dirty="0"/>
              <a:t> possible in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.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fees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?</a:t>
            </a:r>
          </a:p>
          <a:p>
            <a:pPr lvl="1">
              <a:buFont typeface="+mj-lt"/>
              <a:buAutoNum type="arabicPeriod"/>
            </a:pPr>
            <a:r>
              <a:rPr lang="de-DE" dirty="0" err="1"/>
              <a:t>Particularly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on Bitcoin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network </a:t>
            </a:r>
            <a:r>
              <a:rPr lang="de-DE" dirty="0" err="1"/>
              <a:t>load</a:t>
            </a:r>
            <a:r>
              <a:rPr lang="de-DE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Find a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fast </a:t>
            </a:r>
            <a:r>
              <a:rPr lang="de-DE" dirty="0" err="1"/>
              <a:t>confirmation</a:t>
            </a:r>
            <a:r>
              <a:rPr lang="de-DE" dirty="0"/>
              <a:t> time and not </a:t>
            </a:r>
            <a:r>
              <a:rPr lang="de-DE" dirty="0" err="1"/>
              <a:t>losing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funds</a:t>
            </a:r>
            <a:r>
              <a:rPr lang="de-DE" dirty="0"/>
              <a:t>.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0DD3A6-8ED8-47C8-8781-4266FED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2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BCEB4EA-1AF4-4F98-A217-96A38C11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F59033-35F6-4AE5-B86F-8109F261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rgbClr val="B31166"/>
                </a:solidFill>
                <a:latin typeface="+mj-lt"/>
              </a:rPr>
              <a:pPr algn="r">
                <a:spcAft>
                  <a:spcPts val="600"/>
                </a:spcAft>
              </a:pPr>
              <a:t>21</a:t>
            </a:fld>
            <a:endParaRPr lang="en-US" sz="1000">
              <a:solidFill>
                <a:srgbClr val="B311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13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86365-2B5B-4419-ABC5-E32AAAAA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48864-3327-428B-B591-CE7B75AAB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10452846" cy="3780367"/>
          </a:xfrm>
        </p:spPr>
        <p:txBody>
          <a:bodyPr/>
          <a:lstStyle/>
          <a:p>
            <a:r>
              <a:rPr lang="de-DE" dirty="0"/>
              <a:t>POC </a:t>
            </a:r>
            <a:r>
              <a:rPr lang="de-DE" dirty="0" err="1"/>
              <a:t>implementation</a:t>
            </a:r>
            <a:r>
              <a:rPr lang="de-DE" dirty="0"/>
              <a:t> in Rust.</a:t>
            </a:r>
          </a:p>
          <a:p>
            <a:r>
              <a:rPr lang="de-DE" dirty="0" err="1"/>
              <a:t>Atomic</a:t>
            </a:r>
            <a:r>
              <a:rPr lang="de-DE" dirty="0"/>
              <a:t> Swap </a:t>
            </a:r>
            <a:r>
              <a:rPr lang="de-DE" dirty="0" err="1"/>
              <a:t>between</a:t>
            </a:r>
            <a:r>
              <a:rPr lang="de-DE" dirty="0"/>
              <a:t> Bitcoin (BTC) and </a:t>
            </a:r>
            <a:r>
              <a:rPr lang="de-DE" dirty="0" err="1"/>
              <a:t>Grin</a:t>
            </a:r>
            <a:r>
              <a:rPr lang="de-DE" dirty="0"/>
              <a:t> (GRN).</a:t>
            </a:r>
          </a:p>
          <a:p>
            <a:r>
              <a:rPr lang="de-DE" dirty="0" err="1"/>
              <a:t>Deployed</a:t>
            </a:r>
            <a:r>
              <a:rPr lang="de-DE" dirty="0"/>
              <a:t> and </a:t>
            </a:r>
            <a:r>
              <a:rPr lang="de-DE" dirty="0" err="1"/>
              <a:t>tested</a:t>
            </a:r>
            <a:r>
              <a:rPr lang="de-DE" dirty="0"/>
              <a:t> on </a:t>
            </a:r>
            <a:r>
              <a:rPr lang="de-DE" dirty="0" err="1"/>
              <a:t>testnets</a:t>
            </a:r>
            <a:r>
              <a:rPr lang="de-DE" dirty="0"/>
              <a:t>.</a:t>
            </a:r>
          </a:p>
          <a:p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open-source </a:t>
            </a:r>
            <a:r>
              <a:rPr lang="de-DE" dirty="0" err="1"/>
              <a:t>project</a:t>
            </a:r>
            <a:r>
              <a:rPr lang="de-DE" dirty="0"/>
              <a:t> on </a:t>
            </a:r>
            <a:r>
              <a:rPr lang="de-DE" dirty="0" err="1"/>
              <a:t>Github</a:t>
            </a:r>
            <a:r>
              <a:rPr lang="de-DE" dirty="0"/>
              <a:t>.</a:t>
            </a:r>
          </a:p>
          <a:p>
            <a:r>
              <a:rPr lang="de-DE" dirty="0"/>
              <a:t>40k Euro in BTC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granted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Grin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developer</a:t>
            </a:r>
            <a:r>
              <a:rPr lang="de-DE" dirty="0"/>
              <a:t> in March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production</a:t>
            </a:r>
            <a:r>
              <a:rPr lang="de-DE" dirty="0"/>
              <a:t>-grade variant (Independent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).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D748-1AB5-422D-8AD4-4EDE01FB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4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5233B-C99E-4B13-85CD-76BE4B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583F0-180F-4728-B155-AA3B50885B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Communication via TCP </a:t>
            </a:r>
            <a:r>
              <a:rPr lang="de-DE" dirty="0" err="1"/>
              <a:t>channel</a:t>
            </a:r>
            <a:r>
              <a:rPr lang="de-DE" dirty="0"/>
              <a:t>. </a:t>
            </a:r>
          </a:p>
          <a:p>
            <a:r>
              <a:rPr lang="de-DE" dirty="0"/>
              <a:t>Communication </a:t>
            </a:r>
            <a:r>
              <a:rPr lang="de-DE" dirty="0" err="1"/>
              <a:t>with</a:t>
            </a:r>
            <a:r>
              <a:rPr lang="de-DE" dirty="0"/>
              <a:t> Bitcoin Core and </a:t>
            </a:r>
            <a:r>
              <a:rPr lang="de-DE" dirty="0" err="1"/>
              <a:t>Grin</a:t>
            </a:r>
            <a:r>
              <a:rPr lang="de-DE" dirty="0"/>
              <a:t> Core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publish/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and check </a:t>
            </a:r>
            <a:r>
              <a:rPr lang="de-DE" dirty="0" err="1"/>
              <a:t>blockchain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.</a:t>
            </a:r>
          </a:p>
          <a:p>
            <a:r>
              <a:rPr lang="de-DE" dirty="0"/>
              <a:t>Simulation via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73E03F3-C515-4B4C-B340-20DC7890EB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9459" y="2603500"/>
            <a:ext cx="4827587" cy="2879760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9F8071-352B-469E-B686-CDAEF8D7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6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F0B0C38-1259-4AEC-B522-265C67B7E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920FA7-F746-4E88-8DF5-E0F327F8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28A430-0B4B-469C-A5BF-259B1B882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4068A5-EB61-44D9-8AEE-2053AB6DC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83CADC-6A30-4966-97A2-7890A1BAE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8B22A6D-1F5E-4819-9D42-B2DB82B6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1B461-788F-4C1B-B9FD-002300488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C87AD-DBCB-4785-85EB-52357CC98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B1E167-7C46-49B2-81B1-85553209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D26D0E-8E73-4C52-A25A-FA4F892F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D18F43C-1686-41A2-B5B7-ACCA3D0D7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600719C4-94EF-484D-B445-651DB46C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D4F6EF1C-3A3C-4A43-8589-36603CB3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0B9CAC-374C-4144-BDE1-E8186ADC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Locking phase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98E459D-2BB6-4D22-BBAE-429FAFD0D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5022" y="1499305"/>
            <a:ext cx="5474200" cy="139592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4EA8CD-BDD8-4E0E-A5C5-0A3EA92BC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23628" y="1285848"/>
            <a:ext cx="5370123" cy="2537382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93481BC-7012-48F5-8642-E151171C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8FE186C-D959-4428-8C6D-B9D3903AC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819" y="2692024"/>
            <a:ext cx="406403" cy="406403"/>
          </a:xfrm>
          <a:prstGeom prst="rect">
            <a:avLst/>
          </a:prstGeom>
        </p:spPr>
      </p:pic>
      <p:pic>
        <p:nvPicPr>
          <p:cNvPr id="14" name="Grafik 1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3F59284-C5DE-470D-8448-44F9D4292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159" y="3660318"/>
            <a:ext cx="440124" cy="440124"/>
          </a:xfrm>
          <a:prstGeom prst="rect">
            <a:avLst/>
          </a:prstGeom>
        </p:spPr>
      </p:pic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9BDA07D1-91BC-440C-97B6-9B6AE9D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7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0B0C38-1259-4AEC-B522-265C67B7E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920FA7-F746-4E88-8DF5-E0F327F8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28A430-0B4B-469C-A5BF-259B1B882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4068A5-EB61-44D9-8AEE-2053AB6DC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83CADC-6A30-4966-97A2-7890A1BAE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8B22A6D-1F5E-4819-9D42-B2DB82B6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A1B461-788F-4C1B-B9FD-002300488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C87AD-DBCB-4785-85EB-52357CC98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B1E167-7C46-49B2-81B1-85553209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D26D0E-8E73-4C52-A25A-FA4F892F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D18F43C-1686-41A2-B5B7-ACCA3D0D7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600719C4-94EF-484D-B445-651DB46C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D4F6EF1C-3A3C-4A43-8589-36603CB3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FF589-F30D-4A5E-81C4-43BF9440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Claiming phase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0061CD28-A7ED-4848-8EDE-AD0624746F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9206" y="1451635"/>
            <a:ext cx="5620016" cy="153145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02B6F73-E4B5-458D-B3A6-A94575B15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14353" y="1321872"/>
            <a:ext cx="5620447" cy="2374639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93481BC-7012-48F5-8642-E151171C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8207342-8B60-4BC1-B122-44F8ADC4D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819" y="2770429"/>
            <a:ext cx="406403" cy="406403"/>
          </a:xfrm>
          <a:prstGeom prst="rect">
            <a:avLst/>
          </a:prstGeom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BD4744D-84F4-4CE2-B774-92C947A23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1152" y="3520453"/>
            <a:ext cx="459319" cy="459319"/>
          </a:xfrm>
          <a:prstGeom prst="rect">
            <a:avLst/>
          </a:prstGeom>
        </p:spPr>
      </p:pic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3DD8A5AC-C28F-4C47-9AA3-0210F845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85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8A6905-29D1-42BE-88CF-9A0AC1D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The bumpy road towards finishing my thesis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3D6E7A-0F83-4D02-AC01-A435B28D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26</a:t>
            </a:fld>
            <a:endParaRPr lang="en-US">
              <a:latin typeface="+mj-lt"/>
            </a:endParaRPr>
          </a:p>
        </p:txBody>
      </p:sp>
      <p:pic>
        <p:nvPicPr>
          <p:cNvPr id="7" name="Inhaltsplatzhalter 6" descr="Ein Bild, das draußen, Boden enthält.&#10;&#10;Automatisch generierte Beschreibung">
            <a:extLst>
              <a:ext uri="{FF2B5EF4-FFF2-40B4-BE49-F238E27FC236}">
                <a16:creationId xmlns:a16="http://schemas.microsoft.com/office/drawing/2014/main" id="{F77A55A7-0CEF-47F3-BF08-929D3A2BA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9763" y="1275865"/>
            <a:ext cx="6470907" cy="4303153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005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A87C2-1B5A-4DBE-934E-91D37B91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Challenges</a:t>
            </a:r>
            <a:r>
              <a:rPr lang="de-AT" dirty="0"/>
              <a:t> and Milestones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17348-5C83-4F1D-8D48-9C71CC3B5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10198846" cy="34163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de-AT" dirty="0" err="1"/>
              <a:t>Formalizing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Signature</a:t>
            </a:r>
            <a:r>
              <a:rPr lang="de-AT" dirty="0"/>
              <a:t> Scheme and Transaction </a:t>
            </a:r>
            <a:r>
              <a:rPr lang="de-AT" dirty="0" err="1"/>
              <a:t>protocols</a:t>
            </a:r>
            <a:r>
              <a:rPr lang="de-AT" dirty="0"/>
              <a:t> (</a:t>
            </a:r>
            <a:r>
              <a:rPr lang="de-AT" dirty="0" err="1"/>
              <a:t>Several</a:t>
            </a:r>
            <a:r>
              <a:rPr lang="de-AT" dirty="0"/>
              <a:t> </a:t>
            </a:r>
            <a:r>
              <a:rPr lang="de-AT" dirty="0" err="1"/>
              <a:t>iterations</a:t>
            </a:r>
            <a:r>
              <a:rPr lang="de-AT" dirty="0"/>
              <a:t>).</a:t>
            </a:r>
          </a:p>
          <a:p>
            <a:pPr>
              <a:buFont typeface="+mj-lt"/>
              <a:buAutoNum type="arabicPeriod"/>
            </a:pPr>
            <a:r>
              <a:rPr lang="de-AT" dirty="0" err="1"/>
              <a:t>Constructing</a:t>
            </a:r>
            <a:r>
              <a:rPr lang="de-AT" dirty="0"/>
              <a:t> Security Proofs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Signature</a:t>
            </a:r>
            <a:r>
              <a:rPr lang="de-AT" dirty="0"/>
              <a:t> Scheme and </a:t>
            </a:r>
            <a:r>
              <a:rPr lang="de-AT" dirty="0" err="1"/>
              <a:t>transaction</a:t>
            </a:r>
            <a:r>
              <a:rPr lang="de-AT" dirty="0"/>
              <a:t> </a:t>
            </a:r>
            <a:r>
              <a:rPr lang="de-AT" dirty="0" err="1"/>
              <a:t>protocols</a:t>
            </a:r>
            <a:r>
              <a:rPr lang="de-AT" dirty="0"/>
              <a:t> (Learning Simulator Proofs).</a:t>
            </a:r>
          </a:p>
          <a:p>
            <a:pPr>
              <a:buFont typeface="+mj-lt"/>
              <a:buAutoNum type="arabicPeriod"/>
            </a:pPr>
            <a:r>
              <a:rPr lang="de-AT" dirty="0"/>
              <a:t>Implementation:</a:t>
            </a:r>
          </a:p>
          <a:p>
            <a:pPr lvl="1"/>
            <a:r>
              <a:rPr lang="de-AT" dirty="0"/>
              <a:t>Learning Rust (</a:t>
            </a:r>
            <a:r>
              <a:rPr lang="de-AT" dirty="0" err="1"/>
              <a:t>Grin</a:t>
            </a:r>
            <a:r>
              <a:rPr lang="de-AT" dirty="0"/>
              <a:t> </a:t>
            </a:r>
            <a:r>
              <a:rPr lang="de-AT" dirty="0" err="1"/>
              <a:t>libraries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Rust).</a:t>
            </a:r>
          </a:p>
          <a:p>
            <a:pPr lvl="1"/>
            <a:r>
              <a:rPr lang="de-AT" dirty="0" err="1"/>
              <a:t>Grin</a:t>
            </a:r>
            <a:r>
              <a:rPr lang="de-AT" dirty="0"/>
              <a:t> v5 </a:t>
            </a:r>
            <a:r>
              <a:rPr lang="de-AT" dirty="0" err="1"/>
              <a:t>Hardfork</a:t>
            </a:r>
            <a:r>
              <a:rPr lang="de-AT" dirty="0"/>
              <a:t> in Jan 2021 (</a:t>
            </a:r>
            <a:r>
              <a:rPr lang="de-AT" dirty="0" err="1"/>
              <a:t>Testnet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in </a:t>
            </a:r>
            <a:r>
              <a:rPr lang="de-AT" dirty="0" err="1"/>
              <a:t>Dec</a:t>
            </a:r>
            <a:r>
              <a:rPr lang="de-AT" dirty="0"/>
              <a:t> 2020).</a:t>
            </a:r>
          </a:p>
          <a:p>
            <a:pPr lvl="1"/>
            <a:r>
              <a:rPr lang="de-AT" dirty="0" err="1"/>
              <a:t>Two</a:t>
            </a:r>
            <a:r>
              <a:rPr lang="de-AT" dirty="0"/>
              <a:t>-Party </a:t>
            </a:r>
            <a:r>
              <a:rPr lang="de-AT" dirty="0" err="1"/>
              <a:t>Rangeproofs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necessary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coins</a:t>
            </a:r>
            <a:r>
              <a:rPr lang="de-AT" dirty="0"/>
              <a:t>!</a:t>
            </a:r>
          </a:p>
          <a:p>
            <a:pPr lvl="1"/>
            <a:r>
              <a:rPr lang="de-AT" dirty="0"/>
              <a:t>Bug in time-</a:t>
            </a:r>
            <a:r>
              <a:rPr lang="de-AT" dirty="0" err="1"/>
              <a:t>locked</a:t>
            </a:r>
            <a:r>
              <a:rPr lang="de-AT" dirty="0"/>
              <a:t> </a:t>
            </a:r>
            <a:r>
              <a:rPr lang="de-AT" dirty="0" err="1"/>
              <a:t>grin</a:t>
            </a:r>
            <a:r>
              <a:rPr lang="de-AT" dirty="0"/>
              <a:t> </a:t>
            </a:r>
            <a:r>
              <a:rPr lang="de-AT" dirty="0" err="1"/>
              <a:t>transaction</a:t>
            </a:r>
            <a:r>
              <a:rPr lang="de-AT" dirty="0"/>
              <a:t> (</a:t>
            </a:r>
            <a:r>
              <a:rPr lang="de-AT" dirty="0" err="1"/>
              <a:t>Thankfully</a:t>
            </a:r>
            <a:r>
              <a:rPr lang="de-AT" dirty="0"/>
              <a:t>, </a:t>
            </a:r>
            <a:r>
              <a:rPr lang="de-AT" dirty="0" err="1"/>
              <a:t>Grin</a:t>
            </a:r>
            <a:r>
              <a:rPr lang="de-AT" dirty="0"/>
              <a:t> </a:t>
            </a:r>
            <a:r>
              <a:rPr lang="de-AT" dirty="0" err="1"/>
              <a:t>developers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helpful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Producing</a:t>
            </a:r>
            <a:r>
              <a:rPr lang="de-AT" dirty="0"/>
              <a:t> </a:t>
            </a:r>
            <a:r>
              <a:rPr lang="de-AT" dirty="0" err="1"/>
              <a:t>correctly</a:t>
            </a:r>
            <a:r>
              <a:rPr lang="de-AT" dirty="0"/>
              <a:t> </a:t>
            </a:r>
            <a:r>
              <a:rPr lang="de-AT" dirty="0" err="1"/>
              <a:t>formed</a:t>
            </a:r>
            <a:r>
              <a:rPr lang="de-AT" dirty="0"/>
              <a:t> and </a:t>
            </a:r>
            <a:r>
              <a:rPr lang="de-AT" dirty="0" err="1"/>
              <a:t>signed</a:t>
            </a:r>
            <a:r>
              <a:rPr lang="de-AT" dirty="0"/>
              <a:t> </a:t>
            </a:r>
            <a:r>
              <a:rPr lang="de-AT" dirty="0" err="1"/>
              <a:t>transactions</a:t>
            </a:r>
            <a:r>
              <a:rPr lang="de-AT" dirty="0"/>
              <a:t> (Debugging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hard</a:t>
            </a:r>
            <a:r>
              <a:rPr lang="de-AT" dirty="0"/>
              <a:t>!)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5763E9-330B-417F-8266-7A56AE13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11529-F5B7-4DD1-9BEE-65EB59C1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6C02C-4925-4BAF-9976-1AC62C91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Goal: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Interoperability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Cryptocurrencies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coin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.</a:t>
            </a:r>
          </a:p>
          <a:p>
            <a:r>
              <a:rPr lang="de-DE" dirty="0"/>
              <a:t>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Privacy-</a:t>
            </a:r>
            <a:r>
              <a:rPr lang="de-DE" dirty="0" err="1"/>
              <a:t>Enhancing</a:t>
            </a:r>
            <a:r>
              <a:rPr lang="de-DE" dirty="0"/>
              <a:t> </a:t>
            </a:r>
            <a:r>
              <a:rPr lang="de-DE" dirty="0" err="1"/>
              <a:t>Cryptocurrencies</a:t>
            </a:r>
            <a:r>
              <a:rPr lang="de-DE" dirty="0"/>
              <a:t>, due </a:t>
            </a:r>
            <a:r>
              <a:rPr lang="de-DE" dirty="0" err="1"/>
              <a:t>to</a:t>
            </a:r>
            <a:r>
              <a:rPr lang="de-DE" dirty="0"/>
              <a:t>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scripting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.</a:t>
            </a:r>
          </a:p>
          <a:p>
            <a:r>
              <a:rPr lang="de-DE" dirty="0" err="1"/>
              <a:t>Formalized</a:t>
            </a:r>
            <a:r>
              <a:rPr lang="de-DE" dirty="0"/>
              <a:t> a </a:t>
            </a:r>
            <a:r>
              <a:rPr lang="de-DE" dirty="0" err="1"/>
              <a:t>scriptless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Mimblewimble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utilizing</a:t>
            </a:r>
            <a:r>
              <a:rPr lang="de-DE" dirty="0"/>
              <a:t> </a:t>
            </a:r>
            <a:r>
              <a:rPr lang="de-DE" dirty="0" err="1"/>
              <a:t>Adaptor</a:t>
            </a:r>
            <a:r>
              <a:rPr lang="de-DE" dirty="0"/>
              <a:t> </a:t>
            </a:r>
            <a:r>
              <a:rPr lang="de-DE" dirty="0" err="1"/>
              <a:t>Signatures</a:t>
            </a:r>
            <a:r>
              <a:rPr lang="de-DE" dirty="0"/>
              <a:t>.</a:t>
            </a:r>
          </a:p>
          <a:p>
            <a:r>
              <a:rPr lang="de-DE" dirty="0"/>
              <a:t>Security and Correctness </a:t>
            </a:r>
            <a:r>
              <a:rPr lang="de-DE" dirty="0" err="1"/>
              <a:t>proofs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.</a:t>
            </a:r>
          </a:p>
          <a:p>
            <a:r>
              <a:rPr lang="de-DE" dirty="0" err="1"/>
              <a:t>PoC</a:t>
            </a:r>
            <a:r>
              <a:rPr lang="de-DE" dirty="0"/>
              <a:t> Implementation and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on </a:t>
            </a:r>
            <a:r>
              <a:rPr lang="de-DE" dirty="0" err="1"/>
              <a:t>testnets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1089AA-5F5F-422E-913E-5F005FE9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9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7E0CD7-3128-4949-9433-E4B6FABE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Q&amp;A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1AE8F-417E-46D6-9DA3-08202A6D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Thank you for your attention!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418B8-1E29-42F5-AF1E-931B0CB4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29</a:t>
            </a:fld>
            <a:endParaRPr lang="en-US">
              <a:latin typeface="+mj-lt"/>
            </a:endParaRPr>
          </a:p>
        </p:txBody>
      </p:sp>
      <p:pic>
        <p:nvPicPr>
          <p:cNvPr id="8" name="Graphic 7" descr="Fragen">
            <a:extLst>
              <a:ext uri="{FF2B5EF4-FFF2-40B4-BE49-F238E27FC236}">
                <a16:creationId xmlns:a16="http://schemas.microsoft.com/office/drawing/2014/main" id="{325C6525-4954-4635-A66A-EF8A3F05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79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4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AD3427-DBEA-4033-8879-427BA839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Problem Description &amp; Motivation</a:t>
            </a: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F47291-518B-425D-AD46-A94C9546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8DB362-C4C2-4738-9C03-AD31960B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As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July</a:t>
            </a:r>
            <a:r>
              <a:rPr lang="de-DE" dirty="0">
                <a:solidFill>
                  <a:schemeClr val="tx1"/>
                </a:solidFill>
              </a:rPr>
              <a:t> 2021: &gt; 10.000 </a:t>
            </a:r>
            <a:r>
              <a:rPr lang="de-DE" dirty="0" err="1">
                <a:solidFill>
                  <a:schemeClr val="tx1"/>
                </a:solidFill>
              </a:rPr>
              <a:t>Cryptocurrencies</a:t>
            </a:r>
            <a:r>
              <a:rPr lang="de-DE" dirty="0">
                <a:solidFill>
                  <a:schemeClr val="tx1"/>
                </a:solidFill>
              </a:rPr>
              <a:t> (Source CoinMarketCap.com).</a:t>
            </a:r>
          </a:p>
          <a:p>
            <a:r>
              <a:rPr lang="de-DE" dirty="0" err="1">
                <a:solidFill>
                  <a:schemeClr val="tx1"/>
                </a:solidFill>
              </a:rPr>
              <a:t>Interoperability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increasingly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important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topic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Decentralized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exchange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Running </a:t>
            </a:r>
            <a:r>
              <a:rPr lang="de-DE" dirty="0" err="1">
                <a:solidFill>
                  <a:schemeClr val="tx1"/>
                </a:solidFill>
              </a:rPr>
              <a:t>applications</a:t>
            </a:r>
            <a:r>
              <a:rPr lang="de-DE" dirty="0">
                <a:solidFill>
                  <a:schemeClr val="tx1"/>
                </a:solidFill>
              </a:rPr>
              <a:t> on a different </a:t>
            </a:r>
            <a:r>
              <a:rPr lang="de-DE" dirty="0" err="1">
                <a:solidFill>
                  <a:schemeClr val="tx1"/>
                </a:solidFill>
              </a:rPr>
              <a:t>blockchain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instance</a:t>
            </a:r>
            <a:r>
              <a:rPr lang="de-DE" dirty="0">
                <a:solidFill>
                  <a:schemeClr val="tx1"/>
                </a:solidFill>
              </a:rPr>
              <a:t>, WBTC).</a:t>
            </a: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Scaling</a:t>
            </a:r>
            <a:r>
              <a:rPr lang="de-DE" dirty="0">
                <a:solidFill>
                  <a:schemeClr val="tx1"/>
                </a:solidFill>
              </a:rPr>
              <a:t> (Second Layer Networks – Payment Channels).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724F81D-48AA-43F3-8483-3939CEEB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Centralized Exchanges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1D26FC-6A88-4D61-97B5-C85AF8888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Problems with trusted exchange:</a:t>
            </a:r>
          </a:p>
          <a:p>
            <a:r>
              <a:rPr lang="en-US" dirty="0">
                <a:solidFill>
                  <a:schemeClr val="bg1"/>
                </a:solidFill>
              </a:rPr>
              <a:t>Hacking attacks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MtGox</a:t>
            </a:r>
            <a:r>
              <a:rPr lang="en-US" dirty="0">
                <a:solidFill>
                  <a:schemeClr val="bg1"/>
                </a:solidFill>
              </a:rPr>
              <a:t> – 850.000 BTC (~$450m)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BitGrail</a:t>
            </a:r>
            <a:r>
              <a:rPr lang="en-US" dirty="0">
                <a:solidFill>
                  <a:schemeClr val="bg1"/>
                </a:solidFill>
              </a:rPr>
              <a:t> - $195m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Quadriga - $140m</a:t>
            </a:r>
          </a:p>
          <a:p>
            <a:r>
              <a:rPr lang="en-US" dirty="0">
                <a:solidFill>
                  <a:schemeClr val="bg1"/>
                </a:solidFill>
              </a:rPr>
              <a:t>KYC regulations (barrier of entry)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653F590-85B6-4234-B25D-08D65F936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476" y="2030190"/>
            <a:ext cx="6251664" cy="279761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10FBB3-BF6A-46EE-8DDA-4CC393B9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8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724F81D-48AA-43F3-8483-3939CEEB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Decentralized Exchanges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1D26FC-6A88-4D61-97B5-C85AF8888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Problems with decentralized exchanges:</a:t>
            </a:r>
          </a:p>
          <a:p>
            <a:r>
              <a:rPr lang="en-US" dirty="0">
                <a:solidFill>
                  <a:schemeClr val="bg1"/>
                </a:solidFill>
              </a:rPr>
              <a:t>Less efficient</a:t>
            </a:r>
          </a:p>
          <a:p>
            <a:r>
              <a:rPr lang="en-US" dirty="0">
                <a:solidFill>
                  <a:schemeClr val="bg1"/>
                </a:solidFill>
              </a:rPr>
              <a:t>Lower liquidity</a:t>
            </a:r>
          </a:p>
          <a:p>
            <a:r>
              <a:rPr lang="en-US" dirty="0">
                <a:solidFill>
                  <a:schemeClr val="bg1"/>
                </a:solidFill>
              </a:rPr>
              <a:t>Higher complexity for the user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Hybrid solutions possible: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Orderbook is centralized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653F590-85B6-4234-B25D-08D65F936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476" y="2030190"/>
            <a:ext cx="6251664" cy="279761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10FBB3-BF6A-46EE-8DDA-4CC393B9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0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8" name="Rectangle 3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B4C3AFD-25AA-477C-AB5D-49C94877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Background &amp; Problem Description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DAD34B-B7FD-4C90-BE95-418B0AE2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rgbClr val="B31166"/>
                </a:solidFill>
                <a:latin typeface="+mj-lt"/>
              </a:rPr>
              <a:pPr algn="r">
                <a:spcAft>
                  <a:spcPts val="600"/>
                </a:spcAft>
              </a:pPr>
              <a:t>6</a:t>
            </a:fld>
            <a:endParaRPr lang="en-US" sz="1000">
              <a:solidFill>
                <a:srgbClr val="B311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75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0DD89-764D-4BAE-AE92-6B0FE3AB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Atomic</a:t>
            </a:r>
            <a:r>
              <a:rPr lang="de-DE" dirty="0"/>
              <a:t> Swaps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1DBBA-09F2-4407-9FEA-EB138D807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256" y="2688708"/>
            <a:ext cx="4828032" cy="3416301"/>
          </a:xfrm>
        </p:spPr>
        <p:txBody>
          <a:bodyPr/>
          <a:lstStyle/>
          <a:p>
            <a:r>
              <a:rPr lang="de-DE" dirty="0"/>
              <a:t>Protocol </a:t>
            </a:r>
            <a:r>
              <a:rPr lang="de-DE" dirty="0" err="1"/>
              <a:t>allowing</a:t>
            </a:r>
            <a:r>
              <a:rPr lang="de-DE" dirty="0"/>
              <a:t> P2P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Cryptocurrencies</a:t>
            </a:r>
            <a:r>
              <a:rPr lang="de-DE" dirty="0"/>
              <a:t>.</a:t>
            </a:r>
          </a:p>
          <a:p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.</a:t>
            </a:r>
          </a:p>
          <a:p>
            <a:r>
              <a:rPr lang="de-DE" dirty="0" err="1"/>
              <a:t>Built</a:t>
            </a:r>
            <a:r>
              <a:rPr lang="de-DE" dirty="0"/>
              <a:t> on </a:t>
            </a:r>
            <a:r>
              <a:rPr lang="de-DE" dirty="0" err="1"/>
              <a:t>scripting</a:t>
            </a:r>
            <a:r>
              <a:rPr lang="de-DE" dirty="0"/>
              <a:t>/smart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blockchains</a:t>
            </a:r>
            <a:r>
              <a:rPr lang="de-DE" dirty="0"/>
              <a:t>.</a:t>
            </a:r>
          </a:p>
        </p:txBody>
      </p:sp>
      <p:pic>
        <p:nvPicPr>
          <p:cNvPr id="6" name="Inhaltsplatzhalter 5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E48E2865-D16C-4F68-947A-5A1045AB7E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4" y="2688708"/>
            <a:ext cx="4827587" cy="271494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4F72AA-9453-4C20-B25D-544344C7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61BC2-1BB4-4332-A104-345DA445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Atomic</a:t>
            </a:r>
            <a:r>
              <a:rPr lang="de-AT" dirty="0"/>
              <a:t> Swaps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F81B60-9DA0-40EC-B963-99F37433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657" y="2603500"/>
            <a:ext cx="4828032" cy="3416301"/>
          </a:xfrm>
        </p:spPr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-phase </a:t>
            </a:r>
            <a:r>
              <a:rPr lang="de-DE" dirty="0" err="1"/>
              <a:t>process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err="1"/>
              <a:t>Locking</a:t>
            </a:r>
            <a:r>
              <a:rPr lang="de-DE" b="1" dirty="0"/>
              <a:t> </a:t>
            </a:r>
            <a:r>
              <a:rPr lang="de-DE" b="1" dirty="0" err="1"/>
              <a:t>phase</a:t>
            </a:r>
            <a:r>
              <a:rPr lang="de-DE" b="1" dirty="0"/>
              <a:t>: </a:t>
            </a:r>
            <a:r>
              <a:rPr lang="de-DE" dirty="0"/>
              <a:t>Funds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locked</a:t>
            </a:r>
            <a:r>
              <a:rPr lang="de-DE" dirty="0"/>
              <a:t> in </a:t>
            </a:r>
            <a:r>
              <a:rPr lang="de-DE" dirty="0" err="1"/>
              <a:t>contracts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sides</a:t>
            </a:r>
            <a:r>
              <a:rPr lang="de-DE" dirty="0"/>
              <a:t> (HTLCs)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b="1" dirty="0" err="1"/>
              <a:t>Claiming</a:t>
            </a:r>
            <a:r>
              <a:rPr lang="de-DE" b="1" dirty="0"/>
              <a:t> </a:t>
            </a:r>
            <a:r>
              <a:rPr lang="de-DE" b="1" dirty="0" err="1"/>
              <a:t>phase</a:t>
            </a:r>
            <a:r>
              <a:rPr lang="de-DE" b="1" dirty="0"/>
              <a:t>: </a:t>
            </a:r>
            <a:r>
              <a:rPr lang="de-DE" dirty="0" err="1"/>
              <a:t>Conditional</a:t>
            </a:r>
            <a:r>
              <a:rPr lang="de-DE" dirty="0"/>
              <a:t> release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owners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refund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dispute</a:t>
            </a:r>
            <a:r>
              <a:rPr lang="de-DE" dirty="0"/>
              <a:t>)</a:t>
            </a:r>
          </a:p>
          <a:p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CFF365E-EC3B-46D1-B0F6-C4517D4EA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7987" y="2441785"/>
            <a:ext cx="5382752" cy="322965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633E26-0009-4403-952F-DB51D462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1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4">
            <a:extLst>
              <a:ext uri="{FF2B5EF4-FFF2-40B4-BE49-F238E27FC236}">
                <a16:creationId xmlns:a16="http://schemas.microsoft.com/office/drawing/2014/main" id="{C64F3DEE-14BC-406B-93AD-598981F25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88BD73-1AC0-441A-A09D-9CBAAEF8C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ABEF8D-F54B-48FA-8085-6B417C3CE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A2D749-AD7F-43E6-9562-40414FDAE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B7D11FA-40DC-4AC1-B696-35D8E580D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1EEC3B0-1605-4B0F-B5E8-78EB88894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6BB5ADF5-5A99-4285-81AC-80DD65BB3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C59212F-2BEE-43B1-AC66-FBA4E10EF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" name="Rectangle 43">
            <a:extLst>
              <a:ext uri="{FF2B5EF4-FFF2-40B4-BE49-F238E27FC236}">
                <a16:creationId xmlns:a16="http://schemas.microsoft.com/office/drawing/2014/main" id="{9F550EC2-0D1E-4045-BFC3-7E51E9B1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630724A8-2F25-4DC7-AAA9-DC7A91CB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1" name="Group 47">
            <a:extLst>
              <a:ext uri="{FF2B5EF4-FFF2-40B4-BE49-F238E27FC236}">
                <a16:creationId xmlns:a16="http://schemas.microsoft.com/office/drawing/2014/main" id="{115F978F-C2B8-477C-8772-319DB9785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830F4C-2822-446F-9050-B207DB642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4CC95ED-4B60-4EAD-B8FC-15DA7A990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9B54B1-04D0-4984-A578-B5CE54BE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634684" y="402165"/>
              <a:ext cx="7133982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12C1C1B-CC29-4B26-B018-0F2A5851D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2760191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605EF37-87B1-4DE0-8BB7-AD7261A46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1849083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BC59457-ECF3-46EE-8536-548D7005E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3B7A685-778D-4D41-80E7-6DEB47DD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Privacy-Enhancing Cryptocurrencies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1AC0B-4AB8-423A-8142-DC7F0E483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9483" y="1063416"/>
            <a:ext cx="6813755" cy="320471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Encrypted transactions values (Homomorphic Commitment + </a:t>
            </a:r>
            <a:r>
              <a:rPr lang="en-US" dirty="0" err="1"/>
              <a:t>Rangeproof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</a:pPr>
            <a:r>
              <a:rPr lang="en-US" dirty="0"/>
              <a:t>Cryptographic tools to obfuscate transaction graph: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Coin mixing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Stealth addresses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Ring signatures</a:t>
            </a:r>
          </a:p>
          <a:p>
            <a:pPr>
              <a:lnSpc>
                <a:spcPct val="90000"/>
              </a:lnSpc>
            </a:pPr>
            <a:r>
              <a:rPr lang="en-US" dirty="0"/>
              <a:t>Lack of scripting/smart contract capabilities (cost of increased privacy)</a:t>
            </a:r>
          </a:p>
          <a:p>
            <a:pPr>
              <a:lnSpc>
                <a:spcPct val="90000"/>
              </a:lnSpc>
            </a:pPr>
            <a:r>
              <a:rPr lang="en-US" dirty="0"/>
              <a:t>Often not listed on centralized exchanges due to regulatory reasons.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62" name="Rectangle 55">
            <a:extLst>
              <a:ext uri="{FF2B5EF4-FFF2-40B4-BE49-F238E27FC236}">
                <a16:creationId xmlns:a16="http://schemas.microsoft.com/office/drawing/2014/main" id="{BA75B3E7-D04E-440C-9493-1A705BFC5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Grafik 2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F276307-39D0-433B-8CA6-10F02B24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84" y="4593523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24" name="Inhaltsplatzhalter 23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D8EA6D7-2D22-4B06-9940-3BB096B7AF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60808" y="4593523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E8ABB58-6775-42AA-A3AB-36724996A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132" y="4593523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E8BE30C-988B-4C03-BE27-C81293358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6754" y="4593523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7FBB1-79D0-4C0D-BEFC-064D01F7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1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TM02900722[[fn=Ion-Lila]]</Template>
  <TotalTime>0</TotalTime>
  <Words>906</Words>
  <Application>Microsoft Office PowerPoint</Application>
  <PresentationFormat>Breitbild</PresentationFormat>
  <Paragraphs>150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Ion-Sitzungssaal</vt:lpstr>
      <vt:lpstr>Adaptor Signature Based Atomic Swaps Between Bitcoin and a Mimblewimble based Cryptocurrency</vt:lpstr>
      <vt:lpstr>Outline</vt:lpstr>
      <vt:lpstr>Problem Description &amp; Motivation</vt:lpstr>
      <vt:lpstr>Centralized Exchanges</vt:lpstr>
      <vt:lpstr>Decentralized Exchanges</vt:lpstr>
      <vt:lpstr>Background &amp; Problem Description</vt:lpstr>
      <vt:lpstr>Atomic Swaps</vt:lpstr>
      <vt:lpstr>Atomic Swaps</vt:lpstr>
      <vt:lpstr>Privacy-Enhancing Cryptocurrencies</vt:lpstr>
      <vt:lpstr>The Mimblewimble Protocol</vt:lpstr>
      <vt:lpstr>The Mimblewimble Protocol</vt:lpstr>
      <vt:lpstr>Mimblewimble Transaction</vt:lpstr>
      <vt:lpstr>Adaptor Signatures</vt:lpstr>
      <vt:lpstr>Adaptor Signatures</vt:lpstr>
      <vt:lpstr>Methodology</vt:lpstr>
      <vt:lpstr>Methodology</vt:lpstr>
      <vt:lpstr>Atomic Swap Protocol</vt:lpstr>
      <vt:lpstr>Atomic Swap Protocol  Bitcoin side</vt:lpstr>
      <vt:lpstr>Atomic Swap  MW side</vt:lpstr>
      <vt:lpstr>Atomic Swap – Practical Difficulties</vt:lpstr>
      <vt:lpstr>Implementation</vt:lpstr>
      <vt:lpstr>Implementation</vt:lpstr>
      <vt:lpstr>Implementation</vt:lpstr>
      <vt:lpstr>Locking phase</vt:lpstr>
      <vt:lpstr>Claiming phase</vt:lpstr>
      <vt:lpstr>The bumpy road towards finishing my thesis</vt:lpstr>
      <vt:lpstr>Challenges and Milestones</vt:lpstr>
      <vt:lpstr>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Adaptor Signature Based Atomic Swaps Between Bitcoin and a Mimblewimble based Cryptocurrency</dc:title>
  <dc:creator>Jakob Abfalter</dc:creator>
  <cp:lastModifiedBy>Jakob Abfalter</cp:lastModifiedBy>
  <cp:revision>31</cp:revision>
  <dcterms:created xsi:type="dcterms:W3CDTF">2021-04-10T13:05:07Z</dcterms:created>
  <dcterms:modified xsi:type="dcterms:W3CDTF">2021-07-04T11:29:32Z</dcterms:modified>
</cp:coreProperties>
</file>