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63" r:id="rId4"/>
    <p:sldId id="266" r:id="rId5"/>
    <p:sldId id="259" r:id="rId6"/>
    <p:sldId id="264" r:id="rId7"/>
    <p:sldId id="265" r:id="rId8"/>
    <p:sldId id="268" r:id="rId9"/>
    <p:sldId id="269" r:id="rId10"/>
    <p:sldId id="267" r:id="rId11"/>
    <p:sldId id="280" r:id="rId12"/>
    <p:sldId id="281" r:id="rId13"/>
    <p:sldId id="282" r:id="rId14"/>
    <p:sldId id="283" r:id="rId15"/>
    <p:sldId id="284" r:id="rId16"/>
    <p:sldId id="285" r:id="rId17"/>
    <p:sldId id="287" r:id="rId18"/>
    <p:sldId id="289" r:id="rId19"/>
    <p:sldId id="290" r:id="rId20"/>
    <p:sldId id="29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60"/>
  </p:normalViewPr>
  <p:slideViewPr>
    <p:cSldViewPr snapToGrid="0">
      <p:cViewPr varScale="1">
        <p:scale>
          <a:sx n="91" d="100"/>
          <a:sy n="91" d="100"/>
        </p:scale>
        <p:origin x="33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3FA37-A8AC-4046-977D-B6A7F695B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7186C-28BC-4709-9767-CB7854569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1898B-EF11-4870-A403-064787FA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C08C-CC7E-4786-BB8F-25C61821C15F}" type="datetimeFigureOut">
              <a:rPr lang="en-ID" smtClean="0"/>
              <a:t>02/08/2021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1059F-7B34-4E7D-8BB6-9BB6FBD26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DCB70-A948-4FFE-A347-A09717449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2F92-56D5-4C7C-A106-D8AB9CA344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37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7B79-DDDB-4421-AD51-BDCE0DEE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EB8EC-EDE8-44DE-826C-B5D426B89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796CF-5B67-4F1F-80AB-AD7BE9D84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C08C-CC7E-4786-BB8F-25C61821C15F}" type="datetimeFigureOut">
              <a:rPr lang="en-ID" smtClean="0"/>
              <a:t>02/08/2021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7FABC-F88D-4E22-8D1B-3CBCA013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AC487-B896-42DC-9F09-AC4AD401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2F92-56D5-4C7C-A106-D8AB9CA344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700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1516B5-F29F-494E-8397-DC247990E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7822C-D75F-4EB6-9C20-2DBC9C7EA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13003-EB17-4838-A1FD-A7C75EC72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C08C-CC7E-4786-BB8F-25C61821C15F}" type="datetimeFigureOut">
              <a:rPr lang="en-ID" smtClean="0"/>
              <a:t>02/08/2021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23DDC-2E6D-4EF7-AC10-D9465CC2B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0C3-EC6E-4DD9-9F66-ACB380CF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2F92-56D5-4C7C-A106-D8AB9CA344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843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2210-5AD5-448C-995F-2CBE4F44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A5F5F-1685-46EE-BFB9-7AD16C57E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673CF-51FA-4579-A4E0-404C39650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C08C-CC7E-4786-BB8F-25C61821C15F}" type="datetimeFigureOut">
              <a:rPr lang="en-ID" smtClean="0"/>
              <a:t>02/08/2021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C01EF-420D-48DA-BBC7-1F301617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B843F-D6C5-408A-88EC-64EF003BE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2F92-56D5-4C7C-A106-D8AB9CA344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914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70E5A-59FC-44A8-886E-40FE62C9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7875C-6F0E-4237-8B4A-8F1EFE04E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45611-F5A8-4622-9ED7-1C6A69B8D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C08C-CC7E-4786-BB8F-25C61821C15F}" type="datetimeFigureOut">
              <a:rPr lang="en-ID" smtClean="0"/>
              <a:t>02/08/2021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53E4A-49A6-4F53-A9D3-916C7428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2DEE4-47A7-49FF-9187-41600024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2F92-56D5-4C7C-A106-D8AB9CA344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9745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81D25-707F-4DCA-9B8F-B64CC790F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A7122-F4D5-49C9-A29B-610D960E9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AEC91-B63D-428D-ACC8-8515D1BF2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E69B6-F38F-4686-8358-238C7257E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C08C-CC7E-4786-BB8F-25C61821C15F}" type="datetimeFigureOut">
              <a:rPr lang="en-ID" smtClean="0"/>
              <a:t>02/08/2021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50B71-803F-4D59-981F-EA23EC80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DB478-1F8B-467C-B67D-FEDECAAC2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2F92-56D5-4C7C-A106-D8AB9CA344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637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9A32C-04C0-47A5-BF87-DA677F3E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F5CAE-5F62-4822-B02B-C012EF751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47A28-A11C-4235-9526-9A7E254E4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3BC37-3AB6-4A53-8E79-A62B6AC1B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2BB46D-498E-4A22-867F-0874C4CFD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375B56-E33C-471B-8179-85399A910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C08C-CC7E-4786-BB8F-25C61821C15F}" type="datetimeFigureOut">
              <a:rPr lang="en-ID" smtClean="0"/>
              <a:t>02/08/2021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785C71-D113-42E2-8932-79F9E3411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338A11-5A26-44BA-8AB7-AD5E6CE3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2F92-56D5-4C7C-A106-D8AB9CA344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5188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CCC5-9B1C-4E0A-A224-FC7D9B923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8A94E-ACE0-4E14-8548-13530E3CD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C08C-CC7E-4786-BB8F-25C61821C15F}" type="datetimeFigureOut">
              <a:rPr lang="en-ID" smtClean="0"/>
              <a:t>02/08/2021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9DF61B-0110-4262-89E8-679AFE397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53F0A-BE16-490E-8ED5-F78A48AD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2F92-56D5-4C7C-A106-D8AB9CA344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901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5CB90-ACC7-473D-9E5B-C1ABFF90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C08C-CC7E-4786-BB8F-25C61821C15F}" type="datetimeFigureOut">
              <a:rPr lang="en-ID" smtClean="0"/>
              <a:t>02/08/2021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3C968F-3429-46ED-96F1-AA0B37B72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52542-56AD-4782-85A7-5F115ECF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2F92-56D5-4C7C-A106-D8AB9CA344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959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359F3-8B30-49A0-A015-02F9A3242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9F2A6-5111-432F-978B-A8BBCA16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16EC2-8425-4CCE-B7D4-8CE1CC761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B89CD-7D1E-41B4-B797-A1F13DDF6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C08C-CC7E-4786-BB8F-25C61821C15F}" type="datetimeFigureOut">
              <a:rPr lang="en-ID" smtClean="0"/>
              <a:t>02/08/2021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9EC1B-FBDA-4B82-B817-781ECBA43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DBA11-31FE-411C-AD7C-CF49A8830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2F92-56D5-4C7C-A106-D8AB9CA344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967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622D-20D1-43DA-990E-C142B7147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12E89D-4A62-43BC-8ADE-46F9361FD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602BF-E01D-4AFC-8241-8B3319600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74CBE-71AF-4720-94AC-581884D28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C08C-CC7E-4786-BB8F-25C61821C15F}" type="datetimeFigureOut">
              <a:rPr lang="en-ID" smtClean="0"/>
              <a:t>02/08/2021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76FFE-7D3B-432A-AE17-E66ACFE43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286DC-BC17-4391-BFF7-6EF34B38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2F92-56D5-4C7C-A106-D8AB9CA344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9315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775F7B-B6F7-48BA-A9B0-E30A1C43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C3BF5-7011-4EE1-AC08-75B18B501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2156E-4707-4248-B364-1B327105C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5C08C-CC7E-4786-BB8F-25C61821C15F}" type="datetimeFigureOut">
              <a:rPr lang="en-ID" smtClean="0"/>
              <a:t>02/08/2021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6503A-5533-4F8A-BBD9-B847CAB65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BB699-F904-4F6A-8176-5855D05B4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12F92-56D5-4C7C-A106-D8AB9CA344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3168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09562-07B8-4590-8836-83EDD9DD73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IlmuOne</a:t>
            </a:r>
            <a:r>
              <a:rPr lang="en-US" b="1" dirty="0"/>
              <a:t> Data Assessment Test</a:t>
            </a:r>
            <a:endParaRPr lang="en-ID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6DD4D-1D6D-4544-83AF-DFF15609C6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By Jafar Shodiq</a:t>
            </a:r>
            <a:endParaRPr lang="en-ID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5919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60B0-5E3F-4440-B217-F151A15B12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Modeling (Forecasting)</a:t>
            </a:r>
            <a:endParaRPr lang="en-ID" sz="4400" dirty="0"/>
          </a:p>
        </p:txBody>
      </p:sp>
    </p:spTree>
    <p:extLst>
      <p:ext uri="{BB962C8B-B14F-4D97-AF65-F5344CB8AC3E}">
        <p14:creationId xmlns:p14="http://schemas.microsoft.com/office/powerpoint/2010/main" val="3684908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509C7-BEE9-4AC2-BB68-AECD258EF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 2010 – 2021 Trend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17727-0885-453C-9221-1EB261B8E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111" y="2517511"/>
            <a:ext cx="5534643" cy="2950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D99450-2EF0-4863-82EA-2BAB74855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46" y="2565949"/>
            <a:ext cx="5534643" cy="2853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FB0024-E028-40F6-9B4B-9FACCBF930F7}"/>
              </a:ext>
            </a:extLst>
          </p:cNvPr>
          <p:cNvSpPr txBox="1"/>
          <p:nvPr/>
        </p:nvSpPr>
        <p:spPr>
          <a:xfrm>
            <a:off x="8835075" y="2349017"/>
            <a:ext cx="96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Monthly</a:t>
            </a:r>
            <a:endParaRPr lang="en-ID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267DDE-BBAB-4861-8285-6E50805EE35C}"/>
              </a:ext>
            </a:extLst>
          </p:cNvPr>
          <p:cNvSpPr txBox="1"/>
          <p:nvPr/>
        </p:nvSpPr>
        <p:spPr>
          <a:xfrm>
            <a:off x="2720210" y="238128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Daily</a:t>
            </a:r>
            <a:endParaRPr lang="en-ID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1476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5503-F28D-4643-8BFB-0A433B47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Result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49722F-FEE0-4DE7-BA85-1AD8969A6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454" y="1690688"/>
            <a:ext cx="6421016" cy="341116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B2DC0CE-3809-4774-95CA-1AB1AD5342C2}"/>
              </a:ext>
            </a:extLst>
          </p:cNvPr>
          <p:cNvGrpSpPr/>
          <p:nvPr/>
        </p:nvGrpSpPr>
        <p:grpSpPr>
          <a:xfrm>
            <a:off x="209026" y="2300211"/>
            <a:ext cx="4706923" cy="2443664"/>
            <a:chOff x="209026" y="2434827"/>
            <a:chExt cx="4706923" cy="24436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813DB68-03F4-4D0B-BBA4-0AE3413E5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026" y="2434827"/>
              <a:ext cx="4706923" cy="2443664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D109942-A990-48B1-8922-907FBBA22725}"/>
                </a:ext>
              </a:extLst>
            </p:cNvPr>
            <p:cNvSpPr/>
            <p:nvPr/>
          </p:nvSpPr>
          <p:spPr>
            <a:xfrm>
              <a:off x="4728210" y="3341798"/>
              <a:ext cx="174404" cy="17440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D7099F0-786F-4DB1-9B64-F37C18C1AE00}"/>
              </a:ext>
            </a:extLst>
          </p:cNvPr>
          <p:cNvSpPr txBox="1"/>
          <p:nvPr/>
        </p:nvSpPr>
        <p:spPr>
          <a:xfrm>
            <a:off x="566533" y="5070708"/>
            <a:ext cx="2214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MSE	: 642071.47</a:t>
            </a:r>
          </a:p>
          <a:p>
            <a:r>
              <a:rPr lang="en-US" dirty="0">
                <a:latin typeface="+mj-lt"/>
              </a:rPr>
              <a:t>RMSE	: 801.29</a:t>
            </a:r>
            <a:endParaRPr lang="en-ID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625009-B827-4B7B-96C0-5D764982663D}"/>
              </a:ext>
            </a:extLst>
          </p:cNvPr>
          <p:cNvSpPr txBox="1"/>
          <p:nvPr/>
        </p:nvSpPr>
        <p:spPr>
          <a:xfrm>
            <a:off x="5657859" y="5101853"/>
            <a:ext cx="315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Forecast mean sales: 142239.41</a:t>
            </a:r>
            <a:endParaRPr lang="en-ID" dirty="0">
              <a:latin typeface="+mj-lt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BCFD1C5-C3F1-4D7C-8F40-88EB8C94DCD2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4902614" y="3294384"/>
            <a:ext cx="32470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126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5503-F28D-4643-8BFB-0A433B47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Result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7099F0-786F-4DB1-9B64-F37C18C1AE00}"/>
              </a:ext>
            </a:extLst>
          </p:cNvPr>
          <p:cNvSpPr txBox="1"/>
          <p:nvPr/>
        </p:nvSpPr>
        <p:spPr>
          <a:xfrm>
            <a:off x="902092" y="1690688"/>
            <a:ext cx="1030362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With RMSE 801.29, we would say this forecast model did a pretty good job. Though we would prefer you do not use this result as a final company decision. There are many other unpredictable events that could affect the sales values.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Based on the forecast, future sales number would be </a:t>
            </a:r>
            <a:r>
              <a:rPr lang="en-US" sz="2800" b="1" dirty="0"/>
              <a:t>142,239.41 sales per day</a:t>
            </a:r>
            <a:r>
              <a:rPr lang="en-US" sz="2800" dirty="0">
                <a:latin typeface="+mj-lt"/>
              </a:rPr>
              <a:t>.</a:t>
            </a:r>
            <a:endParaRPr lang="en-ID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2389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D915D-8FAC-439F-9244-88D497C46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30 Million Prediction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65DCD-0BE3-4AA4-803F-E7FE2ACAE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From the available data, total sales from 2021-01-04 to 2021-04-29 was 11,849,286 sales. With the forecast result 142,239.41 sales per day, total 30 million sales would happen in </a:t>
            </a:r>
            <a:r>
              <a:rPr lang="en-US" b="1" dirty="0"/>
              <a:t>2021-09-04 (September 4</a:t>
            </a:r>
            <a:r>
              <a:rPr lang="en-US" b="1" baseline="30000" dirty="0"/>
              <a:t>th</a:t>
            </a:r>
            <a:r>
              <a:rPr lang="en-US" b="1" dirty="0"/>
              <a:t>)</a:t>
            </a:r>
            <a:r>
              <a:rPr lang="en-US" dirty="0">
                <a:latin typeface="+mj-lt"/>
              </a:rPr>
              <a:t>.</a:t>
            </a:r>
            <a:endParaRPr lang="en-ID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6218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60B0-5E3F-4440-B217-F151A15B12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Decision Making</a:t>
            </a:r>
            <a:endParaRPr lang="en-ID" sz="4400" dirty="0"/>
          </a:p>
        </p:txBody>
      </p:sp>
    </p:spTree>
    <p:extLst>
      <p:ext uri="{BB962C8B-B14F-4D97-AF65-F5344CB8AC3E}">
        <p14:creationId xmlns:p14="http://schemas.microsoft.com/office/powerpoint/2010/main" val="2181590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39D5B-0264-4E1F-8B58-5AD2D2D0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56B4-F8D2-4EBF-8CE1-6C33D09C2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064"/>
            <a:ext cx="10515600" cy="49812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Bottom 3 maker with the least sales</a:t>
            </a:r>
            <a:endParaRPr lang="en-ID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B3B60-092B-4F02-91AC-E7063E1CF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224" y="1898022"/>
            <a:ext cx="8635552" cy="459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81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044FD7A-BCC0-4DCF-99EF-4AC79666C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088" y="772999"/>
            <a:ext cx="7073823" cy="38199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54C9ED-E4DB-4FF6-9F20-5A477B5C6159}"/>
              </a:ext>
            </a:extLst>
          </p:cNvPr>
          <p:cNvSpPr txBox="1"/>
          <p:nvPr/>
        </p:nvSpPr>
        <p:spPr>
          <a:xfrm>
            <a:off x="5395037" y="433420"/>
            <a:ext cx="1401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Year 2021</a:t>
            </a:r>
            <a:endParaRPr lang="en-ID" sz="2400" dirty="0">
              <a:latin typeface="+mj-lt"/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6EF2C0BD-C2A4-48CB-B57D-F423468E7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88676"/>
              </p:ext>
            </p:extLst>
          </p:nvPr>
        </p:nvGraphicFramePr>
        <p:xfrm>
          <a:off x="2396866" y="4701733"/>
          <a:ext cx="739826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552">
                  <a:extLst>
                    <a:ext uri="{9D8B030D-6E8A-4147-A177-3AD203B41FA5}">
                      <a16:colId xmlns:a16="http://schemas.microsoft.com/office/drawing/2014/main" val="2142800035"/>
                    </a:ext>
                  </a:extLst>
                </a:gridCol>
                <a:gridCol w="2189278">
                  <a:extLst>
                    <a:ext uri="{9D8B030D-6E8A-4147-A177-3AD203B41FA5}">
                      <a16:colId xmlns:a16="http://schemas.microsoft.com/office/drawing/2014/main" val="2465116305"/>
                    </a:ext>
                  </a:extLst>
                </a:gridCol>
                <a:gridCol w="883634">
                  <a:extLst>
                    <a:ext uri="{9D8B030D-6E8A-4147-A177-3AD203B41FA5}">
                      <a16:colId xmlns:a16="http://schemas.microsoft.com/office/drawing/2014/main" val="2132548784"/>
                    </a:ext>
                  </a:extLst>
                </a:gridCol>
                <a:gridCol w="1511900">
                  <a:extLst>
                    <a:ext uri="{9D8B030D-6E8A-4147-A177-3AD203B41FA5}">
                      <a16:colId xmlns:a16="http://schemas.microsoft.com/office/drawing/2014/main" val="30196392"/>
                    </a:ext>
                  </a:extLst>
                </a:gridCol>
                <a:gridCol w="1511900">
                  <a:extLst>
                    <a:ext uri="{9D8B030D-6E8A-4147-A177-3AD203B41FA5}">
                      <a16:colId xmlns:a16="http://schemas.microsoft.com/office/drawing/2014/main" val="492781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Maker</a:t>
                      </a:r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Main Category</a:t>
                      </a:r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Num of Items</a:t>
                      </a:r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Sales mean</a:t>
                      </a:r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Forecast sales mean</a:t>
                      </a:r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125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Okamoto</a:t>
                      </a:r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Televisions</a:t>
                      </a:r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81</a:t>
                      </a:r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1,289.86</a:t>
                      </a:r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1,498.42</a:t>
                      </a:r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804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Hisami</a:t>
                      </a:r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Vacuum Cleaners</a:t>
                      </a:r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81</a:t>
                      </a:r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1,382.76</a:t>
                      </a:r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1,155.52</a:t>
                      </a:r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607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ysClr val="windowText" lastClr="000000"/>
                          </a:solidFill>
                          <a:latin typeface="+mj-lt"/>
                        </a:rPr>
                        <a:t>Kikuma</a:t>
                      </a:r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Televisions</a:t>
                      </a:r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81</a:t>
                      </a:r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411.01</a:t>
                      </a:r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788.80</a:t>
                      </a:r>
                      <a:endParaRPr lang="en-ID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058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24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39D5B-0264-4E1F-8B58-5AD2D2D0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56B4-F8D2-4EBF-8CE1-6C33D09C2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8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We would leave the decision on which one should be cut to the client.</a:t>
            </a:r>
            <a:endParaRPr lang="en-ID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0639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39D5B-0264-4E1F-8B58-5AD2D2D0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the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56B4-F8D2-4EBF-8CE1-6C33D09C2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Problem: Incomplete and inconsistent sales date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Suggestion(s):</a:t>
            </a:r>
          </a:p>
          <a:p>
            <a:pPr lvl="1"/>
            <a:r>
              <a:rPr lang="en-US" dirty="0">
                <a:latin typeface="+mj-lt"/>
              </a:rPr>
              <a:t>Input data daily, or</a:t>
            </a:r>
          </a:p>
          <a:p>
            <a:pPr lvl="1"/>
            <a:r>
              <a:rPr lang="en-US" dirty="0">
                <a:latin typeface="+mj-lt"/>
              </a:rPr>
              <a:t>Input data monthly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Problem: Separated category name (1 word = 1 column)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Suggestion(s):</a:t>
            </a:r>
          </a:p>
          <a:p>
            <a:pPr lvl="1"/>
            <a:r>
              <a:rPr lang="en-US" dirty="0">
                <a:latin typeface="+mj-lt"/>
              </a:rPr>
              <a:t>Combine those words into one category column from the start</a:t>
            </a:r>
          </a:p>
        </p:txBody>
      </p:sp>
    </p:spTree>
    <p:extLst>
      <p:ext uri="{BB962C8B-B14F-4D97-AF65-F5344CB8AC3E}">
        <p14:creationId xmlns:p14="http://schemas.microsoft.com/office/powerpoint/2010/main" val="244167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92F770-0272-41B4-A798-368A93C2D256}"/>
              </a:ext>
            </a:extLst>
          </p:cNvPr>
          <p:cNvSpPr txBox="1"/>
          <p:nvPr/>
        </p:nvSpPr>
        <p:spPr>
          <a:xfrm>
            <a:off x="1184411" y="973123"/>
            <a:ext cx="987228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+mj-lt"/>
              </a:rPr>
              <a:t>Data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File name format	: </a:t>
            </a:r>
            <a:r>
              <a:rPr lang="en-US" dirty="0">
                <a:solidFill>
                  <a:sysClr val="windowText" lastClr="000000"/>
                </a:solidFill>
                <a:latin typeface="+mj-lt"/>
              </a:rPr>
              <a:t>Year + Quarter. e.g. 2010Q1 is first quarter in year 2010. The files are in CSV format</a:t>
            </a:r>
            <a:endParaRPr lang="en-US" dirty="0">
              <a:latin typeface="+mj-lt"/>
            </a:endParaRPr>
          </a:p>
          <a:p>
            <a:r>
              <a:rPr lang="en-ID" dirty="0">
                <a:latin typeface="+mj-lt"/>
              </a:rPr>
              <a:t>Total dataset	: </a:t>
            </a:r>
            <a:r>
              <a:rPr lang="en-US" dirty="0">
                <a:solidFill>
                  <a:sysClr val="windowText" lastClr="000000"/>
                </a:solidFill>
                <a:latin typeface="+mj-lt"/>
              </a:rPr>
              <a:t>46, from year 2010 - 2021 with an exception only Q1 and Q2 in year 2021</a:t>
            </a:r>
            <a:endParaRPr lang="en-ID" dirty="0">
              <a:latin typeface="+mj-lt"/>
            </a:endParaRPr>
          </a:p>
          <a:p>
            <a:r>
              <a:rPr lang="en-ID" dirty="0">
                <a:latin typeface="+mj-lt"/>
              </a:rPr>
              <a:t>Labels		: </a:t>
            </a:r>
            <a:r>
              <a:rPr lang="en-ID" dirty="0">
                <a:solidFill>
                  <a:sysClr val="windowText" lastClr="000000"/>
                </a:solidFill>
                <a:latin typeface="+mj-lt"/>
              </a:rPr>
              <a:t>Vary (1000 - 3000 rows)</a:t>
            </a:r>
            <a:endParaRPr lang="en-ID" dirty="0">
              <a:latin typeface="+mj-lt"/>
            </a:endParaRPr>
          </a:p>
          <a:p>
            <a:r>
              <a:rPr lang="en-ID" dirty="0">
                <a:latin typeface="+mj-lt"/>
              </a:rPr>
              <a:t>Features		: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913029-FE70-4977-8FF7-F912C40DF332}"/>
              </a:ext>
            </a:extLst>
          </p:cNvPr>
          <p:cNvSpPr txBox="1"/>
          <p:nvPr/>
        </p:nvSpPr>
        <p:spPr>
          <a:xfrm>
            <a:off x="1184410" y="3204012"/>
            <a:ext cx="98722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+mj-lt"/>
              </a:rPr>
              <a:t>Features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Date		: </a:t>
            </a:r>
            <a:r>
              <a:rPr lang="en-US" sz="1800" b="0" kern="1200" dirty="0">
                <a:solidFill>
                  <a:schemeClr val="dk1"/>
                </a:solidFill>
                <a:effectLst/>
                <a:latin typeface="+mj-lt"/>
              </a:rPr>
              <a:t>The date of the sales (YY-mm-dd)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Category1	: </a:t>
            </a:r>
            <a:r>
              <a:rPr lang="en-US" sz="1800" b="0" kern="1200" dirty="0">
                <a:solidFill>
                  <a:schemeClr val="dk1"/>
                </a:solidFill>
                <a:effectLst/>
                <a:latin typeface="+mj-lt"/>
              </a:rPr>
              <a:t>First word of the item category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Category2	: </a:t>
            </a:r>
            <a:r>
              <a:rPr lang="en-US" dirty="0">
                <a:solidFill>
                  <a:schemeClr val="dk1"/>
                </a:solidFill>
                <a:latin typeface="+mj-lt"/>
              </a:rPr>
              <a:t>Second </a:t>
            </a:r>
            <a:r>
              <a:rPr lang="en-US" sz="1800" b="0" kern="1200" dirty="0">
                <a:solidFill>
                  <a:schemeClr val="dk1"/>
                </a:solidFill>
                <a:effectLst/>
                <a:latin typeface="+mj-lt"/>
              </a:rPr>
              <a:t>word of the item category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Category3	: </a:t>
            </a:r>
            <a:r>
              <a:rPr lang="en-US" sz="1800" b="0" kern="1200" dirty="0">
                <a:solidFill>
                  <a:schemeClr val="dk1"/>
                </a:solidFill>
                <a:effectLst/>
                <a:latin typeface="+mj-lt"/>
              </a:rPr>
              <a:t>Third word of the item category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Maker		: </a:t>
            </a:r>
            <a:r>
              <a:rPr lang="en-US" sz="1800" b="0" kern="1200" dirty="0">
                <a:solidFill>
                  <a:schemeClr val="dk1"/>
                </a:solidFill>
                <a:effectLst/>
                <a:latin typeface="+mj-lt"/>
              </a:rPr>
              <a:t>The name of the item maker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Sales		: Number of sales</a:t>
            </a:r>
          </a:p>
          <a:p>
            <a:r>
              <a:rPr lang="en-US" dirty="0">
                <a:latin typeface="+mj-lt"/>
              </a:rPr>
              <a:t>Identifier		: Item ID</a:t>
            </a:r>
          </a:p>
        </p:txBody>
      </p:sp>
    </p:spTree>
    <p:extLst>
      <p:ext uri="{BB962C8B-B14F-4D97-AF65-F5344CB8AC3E}">
        <p14:creationId xmlns:p14="http://schemas.microsoft.com/office/powerpoint/2010/main" val="2187878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09562-07B8-4590-8836-83EDD9DD73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Thank You</a:t>
            </a:r>
            <a:endParaRPr lang="en-ID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6DD4D-1D6D-4544-83AF-DFF15609C6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By Jafar Shodiq</a:t>
            </a:r>
            <a:endParaRPr lang="en-ID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6543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92F770-0272-41B4-A798-368A93C2D256}"/>
              </a:ext>
            </a:extLst>
          </p:cNvPr>
          <p:cNvSpPr txBox="1"/>
          <p:nvPr/>
        </p:nvSpPr>
        <p:spPr>
          <a:xfrm>
            <a:off x="1184410" y="1065402"/>
            <a:ext cx="347973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Objectives</a:t>
            </a:r>
          </a:p>
          <a:p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Data cleaning and 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>
                <a:latin typeface="+mj-lt"/>
              </a:rPr>
              <a:t>Data modeling (forecasting)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>
                <a:latin typeface="+mj-lt"/>
              </a:rPr>
              <a:t>Decision Making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913029-FE70-4977-8FF7-F912C40DF332}"/>
              </a:ext>
            </a:extLst>
          </p:cNvPr>
          <p:cNvSpPr txBox="1"/>
          <p:nvPr/>
        </p:nvSpPr>
        <p:spPr>
          <a:xfrm>
            <a:off x="1184410" y="2929156"/>
            <a:ext cx="548336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Additional Notes</a:t>
            </a:r>
          </a:p>
          <a:p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daily date data is not complete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Data anomaly in June 19 2019 and December 09 2020</a:t>
            </a:r>
          </a:p>
        </p:txBody>
      </p:sp>
    </p:spTree>
    <p:extLst>
      <p:ext uri="{BB962C8B-B14F-4D97-AF65-F5344CB8AC3E}">
        <p14:creationId xmlns:p14="http://schemas.microsoft.com/office/powerpoint/2010/main" val="3339045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60B0-5E3F-4440-B217-F151A15B12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Cleaning and Preprocessing</a:t>
            </a:r>
            <a:endParaRPr lang="en-ID" sz="4400" dirty="0"/>
          </a:p>
        </p:txBody>
      </p:sp>
    </p:spTree>
    <p:extLst>
      <p:ext uri="{BB962C8B-B14F-4D97-AF65-F5344CB8AC3E}">
        <p14:creationId xmlns:p14="http://schemas.microsoft.com/office/powerpoint/2010/main" val="413494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DC02-78FB-4E75-988C-CB8F22D69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Take Out the Data Belonging to PT. D.K. Works</a:t>
            </a:r>
            <a:endParaRPr lang="en-ID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715E86-ABDF-4F54-A26A-5164B63B3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574" y="1824974"/>
            <a:ext cx="7182852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84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DB23-7F40-4410-A41F-F9B15633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Reshape the Data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7815C-D9AF-4BCE-8A1D-C75805464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706" y="1690688"/>
            <a:ext cx="6544588" cy="1971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EB2092-EEBC-4093-A780-E44493CAD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22" y="4309519"/>
            <a:ext cx="5048955" cy="190526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121A43-5156-4503-A2F2-1B70AE70EAF4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6096000" y="3662638"/>
            <a:ext cx="0" cy="6468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362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7E0B9-5196-41B5-AA74-C19B47E9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Furthermore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30C50-3301-4922-9B00-D3A153A9F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+mj-lt"/>
              </a:rPr>
              <a:t>Convert date type to datetime object</a:t>
            </a:r>
          </a:p>
          <a:p>
            <a:pPr algn="just"/>
            <a:r>
              <a:rPr lang="en-US" dirty="0">
                <a:latin typeface="+mj-lt"/>
              </a:rPr>
              <a:t>Fill missing sales values with the mean by Identifier from each quarter</a:t>
            </a:r>
            <a:endParaRPr lang="en-ID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1323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DC02-78FB-4E75-988C-CB8F22D69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Group-by Date Column and Interpolate the Missing Daily Sales</a:t>
            </a:r>
            <a:endParaRPr lang="en-ID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929622-210A-4225-AB2C-AC8ABC8BD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754" y="1852828"/>
            <a:ext cx="2029108" cy="44106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9E5D6E-EC44-4A58-829A-6D7E9ECC0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422" y="1852828"/>
            <a:ext cx="1971950" cy="439163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6D1ED4-3AB0-43DD-8325-71496BCBBE12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5046862" y="4048647"/>
            <a:ext cx="826560" cy="9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042D7C4-D57C-4F61-B4F8-1FE4395C6810}"/>
              </a:ext>
            </a:extLst>
          </p:cNvPr>
          <p:cNvSpPr/>
          <p:nvPr/>
        </p:nvSpPr>
        <p:spPr>
          <a:xfrm>
            <a:off x="5989739" y="4303552"/>
            <a:ext cx="1661021" cy="209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364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DC02-78FB-4E75-988C-CB8F22D69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Anomaly</a:t>
            </a:r>
            <a:endParaRPr lang="en-ID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87A2FD-BFA5-484F-B7CD-47BA35120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28" y="1531383"/>
            <a:ext cx="8241484" cy="4551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9E9F41-10C4-4C0A-AF4B-AB0DD49DC965}"/>
              </a:ext>
            </a:extLst>
          </p:cNvPr>
          <p:cNvSpPr txBox="1"/>
          <p:nvPr/>
        </p:nvSpPr>
        <p:spPr>
          <a:xfrm>
            <a:off x="9713712" y="5227175"/>
            <a:ext cx="14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June 19 2019</a:t>
            </a:r>
          </a:p>
          <a:p>
            <a:r>
              <a:rPr lang="en-US" sz="1400" dirty="0">
                <a:latin typeface="+mj-lt"/>
              </a:rPr>
              <a:t>Sales: 12617.0</a:t>
            </a:r>
            <a:endParaRPr lang="en-ID" sz="14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638D11-2764-4CF7-B594-4A20B739F105}"/>
              </a:ext>
            </a:extLst>
          </p:cNvPr>
          <p:cNvSpPr txBox="1"/>
          <p:nvPr/>
        </p:nvSpPr>
        <p:spPr>
          <a:xfrm>
            <a:off x="9713712" y="4540208"/>
            <a:ext cx="1954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December 09 2020</a:t>
            </a:r>
          </a:p>
          <a:p>
            <a:r>
              <a:rPr lang="en-US" sz="1400" dirty="0">
                <a:latin typeface="+mj-lt"/>
              </a:rPr>
              <a:t>Sales: 44665.81</a:t>
            </a:r>
            <a:endParaRPr lang="en-ID" sz="1400" dirty="0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A15DD73-350E-44CF-BB22-95BAE680A51F}"/>
              </a:ext>
            </a:extLst>
          </p:cNvPr>
          <p:cNvSpPr/>
          <p:nvPr/>
        </p:nvSpPr>
        <p:spPr>
          <a:xfrm>
            <a:off x="7852095" y="4740317"/>
            <a:ext cx="184558" cy="184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C38124-525C-4BA7-B87C-969AB743BEDE}"/>
              </a:ext>
            </a:extLst>
          </p:cNvPr>
          <p:cNvSpPr/>
          <p:nvPr/>
        </p:nvSpPr>
        <p:spPr>
          <a:xfrm>
            <a:off x="6939600" y="5427284"/>
            <a:ext cx="184558" cy="1845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617E3D-60EE-4C4F-BBBB-FE80C4AC83D3}"/>
              </a:ext>
            </a:extLst>
          </p:cNvPr>
          <p:cNvCxnSpPr>
            <a:cxnSpLocks/>
            <a:stCxn id="12" idx="6"/>
            <a:endCxn id="11" idx="1"/>
          </p:cNvCxnSpPr>
          <p:nvPr/>
        </p:nvCxnSpPr>
        <p:spPr>
          <a:xfrm>
            <a:off x="8036653" y="4832596"/>
            <a:ext cx="16770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E1AB6FF-717F-4ED8-807F-667EF66BF2D6}"/>
              </a:ext>
            </a:extLst>
          </p:cNvPr>
          <p:cNvCxnSpPr>
            <a:cxnSpLocks/>
            <a:stCxn id="14" idx="6"/>
            <a:endCxn id="7" idx="1"/>
          </p:cNvCxnSpPr>
          <p:nvPr/>
        </p:nvCxnSpPr>
        <p:spPr>
          <a:xfrm>
            <a:off x="7124158" y="5519563"/>
            <a:ext cx="258955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486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465</Words>
  <Application>Microsoft Office PowerPoint</Application>
  <PresentationFormat>Widescreen</PresentationFormat>
  <Paragraphs>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IlmuOne Data Assessment Test</vt:lpstr>
      <vt:lpstr>PowerPoint Presentation</vt:lpstr>
      <vt:lpstr>PowerPoint Presentation</vt:lpstr>
      <vt:lpstr>Data Cleaning and Preprocessing</vt:lpstr>
      <vt:lpstr>Take Out the Data Belonging to PT. D.K. Works</vt:lpstr>
      <vt:lpstr>Reshape the Data</vt:lpstr>
      <vt:lpstr>Furthermore</vt:lpstr>
      <vt:lpstr>Group-by Date Column and Interpolate the Missing Daily Sales</vt:lpstr>
      <vt:lpstr>Data Anomaly</vt:lpstr>
      <vt:lpstr>Data Modeling (Forecasting)</vt:lpstr>
      <vt:lpstr>Year 2010 – 2021 Trend</vt:lpstr>
      <vt:lpstr>Forecast Result</vt:lpstr>
      <vt:lpstr>Forecast Result</vt:lpstr>
      <vt:lpstr>Sales 30 Million Prediction</vt:lpstr>
      <vt:lpstr>Decision Making</vt:lpstr>
      <vt:lpstr>Exclusion</vt:lpstr>
      <vt:lpstr>PowerPoint Presentation</vt:lpstr>
      <vt:lpstr>Exclusion</vt:lpstr>
      <vt:lpstr>Improve the Data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Jafar Shodiq</dc:creator>
  <cp:lastModifiedBy>Jafar Shodiq</cp:lastModifiedBy>
  <cp:revision>26</cp:revision>
  <dcterms:created xsi:type="dcterms:W3CDTF">2021-08-01T04:42:00Z</dcterms:created>
  <dcterms:modified xsi:type="dcterms:W3CDTF">2021-08-02T05:31:34Z</dcterms:modified>
</cp:coreProperties>
</file>