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59" r:id="rId6"/>
    <p:sldId id="264" r:id="rId7"/>
    <p:sldId id="265" r:id="rId8"/>
    <p:sldId id="268" r:id="rId9"/>
    <p:sldId id="269" r:id="rId10"/>
    <p:sldId id="267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FA37-A8AC-4046-977D-B6A7F695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186C-28BC-4709-9767-CB785456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898B-EF11-4870-A403-064787F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059F-7B34-4E7D-8BB6-9BB6FBD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CB70-A948-4FFE-A347-A097174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B79-DDDB-4421-AD51-BDCE0DE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EB8EC-EDE8-44DE-826C-B5D426B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96CF-5B67-4F1F-80AB-AD7BE9D8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FABC-F88D-4E22-8D1B-3CBCA01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C487-B896-42DC-9F09-AC4AD401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0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516B5-F29F-494E-8397-DC247990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822C-D75F-4EB6-9C20-2DBC9C7E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3003-EB17-4838-A1FD-A7C75EC7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3DDC-2E6D-4EF7-AC10-D9465CC2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0C3-EC6E-4DD9-9F66-ACB380C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4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2210-5AD5-448C-995F-2CBE4F4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5F5F-1685-46EE-BFB9-7AD16C5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73CF-51FA-4579-A4E0-404C3965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01EF-420D-48DA-BBC7-1F30161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43F-D6C5-408A-88EC-64EF003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1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E5A-59FC-44A8-886E-40FE62C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875C-6F0E-4237-8B4A-8F1EFE04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5611-F5A8-4622-9ED7-1C6A69B8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3E4A-49A6-4F53-A9D3-916C7428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DEE4-47A7-49FF-9187-41600024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7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1D25-707F-4DCA-9B8F-B64CC790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7122-F4D5-49C9-A29B-610D960E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EC91-B63D-428D-ACC8-8515D1BF2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69B6-F38F-4686-8358-238C725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0B71-803F-4D59-981F-EA23EC8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B478-1F8B-467C-B67D-FEDECAAC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3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A32C-04C0-47A5-BF87-DA677F3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5CAE-5F62-4822-B02B-C012EF75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7A28-A11C-4235-9526-9A7E254E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3BC37-3AB6-4A53-8E79-A62B6AC1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BB46D-498E-4A22-867F-0874C4CFD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75B56-E33C-471B-8179-85399A9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85C71-D113-42E2-8932-79F9E34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38A11-5A26-44BA-8AB7-AD5E6CE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8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C5-9B1C-4E0A-A224-FC7D9B92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8A94E-ACE0-4E14-8548-13530E3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DF61B-0110-4262-89E8-679AFE3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53F0A-BE16-490E-8ED5-F78A48AD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0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5CB90-ACC7-473D-9E5B-C1ABFF90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968F-3429-46ED-96F1-AA0B37B7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2542-56AD-4782-85A7-5F115ECF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5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59F3-8B30-49A0-A015-02F9A324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F2A6-5111-432F-978B-A8BBCA16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16EC2-8425-4CCE-B7D4-8CE1CC76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89CD-7D1E-41B4-B797-A1F13DD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EC1B-FBDA-4B82-B817-781ECBA4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DBA11-31FE-411C-AD7C-CF49A883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6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22D-20D1-43DA-990E-C142B714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E89D-4A62-43BC-8ADE-46F9361F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02BF-E01D-4AFC-8241-8B331960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4CBE-71AF-4720-94AC-581884D2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6FFE-7D3B-432A-AE17-E66ACFE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86DC-BC17-4391-BFF7-6EF34B38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3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75F7B-B6F7-48BA-A9B0-E30A1C4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3BF5-7011-4EE1-AC08-75B18B5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156E-4707-4248-B364-1B327105C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C08C-CC7E-4786-BB8F-25C61821C15F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503A-5533-4F8A-BBD9-B847CAB6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699-F904-4F6A-8176-5855D05B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6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562-07B8-4590-8836-83EDD9DD7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IlmuOne</a:t>
            </a:r>
            <a:r>
              <a:rPr lang="en-US" b="1" dirty="0"/>
              <a:t> Data Assessment Test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DD4D-1D6D-4544-83AF-DFF15609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By Jafar Shodiq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9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Modeling (Forecasting)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8490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9C7-BEE9-4AC2-BB68-AECD258E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2010 – 2021 Trend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17727-0885-453C-9221-1EB261B8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1" y="2517511"/>
            <a:ext cx="5534643" cy="295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99450-2EF0-4863-82EA-2BAB748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6" y="2565949"/>
            <a:ext cx="5534643" cy="285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B0024-E028-40F6-9B4B-9FACCBF930F7}"/>
              </a:ext>
            </a:extLst>
          </p:cNvPr>
          <p:cNvSpPr txBox="1"/>
          <p:nvPr/>
        </p:nvSpPr>
        <p:spPr>
          <a:xfrm>
            <a:off x="8835075" y="2349017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Monthly</a:t>
            </a:r>
            <a:endParaRPr lang="en-ID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67DDE-BBAB-4861-8285-6E50805EE35C}"/>
              </a:ext>
            </a:extLst>
          </p:cNvPr>
          <p:cNvSpPr txBox="1"/>
          <p:nvPr/>
        </p:nvSpPr>
        <p:spPr>
          <a:xfrm>
            <a:off x="2720210" y="238128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Daily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47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722F-FEE0-4DE7-BA85-1AD8969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4" y="1690688"/>
            <a:ext cx="6421016" cy="341116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2DC0CE-3809-4774-95CA-1AB1AD5342C2}"/>
              </a:ext>
            </a:extLst>
          </p:cNvPr>
          <p:cNvGrpSpPr/>
          <p:nvPr/>
        </p:nvGrpSpPr>
        <p:grpSpPr>
          <a:xfrm>
            <a:off x="209026" y="2300211"/>
            <a:ext cx="4706923" cy="2443664"/>
            <a:chOff x="209026" y="2434827"/>
            <a:chExt cx="4706923" cy="2443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13DB68-03F4-4D0B-BBA4-0AE3413E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26" y="2434827"/>
              <a:ext cx="4706923" cy="244366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109942-A990-48B1-8922-907FBBA22725}"/>
                </a:ext>
              </a:extLst>
            </p:cNvPr>
            <p:cNvSpPr/>
            <p:nvPr/>
          </p:nvSpPr>
          <p:spPr>
            <a:xfrm>
              <a:off x="4728210" y="3341798"/>
              <a:ext cx="174404" cy="174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566533" y="507070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MSE	: 642071.47</a:t>
            </a:r>
          </a:p>
          <a:p>
            <a:r>
              <a:rPr lang="en-US" dirty="0">
                <a:latin typeface="+mj-lt"/>
              </a:rPr>
              <a:t>RMSE	: 801.29</a:t>
            </a:r>
            <a:endParaRPr lang="en-ID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5009-B827-4B7B-96C0-5D764982663D}"/>
              </a:ext>
            </a:extLst>
          </p:cNvPr>
          <p:cNvSpPr txBox="1"/>
          <p:nvPr/>
        </p:nvSpPr>
        <p:spPr>
          <a:xfrm>
            <a:off x="5657859" y="5101853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Forecast mean sales: 142239.41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112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902092" y="1690688"/>
            <a:ext cx="103036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With RMSE 801.29, we would say this forecast model did a pretty good job. Though we would prefer you do not use this result as a final company decision. There are many other unpredictable events that could affect the sales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the forecast, future sales number would be </a:t>
            </a:r>
            <a:r>
              <a:rPr lang="en-US" sz="2800" b="1" dirty="0"/>
              <a:t>142,239.41 sales per day</a:t>
            </a:r>
            <a:r>
              <a:rPr lang="en-US" sz="2800" dirty="0">
                <a:latin typeface="+mj-lt"/>
              </a:rPr>
              <a:t>.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3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15D-8FAC-439F-9244-88D497C4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30 Million Prediction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5DCD-0BE3-4AA4-803F-E7FE2ACA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+mj-lt"/>
              </a:rPr>
              <a:t>From the available data, total sales from 2021-01-04 to 2021-04-29 was 11,849,286 sales. With the forecast result 142,239.41 sales per day, total 30 million sales would happen in </a:t>
            </a:r>
            <a:r>
              <a:rPr lang="en-US" b="1" dirty="0"/>
              <a:t>2021-09-04 (September 4</a:t>
            </a:r>
            <a:r>
              <a:rPr lang="en-US" b="1" baseline="30000" dirty="0"/>
              <a:t>th</a:t>
            </a:r>
            <a:r>
              <a:rPr lang="en-US" b="1" dirty="0"/>
              <a:t>)</a:t>
            </a:r>
            <a:r>
              <a:rPr lang="en-US" dirty="0">
                <a:latin typeface="+mj-lt"/>
              </a:rPr>
              <a:t>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Decision Making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18159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19F47B-1122-4287-9D2E-487FB3B9D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33728"/>
              </p:ext>
            </p:extLst>
          </p:nvPr>
        </p:nvGraphicFramePr>
        <p:xfrm>
          <a:off x="1112938" y="587229"/>
          <a:ext cx="9966123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190">
                  <a:extLst>
                    <a:ext uri="{9D8B030D-6E8A-4147-A177-3AD203B41FA5}">
                      <a16:colId xmlns:a16="http://schemas.microsoft.com/office/drawing/2014/main" val="176211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358996"/>
                    </a:ext>
                  </a:extLst>
                </a:gridCol>
                <a:gridCol w="7920653">
                  <a:extLst>
                    <a:ext uri="{9D8B030D-6E8A-4147-A177-3AD203B41FA5}">
                      <a16:colId xmlns:a16="http://schemas.microsoft.com/office/drawing/2014/main" val="2218567216"/>
                    </a:ext>
                  </a:extLst>
                </a:gridCol>
              </a:tblGrid>
              <a:tr h="31878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Data</a:t>
                      </a:r>
                      <a:endParaRPr lang="en-ID" sz="3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3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66227"/>
                  </a:ext>
                </a:extLst>
              </a:tr>
              <a:tr h="2074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File name format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Year + Quarter. e.g. 2010Q1 is first quarter in year 2010. The files are in CSV format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29128"/>
                  </a:ext>
                </a:extLst>
              </a:tr>
              <a:tr h="246635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46, from year 2010 - 2021 with an exception only Q1 and Q2 in year 2021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80060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Labels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Vary (1000 - 3000 rows)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4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Features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5775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B100D98-FB7D-4DF7-ACED-835EF1E9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8310"/>
              </p:ext>
            </p:extLst>
          </p:nvPr>
        </p:nvGraphicFramePr>
        <p:xfrm>
          <a:off x="1112938" y="3145162"/>
          <a:ext cx="5493393" cy="32001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3968">
                  <a:extLst>
                    <a:ext uri="{9D8B030D-6E8A-4147-A177-3AD203B41FA5}">
                      <a16:colId xmlns:a16="http://schemas.microsoft.com/office/drawing/2014/main" val="176211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358996"/>
                    </a:ext>
                  </a:extLst>
                </a:gridCol>
                <a:gridCol w="3431145">
                  <a:extLst>
                    <a:ext uri="{9D8B030D-6E8A-4147-A177-3AD203B41FA5}">
                      <a16:colId xmlns:a16="http://schemas.microsoft.com/office/drawing/2014/main" val="2218567216"/>
                    </a:ext>
                  </a:extLst>
                </a:gridCol>
              </a:tblGrid>
              <a:tr h="63982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Features</a:t>
                      </a:r>
                      <a:endParaRPr lang="en-ID" sz="3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3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66227"/>
                  </a:ext>
                </a:extLst>
              </a:tr>
              <a:tr h="207466">
                <a:tc>
                  <a:txBody>
                    <a:bodyPr/>
                    <a:lstStyle/>
                    <a:p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The date of the sales (YY-mm-dd)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29128"/>
                  </a:ext>
                </a:extLst>
              </a:tr>
              <a:tr h="246635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Category1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First word of the item category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80060"/>
                  </a:ext>
                </a:extLst>
              </a:tr>
              <a:tr h="2466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Category2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Second word of the item category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84281"/>
                  </a:ext>
                </a:extLst>
              </a:tr>
              <a:tr h="2466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Category3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Third word of the item category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55903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Maker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The name of the item maker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4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Sales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Number of sales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5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Identifier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: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Item ID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2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F770-0272-41B4-A798-368A93C2D256}"/>
              </a:ext>
            </a:extLst>
          </p:cNvPr>
          <p:cNvSpPr txBox="1"/>
          <p:nvPr/>
        </p:nvSpPr>
        <p:spPr>
          <a:xfrm>
            <a:off x="1184410" y="620785"/>
            <a:ext cx="34797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Objective(s)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Data modeling (forecasting)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Decision Making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3029-FE70-4977-8FF7-F912C40DF332}"/>
              </a:ext>
            </a:extLst>
          </p:cNvPr>
          <p:cNvSpPr txBox="1"/>
          <p:nvPr/>
        </p:nvSpPr>
        <p:spPr>
          <a:xfrm>
            <a:off x="1184410" y="2484539"/>
            <a:ext cx="5483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Additional Note(s)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daily date data is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anomaly in June 19 2019 and December 09 2020</a:t>
            </a:r>
          </a:p>
        </p:txBody>
      </p:sp>
    </p:spTree>
    <p:extLst>
      <p:ext uri="{BB962C8B-B14F-4D97-AF65-F5344CB8AC3E}">
        <p14:creationId xmlns:p14="http://schemas.microsoft.com/office/powerpoint/2010/main" val="333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Cleaning and Preprocessing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41349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 Out the Data Belonging to PT. D.K. Works</a:t>
            </a:r>
            <a:endParaRPr lang="en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15E86-ABDF-4F54-A26A-5164B63B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824974"/>
            <a:ext cx="71828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B23-7F40-4410-A41F-F9B1563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7815C-D9AF-4BCE-8A1D-C758054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690688"/>
            <a:ext cx="6544588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B2092-EEBC-4093-A780-E44493CA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22" y="4309519"/>
            <a:ext cx="5048955" cy="19052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121A43-5156-4503-A2F2-1B70AE70EA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662638"/>
            <a:ext cx="0" cy="64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0B9-5196-41B5-AA74-C19B47E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0C50-3301-4922-9B00-D3A153A9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Convert date type to datetime object</a:t>
            </a:r>
          </a:p>
          <a:p>
            <a:pPr algn="just"/>
            <a:r>
              <a:rPr lang="en-US" dirty="0">
                <a:latin typeface="+mj-lt"/>
              </a:rPr>
              <a:t>Fill missing sales values with the mean by Identifier from each quarter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13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Group-by Date Column and Interpolate the Missing Daily Sales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29622-210A-4225-AB2C-AC8ABC8B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54" y="1852828"/>
            <a:ext cx="2029108" cy="441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E5D6E-EC44-4A58-829A-6D7E9ECC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2" y="1852828"/>
            <a:ext cx="1971950" cy="43916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D1ED4-3AB0-43DD-8325-71496BCBBE1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046862" y="4048647"/>
            <a:ext cx="826560" cy="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2D7C4-D57C-4F61-B4F8-1FE4395C6810}"/>
              </a:ext>
            </a:extLst>
          </p:cNvPr>
          <p:cNvSpPr/>
          <p:nvPr/>
        </p:nvSpPr>
        <p:spPr>
          <a:xfrm>
            <a:off x="5989739" y="4303552"/>
            <a:ext cx="1661021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6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Anomaly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2FD-BFA5-484F-B7CD-47BA3512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531383"/>
            <a:ext cx="8241484" cy="455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E9F41-10C4-4C0A-AF4B-AB0DD49DC965}"/>
              </a:ext>
            </a:extLst>
          </p:cNvPr>
          <p:cNvSpPr txBox="1"/>
          <p:nvPr/>
        </p:nvSpPr>
        <p:spPr>
          <a:xfrm>
            <a:off x="9713712" y="5227175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June 19 2019</a:t>
            </a:r>
          </a:p>
          <a:p>
            <a:r>
              <a:rPr lang="en-US" sz="1400" dirty="0">
                <a:latin typeface="+mj-lt"/>
              </a:rPr>
              <a:t>Sales: 12617.0</a:t>
            </a:r>
            <a:endParaRPr lang="en-ID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38D11-2764-4CF7-B594-4A20B739F105}"/>
              </a:ext>
            </a:extLst>
          </p:cNvPr>
          <p:cNvSpPr txBox="1"/>
          <p:nvPr/>
        </p:nvSpPr>
        <p:spPr>
          <a:xfrm>
            <a:off x="9713712" y="454020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December 09 2020</a:t>
            </a:r>
          </a:p>
          <a:p>
            <a:r>
              <a:rPr lang="en-US" sz="1400" dirty="0">
                <a:latin typeface="+mj-lt"/>
              </a:rPr>
              <a:t>Sales: 44665.81</a:t>
            </a:r>
            <a:endParaRPr lang="en-ID" sz="1400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15DD73-350E-44CF-BB22-95BAE680A51F}"/>
              </a:ext>
            </a:extLst>
          </p:cNvPr>
          <p:cNvSpPr/>
          <p:nvPr/>
        </p:nvSpPr>
        <p:spPr>
          <a:xfrm>
            <a:off x="7852095" y="4740317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C38124-525C-4BA7-B87C-969AB743BEDE}"/>
              </a:ext>
            </a:extLst>
          </p:cNvPr>
          <p:cNvSpPr/>
          <p:nvPr/>
        </p:nvSpPr>
        <p:spPr>
          <a:xfrm>
            <a:off x="6939600" y="5427284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17E3D-60EE-4C4F-BBBB-FE80C4AC83D3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>
            <a:off x="8036653" y="4832596"/>
            <a:ext cx="16770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AB6FF-717F-4ED8-807F-667EF66BF2D6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>
            <a:off x="7124158" y="5519563"/>
            <a:ext cx="25895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347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IlmuOne Data Assessment Test</vt:lpstr>
      <vt:lpstr>PowerPoint Presentation</vt:lpstr>
      <vt:lpstr>PowerPoint Presentation</vt:lpstr>
      <vt:lpstr>Data Cleaning and Preprocessing</vt:lpstr>
      <vt:lpstr>Take Out the Data Belonging to PT. D.K. Works</vt:lpstr>
      <vt:lpstr>Reshape the Data</vt:lpstr>
      <vt:lpstr>Furthermore</vt:lpstr>
      <vt:lpstr>Group-by Date Column and Interpolate the Missing Daily Sales</vt:lpstr>
      <vt:lpstr>Data Anomaly</vt:lpstr>
      <vt:lpstr>Data Modeling (Forecasting)</vt:lpstr>
      <vt:lpstr>2010 – 2021 Trend</vt:lpstr>
      <vt:lpstr>Forecast Result</vt:lpstr>
      <vt:lpstr>Forecast Result</vt:lpstr>
      <vt:lpstr>Sales 30 Million Prediction</vt:lpstr>
      <vt:lpstr>Decision Making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Shodiq</dc:creator>
  <cp:lastModifiedBy>Jafar Shodiq</cp:lastModifiedBy>
  <cp:revision>21</cp:revision>
  <dcterms:created xsi:type="dcterms:W3CDTF">2021-08-01T04:42:00Z</dcterms:created>
  <dcterms:modified xsi:type="dcterms:W3CDTF">2021-08-01T08:10:58Z</dcterms:modified>
</cp:coreProperties>
</file>