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3429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685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0287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17145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057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24003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2743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F079AB57-9AEF-488E-B485-83296052949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4D52"/>
              </a:solidFill>
              <a:prstDash val="solid"/>
              <a:miter lim="400000"/>
            </a:ln>
          </a:left>
          <a:right>
            <a:ln w="12700" cap="flat">
              <a:solidFill>
                <a:srgbClr val="454D52"/>
              </a:solidFill>
              <a:prstDash val="solid"/>
              <a:miter lim="400000"/>
            </a:ln>
          </a:right>
          <a:top>
            <a:ln w="12700" cap="flat">
              <a:solidFill>
                <a:srgbClr val="6F7980"/>
              </a:solidFill>
              <a:prstDash val="solid"/>
              <a:miter lim="400000"/>
            </a:ln>
          </a:top>
          <a:bottom>
            <a:ln w="12700" cap="flat">
              <a:solidFill>
                <a:srgbClr val="6F7980"/>
              </a:solidFill>
              <a:prstDash val="solid"/>
              <a:miter lim="400000"/>
            </a:ln>
          </a:bottom>
          <a:insideH>
            <a:ln w="12700" cap="flat">
              <a:solidFill>
                <a:srgbClr val="6F7980"/>
              </a:solidFill>
              <a:prstDash val="solid"/>
              <a:miter lim="400000"/>
            </a:ln>
          </a:insideH>
          <a:insideV>
            <a:ln w="12700" cap="flat">
              <a:solidFill>
                <a:srgbClr val="454D52"/>
              </a:solidFill>
              <a:prstDash val="solid"/>
              <a:miter lim="400000"/>
            </a:ln>
          </a:insideV>
        </a:tcBdr>
        <a:fill>
          <a:solidFill>
            <a:srgbClr val="D1DADE">
              <a:alpha val="25000"/>
            </a:srgbClr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6F7980"/>
              </a:solidFill>
              <a:prstDash val="solid"/>
              <a:miter lim="400000"/>
            </a:ln>
          </a:right>
          <a:top>
            <a:ln w="12700" cap="flat">
              <a:solidFill>
                <a:srgbClr val="6F7980"/>
              </a:solidFill>
              <a:prstDash val="solid"/>
              <a:miter lim="400000"/>
            </a:ln>
          </a:top>
          <a:bottom>
            <a:ln w="12700" cap="flat">
              <a:solidFill>
                <a:srgbClr val="6F7980"/>
              </a:solidFill>
              <a:prstDash val="solid"/>
              <a:miter lim="400000"/>
            </a:ln>
          </a:bottom>
          <a:insideH>
            <a:ln w="12700" cap="flat">
              <a:solidFill>
                <a:srgbClr val="6F7980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3BCCC"/>
              </a:solidFill>
              <a:prstDash val="solid"/>
              <a:miter lim="400000"/>
            </a:ln>
          </a:left>
          <a:right>
            <a:ln w="12700" cap="flat">
              <a:solidFill>
                <a:srgbClr val="A3BCCC"/>
              </a:solidFill>
              <a:prstDash val="solid"/>
              <a:miter lim="400000"/>
            </a:ln>
          </a:right>
          <a:top>
            <a:ln w="25400" cap="flat">
              <a:solidFill>
                <a:srgbClr val="6F798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A3BCCC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F7980"/>
              </a:solidFill>
              <a:prstDash val="solid"/>
              <a:miter lim="400000"/>
            </a:ln>
          </a:left>
          <a:right>
            <a:ln w="12700" cap="flat">
              <a:solidFill>
                <a:srgbClr val="6F798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F7980"/>
              </a:solidFill>
              <a:prstDash val="solid"/>
              <a:miter lim="400000"/>
            </a:ln>
          </a:bottom>
          <a:insideH>
            <a:ln w="12700" cap="flat">
              <a:solidFill>
                <a:srgbClr val="A3BCCC"/>
              </a:solidFill>
              <a:prstDash val="solid"/>
              <a:miter lim="400000"/>
            </a:ln>
          </a:insideH>
          <a:insideV>
            <a:ln w="12700" cap="flat">
              <a:solidFill>
                <a:srgbClr val="6F798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1pPr>
    <a:lvl2pPr indent="228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2pPr>
    <a:lvl3pPr indent="457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3pPr>
    <a:lvl4pPr indent="685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4pPr>
    <a:lvl5pPr indent="9144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5pPr>
    <a:lvl6pPr indent="11430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6pPr>
    <a:lvl7pPr indent="13716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7pPr>
    <a:lvl8pPr indent="16002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8pPr>
    <a:lvl9pPr indent="1828800" defTabSz="457200" latinLnBrk="0">
      <a:spcBef>
        <a:spcPts val="1200"/>
      </a:spcBef>
      <a:defRPr sz="30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creativecommons.org/licenses/by-nc-sa/4.0/legalcode" TargetMode="Externa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is a long presentation.</a:t>
            </a:r>
          </a:p>
          <a:p>
            <a:pPr marL="228600" indent="-228600">
              <a:buSzPct val="100000"/>
              <a:buChar char="•"/>
            </a:pPr>
            <a:r>
              <a:t>The recommendation is to stop partway through and ask students to complete a few of the lab exercises. </a:t>
            </a:r>
          </a:p>
          <a:p>
            <a:pPr marL="228600" indent="-228600">
              <a:buSzPct val="100000"/>
              <a:buChar char="•"/>
            </a:pPr>
            <a:r>
              <a:t>Then resume the lecture, followed by students completing the exercises.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Structs always get a memberwise initializer from the compiler, whether or not you have default values.</a:t>
            </a:r>
          </a:p>
          <a:p>
            <a:pPr marL="228600" indent="-228600">
              <a:buSzPct val="100000"/>
              <a:buChar char="•"/>
            </a:pPr>
            <a:r>
              <a:t>We saw that Odometer has a default value, but we can override that by calling the memberwise initializer.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Person with a "name" property probably shouldn't have a default var name: String (no default value, so no init() )  </a:t>
            </a:r>
          </a:p>
          <a:p>
            <a:pPr marL="228600" indent="-228600">
              <a:buSzPct val="100000"/>
              <a:buChar char="•"/>
            </a:pPr>
            <a:r>
              <a:t>So call the memberwise initializer.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The next slide builds upon this one.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Shape 1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BankAccount has two properties.</a:t>
            </a:r>
          </a:p>
          <a:p>
            <a:pPr marL="228600" indent="-228600">
              <a:buSzPct val="100000"/>
              <a:buChar char="•"/>
            </a:pPr>
            <a:r>
              <a:t>balance has a reasonable default value; accountNumber doesn’t.</a:t>
            </a:r>
          </a:p>
          <a:p>
            <a:pPr marL="228600" indent="-228600">
              <a:buSzPct val="100000"/>
              <a:buChar char="•"/>
            </a:pPr>
            <a:r>
              <a:t>In this case, you get two memberwise initializers.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three structs and their respective memberwise initializers.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In this example, the memberwise initializer requires you to calculate the CelsiusValue before you initialize a newTemperature object.</a:t>
            </a:r>
          </a:p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Click to display using the Fahrenheit example. </a:t>
            </a:r>
          </a:p>
          <a:p>
            <a:pPr/>
            <a:r>
              <a:t>Say </a:t>
            </a:r>
          </a:p>
          <a:p>
            <a:pPr marL="228600" indent="-228600">
              <a:buSzPct val="100000"/>
              <a:buChar char="•"/>
            </a:pPr>
            <a:r>
              <a:t>What if we want to create one from a Fahrenheit value? We’d have to convert to Celsius in code and then pass that in.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Instead of calculating Fahrenheit &gt; Celsius outside the struct, make an initializer that takes a Fahrenheit value and converts it for us.</a:t>
            </a:r>
          </a:p>
          <a:p>
            <a:pPr marL="228600" indent="-228600">
              <a:buSzPct val="100000"/>
              <a:buChar char="•"/>
            </a:pPr>
            <a:r>
              <a:t>When we write our own initializers, we must make sure all properties are set to something before we’re done, so this one is valid.</a:t>
            </a:r>
          </a:p>
          <a:p>
            <a:pPr marL="228600" indent="-228600">
              <a:buSzPct val="100000"/>
              <a:buChar char="•"/>
            </a:pPr>
            <a:r>
              <a:t>Show String in the docs and point out the many init(...) methods.</a:t>
            </a:r>
          </a:p>
          <a:p>
            <a:pPr marL="228600" indent="-228600">
              <a:buSzPct val="100000"/>
              <a:buChar char="•"/>
            </a:pPr>
            <a:r>
              <a:t>Note that as soon as we write ANY init methods, we no longer get:</a:t>
            </a:r>
          </a:p>
          <a:p>
            <a:pPr marL="444500" indent="-127000">
              <a:buSzPct val="100000"/>
              <a:buChar char="-"/>
            </a:pPr>
            <a:r>
              <a:t> The init() that we get by having default values</a:t>
            </a:r>
          </a:p>
          <a:p>
            <a:pPr marL="444500" indent="-127000">
              <a:buSzPct val="100000"/>
              <a:buChar char="-"/>
            </a:pPr>
            <a:r>
              <a:t> Memberwise initializers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If we write inits in an extension, we still get the compiler-written ones.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The methods so far are "instance methods," meant to be called on an instance.</a:t>
            </a:r>
          </a:p>
          <a:p>
            <a:pPr marL="228600" indent="-228600">
              <a:buSzPct val="100000"/>
              <a:buChar char="•"/>
            </a:pPr>
            <a:r>
              <a:t>Calling area() will return different values depending on the width and height of the receiving instance.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the following example, a simple structure stores mileage data about a specific Car object. Before looking at the code, consider what data the mileage counter needs to store and what actions it needs to perform.</a:t>
            </a:r>
          </a:p>
          <a:p>
            <a:pPr/>
            <a:r>
              <a:t>	1	Store the mileage count to be displayed on an odometer</a:t>
            </a:r>
          </a:p>
          <a:p>
            <a:pPr/>
            <a:r>
              <a:t>	2	Increment the mileage count to update the mileage when the car drives</a:t>
            </a:r>
          </a:p>
          <a:p>
            <a:pPr/>
            <a:r>
              <a:t>	3	Potentially reset the mileage count if the car drives beyond the number of miles that can be displayed on the odometer</a:t>
            </a:r>
          </a:p>
          <a:p>
            <a:pPr/>
            <a:r>
              <a:t>The last two require modifying the count property within the struct.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Odometer type—Can have A and B trip odometers like a car does; each its own instance with its own count property value.</a:t>
            </a:r>
          </a:p>
          <a:p>
            <a:pPr marL="228600" indent="-228600">
              <a:buSzPct val="100000"/>
              <a:buChar char="•"/>
            </a:pPr>
            <a:r>
              <a:t>Note mutating—If a method on a value type changes a property, it must be annotated with mutating (another example of Swift safety).</a:t>
            </a:r>
          </a:p>
          <a:p>
            <a:pPr marL="228600" indent="-228600">
              <a:buSzPct val="100000"/>
              <a:buChar char="•"/>
            </a:pPr>
            <a:r>
              <a:t>Note that mutating isn't required for Classes.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Let’s say we want to be able to get Celsius, Fahrenheit, and kelvin from a Temperature instance.</a:t>
            </a:r>
          </a:p>
          <a:p>
            <a:pPr marL="228600" indent="-228600">
              <a:buSzPct val="100000"/>
              <a:buChar char="•"/>
            </a:pPr>
            <a:r>
              <a:t>Here’s a bad way to do it: properties for all three and a memberwise initializer.</a:t>
            </a:r>
          </a:p>
          <a:p>
            <a:pPr marL="228600" indent="-228600">
              <a:buSzPct val="100000"/>
              <a:buChar char="•"/>
            </a:pPr>
            <a:r>
              <a:t>It’s bad because the caller has to calculate all three values to pass in.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struct keyword.</a:t>
            </a:r>
          </a:p>
          <a:p>
            <a:pPr marL="228600" indent="-228600">
              <a:buSzPct val="100000"/>
              <a:buChar char="•"/>
            </a:pPr>
            <a:r>
              <a:t>Note that because structs are value types, if you have a struct with var properties and an instance created into a let variable, the properties aren’t changeable.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Another way would be an initializer for each scale of temperature.</a:t>
            </a:r>
          </a:p>
          <a:p>
            <a:pPr marL="228600" indent="-228600">
              <a:buSzPct val="100000"/>
              <a:buChar char="•"/>
            </a:pPr>
            <a:r>
              <a:t>It’s better for the inits—only one value is needed.</a:t>
            </a:r>
          </a:p>
          <a:p>
            <a:pPr marL="228600" indent="-228600">
              <a:buSzPct val="100000"/>
              <a:buChar char="•"/>
            </a:pPr>
            <a:r>
              <a:t>It’s still challenging for the state. Imagine that this thing can somehow do measurements itself; any time the temperature changes, all three properties would need to be updated.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Computed properties would potentially simplify the state—have one Celsius property and compute the others.</a:t>
            </a:r>
          </a:p>
          <a:p>
            <a:pPr marL="228600" indent="-228600">
              <a:buSzPct val="100000"/>
              <a:buChar char="•"/>
            </a:pPr>
            <a:r>
              <a:t>You would probably still want an init for each kind of temperature, but only one property for state.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Computed properties are "get" and optionally "set," and if there’s only the getter you can omit the "get."</a:t>
            </a:r>
          </a:p>
          <a:p>
            <a:pPr marL="228600" indent="-228600">
              <a:buSzPct val="100000"/>
              <a:buChar char="•"/>
            </a:pPr>
            <a:r>
              <a:t>Computed properties must be "var."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3" name="Shape 2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</a:t>
            </a:r>
          </a:p>
          <a:p>
            <a:pPr marL="228600" indent="-228600">
              <a:buSzPct val="100000"/>
              <a:buChar char="•"/>
            </a:pPr>
            <a:r>
              <a:t>Add the kelvin-computed property as a demo or walkthrough:</a:t>
            </a:r>
          </a:p>
          <a:p>
            <a:pPr/>
            <a:r>
              <a:t>		var kelvin: Double {</a:t>
            </a:r>
          </a:p>
          <a:p>
            <a:pPr/>
            <a:r>
              <a:t>			Celsius + 273.15</a:t>
            </a:r>
          </a:p>
          <a:p>
            <a:pPr/>
            <a:r>
              <a:t>		}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</a:pPr>
            <a:r>
              <a:t>Note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Here’s the solution for the challenge.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Shape 2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198437" indent="-198437">
              <a:buSzPct val="90000"/>
              <a:buChar char="•"/>
            </a:pPr>
            <a:r>
              <a:t>Swift allows you to observe any property and respond to the changes in the property's value.</a:t>
            </a:r>
          </a:p>
          <a:p>
            <a:pPr marL="198437" indent="-198437">
              <a:buSzPct val="90000"/>
              <a:buChar char="•"/>
            </a:pPr>
            <a:r>
              <a:t>willSet is an observer that defines a block of code that will be called before a property's value is set.</a:t>
            </a:r>
          </a:p>
          <a:p>
            <a:pPr lvl="1"/>
            <a:r>
              <a:t>You will have access to the new value that will be set to the property in a constant value named newValue.</a:t>
            </a:r>
          </a:p>
          <a:p>
            <a:pPr marL="198437" indent="-198437">
              <a:buSzPct val="90000"/>
              <a:buChar char="•"/>
            </a:pPr>
            <a:r>
              <a:t>didSet defines a block of code that will be called after a property's value has been set.</a:t>
            </a:r>
          </a:p>
          <a:p>
            <a:pPr lvl="1"/>
            <a:r>
              <a:t>You will have access to the previous value of the property in a constant value named oldValue.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7" name="Shape 2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static keyword on a property to make it "one per type."</a:t>
            </a:r>
          </a:p>
          <a:p>
            <a:pPr marL="228600" indent="-228600">
              <a:buSzPct val="100000"/>
              <a:buChar char="•"/>
            </a:pPr>
            <a:r>
              <a:t>Ask the type for the property.</a:t>
            </a:r>
          </a:p>
          <a:p>
            <a:pPr marL="228600" indent="-228600">
              <a:buSzPct val="100000"/>
              <a:buChar char="•"/>
            </a:pPr>
            <a:r>
              <a:t>The naming convention is that types are capitalized and everything else  is lowercase. This helps you see what’s going on.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5" name="Shape 2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Struct is a "value type"—copied on assignment when passed into a method or function and when returned from a function.</a:t>
            </a:r>
          </a:p>
          <a:p>
            <a:pPr marL="228600" indent="-228600">
              <a:buSzPct val="100000"/>
              <a:buChar char="•"/>
            </a:pPr>
            <a:r>
              <a:t>This shows that if a struct is copied and then a change is made to the original, the copy doesn’t change.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is conceptual—"copy on write" is really how it works. A copy isn't made unless a property changes.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2" name="Shape 2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"self" is the instance itself.</a:t>
            </a:r>
          </a:p>
          <a:p>
            <a:pPr marL="228600" indent="-228600">
              <a:buSzPct val="100000"/>
              <a:buChar char="•"/>
            </a:pPr>
            <a:r>
              <a:t>This shows that "self.color" works to access properties.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6" name="Shape 2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In this example, the argument to init is the same as the property, so "self" is required to disambiguate.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7" name="Shape 2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  <a:defRPr sz="2600"/>
            </a:pPr>
            <a:r>
              <a:t>L569805A-en_WW App Development with Swift © 2021 Apple Inc. This work is licensed by Apple Inc. under the </a:t>
            </a:r>
            <a:r>
              <a:rPr u="sng">
                <a:hlinkClick r:id="rId3" invalidUrl="" action="" tgtFrame="" tooltip="" history="1" highlightClick="0" endSnd="0"/>
              </a:rPr>
              <a:t>Creative Commons Attribution-NonCommercial-ShareAlike 4.0 International</a:t>
            </a:r>
            <a:r>
              <a:t> license (</a:t>
            </a:r>
            <a:r>
              <a:rPr u="sng">
                <a:hlinkClick r:id="rId3" invalidUrl="" action="" tgtFrame="" tooltip="" history="1" highlightClick="0" endSnd="0"/>
              </a:rPr>
              <a:t>https://creativecommons.org/licenses/by-nc-sa/4.0/legalcode</a:t>
            </a:r>
            <a:r>
              <a:t>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6" name="Shape 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Use the dot syntax to access properties.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500"/>
              </a:spcBef>
            </a:pPr>
            <a:r>
              <a:t>Say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Structures can have behavior.</a:t>
            </a:r>
          </a:p>
          <a:p>
            <a:pPr marL="228600" indent="-228600">
              <a:spcBef>
                <a:spcPts val="1500"/>
              </a:spcBef>
              <a:buSzPct val="100000"/>
              <a:buChar char="•"/>
            </a:pPr>
            <a:r>
              <a:t>"Methods" are functions on a type.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creating two instances of a struct.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how to call methods on an instance: The firstCar has driven away, and the secondCar is still sitting there, not running.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The standard library types all have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init()</a:t>
            </a:r>
            <a:r>
              <a:t>, which returns an empty or default instance.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Whenever you’re using a new type, look at the inits. How can I get an instance? 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This slide shows the () shortcut.</a:t>
            </a:r>
          </a:p>
          <a:p>
            <a:pPr marL="228600" indent="-228600">
              <a:buSzPct val="100000"/>
              <a:buChar char="•"/>
            </a:pPr>
            <a:r>
              <a:t>Go to String in the docs and show the inits. They can all be run with or without the init. part.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Say</a:t>
            </a:r>
          </a:p>
          <a:p>
            <a:pPr marL="228600" indent="-228600">
              <a:buSzPct val="100000"/>
              <a:buChar char="•"/>
            </a:pPr>
            <a:r>
              <a:t>For types we create: If all the stored properties of your struct have default values, the compiler writes the no-argument initializer for you</a:t>
            </a:r>
          </a:p>
          <a:p>
            <a:pPr marL="228600" indent="-228600">
              <a:buSzPct val="100000"/>
              <a:buChar char="•"/>
            </a:pPr>
            <a:r>
              <a:t>init() creates an instance with default values.</a:t>
            </a:r>
          </a:p>
          <a:p>
            <a:pPr/>
            <a:r>
              <a:t>Note</a:t>
            </a:r>
          </a:p>
          <a:p>
            <a:pPr marL="228600" indent="-228600">
              <a:buSzPct val="100000"/>
              <a:buChar char="•"/>
            </a:pPr>
            <a:r>
              <a:t>Some time during this part of the lesson, you should say that before initialization completes, all properties need a value.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creativecommons.org/licenses/by-nc-sa/4.0/legalcode" TargetMode="Externa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"/>
          <p:cNvSpPr/>
          <p:nvPr>
            <p:ph type="body" sz="quarter" idx="21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0" name="Text"/>
          <p:cNvSpPr/>
          <p:nvPr>
            <p:ph type="body" sz="quarter" idx="22"/>
          </p:nvPr>
        </p:nvSpPr>
        <p:spPr>
          <a:xfrm>
            <a:off x="1143000" y="2057400"/>
            <a:ext cx="22098001" cy="91440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" name="Title Text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/>
          <p:nvPr>
            <p:ph type="body" idx="1"/>
          </p:nvPr>
        </p:nvSpPr>
        <p:spPr>
          <a:xfrm>
            <a:off x="1143000" y="3911600"/>
            <a:ext cx="22098000" cy="9118600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marL="317500" indent="-317500" defTabSz="914400">
              <a:lnSpc>
                <a:spcPct val="100000"/>
              </a:lnSpc>
              <a:spcBef>
                <a:spcPts val="2800"/>
              </a:spcBef>
              <a:buSzPct val="90000"/>
              <a:buChar char="•"/>
              <a:defRPr spc="-48" sz="4800">
                <a:latin typeface="+mn-lt"/>
                <a:ea typeface="+mn-ea"/>
                <a:cs typeface="+mn-cs"/>
                <a:sym typeface="Helvetica Neue"/>
              </a:defRPr>
            </a:lvl1pPr>
            <a:lvl2pPr marL="635000" indent="-304800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2pPr>
            <a:lvl3pPr marL="947419" indent="-2997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3pPr>
            <a:lvl4pPr marL="1252219" indent="-28701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4pPr>
            <a:lvl5pPr marL="1550669" indent="-280669" defTabSz="914400">
              <a:lnSpc>
                <a:spcPct val="100000"/>
              </a:lnSpc>
              <a:spcBef>
                <a:spcPts val="2800"/>
              </a:spcBef>
              <a:buSzPct val="80000"/>
              <a:buChar char="-"/>
              <a:defRPr spc="-48" sz="4800"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s-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"/>
          <p:cNvSpPr/>
          <p:nvPr>
            <p:ph type="body" sz="quarter" idx="21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1" name="Text"/>
          <p:cNvSpPr/>
          <p:nvPr>
            <p:ph type="body" sz="quarter" idx="22"/>
          </p:nvPr>
        </p:nvSpPr>
        <p:spPr>
          <a:xfrm>
            <a:off x="1140172" y="2057400"/>
            <a:ext cx="22098001" cy="914400"/>
          </a:xfrm>
          <a:prstGeom prst="rect">
            <a:avLst/>
          </a:prstGeom>
          <a:ln w="12700"/>
        </p:spPr>
        <p:txBody>
          <a:bodyPr lIns="50800" tIns="50800" rIns="50800" bIns="50800">
            <a:spAutoFit/>
          </a:bodyPr>
          <a:lstStyle/>
          <a:p>
            <a: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32" name="Title Text"/>
          <p:cNvSpPr/>
          <p:nvPr>
            <p:ph type="title"/>
          </p:nvPr>
        </p:nvSpPr>
        <p:spPr>
          <a:xfrm>
            <a:off x="1155700" y="0"/>
            <a:ext cx="22098000" cy="2057400"/>
          </a:xfrm>
          <a:prstGeom prst="rect">
            <a:avLst/>
          </a:prstGeom>
          <a:ln w="12700"/>
        </p:spPr>
        <p:txBody>
          <a:bodyPr lIns="50800" tIns="50800" rIns="50800" bIns="50800" anchor="b"/>
          <a:lstStyle>
            <a:lvl1pPr defTabSz="825500">
              <a:lnSpc>
                <a:spcPts val="7300"/>
              </a:lnSpc>
              <a:spcBef>
                <a:spcPts val="0"/>
              </a:spcBef>
              <a:defRPr b="1"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3" name="Slide Number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"/>
          <p:cNvSpPr/>
          <p:nvPr>
            <p:ph type="body" sz="quarter" idx="21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1" name="Slide Number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ubtopic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"/>
          <p:cNvSpPr/>
          <p:nvPr>
            <p:ph type="body" sz="quarter" idx="21"/>
          </p:nvPr>
        </p:nvSpPr>
        <p:spPr>
          <a:xfrm>
            <a:off x="214165" y="13373100"/>
            <a:ext cx="19291301" cy="228600"/>
          </a:xfrm>
          <a:prstGeom prst="rect">
            <a:avLst/>
          </a:prstGeom>
          <a:ln w="12700"/>
        </p:spPr>
        <p:txBody>
          <a:bodyPr lIns="0" tIns="0" rIns="0" bIns="0" anchor="b">
            <a:spAutoFit/>
          </a:bodyPr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49" name="Title Text"/>
          <p:cNvSpPr/>
          <p:nvPr>
            <p:ph type="title"/>
          </p:nvPr>
        </p:nvSpPr>
        <p:spPr>
          <a:xfrm>
            <a:off x="1143000" y="2743200"/>
            <a:ext cx="22098000" cy="8229600"/>
          </a:xfrm>
          <a:prstGeom prst="rect">
            <a:avLst/>
          </a:prstGeom>
          <a:ln w="12700"/>
        </p:spPr>
        <p:txBody>
          <a:bodyPr lIns="50800" tIns="50800" rIns="50800" bIns="50800" anchor="ctr"/>
          <a:lstStyle>
            <a:lvl1pPr defTabSz="914400">
              <a:lnSpc>
                <a:spcPts val="11200"/>
              </a:lnSpc>
              <a:spcBef>
                <a:spcPts val="0"/>
              </a:spcBef>
              <a:defRPr b="1" spc="-200" sz="100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" name="Slide Number"/>
          <p:cNvSpPr/>
          <p:nvPr>
            <p:ph type="sldNum" sz="quarter" idx="2"/>
          </p:nvPr>
        </p:nvSpPr>
        <p:spPr>
          <a:xfrm>
            <a:off x="23963891" y="130429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© 2021 Apple Inc.…"/>
          <p:cNvSpPr txBox="1"/>
          <p:nvPr/>
        </p:nvSpPr>
        <p:spPr>
          <a:xfrm>
            <a:off x="6628320" y="12982076"/>
            <a:ext cx="11127360" cy="55346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3500" tIns="63500" rIns="63500" bIns="63500" anchor="ctr">
            <a:spAutoFit/>
          </a:bodyPr>
          <a:lstStyle/>
          <a:p>
            <a:pPr>
              <a:tabLst>
                <a:tab pos="1651000" algn="l"/>
              </a:tabLst>
              <a:defRPr sz="1500"/>
            </a:pPr>
            <a:r>
              <a:t>© 2021 Apple Inc. </a:t>
            </a:r>
          </a:p>
          <a:p>
            <a:pPr>
              <a:tabLst>
                <a:tab pos="1651000" algn="l"/>
              </a:tabLst>
              <a:defRPr sz="1500"/>
            </a:pPr>
            <a:r>
              <a:t>This work is licensed by Apple Inc. under the </a:t>
            </a:r>
            <a:r>
              <a:rPr>
                <a:hlinkClick r:id="rId2" invalidUrl="" action="" tgtFrame="" tooltip="" history="1" highlightClick="0" endSnd="0"/>
              </a:rPr>
              <a:t>Creative Commons Attribution-NonCommercial-ShareAlike 4.0 International</a:t>
            </a:r>
            <a:r>
              <a:t> license.</a:t>
            </a:r>
          </a:p>
        </p:txBody>
      </p:sp>
      <p:sp>
        <p:nvSpPr>
          <p:cNvPr id="58" name="Slide Number"/>
          <p:cNvSpPr/>
          <p:nvPr>
            <p:ph type="sldNum" sz="quarter" idx="2"/>
          </p:nvPr>
        </p:nvSpPr>
        <p:spPr>
          <a:xfrm>
            <a:off x="23963891" y="13335000"/>
            <a:ext cx="326137" cy="312167"/>
          </a:xfrm>
          <a:prstGeom prst="rect">
            <a:avLst/>
          </a:prstGeom>
          <a:ln w="12700"/>
        </p:spPr>
        <p:txBody>
          <a:bodyPr lIns="50800" tIns="50800" rIns="50800" bIns="50800"/>
          <a:lstStyle>
            <a:lvl1pPr algn="r">
              <a:lnSpc>
                <a:spcPct val="100000"/>
              </a:lnSpc>
              <a:spcBef>
                <a:spcPts val="0"/>
              </a:spcBef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 defTabSz="914400"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92B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1524000" y="604741"/>
            <a:ext cx="21336000" cy="139142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7150" tIns="57150" rIns="57150" bIns="5715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1524000" y="762000"/>
            <a:ext cx="21336000" cy="140970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2776924" y="14414500"/>
            <a:ext cx="381204" cy="387070"/>
          </a:xfrm>
          <a:prstGeom prst="rect">
            <a:avLst/>
          </a:prstGeom>
          <a:ln w="25400">
            <a:miter lim="400000"/>
          </a:ln>
        </p:spPr>
        <p:txBody>
          <a:bodyPr wrap="none" lIns="57150" tIns="57150" rIns="57150" bIns="57150">
            <a:spAutoFit/>
          </a:bodyPr>
          <a:lstStyle>
            <a:lvl1pPr algn="l" defTabSz="822960">
              <a:lnSpc>
                <a:spcPct val="120000"/>
              </a:lnSpc>
              <a:spcBef>
                <a:spcPts val="1600"/>
              </a:spcBef>
              <a:defRPr sz="1800">
                <a:solidFill>
                  <a:srgbClr val="A6B0C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1pPr>
      <a:lvl2pPr marL="0" marR="0" indent="228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2pPr>
      <a:lvl3pPr marL="0" marR="0" indent="457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3pPr>
      <a:lvl4pPr marL="0" marR="0" indent="685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4pPr>
      <a:lvl5pPr marL="0" marR="0" indent="9144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5pPr>
      <a:lvl6pPr marL="0" marR="0" indent="11430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6pPr>
      <a:lvl7pPr marL="0" marR="0" indent="13716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7pPr>
      <a:lvl8pPr marL="0" marR="0" indent="16002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8pPr>
      <a:lvl9pPr marL="0" marR="0" indent="1828800" algn="l" defTabSz="822960" latinLnBrk="0">
        <a:lnSpc>
          <a:spcPts val="104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600" u="none">
          <a:solidFill>
            <a:srgbClr val="FFFFFF"/>
          </a:solidFill>
          <a:uFillTx/>
          <a:latin typeface="Helvetica Neue Thin"/>
          <a:ea typeface="Helvetica Neue Thin"/>
          <a:cs typeface="Helvetica Neue Thin"/>
          <a:sym typeface="Helvetica Neue Thin"/>
        </a:defRPr>
      </a:lvl9pPr>
    </p:titleStyle>
    <p:bodyStyle>
      <a:lvl1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1pPr>
      <a:lvl2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2pPr>
      <a:lvl3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3pPr>
      <a:lvl4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4pPr>
      <a:lvl5pPr marL="0" marR="0" indent="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5pPr>
      <a:lvl6pPr marL="0" marR="0" indent="11430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6pPr>
      <a:lvl7pPr marL="0" marR="0" indent="13716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7pPr>
      <a:lvl8pPr marL="0" marR="0" indent="16002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8pPr>
      <a:lvl9pPr marL="0" marR="0" indent="1828800" algn="l" defTabSz="822960" latinLnBrk="0">
        <a:lnSpc>
          <a:spcPts val="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rgbClr val="FFFFFF"/>
          </a:solidFill>
          <a:uFillTx/>
          <a:latin typeface="Menlo Regular"/>
          <a:ea typeface="Menlo Regular"/>
          <a:cs typeface="Menlo Regular"/>
          <a:sym typeface="Menlo Regular"/>
        </a:defRPr>
      </a:lvl9pPr>
    </p:bodyStyle>
    <p:otherStyle>
      <a:lvl1pPr marL="0" marR="0" indent="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1pPr>
      <a:lvl2pPr marL="0" marR="0" indent="228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2pPr>
      <a:lvl3pPr marL="0" marR="0" indent="457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3pPr>
      <a:lvl4pPr marL="0" marR="0" indent="685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4pPr>
      <a:lvl5pPr marL="0" marR="0" indent="9144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5pPr>
      <a:lvl6pPr marL="0" marR="0" indent="11430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6pPr>
      <a:lvl7pPr marL="0" marR="0" indent="13716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7pPr>
      <a:lvl8pPr marL="0" marR="0" indent="16002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8pPr>
      <a:lvl9pPr marL="0" marR="0" indent="1828800" algn="l" defTabSz="822960" latinLnBrk="0">
        <a:lnSpc>
          <a:spcPct val="12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68" name="Unit 2—Lesson 3:…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3:</a:t>
            </a:r>
          </a:p>
          <a:p>
            <a:pPr/>
            <a:r>
              <a:t>Structures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2" name="Memberwise initializer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Memberwise initializers</a:t>
            </a:r>
          </a:p>
        </p:txBody>
      </p:sp>
      <p:sp>
        <p:nvSpPr>
          <p:cNvPr id="133" name="Rectangle"/>
          <p:cNvSpPr/>
          <p:nvPr/>
        </p:nvSpPr>
        <p:spPr>
          <a:xfrm>
            <a:off x="761517" y="5844353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4" name="Initializ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35" name="Rectangle"/>
          <p:cNvSpPr/>
          <p:nvPr/>
        </p:nvSpPr>
        <p:spPr>
          <a:xfrm>
            <a:off x="761516" y="3898900"/>
            <a:ext cx="22860968" cy="15240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36" name="let odometer = Odometer(count: 27000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odometer = </a:t>
            </a:r>
            <a:r>
              <a:rPr>
                <a:solidFill>
                  <a:srgbClr val="6CCE66"/>
                </a:solidFill>
              </a:rPr>
              <a:t>Odometer</a:t>
            </a:r>
            <a:r>
              <a:t>(</a:t>
            </a:r>
            <a:r>
              <a:rPr>
                <a:solidFill>
                  <a:srgbClr val="6CCE66"/>
                </a:solidFill>
              </a:rPr>
              <a:t>count</a:t>
            </a:r>
            <a:r>
              <a:t>: 27000)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(odometer.count)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27000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1" name="Memberwise initializer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Memberwise initializers</a:t>
            </a:r>
          </a:p>
        </p:txBody>
      </p:sp>
      <p:sp>
        <p:nvSpPr>
          <p:cNvPr id="142" name="Initializ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43" name="Rectangle"/>
          <p:cNvSpPr/>
          <p:nvPr/>
        </p:nvSpPr>
        <p:spPr>
          <a:xfrm>
            <a:off x="761516" y="3898900"/>
            <a:ext cx="22860968" cy="233578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44" name="struct Person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49" name="Memberwise initializer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Memberwise initializers</a:t>
            </a:r>
          </a:p>
        </p:txBody>
      </p:sp>
      <p:sp>
        <p:nvSpPr>
          <p:cNvPr id="150" name="Initializ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51" name="Rectangle"/>
          <p:cNvSpPr/>
          <p:nvPr/>
        </p:nvSpPr>
        <p:spPr>
          <a:xfrm>
            <a:off x="761516" y="3898900"/>
            <a:ext cx="22860968" cy="628345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2" name="struct Person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sayHello()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there!"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</a:t>
            </a:r>
            <a:r>
              <a:rPr>
                <a:solidFill>
                  <a:srgbClr val="F95B57"/>
                </a:solidFill>
              </a:rPr>
              <a:t>"Jasmine"</a:t>
            </a:r>
            <a:r>
              <a:t>)</a:t>
            </a:r>
            <a:r>
              <a:rPr>
                <a:solidFill>
                  <a:srgbClr val="979BB2"/>
                </a:solidFill>
              </a:rPr>
              <a:t> // Memberwise initializer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55" name="Memberwise initializer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Memberwise initializers</a:t>
            </a:r>
          </a:p>
        </p:txBody>
      </p:sp>
      <p:sp>
        <p:nvSpPr>
          <p:cNvPr id="156" name="Initializ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57" name="Rectangle"/>
          <p:cNvSpPr/>
          <p:nvPr/>
        </p:nvSpPr>
        <p:spPr>
          <a:xfrm>
            <a:off x="761516" y="3898900"/>
            <a:ext cx="22860968" cy="233578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58" name="struct BankAccount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BankAccount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accountNumber: </a:t>
            </a:r>
            <a:r>
              <a:rPr>
                <a:solidFill>
                  <a:srgbClr val="6CCE66"/>
                </a:solidFill>
              </a:rPr>
              <a:t>Int</a:t>
            </a:r>
            <a:endParaRPr>
              <a:solidFill>
                <a:srgbClr val="6CCE66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balance: </a:t>
            </a:r>
            <a:r>
              <a:rPr>
                <a:solidFill>
                  <a:srgbClr val="6CCE66"/>
                </a:solidFill>
              </a:rPr>
              <a:t>Double </a:t>
            </a:r>
            <a:r>
              <a:t>= 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newAccount = </a:t>
            </a:r>
            <a:r>
              <a:rPr>
                <a:solidFill>
                  <a:srgbClr val="6CCE66"/>
                </a:solidFill>
              </a:rPr>
              <a:t>BankAccount</a:t>
            </a:r>
            <a:r>
              <a:t>(accountNumber: 123, balance: 0)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transferredAccount = </a:t>
            </a:r>
            <a:r>
              <a:rPr>
                <a:solidFill>
                  <a:srgbClr val="6CCE66"/>
                </a:solidFill>
              </a:rPr>
              <a:t>BankAccount</a:t>
            </a:r>
            <a:r>
              <a:t>(accountNumber: 123)</a:t>
            </a:r>
            <a:endParaRPr>
              <a:solidFill>
                <a:srgbClr val="979BB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truct Shirt {…"/>
          <p:cNvSpPr txBox="1"/>
          <p:nvPr>
            <p:ph type="subTitle" idx="1"/>
          </p:nvPr>
        </p:nvSpPr>
        <p:spPr>
          <a:xfrm>
            <a:off x="1524000" y="125449"/>
            <a:ext cx="21336000" cy="13914261"/>
          </a:xfrm>
          <a:prstGeom prst="rect">
            <a:avLst/>
          </a:prstGeom>
        </p:spPr>
        <p:txBody>
          <a:bodyPr/>
          <a:lstStyle/>
          <a:p>
            <a:pPr>
              <a:lnSpc>
                <a:spcPts val="4300"/>
              </a:lnSpc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Shirt {</a:t>
            </a:r>
          </a:p>
          <a:p>
            <a:pPr>
              <a:lnSpc>
                <a:spcPts val="4300"/>
              </a:lnSpc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size: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>
              <a:lnSpc>
                <a:spcPts val="4300"/>
              </a:lnSpc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>
              <a:lnSpc>
                <a:spcPts val="4300"/>
              </a:lnSpc>
            </a:pPr>
            <a:r>
              <a:t>}</a:t>
            </a:r>
          </a:p>
          <a:p>
            <a:pPr>
              <a:lnSpc>
                <a:spcPts val="4300"/>
              </a:lnSpc>
            </a:pPr>
          </a:p>
          <a:p>
            <a:pPr>
              <a:lnSpc>
                <a:spcPts val="4300"/>
              </a:lnSpc>
            </a:pPr>
            <a:r>
              <a:rPr>
                <a:solidFill>
                  <a:srgbClr val="3DCCCC"/>
                </a:solidFill>
              </a:rPr>
              <a:t>let</a:t>
            </a:r>
            <a:r>
              <a:t> myShirt = </a:t>
            </a:r>
            <a:r>
              <a:rPr>
                <a:solidFill>
                  <a:srgbClr val="6CCE66"/>
                </a:solidFill>
              </a:rPr>
              <a:t>Shirt</a:t>
            </a:r>
            <a:r>
              <a:t>(size: </a:t>
            </a:r>
            <a:r>
              <a:rPr>
                <a:solidFill>
                  <a:srgbClr val="F95B57"/>
                </a:solidFill>
              </a:rPr>
              <a:t>"XL"</a:t>
            </a:r>
            <a:r>
              <a:t>, color: </a:t>
            </a:r>
            <a:r>
              <a:rPr>
                <a:solidFill>
                  <a:srgbClr val="F95B57"/>
                </a:solidFill>
              </a:rPr>
              <a:t>"blue"</a:t>
            </a:r>
            <a:r>
              <a:t>) </a:t>
            </a:r>
            <a:r>
              <a:rPr>
                <a:solidFill>
                  <a:srgbClr val="979BB2"/>
                </a:solidFill>
              </a:rPr>
              <a:t>// Memberwise initializer</a:t>
            </a:r>
            <a:endParaRPr>
              <a:solidFill>
                <a:srgbClr val="979BB2"/>
              </a:solidFill>
            </a:endParaRPr>
          </a:p>
          <a:p>
            <a:pPr>
              <a:lnSpc>
                <a:spcPts val="4300"/>
              </a:lnSpc>
            </a:pPr>
          </a:p>
          <a:p>
            <a:pPr>
              <a:lnSpc>
                <a:spcPts val="4300"/>
              </a:lnSpc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>
              <a:lnSpc>
                <a:spcPts val="4300"/>
              </a:lnSpc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make: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>
              <a:lnSpc>
                <a:spcPts val="4300"/>
              </a:lnSpc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year: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>
              <a:lnSpc>
                <a:spcPts val="4300"/>
              </a:lnSpc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>
              <a:lnSpc>
                <a:spcPts val="4300"/>
              </a:lnSpc>
            </a:pPr>
            <a:r>
              <a:t>}</a:t>
            </a:r>
          </a:p>
          <a:p>
            <a:pPr>
              <a:lnSpc>
                <a:spcPts val="4300"/>
              </a:lnSpc>
            </a:pPr>
          </a:p>
          <a:p>
            <a:pPr>
              <a:lnSpc>
                <a:spcPts val="4300"/>
              </a:lnSpc>
            </a:pPr>
            <a:r>
              <a:rPr>
                <a:solidFill>
                  <a:srgbClr val="3DCCCC"/>
                </a:solidFill>
              </a:rPr>
              <a:t>let</a:t>
            </a:r>
            <a:r>
              <a:t> firstCar = </a:t>
            </a:r>
            <a:r>
              <a:rPr>
                <a:solidFill>
                  <a:srgbClr val="6CCE66"/>
                </a:solidFill>
              </a:rPr>
              <a:t>Car</a:t>
            </a:r>
            <a:r>
              <a:t>(make: </a:t>
            </a:r>
            <a:r>
              <a:rPr>
                <a:solidFill>
                  <a:srgbClr val="F95B57"/>
                </a:solidFill>
              </a:rPr>
              <a:t>"Honda"</a:t>
            </a:r>
            <a:r>
              <a:t>, year: 2010, color: </a:t>
            </a:r>
            <a:r>
              <a:rPr>
                <a:solidFill>
                  <a:srgbClr val="F95B57"/>
                </a:solidFill>
              </a:rPr>
              <a:t>"blue"</a:t>
            </a:r>
            <a:r>
              <a:t>) </a:t>
            </a:r>
            <a:r>
              <a:rPr>
                <a:solidFill>
                  <a:srgbClr val="979BB2"/>
                </a:solidFill>
              </a:rPr>
              <a:t>// Memberwise initializer</a:t>
            </a:r>
            <a:endParaRPr>
              <a:solidFill>
                <a:srgbClr val="979BB2"/>
              </a:solidFill>
            </a:endParaRPr>
          </a:p>
          <a:p>
            <a:pPr>
              <a:lnSpc>
                <a:spcPts val="4300"/>
              </a:lnSpc>
            </a:pPr>
            <a:endParaRPr>
              <a:solidFill>
                <a:srgbClr val="979BB2"/>
              </a:solidFill>
            </a:endParaRPr>
          </a:p>
          <a:p>
            <a:pPr>
              <a:lnSpc>
                <a:spcPts val="4300"/>
              </a:lnSpc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Bird {</a:t>
            </a:r>
          </a:p>
          <a:p>
            <a:pPr>
              <a:lnSpc>
                <a:spcPts val="4300"/>
              </a:lnSpc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canFly: </a:t>
            </a:r>
            <a:r>
              <a:rPr>
                <a:solidFill>
                  <a:srgbClr val="6CCE66"/>
                </a:solidFill>
              </a:rPr>
              <a:t>Bool</a:t>
            </a:r>
            <a:r>
              <a:t> = true</a:t>
            </a:r>
          </a:p>
          <a:p>
            <a:pPr>
              <a:lnSpc>
                <a:spcPts val="4300"/>
              </a:lnSpc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weight: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>
              <a:lnSpc>
                <a:spcPts val="4300"/>
              </a:lnSpc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>
              <a:lnSpc>
                <a:spcPts val="4300"/>
              </a:lnSpc>
            </a:pPr>
            <a:r>
              <a:t>}</a:t>
            </a:r>
          </a:p>
          <a:p>
            <a:pPr>
              <a:lnSpc>
                <a:spcPts val="4300"/>
              </a:lnSpc>
            </a:pPr>
          </a:p>
          <a:p>
            <a:pPr>
              <a:lnSpc>
                <a:spcPts val="4300"/>
              </a:lnSpc>
            </a:pPr>
            <a:r>
              <a:rPr>
                <a:solidFill>
                  <a:srgbClr val="3DCCCC"/>
                </a:solidFill>
              </a:rPr>
              <a:t>let</a:t>
            </a:r>
            <a:r>
              <a:t> seagull = </a:t>
            </a:r>
            <a:r>
              <a:rPr>
                <a:solidFill>
                  <a:srgbClr val="6CCE66"/>
                </a:solidFill>
              </a:rPr>
              <a:t>Bird</a:t>
            </a:r>
            <a:r>
              <a:t>(weight: 1.5, color: </a:t>
            </a:r>
            <a:r>
              <a:rPr>
                <a:solidFill>
                  <a:srgbClr val="F95B57"/>
                </a:solidFill>
              </a:rPr>
              <a:t>"white"</a:t>
            </a:r>
            <a:r>
              <a:t>) </a:t>
            </a:r>
            <a:r>
              <a:rPr>
                <a:solidFill>
                  <a:srgbClr val="979BB2"/>
                </a:solidFill>
              </a:rPr>
              <a:t>// Memberwise initializer</a:t>
            </a:r>
            <a:endParaRPr>
              <a:solidFill>
                <a:srgbClr val="979BB2"/>
              </a:solidFill>
            </a:endParaRPr>
          </a:p>
          <a:p>
            <a:pPr>
              <a:lnSpc>
                <a:spcPts val="4300"/>
              </a:lnSpc>
            </a:pPr>
            <a:r>
              <a:rPr>
                <a:solidFill>
                  <a:srgbClr val="3DCCCC"/>
                </a:solidFill>
              </a:rPr>
              <a:t>let</a:t>
            </a:r>
            <a:r>
              <a:t> ostrich = </a:t>
            </a:r>
            <a:r>
              <a:rPr>
                <a:solidFill>
                  <a:srgbClr val="6CCE66"/>
                </a:solidFill>
              </a:rPr>
              <a:t>Bird</a:t>
            </a:r>
            <a:r>
              <a:t>(canFly: false, weight: 200.0, color: </a:t>
            </a:r>
            <a:r>
              <a:rPr>
                <a:solidFill>
                  <a:srgbClr val="F95B57"/>
                </a:solidFill>
              </a:rPr>
              <a:t>"white"</a:t>
            </a:r>
            <a:r>
              <a:t>) </a:t>
            </a:r>
            <a:r>
              <a:rPr>
                <a:solidFill>
                  <a:srgbClr val="979BB2"/>
                </a:solidFill>
              </a:rPr>
              <a:t>// Memberwise initializer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67" name="Custom initializer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Custom initializers</a:t>
            </a:r>
          </a:p>
        </p:txBody>
      </p:sp>
      <p:sp>
        <p:nvSpPr>
          <p:cNvPr id="168" name="Rectangle"/>
          <p:cNvSpPr/>
          <p:nvPr/>
        </p:nvSpPr>
        <p:spPr>
          <a:xfrm>
            <a:off x="761517" y="8143226"/>
            <a:ext cx="22860968" cy="331214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69" name="Rectangle"/>
          <p:cNvSpPr/>
          <p:nvPr/>
        </p:nvSpPr>
        <p:spPr>
          <a:xfrm>
            <a:off x="761516" y="3898900"/>
            <a:ext cx="22860968" cy="358832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70" name="Initializ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71" name="struct Temperature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30.0)</a:t>
            </a:r>
          </a:p>
        </p:txBody>
      </p:sp>
      <p:sp>
        <p:nvSpPr>
          <p:cNvPr id="172" name="let fahrenheitValue = 98.6…"/>
          <p:cNvSpPr txBox="1"/>
          <p:nvPr/>
        </p:nvSpPr>
        <p:spPr>
          <a:xfrm>
            <a:off x="1143000" y="8189025"/>
            <a:ext cx="22098001" cy="322054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3500" tIns="63500" rIns="63500" bIns="63500" anchor="ctr"/>
          <a:lstStyle/>
          <a:p>
            <a:pPr algn="l" defTabSz="822960">
              <a:lnSpc>
                <a:spcPts val="5000"/>
              </a:lnSpc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fahrenheitValue = 98.6</a:t>
            </a:r>
          </a:p>
          <a:p>
            <a:pPr algn="l" defTabSz="822960">
              <a:lnSpc>
                <a:spcPts val="5000"/>
              </a:lnSpc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celsiusValue = (</a:t>
            </a:r>
            <a:r>
              <a:rPr>
                <a:solidFill>
                  <a:srgbClr val="6CCE66"/>
                </a:solidFill>
              </a:rPr>
              <a:t>fahrenheitValue</a:t>
            </a:r>
            <a:r>
              <a:t> - 32) / 1.8</a:t>
            </a:r>
          </a:p>
          <a:p>
            <a:pPr algn="l" defTabSz="822960">
              <a:lnSpc>
                <a:spcPts val="5000"/>
              </a:lnSpc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822960">
              <a:lnSpc>
                <a:spcPts val="5000"/>
              </a:lnSpc>
              <a:defRPr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newTemperature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</a:t>
            </a:r>
            <a:r>
              <a:rPr>
                <a:solidFill>
                  <a:srgbClr val="6CCE66"/>
                </a:solidFill>
              </a:rPr>
              <a:t>celsiusValue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8" grpId="1"/>
      <p:bldP build="whole" bldLvl="1" animBg="1" rev="0" advAuto="0" spid="172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truct Temperature {…"/>
          <p:cNvSpPr txBox="1"/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(celsius: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celsius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init(fahrenheit: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(fahrenheit - 32) / 1.8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  <a:r>
              <a:t>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18.5)</a:t>
            </a: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boiling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(fahrenheit: 212.0)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currentTemperature</a:t>
            </a:r>
            <a:r>
              <a:t>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boiling</a:t>
            </a:r>
            <a:r>
              <a:t>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18.5</a:t>
            </a:r>
          </a:p>
          <a:p>
            <a:pPr>
              <a:defRPr sz="3000"/>
            </a:pPr>
            <a:r>
              <a:t>100.0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1" name="Lab: Structure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Lab: Structures</a:t>
            </a:r>
          </a:p>
        </p:txBody>
      </p:sp>
      <p:sp>
        <p:nvSpPr>
          <p:cNvPr id="182" name="Unit 2—Lesson 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3</a:t>
            </a:r>
          </a:p>
        </p:txBody>
      </p:sp>
      <p:sp>
        <p:nvSpPr>
          <p:cNvPr id="183" name="Open and complete the following exercises in Lab - Structures.playground: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following exercises in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Lab - Structures.playground</a:t>
            </a:r>
            <a:r>
              <a:t>: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/>
            <a:r>
              <a:t>Exercise - Structs, Instances, and Default Values</a:t>
            </a:r>
          </a:p>
          <a:p>
            <a:pPr/>
            <a:r>
              <a:t>App Exercise - Workout Tracking</a:t>
            </a:r>
          </a:p>
        </p:txBody>
      </p:sp>
      <p:grpSp>
        <p:nvGrpSpPr>
          <p:cNvPr id="186" name="Group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184" name="Circle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18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89" name="Instance method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Instance methods</a:t>
            </a:r>
          </a:p>
        </p:txBody>
      </p:sp>
      <p:sp>
        <p:nvSpPr>
          <p:cNvPr id="190" name="Rectangle"/>
          <p:cNvSpPr/>
          <p:nvPr/>
        </p:nvSpPr>
        <p:spPr>
          <a:xfrm>
            <a:off x="761516" y="3898900"/>
            <a:ext cx="22860968" cy="788922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91" name="struct Size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Size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width: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height: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area() -&gt;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 * </a:t>
            </a:r>
            <a:r>
              <a:rPr>
                <a:solidFill>
                  <a:srgbClr val="6CCE66"/>
                </a:solidFill>
              </a:rPr>
              <a:t>height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someSize = </a:t>
            </a:r>
            <a:r>
              <a:rPr>
                <a:solidFill>
                  <a:srgbClr val="6CCE66"/>
                </a:solidFill>
              </a:rPr>
              <a:t>Size</a:t>
            </a:r>
            <a:r>
              <a:t>(width: 10.0, height: 5.5)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area = </a:t>
            </a:r>
            <a:r>
              <a:rPr>
                <a:solidFill>
                  <a:srgbClr val="6CCE66"/>
                </a:solidFill>
              </a:rPr>
              <a:t>someSize</a:t>
            </a:r>
            <a:r>
              <a:t>.</a:t>
            </a:r>
            <a:r>
              <a:rPr>
                <a:solidFill>
                  <a:srgbClr val="6CCE66"/>
                </a:solidFill>
              </a:rPr>
              <a:t>area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Area is assigned a value of 55.0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"/>
          <p:cNvSpPr/>
          <p:nvPr/>
        </p:nvSpPr>
        <p:spPr>
          <a:xfrm>
            <a:off x="761516" y="3898900"/>
            <a:ext cx="22860967" cy="2057400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96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97" name="Mutating method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Mutating methods</a:t>
            </a:r>
          </a:p>
        </p:txBody>
      </p:sp>
      <p:sp>
        <p:nvSpPr>
          <p:cNvPr id="198" name="struct Odometer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2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Odometer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2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count: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= 0 </a:t>
            </a:r>
            <a:r>
              <a:rPr>
                <a:solidFill>
                  <a:srgbClr val="979BB2"/>
                </a:solidFill>
              </a:rPr>
              <a:t>// Assigns a default value to the 'count' property.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2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2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>
              <a:buSzTx/>
              <a:buNone/>
            </a:pPr>
            <a:r>
              <a:t>Need to</a:t>
            </a:r>
          </a:p>
          <a:p>
            <a:pPr/>
            <a:r>
              <a:t>Increment the mileage</a:t>
            </a:r>
          </a:p>
          <a:p>
            <a:pPr/>
            <a:r>
              <a:t>Reset the mileage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73" name="Rectangle"/>
          <p:cNvSpPr/>
          <p:nvPr/>
        </p:nvSpPr>
        <p:spPr>
          <a:xfrm>
            <a:off x="761516" y="3898900"/>
            <a:ext cx="22860968" cy="22740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74" name="Structur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Structures</a:t>
            </a:r>
          </a:p>
        </p:txBody>
      </p:sp>
      <p:sp>
        <p:nvSpPr>
          <p:cNvPr id="75" name="struct Person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00100">
              <a:spcBef>
                <a:spcPts val="3000"/>
              </a:spcBef>
              <a:buSzTx/>
              <a:buNone/>
              <a:defRPr spc="0"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</a:p>
          <a:p>
            <a:pPr marL="0" indent="0">
              <a:buSzTx/>
              <a:buNone/>
            </a:pPr>
            <a:r>
              <a:t>Capitalize type names</a:t>
            </a:r>
          </a:p>
          <a:p>
            <a:pPr marL="0" indent="0">
              <a:buSzTx/>
              <a:buNone/>
            </a:pPr>
            <a:r>
              <a:t>Use lowercase for property names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"/>
          <p:cNvSpPr/>
          <p:nvPr/>
        </p:nvSpPr>
        <p:spPr>
          <a:xfrm>
            <a:off x="1891706" y="2792397"/>
            <a:ext cx="1781347" cy="447802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03" name="Rectangle"/>
          <p:cNvSpPr/>
          <p:nvPr/>
        </p:nvSpPr>
        <p:spPr>
          <a:xfrm>
            <a:off x="1891706" y="5329549"/>
            <a:ext cx="1781347" cy="447802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04" name="Rectangle"/>
          <p:cNvSpPr/>
          <p:nvPr/>
        </p:nvSpPr>
        <p:spPr>
          <a:xfrm>
            <a:off x="1891706" y="7892100"/>
            <a:ext cx="1781347" cy="447802"/>
          </a:xfrm>
          <a:prstGeom prst="rect">
            <a:avLst/>
          </a:prstGeom>
          <a:solidFill>
            <a:srgbClr val="34435A"/>
          </a:solidFill>
          <a:ln w="12700">
            <a:solidFill>
              <a:srgbClr val="505A7A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05" name="struct Odometer {…"/>
          <p:cNvSpPr txBox="1"/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>
                <a:solidFill>
                  <a:srgbClr val="3DCCCC"/>
                </a:solidFill>
              </a:rPr>
              <a:t>struct</a:t>
            </a:r>
            <a:r>
              <a:t> Odometer {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count: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= 0 </a:t>
            </a:r>
            <a:r>
              <a:rPr>
                <a:solidFill>
                  <a:srgbClr val="979BB2"/>
                </a:solidFill>
              </a:rPr>
              <a:t>// Assigns a default value to the 'count' property.</a:t>
            </a:r>
            <a:endParaRPr>
              <a:solidFill>
                <a:srgbClr val="979BB2"/>
              </a:solidFill>
            </a:endParaRP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mutating</a:t>
            </a:r>
            <a:r>
              <a:t>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increment() {</a:t>
            </a:r>
          </a:p>
          <a:p>
            <a:pPr/>
            <a:r>
              <a:t>    count += 1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mutating func</a:t>
            </a:r>
            <a:r>
              <a:t> increment(by amount: Int) {</a:t>
            </a:r>
          </a:p>
          <a:p>
            <a:pPr/>
            <a:r>
              <a:t>    count += amount</a:t>
            </a:r>
          </a:p>
          <a:p>
            <a:pPr/>
            <a:r>
              <a:t>  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mutating func</a:t>
            </a:r>
            <a:r>
              <a:t> reset() {</a:t>
            </a:r>
          </a:p>
          <a:p>
            <a:pPr/>
            <a:r>
              <a:t>    count = 0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rPr>
                <a:solidFill>
                  <a:srgbClr val="3DCCCC"/>
                </a:solidFill>
              </a:rPr>
              <a:t>var</a:t>
            </a:r>
            <a:r>
              <a:t> odometer = </a:t>
            </a:r>
            <a:r>
              <a:rPr>
                <a:solidFill>
                  <a:srgbClr val="6CCE66"/>
                </a:solidFill>
              </a:rPr>
              <a:t>Odometer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odometer.count defaults to 0</a:t>
            </a:r>
            <a:endParaRPr>
              <a:solidFill>
                <a:srgbClr val="979BB2"/>
              </a:solidFill>
            </a:endParaRPr>
          </a:p>
          <a:p>
            <a:pPr/>
            <a:r>
              <a:rPr>
                <a:solidFill>
                  <a:srgbClr val="6CCE66"/>
                </a:solidFill>
              </a:rPr>
              <a:t>odometer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increment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odometer.count is incremented to 1</a:t>
            </a:r>
            <a:endParaRPr>
              <a:solidFill>
                <a:srgbClr val="979BB2"/>
              </a:solidFill>
            </a:endParaRPr>
          </a:p>
          <a:p>
            <a:pPr/>
            <a:r>
              <a:rPr>
                <a:solidFill>
                  <a:srgbClr val="6CCE66"/>
                </a:solidFill>
              </a:rPr>
              <a:t>odometer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increment</a:t>
            </a:r>
            <a:r>
              <a:t>(by: 15) </a:t>
            </a:r>
            <a:r>
              <a:rPr>
                <a:solidFill>
                  <a:srgbClr val="979BB2"/>
                </a:solidFill>
              </a:rPr>
              <a:t>// odometer.count is incremented to 16</a:t>
            </a:r>
          </a:p>
          <a:p>
            <a:pPr/>
            <a:r>
              <a:rPr>
                <a:solidFill>
                  <a:srgbClr val="6CCE66"/>
                </a:solidFill>
              </a:rPr>
              <a:t>odometer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reset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odometer.count is reset to 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10" name="Computed properti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Computed properties</a:t>
            </a:r>
          </a:p>
        </p:txBody>
      </p:sp>
      <p:sp>
        <p:nvSpPr>
          <p:cNvPr id="211" name="Rectangle"/>
          <p:cNvSpPr/>
          <p:nvPr/>
        </p:nvSpPr>
        <p:spPr>
          <a:xfrm>
            <a:off x="761516" y="3898900"/>
            <a:ext cx="22860968" cy="496472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12" name="struct Temperature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kelvin: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0, fahrenheit: 32, kelvin: 273.15)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truct Temperature {…"/>
          <p:cNvSpPr txBox="1"/>
          <p:nvPr>
            <p:ph type="subTitle" idx="1"/>
          </p:nvPr>
        </p:nvSpPr>
        <p:spPr>
          <a:xfrm>
            <a:off x="1524000" y="604741"/>
            <a:ext cx="21336000" cy="1263017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defTabSz="592531">
              <a:lnSpc>
                <a:spcPts val="3600"/>
              </a:lnSpc>
              <a:defRPr sz="1872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kelvin: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defTabSz="592531">
              <a:lnSpc>
                <a:spcPts val="3600"/>
              </a:lnSpc>
              <a:defRPr sz="1872"/>
            </a:pPr>
          </a:p>
          <a:p>
            <a:pPr defTabSz="592531">
              <a:lnSpc>
                <a:spcPts val="3600"/>
              </a:lnSpc>
              <a:defRPr sz="1872"/>
            </a:pPr>
            <a:r>
              <a:t>  init(celsius: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self.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celsius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fahrenheit</a:t>
            </a:r>
            <a:r>
              <a:t> = celsius * 1.8 + 32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kelvin</a:t>
            </a:r>
            <a:r>
              <a:t> =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+ 273.15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}</a:t>
            </a:r>
          </a:p>
          <a:p>
            <a:pPr defTabSz="592531">
              <a:lnSpc>
                <a:spcPts val="3600"/>
              </a:lnSpc>
              <a:defRPr sz="1872"/>
            </a:pPr>
          </a:p>
          <a:p>
            <a:pPr defTabSz="592531">
              <a:lnSpc>
                <a:spcPts val="3600"/>
              </a:lnSpc>
              <a:defRPr sz="1872"/>
            </a:pPr>
            <a:r>
              <a:t>  init(fahrenheit: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self.</a:t>
            </a:r>
            <a:r>
              <a:rPr>
                <a:solidFill>
                  <a:srgbClr val="6CCE66"/>
                </a:solidFill>
              </a:rPr>
              <a:t>fahrenheit</a:t>
            </a:r>
            <a:r>
              <a:t> = fahrenheit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(fahrenheit - 32) / 1.8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kelvin</a:t>
            </a:r>
            <a:r>
              <a:t> =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+ 273.15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}</a:t>
            </a:r>
          </a:p>
          <a:p>
            <a:pPr defTabSz="592531">
              <a:lnSpc>
                <a:spcPts val="3600"/>
              </a:lnSpc>
              <a:defRPr sz="1872"/>
            </a:pPr>
          </a:p>
          <a:p>
            <a:pPr defTabSz="592531">
              <a:lnSpc>
                <a:spcPts val="3600"/>
              </a:lnSpc>
              <a:defRPr sz="1872"/>
            </a:pPr>
            <a:r>
              <a:t>  init(kelvin: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self.</a:t>
            </a:r>
            <a:r>
              <a:rPr>
                <a:solidFill>
                  <a:srgbClr val="6CCE66"/>
                </a:solidFill>
              </a:rPr>
              <a:t>kelvin</a:t>
            </a:r>
            <a:r>
              <a:t> = kelvin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kelvin - 273.15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  </a:t>
            </a:r>
            <a:r>
              <a:rPr>
                <a:solidFill>
                  <a:srgbClr val="6CCE66"/>
                </a:solidFill>
              </a:rPr>
              <a:t>fahrenheit</a:t>
            </a:r>
            <a:r>
              <a:t> =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* 1.8 + 32</a:t>
            </a:r>
          </a:p>
          <a:p>
            <a:pPr defTabSz="592531">
              <a:lnSpc>
                <a:spcPts val="3600"/>
              </a:lnSpc>
              <a:defRPr sz="1872"/>
            </a:pPr>
            <a:r>
              <a:t>  }</a:t>
            </a:r>
          </a:p>
          <a:p>
            <a:pPr defTabSz="592531">
              <a:lnSpc>
                <a:spcPts val="3600"/>
              </a:lnSpc>
              <a:defRPr sz="1872"/>
            </a:pPr>
            <a:r>
              <a:t>}</a:t>
            </a:r>
          </a:p>
          <a:p>
            <a:pPr defTabSz="592531">
              <a:lnSpc>
                <a:spcPts val="3600"/>
              </a:lnSpc>
              <a:defRPr sz="1872"/>
            </a:pPr>
          </a:p>
          <a:p>
            <a:pPr defTabSz="592531">
              <a:lnSpc>
                <a:spcPts val="3600"/>
              </a:lnSpc>
              <a:defRPr sz="1872"/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18.5)</a:t>
            </a:r>
          </a:p>
          <a:p>
            <a:pPr defTabSz="592531">
              <a:lnSpc>
                <a:spcPts val="3600"/>
              </a:lnSpc>
              <a:defRPr sz="1872"/>
            </a:pPr>
            <a:r>
              <a:rPr>
                <a:solidFill>
                  <a:srgbClr val="3DCCCC"/>
                </a:solidFill>
              </a:rPr>
              <a:t>let</a:t>
            </a:r>
            <a:r>
              <a:t> boiling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(fahrenheit: 212.0)</a:t>
            </a:r>
          </a:p>
          <a:p>
            <a:pPr defTabSz="592531">
              <a:lnSpc>
                <a:spcPts val="3600"/>
              </a:lnSpc>
              <a:defRPr sz="1872"/>
            </a:pPr>
            <a:r>
              <a:rPr>
                <a:solidFill>
                  <a:srgbClr val="3DCCCC"/>
                </a:solidFill>
              </a:rPr>
              <a:t>let</a:t>
            </a:r>
            <a:r>
              <a:t> freezing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(kelvin: 273.15)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truct Temperature {…"/>
          <p:cNvSpPr txBox="1"/>
          <p:nvPr>
            <p:ph type="subTitle" idx="1"/>
          </p:nvPr>
        </p:nvSpPr>
        <p:spPr>
          <a:xfrm>
            <a:off x="1524000" y="604741"/>
            <a:ext cx="21336000" cy="1250651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* 1.8 + 32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  <a:r>
              <a:t>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0.0)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currentTemperature</a:t>
            </a:r>
            <a:r>
              <a:t>.</a:t>
            </a:r>
            <a:r>
              <a:rPr>
                <a:solidFill>
                  <a:srgbClr val="6CCE66"/>
                </a:solidFill>
              </a:rPr>
              <a:t>fahrenheit</a:t>
            </a:r>
            <a:r>
              <a:t>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32.0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25" name="Add support for Kelvin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Add support for Kelvin</a:t>
            </a:r>
          </a:p>
        </p:txBody>
      </p:sp>
      <p:sp>
        <p:nvSpPr>
          <p:cNvPr id="226" name="Challenge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  <p:sp>
        <p:nvSpPr>
          <p:cNvPr id="227" name="Rectangle"/>
          <p:cNvSpPr/>
          <p:nvPr/>
        </p:nvSpPr>
        <p:spPr>
          <a:xfrm>
            <a:off x="761516" y="4867780"/>
            <a:ext cx="22860968" cy="556042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28" name="Modify the following to allow the temperature to be read as Kelvin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Modify the following to allow the temperature to be read as Kelvin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* 1.8 + 32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2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>
              <a:buSzTx/>
              <a:buNone/>
            </a:pPr>
            <a:r>
              <a:t>Hint: Temperature in Kelvin is Celsius + 273.15 </a:t>
            </a:r>
          </a:p>
        </p:txBody>
      </p:sp>
      <p:grpSp>
        <p:nvGrpSpPr>
          <p:cNvPr id="231" name="Group"/>
          <p:cNvGrpSpPr/>
          <p:nvPr/>
        </p:nvGrpSpPr>
        <p:grpSpPr>
          <a:xfrm>
            <a:off x="21551900" y="787400"/>
            <a:ext cx="1524000" cy="1524000"/>
            <a:chOff x="0" y="0"/>
            <a:chExt cx="1523999" cy="1523999"/>
          </a:xfrm>
        </p:grpSpPr>
        <p:sp>
          <p:nvSpPr>
            <p:cNvPr id="229" name="Circle"/>
            <p:cNvSpPr/>
            <p:nvPr/>
          </p:nvSpPr>
          <p:spPr>
            <a:xfrm>
              <a:off x="0" y="0"/>
              <a:ext cx="1524000" cy="1524000"/>
            </a:xfrm>
            <a:prstGeom prst="ellipse">
              <a:avLst/>
            </a:prstGeom>
            <a:gradFill flip="none" rotWithShape="1">
              <a:gsLst>
                <a:gs pos="0">
                  <a:srgbClr val="0091FF"/>
                </a:gs>
                <a:gs pos="100000">
                  <a:srgbClr val="005BBE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63500" tIns="63500" rIns="63500" bIns="63500" numCol="1" anchor="ctr">
              <a:noAutofit/>
            </a:bodyPr>
            <a:lstStyle/>
            <a:p>
              <a:pPr/>
            </a:p>
          </p:txBody>
        </p:sp>
        <p:pic>
          <p:nvPicPr>
            <p:cNvPr id="23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92884" y="392855"/>
              <a:ext cx="738230" cy="7382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truct Temperature {…"/>
          <p:cNvSpPr txBox="1"/>
          <p:nvPr>
            <p:ph type="subTitle" idx="1"/>
          </p:nvPr>
        </p:nvSpPr>
        <p:spPr>
          <a:xfrm>
            <a:off x="1524000" y="604741"/>
            <a:ext cx="21336000" cy="12664322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let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* 1.8 + 32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kelvin: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>
              <a:defRPr sz="3000"/>
            </a:pPr>
            <a:r>
              <a:t>    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+ 273.15</a:t>
            </a:r>
          </a:p>
          <a:p>
            <a:pPr>
              <a:defRPr sz="3000"/>
            </a:pPr>
            <a:r>
              <a:t>  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}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(celsius: 0.0)</a:t>
            </a:r>
          </a:p>
          <a:p>
            <a:pPr>
              <a:defRPr sz="3000"/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currentTemperature</a:t>
            </a:r>
            <a:r>
              <a:t>.</a:t>
            </a:r>
            <a:r>
              <a:rPr>
                <a:solidFill>
                  <a:srgbClr val="6CCE66"/>
                </a:solidFill>
              </a:rPr>
              <a:t>kelvin</a:t>
            </a:r>
            <a:r>
              <a:t>)</a:t>
            </a:r>
          </a:p>
          <a:p>
            <a:pPr>
              <a:defRPr sz="3000"/>
            </a:pPr>
          </a:p>
          <a:p>
            <a:pPr>
              <a:defRPr sz="3000"/>
            </a:pPr>
            <a:r>
              <a:t>273.15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"/>
          <p:cNvSpPr/>
          <p:nvPr/>
        </p:nvSpPr>
        <p:spPr>
          <a:xfrm>
            <a:off x="774217" y="3861182"/>
            <a:ext cx="22860968" cy="798753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40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41" name="Property observ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Property observers</a:t>
            </a:r>
          </a:p>
        </p:txBody>
      </p:sp>
      <p:sp>
        <p:nvSpPr>
          <p:cNvPr id="242" name="struct StepCounter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StepCounter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totalSteps: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= 0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    </a:t>
            </a:r>
            <a:r>
              <a:rPr>
                <a:solidFill>
                  <a:srgbClr val="3DCCCC"/>
                </a:solidFill>
              </a:rPr>
              <a:t>willSet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        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"About to set totalSteps to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t>newValue</a:t>
            </a:r>
            <a:r>
              <a:rPr>
                <a:solidFill>
                  <a:srgbClr val="F95B57"/>
                </a:solidFill>
              </a:rPr>
              <a:t>)"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    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    </a:t>
            </a:r>
            <a:r>
              <a:rPr>
                <a:solidFill>
                  <a:srgbClr val="3DCCCC"/>
                </a:solidFill>
              </a:rPr>
              <a:t>didSet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        </a:t>
            </a:r>
            <a:r>
              <a:rPr>
                <a:solidFill>
                  <a:srgbClr val="3DCCCC"/>
                </a:solidFill>
              </a:rPr>
              <a:t>if</a:t>
            </a:r>
            <a:r>
              <a:t> </a:t>
            </a:r>
            <a:r>
              <a:rPr>
                <a:solidFill>
                  <a:srgbClr val="6CCE66"/>
                </a:solidFill>
              </a:rPr>
              <a:t>totalSteps</a:t>
            </a:r>
            <a:r>
              <a:t> &gt; oldValue  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            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"Added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totalSteps</a:t>
            </a:r>
            <a:r>
              <a:t> - oldValue</a:t>
            </a:r>
            <a:r>
              <a:rPr>
                <a:solidFill>
                  <a:srgbClr val="F95B57"/>
                </a:solidFill>
              </a:rPr>
              <a:t>) steps"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        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    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  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"/>
          <p:cNvSpPr/>
          <p:nvPr/>
        </p:nvSpPr>
        <p:spPr>
          <a:xfrm>
            <a:off x="761517" y="6601607"/>
            <a:ext cx="22860968" cy="266930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47" name="Rectangle"/>
          <p:cNvSpPr/>
          <p:nvPr/>
        </p:nvSpPr>
        <p:spPr>
          <a:xfrm>
            <a:off x="774217" y="3861182"/>
            <a:ext cx="22860968" cy="222728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48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49" name="Property observ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Property observers</a:t>
            </a:r>
          </a:p>
        </p:txBody>
      </p:sp>
      <p:sp>
        <p:nvSpPr>
          <p:cNvPr id="250" name="var stepCounter = StepCounter(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stepCounter = </a:t>
            </a:r>
            <a:r>
              <a:rPr>
                <a:solidFill>
                  <a:srgbClr val="6CCE66"/>
                </a:solidFill>
              </a:rPr>
              <a:t>StepCounter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stepCounter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totalSteps</a:t>
            </a:r>
            <a:r>
              <a:t> = 40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stepCounter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totalSteps</a:t>
            </a:r>
            <a:r>
              <a:t> = 100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About to set totalSteps to 40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Added 40 steps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About to set totalSteps to 100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Added 60 steps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53" name="Rectangle"/>
          <p:cNvSpPr/>
          <p:nvPr/>
        </p:nvSpPr>
        <p:spPr>
          <a:xfrm>
            <a:off x="761516" y="3898900"/>
            <a:ext cx="22860967" cy="9264635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54" name="Type properties and method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Type properties and methods</a:t>
            </a:r>
          </a:p>
        </p:txBody>
      </p:sp>
      <p:sp>
        <p:nvSpPr>
          <p:cNvPr id="255" name="struct Temperature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static var</a:t>
            </a:r>
            <a:r>
              <a:t> boilingPoint = 100.0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static func</a:t>
            </a:r>
            <a:r>
              <a:t> convertedFromFahrenheit(</a:t>
            </a:r>
            <a:r>
              <a:rPr>
                <a:solidFill>
                  <a:srgbClr val="3DCCCC"/>
                </a:solidFill>
              </a:rPr>
              <a:t>_</a:t>
            </a:r>
            <a:r>
              <a:t> temperatureInFahrenheit: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-&gt;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(((temperatureInFahrenheit - 32) * 5) / 9)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boilingPoint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.</a:t>
            </a:r>
            <a:r>
              <a:rPr>
                <a:solidFill>
                  <a:srgbClr val="6CCE66"/>
                </a:solidFill>
              </a:rPr>
              <a:t>boilingPoint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currentTemperature = </a:t>
            </a:r>
            <a:r>
              <a:rPr>
                <a:solidFill>
                  <a:srgbClr val="6CCE66"/>
                </a:solidFill>
              </a:rPr>
              <a:t>Temperature</a:t>
            </a:r>
            <a:r>
              <a:t>.</a:t>
            </a:r>
            <a:r>
              <a:rPr>
                <a:solidFill>
                  <a:srgbClr val="6CCE66"/>
                </a:solidFill>
              </a:rPr>
              <a:t>convertedFromFahrenheit</a:t>
            </a:r>
            <a:r>
              <a:t>(99)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positiveNumber = </a:t>
            </a:r>
            <a:r>
              <a:rPr>
                <a:solidFill>
                  <a:srgbClr val="6CCE66"/>
                </a:solidFill>
              </a:rPr>
              <a:t>abs</a:t>
            </a:r>
            <a:r>
              <a:t>(-4.14)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60" name="Rectangle"/>
          <p:cNvSpPr/>
          <p:nvPr/>
        </p:nvSpPr>
        <p:spPr>
          <a:xfrm>
            <a:off x="761517" y="9074668"/>
            <a:ext cx="22860968" cy="133023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61" name="Copying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Copying</a:t>
            </a:r>
          </a:p>
        </p:txBody>
      </p:sp>
      <p:sp>
        <p:nvSpPr>
          <p:cNvPr id="262" name="Rectangle"/>
          <p:cNvSpPr/>
          <p:nvPr/>
        </p:nvSpPr>
        <p:spPr>
          <a:xfrm>
            <a:off x="761516" y="3898900"/>
            <a:ext cx="22860968" cy="490325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63" name="var someSize = Size(width: 250, height: 1000)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someSize = Size(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: 250, </a:t>
            </a:r>
            <a:r>
              <a:rPr>
                <a:solidFill>
                  <a:srgbClr val="6CCE66"/>
                </a:solidFill>
              </a:rPr>
              <a:t>height</a:t>
            </a:r>
            <a:r>
              <a:t>: 1000)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anotherSize = </a:t>
            </a:r>
            <a:r>
              <a:rPr>
                <a:solidFill>
                  <a:srgbClr val="6CCE66"/>
                </a:solidFill>
              </a:rPr>
              <a:t>someSize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someSize</a:t>
            </a:r>
            <a:r>
              <a:t>.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 = 500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someSize</a:t>
            </a:r>
            <a:r>
              <a:t>.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anotherSize</a:t>
            </a:r>
            <a:r>
              <a:t>.</a:t>
            </a:r>
            <a:r>
              <a:rPr>
                <a:solidFill>
                  <a:srgbClr val="6CCE66"/>
                </a:solidFill>
              </a:rPr>
              <a:t>width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500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250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ccessing property value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Accessing property values</a:t>
            </a:r>
          </a:p>
        </p:txBody>
      </p:sp>
      <p:sp>
        <p:nvSpPr>
          <p:cNvPr id="80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1" name="Rectangle"/>
          <p:cNvSpPr/>
          <p:nvPr/>
        </p:nvSpPr>
        <p:spPr>
          <a:xfrm>
            <a:off x="761516" y="3898900"/>
            <a:ext cx="22860968" cy="417092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2" name="Rectangle"/>
          <p:cNvSpPr/>
          <p:nvPr/>
        </p:nvSpPr>
        <p:spPr>
          <a:xfrm>
            <a:off x="761517" y="8427357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83" name="Structur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Structures</a:t>
            </a:r>
          </a:p>
        </p:txBody>
      </p:sp>
      <p:sp>
        <p:nvSpPr>
          <p:cNvPr id="84" name="struct Person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</a:t>
            </a:r>
            <a:r>
              <a:rPr>
                <a:solidFill>
                  <a:srgbClr val="F95B57"/>
                </a:solidFill>
              </a:rPr>
              <a:t>"Jasmine"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.</a:t>
            </a:r>
            <a:r>
              <a:rPr>
                <a:solidFill>
                  <a:srgbClr val="6CCE66"/>
                </a:solidFill>
              </a:rPr>
              <a:t>name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Jasmine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68" name="self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</a:t>
            </a:r>
          </a:p>
        </p:txBody>
      </p:sp>
      <p:sp>
        <p:nvSpPr>
          <p:cNvPr id="269" name="Rectangle"/>
          <p:cNvSpPr/>
          <p:nvPr/>
        </p:nvSpPr>
        <p:spPr>
          <a:xfrm>
            <a:off x="761516" y="3898900"/>
            <a:ext cx="22860968" cy="492733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70" name="struct Car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Color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description: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F95B57"/>
                </a:solidFill>
              </a:rPr>
              <a:t>"This is a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color</a:t>
            </a:r>
            <a:r>
              <a:rPr>
                <a:solidFill>
                  <a:srgbClr val="F95B57"/>
                </a:solidFill>
              </a:rPr>
              <a:t>) car."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75" name="When not required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When not required</a:t>
            </a:r>
          </a:p>
        </p:txBody>
      </p:sp>
      <p:sp>
        <p:nvSpPr>
          <p:cNvPr id="276" name="self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</a:t>
            </a:r>
          </a:p>
        </p:txBody>
      </p:sp>
      <p:sp>
        <p:nvSpPr>
          <p:cNvPr id="277" name="Rectangle"/>
          <p:cNvSpPr/>
          <p:nvPr/>
        </p:nvSpPr>
        <p:spPr>
          <a:xfrm>
            <a:off x="761516" y="5512695"/>
            <a:ext cx="22860968" cy="5056602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78" name="Not required when property or method names exist on the current object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Not required when property or method names exist on the current object</a:t>
            </a:r>
          </a:p>
          <a:p>
            <a:pPr marL="0" indent="0">
              <a:lnSpc>
                <a:spcPts val="56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Color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description: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F95B57"/>
                </a:solidFill>
              </a:rPr>
              <a:t>"This is a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color</a:t>
            </a:r>
            <a:r>
              <a:rPr>
                <a:solidFill>
                  <a:srgbClr val="F95B57"/>
                </a:solidFill>
              </a:rPr>
              <a:t>) car."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81" name="When required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When required</a:t>
            </a:r>
          </a:p>
        </p:txBody>
      </p:sp>
      <p:sp>
        <p:nvSpPr>
          <p:cNvPr id="282" name="self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self</a:t>
            </a:r>
          </a:p>
        </p:txBody>
      </p:sp>
      <p:sp>
        <p:nvSpPr>
          <p:cNvPr id="283" name="Rectangle"/>
          <p:cNvSpPr/>
          <p:nvPr/>
        </p:nvSpPr>
        <p:spPr>
          <a:xfrm>
            <a:off x="761516" y="3898900"/>
            <a:ext cx="22860968" cy="4829998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284" name="struct Temperature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Temperature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celsius: </a:t>
            </a:r>
            <a:r>
              <a:rPr>
                <a:solidFill>
                  <a:srgbClr val="6CCE66"/>
                </a:solidFill>
              </a:rPr>
              <a:t>Double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(celsius: </a:t>
            </a:r>
            <a:r>
              <a:rPr>
                <a:solidFill>
                  <a:srgbClr val="6CCE66"/>
                </a:solidFill>
              </a:rPr>
              <a:t>Double</a:t>
            </a:r>
            <a:r>
              <a:t>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3DCCCC"/>
                </a:solidFill>
              </a:rPr>
              <a:t>self</a:t>
            </a:r>
            <a:r>
              <a:t>.</a:t>
            </a:r>
            <a:r>
              <a:rPr>
                <a:solidFill>
                  <a:srgbClr val="6CCE66"/>
                </a:solidFill>
              </a:rPr>
              <a:t>celsius</a:t>
            </a:r>
            <a:r>
              <a:t> = celsius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289" name="Lab: Structure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Lab: Structures</a:t>
            </a:r>
          </a:p>
        </p:txBody>
      </p:sp>
      <p:sp>
        <p:nvSpPr>
          <p:cNvPr id="290" name="Unit 2—Lesson 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Unit 2—Lesson 3</a:t>
            </a:r>
          </a:p>
        </p:txBody>
      </p:sp>
      <p:sp>
        <p:nvSpPr>
          <p:cNvPr id="291" name="Open and complete the remaining exercises in  Lab - Structures.playground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Open and complete the remaining exercises in </a:t>
            </a:r>
            <a:br/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Lab - Structures.playground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</p:txBody>
      </p:sp>
      <p:grpSp>
        <p:nvGrpSpPr>
          <p:cNvPr id="294" name="Group"/>
          <p:cNvGrpSpPr/>
          <p:nvPr/>
        </p:nvGrpSpPr>
        <p:grpSpPr>
          <a:xfrm>
            <a:off x="21551900" y="1297017"/>
            <a:ext cx="1524001" cy="1524001"/>
            <a:chOff x="0" y="0"/>
            <a:chExt cx="1524000" cy="1524000"/>
          </a:xfrm>
        </p:grpSpPr>
        <p:sp>
          <p:nvSpPr>
            <p:cNvPr id="292" name="Circle"/>
            <p:cNvSpPr/>
            <p:nvPr/>
          </p:nvSpPr>
          <p:spPr>
            <a:xfrm>
              <a:off x="0" y="0"/>
              <a:ext cx="1524001" cy="1524001"/>
            </a:xfrm>
            <a:prstGeom prst="ellipse">
              <a:avLst/>
            </a:prstGeom>
            <a:gradFill flip="none" rotWithShape="1">
              <a:gsLst>
                <a:gs pos="0">
                  <a:srgbClr val="FE5F55"/>
                </a:gs>
                <a:gs pos="100000">
                  <a:srgbClr val="E4234A"/>
                </a:gs>
              </a:gsLst>
              <a:lin ang="5400000" scaled="0"/>
            </a:gradFill>
            <a:ln w="3810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800100">
                <a:spcBef>
                  <a:spcPts val="3000"/>
                </a:spcBef>
                <a:defRPr sz="45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</a:p>
          </p:txBody>
        </p:sp>
        <p:pic>
          <p:nvPicPr>
            <p:cNvPr id="293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30261" y="411519"/>
              <a:ext cx="663478" cy="70096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89" name="Adding functionality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Adding functionality</a:t>
            </a:r>
          </a:p>
        </p:txBody>
      </p:sp>
      <p:sp>
        <p:nvSpPr>
          <p:cNvPr id="90" name="Rectangle"/>
          <p:cNvSpPr/>
          <p:nvPr/>
        </p:nvSpPr>
        <p:spPr>
          <a:xfrm>
            <a:off x="761516" y="3898900"/>
            <a:ext cx="22860968" cy="728028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1" name="Rectangle"/>
          <p:cNvSpPr/>
          <p:nvPr/>
        </p:nvSpPr>
        <p:spPr>
          <a:xfrm>
            <a:off x="761517" y="11600277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92" name="Structur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Structures</a:t>
            </a:r>
          </a:p>
        </p:txBody>
      </p:sp>
      <p:sp>
        <p:nvSpPr>
          <p:cNvPr id="93" name="struct Person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Person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name: </a:t>
            </a:r>
            <a:r>
              <a:rPr>
                <a:solidFill>
                  <a:srgbClr val="6CCE66"/>
                </a:solidFill>
              </a:rPr>
              <a:t>String</a:t>
            </a:r>
            <a:endParaRPr>
              <a:solidFill>
                <a:srgbClr val="6CCE66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6CCE66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sayHello()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F95B57"/>
                </a:solidFill>
              </a:rPr>
              <a:t>"Hello there! My name is </a:t>
            </a:r>
            <a:r>
              <a:t>\</a:t>
            </a:r>
            <a:r>
              <a:rPr>
                <a:solidFill>
                  <a:srgbClr val="F95B57"/>
                </a:solidFill>
              </a:rPr>
              <a:t>(</a:t>
            </a:r>
            <a:r>
              <a:rPr>
                <a:solidFill>
                  <a:srgbClr val="6CCE66"/>
                </a:solidFill>
              </a:rPr>
              <a:t>name</a:t>
            </a:r>
            <a:r>
              <a:rPr>
                <a:solidFill>
                  <a:srgbClr val="F95B57"/>
                </a:solidFill>
              </a:rPr>
              <a:t>)!"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let person = </a:t>
            </a:r>
            <a:r>
              <a:rPr>
                <a:solidFill>
                  <a:srgbClr val="6CCE66"/>
                </a:solidFill>
              </a:rPr>
              <a:t>Person</a:t>
            </a:r>
            <a:r>
              <a:t>(name: </a:t>
            </a:r>
            <a:r>
              <a:rPr>
                <a:solidFill>
                  <a:srgbClr val="F95B57"/>
                </a:solidFill>
              </a:rPr>
              <a:t>"Jasmine"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person</a:t>
            </a:r>
            <a:r>
              <a:t>.</a:t>
            </a:r>
            <a:r>
              <a:rPr>
                <a:solidFill>
                  <a:srgbClr val="6CCE66"/>
                </a:solidFill>
              </a:rPr>
              <a:t>sayHello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Hello there! My name is Jasmine!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98" name="Instance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Instances</a:t>
            </a:r>
          </a:p>
        </p:txBody>
      </p:sp>
      <p:sp>
        <p:nvSpPr>
          <p:cNvPr id="99" name="Rectangle"/>
          <p:cNvSpPr/>
          <p:nvPr/>
        </p:nvSpPr>
        <p:spPr>
          <a:xfrm>
            <a:off x="761516" y="3898900"/>
            <a:ext cx="22860968" cy="5615397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00" name="struct Shirt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Shirt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size: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myShirt = </a:t>
            </a:r>
            <a:r>
              <a:rPr>
                <a:solidFill>
                  <a:srgbClr val="6CCE66"/>
                </a:solidFill>
              </a:rPr>
              <a:t>Shirt</a:t>
            </a:r>
            <a:r>
              <a:t>(size: </a:t>
            </a:r>
            <a:r>
              <a:rPr>
                <a:solidFill>
                  <a:srgbClr val="F95B57"/>
                </a:solidFill>
              </a:rPr>
              <a:t>"XL"</a:t>
            </a:r>
            <a:r>
              <a:t>, color: </a:t>
            </a:r>
            <a:r>
              <a:rPr>
                <a:solidFill>
                  <a:srgbClr val="F95B57"/>
                </a:solidFill>
              </a:rPr>
              <a:t>"blue"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yourShirt = </a:t>
            </a:r>
            <a:r>
              <a:rPr>
                <a:solidFill>
                  <a:srgbClr val="6CCE66"/>
                </a:solidFill>
              </a:rPr>
              <a:t>Shirt</a:t>
            </a:r>
            <a:r>
              <a:t>(size: </a:t>
            </a:r>
            <a:r>
              <a:rPr>
                <a:solidFill>
                  <a:srgbClr val="F95B57"/>
                </a:solidFill>
              </a:rPr>
              <a:t>"M"</a:t>
            </a:r>
            <a:r>
              <a:t>, color: </a:t>
            </a:r>
            <a:r>
              <a:rPr>
                <a:solidFill>
                  <a:srgbClr val="F95B57"/>
                </a:solidFill>
              </a:rPr>
              <a:t>"red"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truct Car {…"/>
          <p:cNvSpPr txBox="1"/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rPr>
                <a:solidFill>
                  <a:srgbClr val="3DCCCC"/>
                </a:solidFill>
              </a:rPr>
              <a:t>struct</a:t>
            </a:r>
            <a:r>
              <a:t> Car {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make: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year: </a:t>
            </a:r>
            <a:r>
              <a:rPr>
                <a:solidFill>
                  <a:srgbClr val="6CCE66"/>
                </a:solidFill>
              </a:rPr>
              <a:t>Int</a:t>
            </a:r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color: </a:t>
            </a:r>
            <a:r>
              <a:rPr>
                <a:solidFill>
                  <a:srgbClr val="6CCE66"/>
                </a:solidFill>
              </a:rPr>
              <a:t>String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startEngine() {...}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drive() {...}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park() {...}</a:t>
            </a:r>
          </a:p>
          <a:p>
            <a:pPr/>
          </a:p>
          <a:p>
            <a:pPr/>
            <a:r>
              <a:t>  </a:t>
            </a:r>
            <a:r>
              <a:rPr>
                <a:solidFill>
                  <a:srgbClr val="3DCCCC"/>
                </a:solidFill>
              </a:rPr>
              <a:t>func</a:t>
            </a:r>
            <a:r>
              <a:t> steer(direction: </a:t>
            </a:r>
            <a:r>
              <a:rPr>
                <a:solidFill>
                  <a:srgbClr val="6CCE66"/>
                </a:solidFill>
              </a:rPr>
              <a:t>Direction</a:t>
            </a:r>
            <a:r>
              <a:t>) {...}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rPr>
                <a:solidFill>
                  <a:srgbClr val="3DCCCC"/>
                </a:solidFill>
              </a:rPr>
              <a:t>let</a:t>
            </a:r>
            <a:r>
              <a:t> firstCar = </a:t>
            </a:r>
            <a:r>
              <a:rPr>
                <a:solidFill>
                  <a:srgbClr val="6CCE66"/>
                </a:solidFill>
              </a:rPr>
              <a:t>Car</a:t>
            </a:r>
            <a:r>
              <a:t>(make: </a:t>
            </a:r>
            <a:r>
              <a:rPr>
                <a:solidFill>
                  <a:srgbClr val="F95B57"/>
                </a:solidFill>
              </a:rPr>
              <a:t>"Honda"</a:t>
            </a:r>
            <a:r>
              <a:t>, year: 2010, color: </a:t>
            </a:r>
            <a:r>
              <a:rPr>
                <a:solidFill>
                  <a:srgbClr val="F95B57"/>
                </a:solidFill>
              </a:rPr>
              <a:t>"blue"</a:t>
            </a:r>
            <a:r>
              <a:t>)</a:t>
            </a:r>
          </a:p>
          <a:p>
            <a:pPr/>
            <a:r>
              <a:rPr>
                <a:solidFill>
                  <a:srgbClr val="3DCCCC"/>
                </a:solidFill>
              </a:rPr>
              <a:t>let</a:t>
            </a:r>
            <a:r>
              <a:t> secondCar = </a:t>
            </a:r>
            <a:r>
              <a:rPr>
                <a:solidFill>
                  <a:srgbClr val="6CCE66"/>
                </a:solidFill>
              </a:rPr>
              <a:t>Car</a:t>
            </a:r>
            <a:r>
              <a:t>(make: </a:t>
            </a:r>
            <a:r>
              <a:rPr>
                <a:solidFill>
                  <a:srgbClr val="F95B57"/>
                </a:solidFill>
              </a:rPr>
              <a:t>"Ford"</a:t>
            </a:r>
            <a:r>
              <a:t>, year: 2013, color: </a:t>
            </a:r>
            <a:r>
              <a:rPr>
                <a:solidFill>
                  <a:srgbClr val="F95B57"/>
                </a:solidFill>
              </a:rPr>
              <a:t>"black"</a:t>
            </a:r>
            <a:r>
              <a:t>)</a:t>
            </a:r>
          </a:p>
          <a:p>
            <a:pPr/>
          </a:p>
          <a:p>
            <a:pPr/>
            <a:r>
              <a:rPr>
                <a:solidFill>
                  <a:srgbClr val="6CCE66"/>
                </a:solidFill>
              </a:rPr>
              <a:t>firstCar</a:t>
            </a:r>
            <a:r>
              <a:t>.startEngine()</a:t>
            </a:r>
          </a:p>
          <a:p>
            <a:pPr/>
            <a:r>
              <a:rPr>
                <a:solidFill>
                  <a:srgbClr val="6CCE66"/>
                </a:solidFill>
              </a:rPr>
              <a:t>firstCar</a:t>
            </a:r>
            <a:r>
              <a:t>.drive()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09" name="Rectangle"/>
          <p:cNvSpPr/>
          <p:nvPr/>
        </p:nvSpPr>
        <p:spPr>
          <a:xfrm>
            <a:off x="761516" y="3898900"/>
            <a:ext cx="22860968" cy="2226374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0" name="Initializ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11" name="let string = String.init() // &quot;&quot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string =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.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""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integer =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.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0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bool = </a:t>
            </a:r>
            <a:r>
              <a:rPr>
                <a:solidFill>
                  <a:srgbClr val="6CCE66"/>
                </a:solidFill>
              </a:rPr>
              <a:t>Bool</a:t>
            </a:r>
            <a:r>
              <a:t>.</a:t>
            </a:r>
            <a:r>
              <a:rPr>
                <a:solidFill>
                  <a:srgbClr val="3DCCCC"/>
                </a:solidFill>
              </a:rPr>
              <a:t>init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false</a:t>
            </a:r>
            <a:endParaRPr>
              <a:solidFill>
                <a:srgbClr val="979BB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16" name="Rectangle"/>
          <p:cNvSpPr/>
          <p:nvPr/>
        </p:nvSpPr>
        <p:spPr>
          <a:xfrm>
            <a:off x="761516" y="3898900"/>
            <a:ext cx="22860968" cy="2222226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17" name="Initializ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18" name="var string = String() // &quot;&quot;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string = </a:t>
            </a:r>
            <a:r>
              <a:rPr>
                <a:solidFill>
                  <a:srgbClr val="6CCE66"/>
                </a:solidFill>
              </a:rPr>
              <a:t>String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""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integer =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0</a:t>
            </a:r>
            <a:endParaRPr>
              <a:solidFill>
                <a:srgbClr val="979BB2"/>
              </a:solidFill>
            </a:endParaR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var</a:t>
            </a:r>
            <a:r>
              <a:t> bool = </a:t>
            </a:r>
            <a:r>
              <a:rPr>
                <a:solidFill>
                  <a:srgbClr val="6CCE66"/>
                </a:solidFill>
              </a:rPr>
              <a:t>Bool</a:t>
            </a:r>
            <a:r>
              <a:t>() </a:t>
            </a:r>
            <a:r>
              <a:rPr>
                <a:solidFill>
                  <a:srgbClr val="979BB2"/>
                </a:solidFill>
              </a:rPr>
              <a:t>// false</a:t>
            </a:r>
            <a:endParaRPr>
              <a:solidFill>
                <a:srgbClr val="979BB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"/>
          <p:cNvSpPr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tabLst>
                <a:tab pos="914400" algn="l"/>
              </a:tabLst>
              <a:defRPr sz="1500">
                <a:solidFill>
                  <a:srgbClr val="87939D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23" name="Default values"/>
          <p:cNvSpPr/>
          <p:nvPr>
            <p:ph type="body" idx="22"/>
          </p:nvPr>
        </p:nvSpPr>
        <p:spPr>
          <a:xfrm>
            <a:off x="1143000" y="2057400"/>
            <a:ext cx="22098001" cy="11061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lnSpc>
                <a:spcPct val="90000"/>
              </a:lnSpc>
              <a:defRPr spc="-136" sz="68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Default values</a:t>
            </a:r>
          </a:p>
        </p:txBody>
      </p:sp>
      <p:sp>
        <p:nvSpPr>
          <p:cNvPr id="124" name="Rectangle"/>
          <p:cNvSpPr/>
          <p:nvPr/>
        </p:nvSpPr>
        <p:spPr>
          <a:xfrm>
            <a:off x="761517" y="8431393"/>
            <a:ext cx="22860968" cy="80010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5" name="Initializers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Initializers</a:t>
            </a:r>
          </a:p>
        </p:txBody>
      </p:sp>
      <p:sp>
        <p:nvSpPr>
          <p:cNvPr id="126" name="Rectangle"/>
          <p:cNvSpPr/>
          <p:nvPr/>
        </p:nvSpPr>
        <p:spPr>
          <a:xfrm>
            <a:off x="761516" y="3898900"/>
            <a:ext cx="22860968" cy="4122111"/>
          </a:xfrm>
          <a:prstGeom prst="rect">
            <a:avLst/>
          </a:prstGeom>
          <a:solidFill>
            <a:srgbClr val="292B38"/>
          </a:solidFill>
          <a:ln w="25400">
            <a:miter lim="400000"/>
          </a:ln>
        </p:spPr>
        <p:txBody>
          <a:bodyPr lIns="63500" tIns="63500" rIns="63500" bIns="63500" anchor="ctr"/>
          <a:lstStyle/>
          <a:p>
            <a:pPr/>
          </a:p>
        </p:txBody>
      </p:sp>
      <p:sp>
        <p:nvSpPr>
          <p:cNvPr id="127" name="struct Odometer {…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struct</a:t>
            </a:r>
            <a:r>
              <a:t> Odometer {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3DCCCC"/>
                </a:solidFill>
              </a:rPr>
              <a:t>var</a:t>
            </a:r>
            <a:r>
              <a:t> count: </a:t>
            </a:r>
            <a:r>
              <a:rPr>
                <a:solidFill>
                  <a:srgbClr val="6CCE66"/>
                </a:solidFill>
              </a:rPr>
              <a:t>Int</a:t>
            </a:r>
            <a:r>
              <a:t> = 0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DCCCC"/>
                </a:solidFill>
              </a:rPr>
              <a:t>let</a:t>
            </a:r>
            <a:r>
              <a:t> odometer = </a:t>
            </a:r>
            <a:r>
              <a:rPr>
                <a:solidFill>
                  <a:srgbClr val="6CCE66"/>
                </a:solidFill>
              </a:rPr>
              <a:t>Odometer</a:t>
            </a:r>
            <a:r>
              <a:t>()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6CCE66"/>
                </a:solidFill>
              </a:rPr>
              <a:t>print</a:t>
            </a:r>
            <a:r>
              <a:t>(</a:t>
            </a:r>
            <a:r>
              <a:rPr>
                <a:solidFill>
                  <a:srgbClr val="6CCE66"/>
                </a:solidFill>
              </a:rPr>
              <a:t>odometer</a:t>
            </a:r>
            <a:r>
              <a:t>.</a:t>
            </a:r>
            <a:r>
              <a:rPr>
                <a:solidFill>
                  <a:srgbClr val="6CCE66"/>
                </a:solidFill>
              </a:rPr>
              <a:t>count</a:t>
            </a:r>
            <a:r>
              <a:t>)</a:t>
            </a: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marL="0" indent="0" defTabSz="822960">
              <a:lnSpc>
                <a:spcPts val="5000"/>
              </a:lnSpc>
              <a:spcBef>
                <a:spcPts val="0"/>
              </a:spcBef>
              <a:buSzTx/>
              <a:buNone/>
              <a:defRPr spc="0" sz="3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62ACDB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497C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497C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000000"/>
      </a:dk2>
      <a:lt2>
        <a:srgbClr val="BF832E"/>
      </a:lt2>
      <a:accent1>
        <a:srgbClr val="A8A8A8"/>
      </a:accent1>
      <a:accent2>
        <a:srgbClr val="E9E9E9"/>
      </a:accent2>
      <a:accent3>
        <a:srgbClr val="D3D3D3"/>
      </a:accent3>
      <a:accent4>
        <a:srgbClr val="BEBEBE"/>
      </a:accent4>
      <a:accent5>
        <a:srgbClr val="8C8C8C"/>
      </a:accent5>
      <a:accent6>
        <a:srgbClr val="666666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497C1"/>
        </a:solidFill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497C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63500" tIns="63500" rIns="63500" bIns="63500" numCol="1" spcCol="38100" rtlCol="0" anchor="ctr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