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3"/>
  </p:notesMasterIdLst>
  <p:handoutMasterIdLst>
    <p:handoutMasterId r:id="rId44"/>
  </p:handoutMasterIdLst>
  <p:sldIdLst>
    <p:sldId id="265" r:id="rId3"/>
    <p:sldId id="310" r:id="rId4"/>
    <p:sldId id="311" r:id="rId5"/>
    <p:sldId id="329" r:id="rId6"/>
    <p:sldId id="330" r:id="rId7"/>
    <p:sldId id="331" r:id="rId8"/>
    <p:sldId id="332" r:id="rId9"/>
    <p:sldId id="333" r:id="rId10"/>
    <p:sldId id="334" r:id="rId11"/>
    <p:sldId id="335" r:id="rId12"/>
    <p:sldId id="321" r:id="rId13"/>
    <p:sldId id="312" r:id="rId14"/>
    <p:sldId id="320" r:id="rId15"/>
    <p:sldId id="314" r:id="rId16"/>
    <p:sldId id="322" r:id="rId17"/>
    <p:sldId id="323" r:id="rId18"/>
    <p:sldId id="324" r:id="rId19"/>
    <p:sldId id="325" r:id="rId20"/>
    <p:sldId id="326" r:id="rId21"/>
    <p:sldId id="327" r:id="rId22"/>
    <p:sldId id="336" r:id="rId23"/>
    <p:sldId id="337" r:id="rId24"/>
    <p:sldId id="338" r:id="rId25"/>
    <p:sldId id="339" r:id="rId26"/>
    <p:sldId id="340" r:id="rId27"/>
    <p:sldId id="341" r:id="rId28"/>
    <p:sldId id="342" r:id="rId29"/>
    <p:sldId id="343" r:id="rId30"/>
    <p:sldId id="344" r:id="rId31"/>
    <p:sldId id="346" r:id="rId32"/>
    <p:sldId id="347" r:id="rId33"/>
    <p:sldId id="348" r:id="rId34"/>
    <p:sldId id="349" r:id="rId35"/>
    <p:sldId id="350" r:id="rId36"/>
    <p:sldId id="351" r:id="rId37"/>
    <p:sldId id="353" r:id="rId38"/>
    <p:sldId id="354" r:id="rId39"/>
    <p:sldId id="355" r:id="rId40"/>
    <p:sldId id="356" r:id="rId41"/>
    <p:sldId id="328" r:id="rId42"/>
  </p:sldIdLst>
  <p:sldSz cx="12188825"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4" d="100"/>
          <a:sy n="74" d="100"/>
        </p:scale>
        <p:origin x="-582" y="-90"/>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10/23/2013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10/23/2013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478492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219384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3077049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08304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194135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64138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23587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690128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898713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3010045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3812" y="1981200"/>
            <a:ext cx="9525000" cy="1569660"/>
          </a:xfrm>
          <a:prstGeom prst="rect">
            <a:avLst/>
          </a:prstGeom>
          <a:noFill/>
        </p:spPr>
        <p:txBody>
          <a:bodyPr wrap="square" rtlCol="0">
            <a:spAutoFit/>
          </a:bodyPr>
          <a:lstStyle/>
          <a:p>
            <a:pPr algn="ctr"/>
            <a:r>
              <a:rPr lang="fa-IR" sz="9600" dirty="0" smtClean="0">
                <a:latin typeface="IranNastaliq" pitchFamily="18" charset="0"/>
                <a:cs typeface="IranNastaliq" pitchFamily="18" charset="0"/>
              </a:rPr>
              <a:t>بسم الله الرحمن الرحیم</a:t>
            </a:r>
            <a:endParaRPr lang="en-US" sz="9600" dirty="0">
              <a:latin typeface="IranNastaliq" pitchFamily="18" charset="0"/>
              <a:cs typeface="IranNastaliq" pitchFamily="18"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قابلیت های سیستم- ادامه</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2800" dirty="0" smtClean="0">
                <a:cs typeface="B Mitra" panose="00000400000000000000" pitchFamily="2" charset="-78"/>
              </a:rPr>
              <a:t>امکان مشاهده گزارش ریز فعالیت های شرکت کنندگان هر مسجد برای مسئول فرهنگی مسجد در هر دوره</a:t>
            </a:r>
          </a:p>
          <a:p>
            <a:pPr algn="just" rtl="1"/>
            <a:r>
              <a:rPr lang="fa-IR" sz="2800" dirty="0" smtClean="0">
                <a:cs typeface="B Mitra" panose="00000400000000000000" pitchFamily="2" charset="-78"/>
              </a:rPr>
              <a:t>امکان مشاهده گزارش ریز فعالیت های شرکت کنندگان برای والدینشان</a:t>
            </a:r>
          </a:p>
          <a:p>
            <a:pPr algn="just" rtl="1"/>
            <a:r>
              <a:rPr lang="fa-IR" sz="2800" dirty="0" smtClean="0">
                <a:cs typeface="B Mitra" panose="00000400000000000000" pitchFamily="2" charset="-78"/>
              </a:rPr>
              <a:t>امکان مشاهده گزارش ریز فعالیت های دانش آموزان برای مربیان پرورشی مدارس</a:t>
            </a:r>
          </a:p>
          <a:p>
            <a:pPr algn="just" rtl="1"/>
            <a:r>
              <a:rPr lang="fa-IR" sz="2800" dirty="0" smtClean="0">
                <a:cs typeface="B Mitra" panose="00000400000000000000" pitchFamily="2" charset="-78"/>
              </a:rPr>
              <a:t>امکان ارائه نظرات و انتقادات</a:t>
            </a:r>
          </a:p>
          <a:p>
            <a:pPr algn="just" rtl="1"/>
            <a:r>
              <a:rPr lang="fa-IR" sz="2800" dirty="0" smtClean="0">
                <a:cs typeface="B Mitra" panose="00000400000000000000" pitchFamily="2" charset="-78"/>
              </a:rPr>
              <a:t>امکان ارتباط بین والدین، مسئولین فرهنگی مساجد و مربیان پرورشی مدارس</a:t>
            </a:r>
          </a:p>
        </p:txBody>
      </p:sp>
    </p:spTree>
    <p:extLst>
      <p:ext uri="{BB962C8B-B14F-4D97-AF65-F5344CB8AC3E}">
        <p14:creationId xmlns:p14="http://schemas.microsoft.com/office/powerpoint/2010/main" val="141279280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چارچوب</a:t>
            </a:r>
            <a:endParaRPr lang="en-US" sz="10000" dirty="0">
              <a:cs typeface="B Titr" panose="00000700000000000000" pitchFamily="2" charset="-78"/>
            </a:endParaRPr>
          </a:p>
        </p:txBody>
      </p:sp>
    </p:spTree>
    <p:extLst>
      <p:ext uri="{BB962C8B-B14F-4D97-AF65-F5344CB8AC3E}">
        <p14:creationId xmlns:p14="http://schemas.microsoft.com/office/powerpoint/2010/main" val="2488220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fontScale="90000"/>
          </a:bodyPr>
          <a:lstStyle/>
          <a:p>
            <a:pPr algn="ctr"/>
            <a:r>
              <a:rPr lang="en-US" sz="5000" dirty="0" err="1" smtClean="0">
                <a:cs typeface="B Titr" panose="00000700000000000000" pitchFamily="2" charset="-78"/>
              </a:rPr>
              <a:t>Yii</a:t>
            </a:r>
            <a:r>
              <a:rPr lang="en-US" sz="5000" dirty="0" smtClean="0">
                <a:cs typeface="B Titr" panose="00000700000000000000" pitchFamily="2" charset="-78"/>
              </a:rPr>
              <a:t> Framework</a:t>
            </a:r>
            <a:endParaRPr lang="en-US" sz="5000"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3000" dirty="0" smtClean="0">
                <a:cs typeface="B Mitra" panose="00000400000000000000" pitchFamily="2" charset="-78"/>
              </a:rPr>
              <a:t>این فریم ورک در بین فریم ورک های </a:t>
            </a:r>
            <a:r>
              <a:rPr lang="en-US" sz="3000" dirty="0" smtClean="0">
                <a:cs typeface="B Mitra" panose="00000400000000000000" pitchFamily="2" charset="-78"/>
              </a:rPr>
              <a:t>PHP</a:t>
            </a:r>
            <a:r>
              <a:rPr lang="fa-IR" sz="3000" dirty="0" smtClean="0">
                <a:cs typeface="B Mitra" panose="00000400000000000000" pitchFamily="2" charset="-78"/>
              </a:rPr>
              <a:t> از بهترین انواع بوده و دارای     ویژگی های زیر می باشد:</a:t>
            </a:r>
          </a:p>
          <a:p>
            <a:pPr lvl="1" algn="just" rtl="1"/>
            <a:r>
              <a:rPr lang="fa-IR" sz="2800" dirty="0">
                <a:cs typeface="B Mitra" panose="00000400000000000000" pitchFamily="2" charset="-78"/>
              </a:rPr>
              <a:t>پشتیبانی کامل از معماری </a:t>
            </a:r>
            <a:r>
              <a:rPr lang="en-US" sz="2800" dirty="0">
                <a:cs typeface="B Mitra" panose="00000400000000000000" pitchFamily="2" charset="-78"/>
              </a:rPr>
              <a:t>MVC</a:t>
            </a:r>
          </a:p>
          <a:p>
            <a:pPr lvl="1" algn="just" rtl="1"/>
            <a:r>
              <a:rPr lang="fa-IR" sz="2800" dirty="0">
                <a:cs typeface="B Mitra" panose="00000400000000000000" pitchFamily="2" charset="-78"/>
              </a:rPr>
              <a:t>پشتیبانی از </a:t>
            </a:r>
            <a:r>
              <a:rPr lang="en-US" sz="2800" dirty="0">
                <a:cs typeface="B Mitra" panose="00000400000000000000" pitchFamily="2" charset="-78"/>
              </a:rPr>
              <a:t>AJAX</a:t>
            </a:r>
          </a:p>
          <a:p>
            <a:pPr lvl="1" algn="just" rtl="1"/>
            <a:r>
              <a:rPr lang="fa-IR" sz="2800" dirty="0">
                <a:cs typeface="B Mitra" panose="00000400000000000000" pitchFamily="2" charset="-78"/>
              </a:rPr>
              <a:t>برخورداری از </a:t>
            </a:r>
            <a:r>
              <a:rPr lang="en-US" sz="2800" dirty="0">
                <a:cs typeface="B Mitra" panose="00000400000000000000" pitchFamily="2" charset="-78"/>
              </a:rPr>
              <a:t>Skin</a:t>
            </a:r>
            <a:r>
              <a:rPr lang="fa-IR" sz="2800" dirty="0">
                <a:cs typeface="B Mitra" panose="00000400000000000000" pitchFamily="2" charset="-78"/>
              </a:rPr>
              <a:t>ها و </a:t>
            </a:r>
            <a:r>
              <a:rPr lang="en-US" sz="2800" dirty="0">
                <a:cs typeface="B Mitra" panose="00000400000000000000" pitchFamily="2" charset="-78"/>
              </a:rPr>
              <a:t>Theme</a:t>
            </a:r>
            <a:r>
              <a:rPr lang="fa-IR" sz="2800" dirty="0">
                <a:cs typeface="B Mitra" panose="00000400000000000000" pitchFamily="2" charset="-78"/>
              </a:rPr>
              <a:t>های متفاوت و زیبا</a:t>
            </a:r>
          </a:p>
          <a:p>
            <a:pPr lvl="1" algn="just" rtl="1"/>
            <a:r>
              <a:rPr lang="fa-IR" sz="2800" dirty="0">
                <a:cs typeface="B Mitra" panose="00000400000000000000" pitchFamily="2" charset="-78"/>
              </a:rPr>
              <a:t>امنیت </a:t>
            </a:r>
            <a:r>
              <a:rPr lang="fa-IR" sz="2800" dirty="0" smtClean="0">
                <a:cs typeface="B Mitra" panose="00000400000000000000" pitchFamily="2" charset="-78"/>
              </a:rPr>
              <a:t>بالا</a:t>
            </a:r>
          </a:p>
          <a:p>
            <a:pPr algn="just" rtl="1"/>
            <a:r>
              <a:rPr lang="fa-IR" sz="3000" smtClean="0">
                <a:cs typeface="B Mitra" panose="00000400000000000000" pitchFamily="2" charset="-78"/>
              </a:rPr>
              <a:t>در </a:t>
            </a:r>
            <a:r>
              <a:rPr lang="fa-IR" sz="3000" dirty="0" smtClean="0">
                <a:cs typeface="B Mitra" panose="00000400000000000000" pitchFamily="2" charset="-78"/>
              </a:rPr>
              <a:t>ضمن این فریم ورک از نظر </a:t>
            </a:r>
            <a:r>
              <a:rPr lang="en-US" sz="3000" dirty="0" smtClean="0">
                <a:cs typeface="B Mitra" panose="00000400000000000000" pitchFamily="2" charset="-78"/>
              </a:rPr>
              <a:t>Performance</a:t>
            </a:r>
            <a:r>
              <a:rPr lang="fa-IR" sz="3000" dirty="0" smtClean="0">
                <a:cs typeface="B Mitra" panose="00000400000000000000" pitchFamily="2" charset="-78"/>
              </a:rPr>
              <a:t> نیز بهترین فریم ورک می باشد.</a:t>
            </a:r>
          </a:p>
          <a:p>
            <a:pPr marL="231775" lvl="1" indent="0" algn="just" rtl="1">
              <a:buNone/>
            </a:pPr>
            <a:endParaRPr lang="fa-IR" sz="2600" dirty="0" smtClean="0">
              <a:cs typeface="B Mitra" panose="00000400000000000000" pitchFamily="2" charset="-78"/>
            </a:endParaRPr>
          </a:p>
        </p:txBody>
      </p:sp>
      <p:pic>
        <p:nvPicPr>
          <p:cNvPr id="4" name="Picture 3"/>
          <p:cNvPicPr>
            <a:picLocks noChangeAspect="1"/>
          </p:cNvPicPr>
          <p:nvPr/>
        </p:nvPicPr>
        <p:blipFill>
          <a:blip r:embed="rId3"/>
          <a:stretch>
            <a:fillRect/>
          </a:stretch>
        </p:blipFill>
        <p:spPr>
          <a:xfrm>
            <a:off x="1065212" y="2133600"/>
            <a:ext cx="2514600" cy="2438400"/>
          </a:xfrm>
          <a:prstGeom prst="rect">
            <a:avLst/>
          </a:prstGeom>
        </p:spPr>
      </p:pic>
    </p:spTree>
    <p:extLst>
      <p:ext uri="{BB962C8B-B14F-4D97-AF65-F5344CB8AC3E}">
        <p14:creationId xmlns:p14="http://schemas.microsoft.com/office/powerpoint/2010/main" val="46223807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مقایسه کارایی</a:t>
            </a:r>
            <a:endParaRPr lang="en-US" dirty="0">
              <a:cs typeface="B Titr" panose="00000700000000000000" pitchFamily="2" charset="-78"/>
            </a:endParaRPr>
          </a:p>
        </p:txBody>
      </p:sp>
      <p:pic>
        <p:nvPicPr>
          <p:cNvPr id="6" name="Content Placeholder 3" descr="C:\Users\asus\Desktop\performance-2009013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7288" y="1390650"/>
            <a:ext cx="7324725" cy="4610100"/>
          </a:xfrm>
          <a:prstGeom prst="rect">
            <a:avLst/>
          </a:prstGeom>
          <a:noFill/>
          <a:ln>
            <a:noFill/>
          </a:ln>
        </p:spPr>
      </p:pic>
    </p:spTree>
    <p:extLst>
      <p:ext uri="{BB962C8B-B14F-4D97-AF65-F5344CB8AC3E}">
        <p14:creationId xmlns:p14="http://schemas.microsoft.com/office/powerpoint/2010/main" val="374959230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زبان</a:t>
            </a:r>
            <a:endParaRPr lang="en-US" sz="10000" dirty="0">
              <a:cs typeface="B Titr" panose="00000700000000000000" pitchFamily="2" charset="-78"/>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fontScale="90000"/>
          </a:bodyPr>
          <a:lstStyle/>
          <a:p>
            <a:pPr algn="ctr"/>
            <a:r>
              <a:rPr lang="en-US" sz="5000" dirty="0">
                <a:cs typeface="B Titr" panose="00000700000000000000" pitchFamily="2" charset="-78"/>
              </a:rPr>
              <a:t>PHP</a:t>
            </a:r>
          </a:p>
        </p:txBody>
      </p:sp>
      <p:sp>
        <p:nvSpPr>
          <p:cNvPr id="5" name="Content Placeholder 1"/>
          <p:cNvSpPr>
            <a:spLocks noGrp="1"/>
          </p:cNvSpPr>
          <p:nvPr>
            <p:ph idx="1"/>
          </p:nvPr>
        </p:nvSpPr>
        <p:spPr>
          <a:xfrm>
            <a:off x="1522413" y="1371601"/>
            <a:ext cx="9134391" cy="4648200"/>
          </a:xfrm>
        </p:spPr>
        <p:txBody>
          <a:bodyPr>
            <a:normAutofit/>
          </a:bodyPr>
          <a:lstStyle/>
          <a:p>
            <a:pPr algn="just" rtl="1"/>
            <a:r>
              <a:rPr lang="fa-IR" sz="3000" dirty="0" smtClean="0">
                <a:cs typeface="B Mitra" panose="00000400000000000000" pitchFamily="2" charset="-78"/>
              </a:rPr>
              <a:t>در پیاده سازی این پروژه از زبان </a:t>
            </a:r>
            <a:r>
              <a:rPr lang="en-US" sz="3000" dirty="0" smtClean="0">
                <a:cs typeface="B Mitra" panose="00000400000000000000" pitchFamily="2" charset="-78"/>
              </a:rPr>
              <a:t>PHP</a:t>
            </a:r>
            <a:r>
              <a:rPr lang="fa-IR" sz="3000" dirty="0" smtClean="0">
                <a:cs typeface="B Mitra" panose="00000400000000000000" pitchFamily="2" charset="-78"/>
              </a:rPr>
              <a:t> استفاده شده است که یک زبان </a:t>
            </a:r>
            <a:r>
              <a:rPr lang="en-US" sz="3000" dirty="0" smtClean="0">
                <a:cs typeface="B Mitra" panose="00000400000000000000" pitchFamily="2" charset="-78"/>
              </a:rPr>
              <a:t>Server Side</a:t>
            </a:r>
            <a:r>
              <a:rPr lang="fa-IR" sz="3000" dirty="0" smtClean="0">
                <a:cs typeface="B Mitra" panose="00000400000000000000" pitchFamily="2" charset="-78"/>
              </a:rPr>
              <a:t> می باشد.</a:t>
            </a:r>
          </a:p>
          <a:p>
            <a:pPr algn="just" rtl="1"/>
            <a:r>
              <a:rPr lang="fa-IR" sz="3000" dirty="0" smtClean="0">
                <a:cs typeface="B Mitra" panose="00000400000000000000" pitchFamily="2" charset="-78"/>
              </a:rPr>
              <a:t>مزیت استفاده از زبانهای </a:t>
            </a:r>
            <a:r>
              <a:rPr lang="en-US" sz="3000" dirty="0" smtClean="0">
                <a:cs typeface="B Mitra" panose="00000400000000000000" pitchFamily="2" charset="-78"/>
              </a:rPr>
              <a:t>Server Side</a:t>
            </a:r>
            <a:r>
              <a:rPr lang="fa-IR" sz="3000" dirty="0" smtClean="0">
                <a:cs typeface="B Mitra" panose="00000400000000000000" pitchFamily="2" charset="-78"/>
              </a:rPr>
              <a:t>:</a:t>
            </a:r>
          </a:p>
          <a:p>
            <a:pPr lvl="1" algn="just" rtl="1"/>
            <a:r>
              <a:rPr lang="fa-IR" sz="2600" dirty="0" smtClean="0">
                <a:cs typeface="B Mitra" panose="00000400000000000000" pitchFamily="2" charset="-78"/>
              </a:rPr>
              <a:t>امنیت اطلاعات در این زبانها بالاست، زیرا انتقال اطلاعات از سوی کاربر به سرور به حداقل رسیده و این به نوبه خود امنیت را بالا می برد.</a:t>
            </a:r>
            <a:endParaRPr lang="fa-IR" sz="2600" dirty="0">
              <a:cs typeface="B Mitra" panose="00000400000000000000" pitchFamily="2" charset="-78"/>
            </a:endParaRPr>
          </a:p>
        </p:txBody>
      </p:sp>
    </p:spTree>
    <p:extLst>
      <p:ext uri="{BB962C8B-B14F-4D97-AF65-F5344CB8AC3E}">
        <p14:creationId xmlns:p14="http://schemas.microsoft.com/office/powerpoint/2010/main" val="184271953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fontScale="90000"/>
          </a:bodyPr>
          <a:lstStyle/>
          <a:p>
            <a:pPr algn="ctr"/>
            <a:r>
              <a:rPr lang="en-US" sz="5000" dirty="0" smtClean="0">
                <a:cs typeface="B Titr" panose="00000700000000000000" pitchFamily="2" charset="-78"/>
              </a:rPr>
              <a:t>MySQL</a:t>
            </a:r>
            <a:endParaRPr lang="en-US" sz="5000" dirty="0">
              <a:cs typeface="B Titr" panose="00000700000000000000" pitchFamily="2" charset="-78"/>
            </a:endParaRPr>
          </a:p>
        </p:txBody>
      </p:sp>
      <p:sp>
        <p:nvSpPr>
          <p:cNvPr id="5" name="Content Placeholder 1"/>
          <p:cNvSpPr>
            <a:spLocks noGrp="1"/>
          </p:cNvSpPr>
          <p:nvPr>
            <p:ph idx="1"/>
          </p:nvPr>
        </p:nvSpPr>
        <p:spPr>
          <a:xfrm>
            <a:off x="1522413" y="1371601"/>
            <a:ext cx="9134391" cy="4648200"/>
          </a:xfrm>
        </p:spPr>
        <p:txBody>
          <a:bodyPr>
            <a:normAutofit/>
          </a:bodyPr>
          <a:lstStyle/>
          <a:p>
            <a:pPr marL="0" indent="0" algn="just" rtl="1">
              <a:buNone/>
            </a:pPr>
            <a:r>
              <a:rPr lang="fa-IR" sz="3000" dirty="0" smtClean="0">
                <a:cs typeface="B Mitra" panose="00000400000000000000" pitchFamily="2" charset="-78"/>
              </a:rPr>
              <a:t>پایگاه داده مورد استفاده در این سیستم نیز </a:t>
            </a:r>
            <a:r>
              <a:rPr lang="en-US" sz="3000" dirty="0" smtClean="0">
                <a:cs typeface="B Mitra" panose="00000400000000000000" pitchFamily="2" charset="-78"/>
              </a:rPr>
              <a:t>MySQL</a:t>
            </a:r>
            <a:r>
              <a:rPr lang="fa-IR" sz="3000" dirty="0" smtClean="0">
                <a:cs typeface="B Mitra" panose="00000400000000000000" pitchFamily="2" charset="-78"/>
              </a:rPr>
              <a:t> می باشد. این پایگاه داده از طریق </a:t>
            </a:r>
            <a:r>
              <a:rPr lang="en-US" sz="3000" dirty="0" smtClean="0">
                <a:cs typeface="B Mitra" panose="00000400000000000000" pitchFamily="2" charset="-78"/>
              </a:rPr>
              <a:t>PHP </a:t>
            </a:r>
            <a:r>
              <a:rPr lang="en-US" sz="3000" dirty="0" err="1" smtClean="0">
                <a:cs typeface="B Mitra" panose="00000400000000000000" pitchFamily="2" charset="-78"/>
              </a:rPr>
              <a:t>MyAdmin</a:t>
            </a:r>
            <a:r>
              <a:rPr lang="fa-IR" sz="3000" dirty="0" smtClean="0">
                <a:cs typeface="B Mitra" panose="00000400000000000000" pitchFamily="2" charset="-78"/>
              </a:rPr>
              <a:t> قابل دسترسی می باشد.</a:t>
            </a:r>
          </a:p>
          <a:p>
            <a:pPr marL="0" indent="0" algn="just" rtl="1">
              <a:buNone/>
            </a:pPr>
            <a:r>
              <a:rPr lang="fa-IR" sz="3000" dirty="0" smtClean="0">
                <a:cs typeface="B Mitra" panose="00000400000000000000" pitchFamily="2" charset="-78"/>
              </a:rPr>
              <a:t>مزایای  استفاده از </a:t>
            </a:r>
            <a:r>
              <a:rPr lang="en-US" sz="3000" dirty="0" smtClean="0">
                <a:cs typeface="B Mitra" panose="00000400000000000000" pitchFamily="2" charset="-78"/>
              </a:rPr>
              <a:t>PHP </a:t>
            </a:r>
            <a:r>
              <a:rPr lang="en-US" sz="3000" dirty="0" err="1" smtClean="0">
                <a:cs typeface="B Mitra" panose="00000400000000000000" pitchFamily="2" charset="-78"/>
              </a:rPr>
              <a:t>MyAdmin</a:t>
            </a:r>
            <a:r>
              <a:rPr lang="fa-IR" sz="3000" dirty="0" smtClean="0">
                <a:cs typeface="B Mitra" panose="00000400000000000000" pitchFamily="2" charset="-78"/>
              </a:rPr>
              <a:t>:</a:t>
            </a:r>
          </a:p>
          <a:p>
            <a:pPr lvl="1" algn="just" rtl="1"/>
            <a:r>
              <a:rPr lang="fa-IR" sz="2600" dirty="0" smtClean="0">
                <a:cs typeface="B Mitra" panose="00000400000000000000" pitchFamily="2" charset="-78"/>
              </a:rPr>
              <a:t>رابط گرافیکی مناسب و ساده</a:t>
            </a:r>
          </a:p>
          <a:p>
            <a:pPr lvl="1" algn="just" rtl="1"/>
            <a:r>
              <a:rPr lang="fa-IR" sz="2600" dirty="0" smtClean="0">
                <a:cs typeface="B Mitra" panose="00000400000000000000" pitchFamily="2" charset="-78"/>
              </a:rPr>
              <a:t>مشاهده جداول پایگاه داده به صورت مرتب شده بر اساس سلیقه کاربر</a:t>
            </a:r>
          </a:p>
          <a:p>
            <a:pPr lvl="2" algn="just" rtl="1"/>
            <a:r>
              <a:rPr lang="fa-IR" sz="2400" dirty="0" smtClean="0">
                <a:cs typeface="B Mitra" panose="00000400000000000000" pitchFamily="2" charset="-78"/>
              </a:rPr>
              <a:t>نسخه متنی </a:t>
            </a:r>
            <a:r>
              <a:rPr lang="en-US" sz="2400" dirty="0" smtClean="0">
                <a:cs typeface="B Mitra" panose="00000400000000000000" pitchFamily="2" charset="-78"/>
              </a:rPr>
              <a:t>MySQL</a:t>
            </a:r>
            <a:r>
              <a:rPr lang="fa-IR" sz="2400" dirty="0" smtClean="0">
                <a:cs typeface="B Mitra" panose="00000400000000000000" pitchFamily="2" charset="-78"/>
              </a:rPr>
              <a:t> این امکان را در اختیار نمی گذارد.</a:t>
            </a:r>
          </a:p>
          <a:p>
            <a:pPr lvl="1" algn="just" rtl="1"/>
            <a:r>
              <a:rPr lang="fa-IR" sz="2600" dirty="0" smtClean="0">
                <a:cs typeface="B Mitra" panose="00000400000000000000" pitchFamily="2" charset="-78"/>
              </a:rPr>
              <a:t>طراحی پایگاه داده بصورت گرافیکی</a:t>
            </a:r>
          </a:p>
        </p:txBody>
      </p:sp>
    </p:spTree>
    <p:extLst>
      <p:ext uri="{BB962C8B-B14F-4D97-AF65-F5344CB8AC3E}">
        <p14:creationId xmlns:p14="http://schemas.microsoft.com/office/powerpoint/2010/main" val="174189656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معماری</a:t>
            </a:r>
            <a:endParaRPr lang="en-US" sz="10000" dirty="0">
              <a:cs typeface="B Titr" panose="00000700000000000000" pitchFamily="2" charset="-78"/>
            </a:endParaRPr>
          </a:p>
        </p:txBody>
      </p:sp>
    </p:spTree>
    <p:extLst>
      <p:ext uri="{BB962C8B-B14F-4D97-AF65-F5344CB8AC3E}">
        <p14:creationId xmlns:p14="http://schemas.microsoft.com/office/powerpoint/2010/main" val="1560302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fontScale="90000"/>
          </a:bodyPr>
          <a:lstStyle/>
          <a:p>
            <a:pPr algn="ctr"/>
            <a:r>
              <a:rPr lang="en-US" sz="5000" dirty="0" smtClean="0">
                <a:cs typeface="B Titr" panose="00000700000000000000" pitchFamily="2" charset="-78"/>
              </a:rPr>
              <a:t>MVC</a:t>
            </a:r>
            <a:endParaRPr lang="en-US" sz="5000" dirty="0">
              <a:cs typeface="B Titr" panose="00000700000000000000" pitchFamily="2" charset="-78"/>
            </a:endParaRPr>
          </a:p>
        </p:txBody>
      </p:sp>
      <p:sp>
        <p:nvSpPr>
          <p:cNvPr id="5" name="Content Placeholder 1"/>
          <p:cNvSpPr>
            <a:spLocks noGrp="1"/>
          </p:cNvSpPr>
          <p:nvPr>
            <p:ph idx="1"/>
          </p:nvPr>
        </p:nvSpPr>
        <p:spPr>
          <a:xfrm>
            <a:off x="1522413" y="1371601"/>
            <a:ext cx="9134391" cy="4648200"/>
          </a:xfrm>
        </p:spPr>
        <p:txBody>
          <a:bodyPr>
            <a:normAutofit/>
          </a:bodyPr>
          <a:lstStyle/>
          <a:p>
            <a:pPr marL="0" indent="0" algn="just" rtl="1">
              <a:buNone/>
            </a:pPr>
            <a:r>
              <a:rPr lang="fa-IR" sz="2800" dirty="0" smtClean="0">
                <a:cs typeface="B Mitra" panose="00000400000000000000" pitchFamily="2" charset="-78"/>
              </a:rPr>
              <a:t>در این پروژه از معماری </a:t>
            </a:r>
            <a:r>
              <a:rPr lang="en-US" sz="2800" dirty="0" smtClean="0">
                <a:cs typeface="B Mitra" panose="00000400000000000000" pitchFamily="2" charset="-78"/>
              </a:rPr>
              <a:t>MVC</a:t>
            </a:r>
            <a:r>
              <a:rPr lang="fa-IR" sz="2800" dirty="0" smtClean="0">
                <a:cs typeface="B Mitra" panose="00000400000000000000" pitchFamily="2" charset="-78"/>
              </a:rPr>
              <a:t> استفاده شده که خود نوعی معماری سه لایه است.</a:t>
            </a:r>
          </a:p>
          <a:p>
            <a:pPr marL="0" indent="0" algn="just" rtl="1">
              <a:buNone/>
            </a:pPr>
            <a:r>
              <a:rPr lang="fa-IR" sz="2800" dirty="0" smtClean="0">
                <a:cs typeface="B Mitra" panose="00000400000000000000" pitchFamily="2" charset="-78"/>
              </a:rPr>
              <a:t>شرحی مختصر از معماری </a:t>
            </a:r>
            <a:r>
              <a:rPr lang="en-US" sz="2800" dirty="0" smtClean="0">
                <a:cs typeface="B Mitra" panose="00000400000000000000" pitchFamily="2" charset="-78"/>
              </a:rPr>
              <a:t>MVC</a:t>
            </a:r>
            <a:r>
              <a:rPr lang="fa-IR" sz="2800" dirty="0" smtClean="0">
                <a:cs typeface="B Mitra" panose="00000400000000000000" pitchFamily="2" charset="-78"/>
              </a:rPr>
              <a:t>:</a:t>
            </a:r>
          </a:p>
          <a:p>
            <a:pPr algn="just" rtl="1"/>
            <a:r>
              <a:rPr lang="en-US" sz="2800" dirty="0" smtClean="0">
                <a:cs typeface="B Mitra" panose="00000400000000000000" pitchFamily="2" charset="-78"/>
              </a:rPr>
              <a:t>Model</a:t>
            </a:r>
            <a:r>
              <a:rPr lang="fa-IR" sz="2800" dirty="0" smtClean="0">
                <a:cs typeface="B Mitra" panose="00000400000000000000" pitchFamily="2" charset="-78"/>
              </a:rPr>
              <a:t>: اطلاعات پایگاه داده را نگهداری می کند.</a:t>
            </a:r>
            <a:endParaRPr lang="en-US" sz="2800" dirty="0" smtClean="0">
              <a:cs typeface="B Mitra" panose="00000400000000000000" pitchFamily="2" charset="-78"/>
            </a:endParaRPr>
          </a:p>
          <a:p>
            <a:pPr algn="just" rtl="1"/>
            <a:r>
              <a:rPr lang="en-US" sz="2800" dirty="0" smtClean="0">
                <a:cs typeface="B Mitra" panose="00000400000000000000" pitchFamily="2" charset="-78"/>
              </a:rPr>
              <a:t>View</a:t>
            </a:r>
            <a:r>
              <a:rPr lang="fa-IR" sz="2800" dirty="0" smtClean="0">
                <a:cs typeface="B Mitra" panose="00000400000000000000" pitchFamily="2" charset="-78"/>
              </a:rPr>
              <a:t>: رابط کاربر می باشد.</a:t>
            </a:r>
            <a:endParaRPr lang="en-US" sz="2800" dirty="0" smtClean="0">
              <a:cs typeface="B Mitra" panose="00000400000000000000" pitchFamily="2" charset="-78"/>
            </a:endParaRPr>
          </a:p>
          <a:p>
            <a:pPr algn="just" rtl="1"/>
            <a:r>
              <a:rPr lang="en-US" sz="2800" dirty="0" smtClean="0">
                <a:cs typeface="B Mitra" panose="00000400000000000000" pitchFamily="2" charset="-78"/>
              </a:rPr>
              <a:t>Control</a:t>
            </a:r>
            <a:r>
              <a:rPr lang="fa-IR" sz="2800" dirty="0" smtClean="0">
                <a:cs typeface="B Mitra" panose="00000400000000000000" pitchFamily="2" charset="-78"/>
              </a:rPr>
              <a:t>: وظیفه هماهنگی بخش های فوق را دارد.</a:t>
            </a:r>
          </a:p>
        </p:txBody>
      </p:sp>
    </p:spTree>
    <p:extLst>
      <p:ext uri="{BB962C8B-B14F-4D97-AF65-F5344CB8AC3E}">
        <p14:creationId xmlns:p14="http://schemas.microsoft.com/office/powerpoint/2010/main" val="206383906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متدولوژی</a:t>
            </a:r>
            <a:endParaRPr lang="en-US" sz="10000" dirty="0">
              <a:cs typeface="B Titr" panose="00000700000000000000" pitchFamily="2" charset="-78"/>
            </a:endParaRPr>
          </a:p>
        </p:txBody>
      </p:sp>
    </p:spTree>
    <p:extLst>
      <p:ext uri="{BB962C8B-B14F-4D97-AF65-F5344CB8AC3E}">
        <p14:creationId xmlns:p14="http://schemas.microsoft.com/office/powerpoint/2010/main" val="2460136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rtl="1"/>
            <a:r>
              <a:rPr lang="fa-IR" sz="7000" dirty="0" smtClean="0">
                <a:cs typeface="B Titr" panose="00000700000000000000" pitchFamily="2" charset="-78"/>
              </a:rPr>
              <a:t>کلید آسمان</a:t>
            </a:r>
            <a:endParaRPr lang="en-US" sz="7000" dirty="0">
              <a:cs typeface="B Titr" panose="00000700000000000000" pitchFamily="2" charset="-78"/>
            </a:endParaRPr>
          </a:p>
        </p:txBody>
      </p:sp>
      <p:sp>
        <p:nvSpPr>
          <p:cNvPr id="14" name="Content Placeholder 13"/>
          <p:cNvSpPr>
            <a:spLocks noGrp="1"/>
          </p:cNvSpPr>
          <p:nvPr>
            <p:ph idx="1"/>
          </p:nvPr>
        </p:nvSpPr>
        <p:spPr>
          <a:xfrm>
            <a:off x="1522413" y="2209800"/>
            <a:ext cx="9134391" cy="1524000"/>
          </a:xfrm>
        </p:spPr>
        <p:txBody>
          <a:bodyPr>
            <a:noAutofit/>
          </a:bodyPr>
          <a:lstStyle/>
          <a:p>
            <a:pPr marL="0" indent="0" algn="ctr" rtl="1">
              <a:buNone/>
            </a:pPr>
            <a:r>
              <a:rPr lang="fa-IR" sz="3000" b="1" dirty="0" smtClean="0">
                <a:cs typeface="B Mitra" panose="00000400000000000000" pitchFamily="2" charset="-78"/>
              </a:rPr>
              <a:t>تیم پروژه</a:t>
            </a:r>
            <a:endParaRPr lang="fa-IR" sz="3000" b="1" dirty="0">
              <a:cs typeface="B Mitra" panose="00000400000000000000" pitchFamily="2" charset="-78"/>
            </a:endParaRPr>
          </a:p>
          <a:p>
            <a:pPr marL="0" indent="0" algn="ctr" rtl="1">
              <a:buNone/>
            </a:pPr>
            <a:endParaRPr lang="fa-IR" sz="500" dirty="0" smtClean="0">
              <a:cs typeface="B Mitra" panose="00000400000000000000" pitchFamily="2" charset="-78"/>
            </a:endParaRPr>
          </a:p>
          <a:p>
            <a:pPr marL="0" indent="0" algn="ctr" rtl="1">
              <a:buNone/>
            </a:pPr>
            <a:r>
              <a:rPr lang="fa-IR" sz="3000" dirty="0" smtClean="0">
                <a:cs typeface="B Mitra" panose="00000400000000000000" pitchFamily="2" charset="-78"/>
              </a:rPr>
              <a:t>سرگروه: زهره فلاح نژاد</a:t>
            </a:r>
          </a:p>
        </p:txBody>
      </p:sp>
      <p:sp>
        <p:nvSpPr>
          <p:cNvPr id="5" name="Content Placeholder 13"/>
          <p:cNvSpPr txBox="1">
            <a:spLocks/>
          </p:cNvSpPr>
          <p:nvPr/>
        </p:nvSpPr>
        <p:spPr>
          <a:xfrm>
            <a:off x="1532023" y="3862315"/>
            <a:ext cx="9134391" cy="1905001"/>
          </a:xfrm>
          <a:prstGeom prst="rect">
            <a:avLst/>
          </a:prstGeom>
        </p:spPr>
        <p:txBody>
          <a:bodyPr vert="horz" lIns="91440" tIns="45720" rIns="91440" bIns="45720" numCol="2" rtlCol="1">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rtl="1">
              <a:buFont typeface="Arial" pitchFamily="34" charset="0"/>
              <a:buNone/>
            </a:pPr>
            <a:r>
              <a:rPr lang="fa-IR" sz="3000" dirty="0" smtClean="0">
                <a:cs typeface="B Mitra" panose="00000400000000000000" pitchFamily="2" charset="-78"/>
              </a:rPr>
              <a:t>سید محمد پورباقری</a:t>
            </a:r>
          </a:p>
          <a:p>
            <a:pPr marL="0" indent="0" algn="ctr" rtl="1">
              <a:buFont typeface="Arial" pitchFamily="34" charset="0"/>
              <a:buNone/>
            </a:pPr>
            <a:r>
              <a:rPr lang="fa-IR" sz="3000" dirty="0" smtClean="0">
                <a:cs typeface="B Mitra" panose="00000400000000000000" pitchFamily="2" charset="-78"/>
              </a:rPr>
              <a:t>نجمه زارع</a:t>
            </a:r>
          </a:p>
          <a:p>
            <a:pPr marL="0" indent="0" algn="ctr" rtl="1">
              <a:buFont typeface="Arial" pitchFamily="34" charset="0"/>
              <a:buNone/>
            </a:pPr>
            <a:r>
              <a:rPr lang="fa-IR" sz="3000" dirty="0" smtClean="0">
                <a:cs typeface="B Mitra" panose="00000400000000000000" pitchFamily="2" charset="-78"/>
              </a:rPr>
              <a:t>سیده کوثر سجادی</a:t>
            </a:r>
          </a:p>
          <a:p>
            <a:pPr marL="0" indent="0" algn="ctr" rtl="1">
              <a:buFont typeface="Arial" pitchFamily="34" charset="0"/>
              <a:buNone/>
            </a:pPr>
            <a:r>
              <a:rPr lang="fa-IR" sz="3000" dirty="0" smtClean="0">
                <a:cs typeface="B Mitra" panose="00000400000000000000" pitchFamily="2" charset="-78"/>
              </a:rPr>
              <a:t>علی جعفری</a:t>
            </a:r>
          </a:p>
          <a:p>
            <a:pPr marL="0" indent="0" algn="ctr" rtl="1">
              <a:buFont typeface="Arial" pitchFamily="34" charset="0"/>
              <a:buNone/>
            </a:pPr>
            <a:r>
              <a:rPr lang="fa-IR" sz="3000" dirty="0" smtClean="0">
                <a:cs typeface="B Mitra" panose="00000400000000000000" pitchFamily="2" charset="-78"/>
              </a:rPr>
              <a:t>امیر سجادی</a:t>
            </a:r>
          </a:p>
          <a:p>
            <a:pPr marL="0" indent="0" algn="ctr" rtl="1">
              <a:buFont typeface="Arial" pitchFamily="34" charset="0"/>
              <a:buNone/>
            </a:pPr>
            <a:r>
              <a:rPr lang="fa-IR" sz="3000" dirty="0" smtClean="0">
                <a:cs typeface="B Mitra" panose="00000400000000000000" pitchFamily="2" charset="-78"/>
              </a:rPr>
              <a:t>فائزه موحدی</a:t>
            </a:r>
          </a:p>
        </p:txBody>
      </p:sp>
    </p:spTree>
    <p:extLst>
      <p:ext uri="{BB962C8B-B14F-4D97-AF65-F5344CB8AC3E}">
        <p14:creationId xmlns:p14="http://schemas.microsoft.com/office/powerpoint/2010/main" val="2139132589"/>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fontScale="90000"/>
          </a:bodyPr>
          <a:lstStyle/>
          <a:p>
            <a:pPr algn="ctr"/>
            <a:r>
              <a:rPr lang="en-US" sz="5000" dirty="0" smtClean="0">
                <a:cs typeface="B Titr" panose="00000700000000000000" pitchFamily="2" charset="-78"/>
              </a:rPr>
              <a:t>Agile</a:t>
            </a:r>
            <a:endParaRPr lang="en-US" sz="5000" dirty="0">
              <a:cs typeface="B Titr" panose="00000700000000000000" pitchFamily="2" charset="-78"/>
            </a:endParaRPr>
          </a:p>
        </p:txBody>
      </p:sp>
      <p:sp>
        <p:nvSpPr>
          <p:cNvPr id="5" name="Content Placeholder 1"/>
          <p:cNvSpPr>
            <a:spLocks noGrp="1"/>
          </p:cNvSpPr>
          <p:nvPr>
            <p:ph idx="1"/>
          </p:nvPr>
        </p:nvSpPr>
        <p:spPr>
          <a:xfrm>
            <a:off x="1141412" y="1371601"/>
            <a:ext cx="9753599" cy="4648200"/>
          </a:xfrm>
        </p:spPr>
        <p:txBody>
          <a:bodyPr>
            <a:normAutofit/>
          </a:bodyPr>
          <a:lstStyle/>
          <a:p>
            <a:pPr algn="just" rtl="1"/>
            <a:r>
              <a:rPr lang="fa-IR" sz="3200" dirty="0" smtClean="0">
                <a:cs typeface="B Mitra" panose="00000400000000000000" pitchFamily="2" charset="-78"/>
              </a:rPr>
              <a:t>متدولوژی مورد نظر تیم طراحی </a:t>
            </a:r>
            <a:r>
              <a:rPr lang="en-US" sz="3200" dirty="0" smtClean="0">
                <a:cs typeface="B Mitra" panose="00000400000000000000" pitchFamily="2" charset="-78"/>
              </a:rPr>
              <a:t>Agile</a:t>
            </a:r>
            <a:r>
              <a:rPr lang="fa-IR" sz="3200" dirty="0" smtClean="0">
                <a:cs typeface="B Mitra" panose="00000400000000000000" pitchFamily="2" charset="-78"/>
              </a:rPr>
              <a:t> می باشد که از ویژگی های زیر برخوردار است:</a:t>
            </a:r>
          </a:p>
          <a:p>
            <a:pPr lvl="1" algn="just" rtl="1"/>
            <a:r>
              <a:rPr lang="fa-IR" sz="2800" dirty="0" smtClean="0">
                <a:cs typeface="B Mitra" panose="00000400000000000000" pitchFamily="2" charset="-78"/>
              </a:rPr>
              <a:t>در این متدولوژی، حجم مستندسازی نسبت به سایر متدها به طور قابل توجهی کاهش می یابد</a:t>
            </a:r>
          </a:p>
          <a:p>
            <a:pPr lvl="1" algn="just" rtl="1"/>
            <a:r>
              <a:rPr lang="fa-IR" sz="2800" dirty="0" smtClean="0">
                <a:cs typeface="B Mitra" panose="00000400000000000000" pitchFamily="2" charset="-78"/>
              </a:rPr>
              <a:t>همچنین تکیه بیشتر بر روی کدنویسی است</a:t>
            </a:r>
          </a:p>
          <a:p>
            <a:pPr algn="just" rtl="1"/>
            <a:r>
              <a:rPr lang="fa-IR" sz="3200" dirty="0" smtClean="0">
                <a:cs typeface="B Mitra" panose="00000400000000000000" pitchFamily="2" charset="-78"/>
              </a:rPr>
              <a:t>ابزار مورد استفاده برای مدیریت پروژه </a:t>
            </a:r>
            <a:r>
              <a:rPr lang="en-US" sz="3200" dirty="0" smtClean="0">
                <a:cs typeface="B Mitra" panose="00000400000000000000" pitchFamily="2" charset="-78"/>
              </a:rPr>
              <a:t>Pivotal Tracker </a:t>
            </a:r>
            <a:r>
              <a:rPr lang="fa-IR" sz="3200" dirty="0">
                <a:cs typeface="B Mitra" panose="00000400000000000000" pitchFamily="2" charset="-78"/>
              </a:rPr>
              <a:t> </a:t>
            </a:r>
            <a:r>
              <a:rPr lang="fa-IR" sz="3200" dirty="0" smtClean="0">
                <a:cs typeface="B Mitra" panose="00000400000000000000" pitchFamily="2" charset="-78"/>
              </a:rPr>
              <a:t>می باشد.</a:t>
            </a:r>
          </a:p>
        </p:txBody>
      </p:sp>
    </p:spTree>
    <p:extLst>
      <p:ext uri="{BB962C8B-B14F-4D97-AF65-F5344CB8AC3E}">
        <p14:creationId xmlns:p14="http://schemas.microsoft.com/office/powerpoint/2010/main" val="7957379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مدیریت پروژه</a:t>
            </a:r>
            <a:endParaRPr lang="en-US" sz="10000" dirty="0">
              <a:cs typeface="B Titr" panose="00000700000000000000" pitchFamily="2" charset="-78"/>
            </a:endParaRPr>
          </a:p>
        </p:txBody>
      </p:sp>
    </p:spTree>
    <p:extLst>
      <p:ext uri="{BB962C8B-B14F-4D97-AF65-F5344CB8AC3E}">
        <p14:creationId xmlns:p14="http://schemas.microsoft.com/office/powerpoint/2010/main" val="3313002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برنامه‌ریزی</a:t>
            </a:r>
            <a:endParaRPr lang="en-US" dirty="0">
              <a:cs typeface="B Titr" panose="00000700000000000000" pitchFamily="2" charset="-78"/>
            </a:endParaRPr>
          </a:p>
        </p:txBody>
      </p:sp>
      <p:sp>
        <p:nvSpPr>
          <p:cNvPr id="5" name="Content Placeholder 1"/>
          <p:cNvSpPr>
            <a:spLocks noGrp="1"/>
          </p:cNvSpPr>
          <p:nvPr>
            <p:ph idx="1"/>
          </p:nvPr>
        </p:nvSpPr>
        <p:spPr>
          <a:xfrm>
            <a:off x="1522413" y="1371601"/>
            <a:ext cx="9134391" cy="4648200"/>
          </a:xfrm>
        </p:spPr>
        <p:txBody>
          <a:bodyPr>
            <a:normAutofit/>
          </a:bodyPr>
          <a:lstStyle/>
          <a:p>
            <a:pPr marL="0" indent="0" algn="r" rtl="1">
              <a:buNone/>
            </a:pPr>
            <a:r>
              <a:rPr lang="fa-IR" sz="3200" dirty="0">
                <a:cs typeface="B Mitra" panose="00000400000000000000" pitchFamily="2" charset="-78"/>
              </a:rPr>
              <a:t>برنامه ریزی پروژه توسط </a:t>
            </a:r>
            <a:r>
              <a:rPr lang="fa-IR" sz="3200" dirty="0" smtClean="0">
                <a:cs typeface="B Mitra" panose="00000400000000000000" pitchFamily="2" charset="-78"/>
              </a:rPr>
              <a:t>سرگروه </a:t>
            </a:r>
            <a:r>
              <a:rPr lang="fa-IR" sz="3200" dirty="0">
                <a:cs typeface="B Mitra" panose="00000400000000000000" pitchFamily="2" charset="-78"/>
              </a:rPr>
              <a:t>تیم کلید آسمان در فاز یک انجام شده است.</a:t>
            </a:r>
          </a:p>
          <a:p>
            <a:pPr marL="0" indent="0" algn="r" rtl="1">
              <a:buNone/>
            </a:pPr>
            <a:r>
              <a:rPr lang="fa-IR" sz="3200" dirty="0">
                <a:cs typeface="B Mitra" panose="00000400000000000000" pitchFamily="2" charset="-78"/>
              </a:rPr>
              <a:t>برنامه ریزی شامل موارد زیر میباشد:</a:t>
            </a:r>
          </a:p>
          <a:p>
            <a:pPr marL="514350" indent="-514350" algn="r" rtl="1">
              <a:buFont typeface="+mj-lt"/>
              <a:buAutoNum type="arabicPeriod"/>
            </a:pPr>
            <a:r>
              <a:rPr lang="fa-IR" sz="2800" dirty="0">
                <a:cs typeface="B Mitra" panose="00000400000000000000" pitchFamily="2" charset="-78"/>
              </a:rPr>
              <a:t>تعیین زمان جلسات</a:t>
            </a:r>
          </a:p>
          <a:p>
            <a:pPr marL="514350" indent="-514350" algn="r" rtl="1">
              <a:buFont typeface="+mj-lt"/>
              <a:buAutoNum type="arabicPeriod"/>
            </a:pPr>
            <a:r>
              <a:rPr lang="fa-IR" sz="2800" dirty="0">
                <a:cs typeface="B Mitra" panose="00000400000000000000" pitchFamily="2" charset="-78"/>
              </a:rPr>
              <a:t>تقسیم‌بندی کارها در فاز یک</a:t>
            </a:r>
          </a:p>
          <a:p>
            <a:pPr marL="514350" indent="-514350" algn="r" rtl="1">
              <a:buFont typeface="+mj-lt"/>
              <a:buAutoNum type="arabicPeriod"/>
            </a:pPr>
            <a:r>
              <a:rPr lang="fa-IR" sz="2800" dirty="0">
                <a:cs typeface="B Mitra" panose="00000400000000000000" pitchFamily="2" charset="-78"/>
              </a:rPr>
              <a:t>هماهنگی جلسات در گروه گوگل</a:t>
            </a:r>
          </a:p>
        </p:txBody>
      </p:sp>
    </p:spTree>
    <p:extLst>
      <p:ext uri="{BB962C8B-B14F-4D97-AF65-F5344CB8AC3E}">
        <p14:creationId xmlns:p14="http://schemas.microsoft.com/office/powerpoint/2010/main" val="302443688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rtl="1"/>
            <a:r>
              <a:rPr lang="fa-IR" dirty="0">
                <a:cs typeface="B Titr" panose="00000700000000000000" pitchFamily="2" charset="-78"/>
              </a:rPr>
              <a:t>مدیریت زمان</a:t>
            </a:r>
          </a:p>
        </p:txBody>
      </p:sp>
      <p:sp>
        <p:nvSpPr>
          <p:cNvPr id="5" name="Content Placeholder 1"/>
          <p:cNvSpPr>
            <a:spLocks noGrp="1"/>
          </p:cNvSpPr>
          <p:nvPr>
            <p:ph idx="1"/>
          </p:nvPr>
        </p:nvSpPr>
        <p:spPr>
          <a:xfrm>
            <a:off x="1522413" y="1371601"/>
            <a:ext cx="9134391" cy="4648200"/>
          </a:xfrm>
        </p:spPr>
        <p:txBody>
          <a:bodyPr>
            <a:noAutofit/>
          </a:bodyPr>
          <a:lstStyle/>
          <a:p>
            <a:pPr marL="0" indent="0" algn="r" rtl="1">
              <a:buNone/>
            </a:pPr>
            <a:r>
              <a:rPr lang="fa-IR" sz="2800" dirty="0">
                <a:cs typeface="B Mitra" panose="00000400000000000000" pitchFamily="2" charset="-78"/>
              </a:rPr>
              <a:t>مدیریت زمان بر محور این است که کارهای تحویل داده شده به هر فرد در موعد مقرر تحویل داده شده و تداخلی در زمانبندی گروه پیش نیاید.</a:t>
            </a:r>
          </a:p>
          <a:p>
            <a:pPr marL="0" indent="0" algn="r" rtl="1">
              <a:buNone/>
            </a:pPr>
            <a:r>
              <a:rPr lang="fa-IR" sz="2000" b="1" dirty="0">
                <a:cs typeface="B Mitra" panose="00000400000000000000" pitchFamily="2" charset="-78"/>
              </a:rPr>
              <a:t>زمان بندی:</a:t>
            </a:r>
          </a:p>
          <a:p>
            <a:pPr marL="0" indent="0" algn="r" rtl="1">
              <a:buNone/>
            </a:pPr>
            <a:r>
              <a:rPr lang="fa-IR" sz="2000" b="1" dirty="0">
                <a:cs typeface="B Mitra" panose="00000400000000000000" pitchFamily="2" charset="-78"/>
              </a:rPr>
              <a:t>هفته اول</a:t>
            </a:r>
          </a:p>
          <a:p>
            <a:pPr marL="0" indent="0" algn="r" rtl="1">
              <a:buNone/>
            </a:pPr>
            <a:r>
              <a:rPr lang="fa-IR" sz="2000" dirty="0">
                <a:cs typeface="B Mitra" panose="00000400000000000000" pitchFamily="2" charset="-78"/>
              </a:rPr>
              <a:t>	تقسیم کار بین اعضای گروه</a:t>
            </a:r>
          </a:p>
          <a:p>
            <a:pPr marL="0" indent="0" algn="r" rtl="1">
              <a:buNone/>
            </a:pPr>
            <a:r>
              <a:rPr lang="fa-IR" sz="2000" dirty="0">
                <a:cs typeface="B Mitra" panose="00000400000000000000" pitchFamily="2" charset="-78"/>
              </a:rPr>
              <a:t>	اصلاح پروپزال</a:t>
            </a:r>
          </a:p>
          <a:p>
            <a:pPr marL="0" indent="0" algn="r" rtl="1">
              <a:buNone/>
            </a:pPr>
            <a:r>
              <a:rPr lang="fa-IR" sz="2000" b="1" dirty="0">
                <a:cs typeface="B Mitra" panose="00000400000000000000" pitchFamily="2" charset="-78"/>
              </a:rPr>
              <a:t>هفته دوم</a:t>
            </a:r>
          </a:p>
          <a:p>
            <a:pPr marL="0" indent="0" algn="r" rtl="1">
              <a:buNone/>
            </a:pPr>
            <a:r>
              <a:rPr lang="fa-IR" sz="2000" dirty="0">
                <a:cs typeface="B Mitra" panose="00000400000000000000" pitchFamily="2" charset="-78"/>
              </a:rPr>
              <a:t>	نوشتن داکیومنت ها</a:t>
            </a:r>
          </a:p>
          <a:p>
            <a:pPr marL="0" indent="0" algn="r" rtl="1">
              <a:buNone/>
            </a:pPr>
            <a:r>
              <a:rPr lang="fa-IR" sz="2000" dirty="0">
                <a:cs typeface="B Mitra" panose="00000400000000000000" pitchFamily="2" charset="-78"/>
              </a:rPr>
              <a:t>	پیاده‌سازی فاز اول</a:t>
            </a:r>
          </a:p>
          <a:p>
            <a:pPr marL="0" indent="0" algn="r" rtl="1">
              <a:buNone/>
            </a:pPr>
            <a:r>
              <a:rPr lang="fa-IR" sz="2000" dirty="0">
                <a:cs typeface="B Mitra" panose="00000400000000000000" pitchFamily="2" charset="-78"/>
              </a:rPr>
              <a:t>	تست</a:t>
            </a:r>
          </a:p>
        </p:txBody>
      </p:sp>
    </p:spTree>
    <p:extLst>
      <p:ext uri="{BB962C8B-B14F-4D97-AF65-F5344CB8AC3E}">
        <p14:creationId xmlns:p14="http://schemas.microsoft.com/office/powerpoint/2010/main" val="244175191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rtl="1"/>
            <a:r>
              <a:rPr lang="fa-IR" dirty="0">
                <a:cs typeface="B Titr" panose="00000700000000000000" pitchFamily="2" charset="-78"/>
              </a:rPr>
              <a:t>تعیین محدوده کاری(</a:t>
            </a:r>
            <a:r>
              <a:rPr lang="en-US" dirty="0">
                <a:cs typeface="B Titr" panose="00000700000000000000" pitchFamily="2" charset="-78"/>
              </a:rPr>
              <a:t>Scope</a:t>
            </a:r>
            <a:r>
              <a:rPr lang="fa-IR" dirty="0">
                <a:cs typeface="B Titr" panose="00000700000000000000" pitchFamily="2" charset="-78"/>
              </a:rPr>
              <a:t>)</a:t>
            </a:r>
          </a:p>
        </p:txBody>
      </p:sp>
      <p:sp>
        <p:nvSpPr>
          <p:cNvPr id="5" name="Content Placeholder 1"/>
          <p:cNvSpPr>
            <a:spLocks noGrp="1"/>
          </p:cNvSpPr>
          <p:nvPr>
            <p:ph idx="1"/>
          </p:nvPr>
        </p:nvSpPr>
        <p:spPr>
          <a:xfrm>
            <a:off x="1522413" y="1371601"/>
            <a:ext cx="9134391" cy="4648200"/>
          </a:xfrm>
        </p:spPr>
        <p:txBody>
          <a:bodyPr>
            <a:normAutofit/>
          </a:bodyPr>
          <a:lstStyle/>
          <a:p>
            <a:pPr marL="0" indent="0" algn="r" rtl="1">
              <a:buNone/>
            </a:pPr>
            <a:r>
              <a:rPr lang="fa-IR" sz="3200" dirty="0">
                <a:cs typeface="B Mitra" panose="00000400000000000000" pitchFamily="2" charset="-78"/>
              </a:rPr>
              <a:t>محدوده کاری با توجه به اینکه در فاز اول تمرکز بر روی تحلیل و طراحی میباشد بدین گونه تعیین شد:</a:t>
            </a:r>
          </a:p>
          <a:p>
            <a:pPr lvl="1" algn="r" rtl="1"/>
            <a:r>
              <a:rPr lang="fa-IR" sz="2800" dirty="0">
                <a:cs typeface="B Mitra" panose="00000400000000000000" pitchFamily="2" charset="-78"/>
              </a:rPr>
              <a:t>تحلیل پایگاه داده</a:t>
            </a:r>
          </a:p>
          <a:p>
            <a:pPr lvl="1" algn="r" rtl="1"/>
            <a:r>
              <a:rPr lang="fa-IR" sz="2800" dirty="0">
                <a:cs typeface="B Mitra" panose="00000400000000000000" pitchFamily="2" charset="-78"/>
              </a:rPr>
              <a:t>طراحی پایگاه داده</a:t>
            </a:r>
          </a:p>
          <a:p>
            <a:pPr lvl="1" algn="r" rtl="1"/>
            <a:r>
              <a:rPr lang="fa-IR" sz="2800" dirty="0">
                <a:cs typeface="B Mitra" panose="00000400000000000000" pitchFamily="2" charset="-78"/>
              </a:rPr>
              <a:t>پیاده‌سازی پایگاه داده</a:t>
            </a:r>
          </a:p>
          <a:p>
            <a:pPr lvl="1" algn="r" rtl="1"/>
            <a:r>
              <a:rPr lang="fa-IR" sz="2800" dirty="0">
                <a:cs typeface="B Mitra" panose="00000400000000000000" pitchFamily="2" charset="-78"/>
              </a:rPr>
              <a:t>تحلیل کارخواست‌های فاز اول</a:t>
            </a:r>
          </a:p>
          <a:p>
            <a:pPr lvl="1" algn="r" rtl="1"/>
            <a:r>
              <a:rPr lang="fa-IR" sz="2800" dirty="0">
                <a:cs typeface="B Mitra" panose="00000400000000000000" pitchFamily="2" charset="-78"/>
              </a:rPr>
              <a:t>پیاده‌سازی فاز اول</a:t>
            </a:r>
          </a:p>
          <a:p>
            <a:pPr lvl="1" algn="r" rtl="1"/>
            <a:r>
              <a:rPr lang="fa-IR" sz="2800" dirty="0">
                <a:cs typeface="B Mitra" panose="00000400000000000000" pitchFamily="2" charset="-78"/>
              </a:rPr>
              <a:t>تست فاز اول</a:t>
            </a:r>
          </a:p>
        </p:txBody>
      </p:sp>
    </p:spTree>
    <p:extLst>
      <p:ext uri="{BB962C8B-B14F-4D97-AF65-F5344CB8AC3E}">
        <p14:creationId xmlns:p14="http://schemas.microsoft.com/office/powerpoint/2010/main" val="101197368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rmAutofit/>
          </a:bodyPr>
          <a:lstStyle/>
          <a:p>
            <a:pPr algn="ctr" rtl="1"/>
            <a:r>
              <a:rPr lang="fa-IR" dirty="0">
                <a:cs typeface="B Titr" pitchFamily="2" charset="-78"/>
              </a:rPr>
              <a:t>مدیریت </a:t>
            </a:r>
            <a:r>
              <a:rPr lang="en-US" dirty="0">
                <a:cs typeface="B Titr" pitchFamily="2" charset="-78"/>
              </a:rPr>
              <a:t>Task</a:t>
            </a:r>
            <a:r>
              <a:rPr lang="fa-IR" dirty="0">
                <a:cs typeface="B Titr" pitchFamily="2" charset="-78"/>
              </a:rPr>
              <a:t>ها</a:t>
            </a:r>
          </a:p>
        </p:txBody>
      </p:sp>
      <p:sp>
        <p:nvSpPr>
          <p:cNvPr id="5" name="Content Placeholder 1"/>
          <p:cNvSpPr>
            <a:spLocks noGrp="1"/>
          </p:cNvSpPr>
          <p:nvPr>
            <p:ph idx="1"/>
          </p:nvPr>
        </p:nvSpPr>
        <p:spPr>
          <a:xfrm>
            <a:off x="1522413" y="1371601"/>
            <a:ext cx="9134391" cy="4648200"/>
          </a:xfrm>
        </p:spPr>
        <p:txBody>
          <a:bodyPr>
            <a:normAutofit/>
          </a:bodyPr>
          <a:lstStyle/>
          <a:p>
            <a:pPr marL="0" indent="0" algn="r" rtl="1">
              <a:buNone/>
            </a:pPr>
            <a:r>
              <a:rPr lang="fa-IR" sz="2800" dirty="0">
                <a:cs typeface="B Nazanin" panose="00000400000000000000" pitchFamily="2" charset="-78"/>
              </a:rPr>
              <a:t>مدیریت </a:t>
            </a:r>
            <a:r>
              <a:rPr lang="en-US" sz="2800" dirty="0">
                <a:cs typeface="B Nazanin" panose="00000400000000000000" pitchFamily="2" charset="-78"/>
              </a:rPr>
              <a:t>Task</a:t>
            </a:r>
            <a:r>
              <a:rPr lang="fa-IR" sz="2800" dirty="0">
                <a:cs typeface="B Nazanin" panose="00000400000000000000" pitchFamily="2" charset="-78"/>
              </a:rPr>
              <a:t>ها توسط سایت </a:t>
            </a:r>
            <a:r>
              <a:rPr lang="en-US" sz="2800" dirty="0">
                <a:cs typeface="B Nazanin" panose="00000400000000000000" pitchFamily="2" charset="-78"/>
              </a:rPr>
              <a:t>Pivotal Tracker</a:t>
            </a:r>
            <a:r>
              <a:rPr lang="fa-IR" sz="2800" dirty="0">
                <a:cs typeface="B Nazanin" panose="00000400000000000000" pitchFamily="2" charset="-78"/>
              </a:rPr>
              <a:t> انجام میشود</a:t>
            </a:r>
            <a:r>
              <a:rPr lang="fa-IR" sz="2800" dirty="0" smtClean="0">
                <a:cs typeface="B Nazanin" panose="00000400000000000000" pitchFamily="2" charset="-78"/>
              </a:rPr>
              <a:t>.</a:t>
            </a:r>
            <a:endParaRPr lang="fa-IR" sz="2800" dirty="0">
              <a:cs typeface="B Nazanin" panose="00000400000000000000" pitchFamily="2" charset="-78"/>
            </a:endParaRPr>
          </a:p>
        </p:txBody>
      </p:sp>
    </p:spTree>
    <p:extLst>
      <p:ext uri="{BB962C8B-B14F-4D97-AF65-F5344CB8AC3E}">
        <p14:creationId xmlns:p14="http://schemas.microsoft.com/office/powerpoint/2010/main" val="251731068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141413" y="381000"/>
            <a:ext cx="9525002" cy="762000"/>
          </a:xfrm>
        </p:spPr>
        <p:txBody>
          <a:bodyPr>
            <a:noAutofit/>
          </a:bodyPr>
          <a:lstStyle/>
          <a:p>
            <a:pPr rtl="1"/>
            <a:r>
              <a:rPr lang="fa-IR" dirty="0">
                <a:cs typeface="B Titr" panose="00000700000000000000" pitchFamily="2" charset="-78"/>
              </a:rPr>
              <a:t>مدیریت ارتباط</a:t>
            </a:r>
            <a:r>
              <a:rPr lang="en-US" dirty="0">
                <a:cs typeface="B Titr" panose="00000700000000000000" pitchFamily="2" charset="-78"/>
              </a:rPr>
              <a:t> </a:t>
            </a:r>
            <a:r>
              <a:rPr lang="fa-IR" dirty="0">
                <a:cs typeface="B Titr" panose="00000700000000000000" pitchFamily="2" charset="-78"/>
              </a:rPr>
              <a:t>(</a:t>
            </a:r>
            <a:r>
              <a:rPr lang="en-US" dirty="0">
                <a:cs typeface="B Titr" panose="00000700000000000000" pitchFamily="2" charset="-78"/>
              </a:rPr>
              <a:t>Communication Management</a:t>
            </a:r>
            <a:r>
              <a:rPr lang="fa-IR" dirty="0">
                <a:cs typeface="B Titr" panose="00000700000000000000" pitchFamily="2" charset="-78"/>
              </a:rPr>
              <a:t>)</a:t>
            </a:r>
          </a:p>
        </p:txBody>
      </p:sp>
      <p:sp>
        <p:nvSpPr>
          <p:cNvPr id="5" name="Content Placeholder 1"/>
          <p:cNvSpPr>
            <a:spLocks noGrp="1"/>
          </p:cNvSpPr>
          <p:nvPr>
            <p:ph idx="1"/>
          </p:nvPr>
        </p:nvSpPr>
        <p:spPr>
          <a:xfrm>
            <a:off x="1522413" y="1371601"/>
            <a:ext cx="9134391" cy="4648200"/>
          </a:xfrm>
        </p:spPr>
        <p:txBody>
          <a:bodyPr>
            <a:normAutofit/>
          </a:bodyPr>
          <a:lstStyle/>
          <a:p>
            <a:pPr algn="r" rtl="1"/>
            <a:r>
              <a:rPr lang="fa-IR" sz="2800" dirty="0">
                <a:cs typeface="B Mitra" panose="00000400000000000000" pitchFamily="2" charset="-78"/>
              </a:rPr>
              <a:t>مدیریت ارتباطات از طریق برگزاری جلسات متعدد با مشاور کارفرما انجام میگرفت. </a:t>
            </a:r>
          </a:p>
          <a:p>
            <a:pPr marL="0" indent="0" algn="r" rtl="1">
              <a:buNone/>
            </a:pPr>
            <a:r>
              <a:rPr lang="fa-IR" sz="2800" dirty="0">
                <a:cs typeface="B Mitra" panose="00000400000000000000" pitchFamily="2" charset="-78"/>
              </a:rPr>
              <a:t>در این جلسات به موضوعات زیر پرداخته شد:</a:t>
            </a:r>
          </a:p>
          <a:p>
            <a:pPr algn="r" rtl="1"/>
            <a:r>
              <a:rPr lang="fa-IR" sz="2800" dirty="0">
                <a:cs typeface="B Mitra" panose="00000400000000000000" pitchFamily="2" charset="-78"/>
              </a:rPr>
              <a:t>مشاوره و تاییدیه گرفتن از کارفرما و بررسی صحت روند پیاده‌سازی</a:t>
            </a:r>
          </a:p>
          <a:p>
            <a:pPr algn="r" rtl="1"/>
            <a:r>
              <a:rPr lang="fa-IR" sz="2800" dirty="0">
                <a:cs typeface="B Mitra" panose="00000400000000000000" pitchFamily="2" charset="-78"/>
              </a:rPr>
              <a:t>اطلاع یافتن از نحوه اجرای مسابقه سفیران مسجد</a:t>
            </a:r>
          </a:p>
          <a:p>
            <a:pPr algn="r" rtl="1"/>
            <a:r>
              <a:rPr lang="fa-IR" sz="2800" dirty="0">
                <a:cs typeface="B Mitra" panose="00000400000000000000" pitchFamily="2" charset="-78"/>
              </a:rPr>
              <a:t>دریافت پیشنهادات کارفرما و بررسی پیشنهادات در مورد ابزارهای پیاده‌سازی</a:t>
            </a:r>
          </a:p>
        </p:txBody>
      </p:sp>
    </p:spTree>
    <p:extLst>
      <p:ext uri="{BB962C8B-B14F-4D97-AF65-F5344CB8AC3E}">
        <p14:creationId xmlns:p14="http://schemas.microsoft.com/office/powerpoint/2010/main" val="20055612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fa-IR" dirty="0">
                <a:cs typeface="B Titr" panose="00000700000000000000" pitchFamily="2" charset="-78"/>
              </a:rPr>
              <a:t>مدیریت ریسک‌ها(</a:t>
            </a:r>
            <a:r>
              <a:rPr lang="en-US" dirty="0">
                <a:cs typeface="B Titr" panose="00000700000000000000" pitchFamily="2" charset="-78"/>
              </a:rPr>
              <a:t>Risk Management</a:t>
            </a:r>
            <a:r>
              <a:rPr lang="fa-IR" dirty="0">
                <a:cs typeface="B Titr" panose="00000700000000000000" pitchFamily="2" charset="-78"/>
              </a:rPr>
              <a:t>)</a:t>
            </a:r>
          </a:p>
        </p:txBody>
      </p:sp>
      <p:sp>
        <p:nvSpPr>
          <p:cNvPr id="5" name="Content Placeholder 1"/>
          <p:cNvSpPr>
            <a:spLocks noGrp="1"/>
          </p:cNvSpPr>
          <p:nvPr>
            <p:ph idx="1"/>
          </p:nvPr>
        </p:nvSpPr>
        <p:spPr>
          <a:xfrm>
            <a:off x="1522413" y="1371601"/>
            <a:ext cx="9134391" cy="4648200"/>
          </a:xfrm>
        </p:spPr>
        <p:txBody>
          <a:bodyPr>
            <a:normAutofit/>
          </a:bodyPr>
          <a:lstStyle/>
          <a:p>
            <a:pPr algn="r" rtl="1"/>
            <a:r>
              <a:rPr lang="fa-IR" sz="3200" dirty="0">
                <a:cs typeface="B Mitra" panose="00000400000000000000" pitchFamily="2" charset="-78"/>
              </a:rPr>
              <a:t>مدیریت ریسکها در زمینه‌های زیر انجام گرفت:</a:t>
            </a:r>
          </a:p>
          <a:p>
            <a:pPr lvl="1" algn="r" rtl="1"/>
            <a:r>
              <a:rPr lang="fa-IR" sz="2800" dirty="0">
                <a:cs typeface="B Mitra" panose="00000400000000000000" pitchFamily="2" charset="-78"/>
              </a:rPr>
              <a:t>انتخاب معماری</a:t>
            </a:r>
          </a:p>
          <a:p>
            <a:pPr lvl="1" algn="r" rtl="1"/>
            <a:r>
              <a:rPr lang="fa-IR" sz="2800" dirty="0">
                <a:cs typeface="B Mitra" panose="00000400000000000000" pitchFamily="2" charset="-78"/>
              </a:rPr>
              <a:t>انتخاب فریم‌ورک</a:t>
            </a:r>
          </a:p>
          <a:p>
            <a:pPr lvl="1" algn="r" rtl="1"/>
            <a:r>
              <a:rPr lang="fa-IR" sz="2800" dirty="0">
                <a:cs typeface="B Mitra" panose="00000400000000000000" pitchFamily="2" charset="-78"/>
              </a:rPr>
              <a:t>امکان سنجی در مورد انتخاب کارخواست‌ها برای پیاده‌سازی</a:t>
            </a:r>
          </a:p>
          <a:p>
            <a:pPr lvl="1" algn="r" rtl="1"/>
            <a:r>
              <a:rPr lang="fa-IR" sz="2800" dirty="0">
                <a:cs typeface="B Mitra" panose="00000400000000000000" pitchFamily="2" charset="-78"/>
              </a:rPr>
              <a:t>بررسی هاست (رایگان بودن یا نبودن)</a:t>
            </a:r>
          </a:p>
          <a:p>
            <a:pPr lvl="1" algn="r" rtl="1"/>
            <a:r>
              <a:rPr lang="fa-IR" sz="2800" dirty="0">
                <a:cs typeface="B Mitra" panose="00000400000000000000" pitchFamily="2" charset="-78"/>
              </a:rPr>
              <a:t>انتخاب ابزار مدیریت پروژه</a:t>
            </a:r>
          </a:p>
        </p:txBody>
      </p:sp>
    </p:spTree>
    <p:extLst>
      <p:ext uri="{BB962C8B-B14F-4D97-AF65-F5344CB8AC3E}">
        <p14:creationId xmlns:p14="http://schemas.microsoft.com/office/powerpoint/2010/main" val="239836791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fa-IR" dirty="0">
                <a:cs typeface="B Titr" panose="00000700000000000000" pitchFamily="2" charset="-78"/>
              </a:rPr>
              <a:t>مدیریت بهره‌وری و کیفیت</a:t>
            </a:r>
          </a:p>
        </p:txBody>
      </p:sp>
      <p:sp>
        <p:nvSpPr>
          <p:cNvPr id="5" name="Content Placeholder 1"/>
          <p:cNvSpPr>
            <a:spLocks noGrp="1"/>
          </p:cNvSpPr>
          <p:nvPr>
            <p:ph idx="1"/>
          </p:nvPr>
        </p:nvSpPr>
        <p:spPr>
          <a:xfrm>
            <a:off x="1522413" y="1371601"/>
            <a:ext cx="9134391" cy="4648200"/>
          </a:xfrm>
        </p:spPr>
        <p:txBody>
          <a:bodyPr>
            <a:normAutofit/>
          </a:bodyPr>
          <a:lstStyle/>
          <a:p>
            <a:pPr marL="0" indent="0" algn="just" rtl="1">
              <a:buNone/>
            </a:pPr>
            <a:r>
              <a:rPr lang="fa-IR" sz="2800" dirty="0">
                <a:cs typeface="B Mitra" panose="00000400000000000000" pitchFamily="2" charset="-78"/>
              </a:rPr>
              <a:t>مدیریت بهره‌وری بدین گونه انجام میشود که بازدهی هر فرد در انجام یک کار تحویل داده شده بررسی شده و در صورتی که فرد بهره‌وری کافی را نداشته به فرد تذکر داده میشود و مدیریت کیفیت نیز توسط تمام اعضای گروه انجام خواهد شد و کیفیت کار یک فرد توسط اعضای گروه مورد ارزیابی قرار میگیرد.</a:t>
            </a:r>
          </a:p>
        </p:txBody>
      </p:sp>
    </p:spTree>
    <p:extLst>
      <p:ext uri="{BB962C8B-B14F-4D97-AF65-F5344CB8AC3E}">
        <p14:creationId xmlns:p14="http://schemas.microsoft.com/office/powerpoint/2010/main" val="407526177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8000" dirty="0" smtClean="0">
                <a:cs typeface="B Titr" panose="00000700000000000000" pitchFamily="2" charset="-78"/>
              </a:rPr>
              <a:t>تحلیل و طراحی</a:t>
            </a:r>
            <a:endParaRPr lang="en-US" sz="8000" dirty="0">
              <a:cs typeface="B Titr" panose="00000700000000000000" pitchFamily="2" charset="-78"/>
            </a:endParaRPr>
          </a:p>
        </p:txBody>
      </p:sp>
    </p:spTree>
    <p:extLst>
      <p:ext uri="{BB962C8B-B14F-4D97-AF65-F5344CB8AC3E}">
        <p14:creationId xmlns:p14="http://schemas.microsoft.com/office/powerpoint/2010/main" val="2775953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609600"/>
          </a:xfrm>
        </p:spPr>
        <p:txBody>
          <a:bodyPr/>
          <a:lstStyle/>
          <a:p>
            <a:pPr algn="ctr" rtl="1"/>
            <a:r>
              <a:rPr lang="fa-IR" dirty="0" smtClean="0">
                <a:cs typeface="B Titr" panose="00000700000000000000" pitchFamily="2" charset="-78"/>
              </a:rPr>
              <a:t>عناوین ارائه</a:t>
            </a:r>
            <a:endParaRPr lang="en-US" dirty="0">
              <a:cs typeface="B Titr" panose="00000700000000000000" pitchFamily="2" charset="-78"/>
            </a:endParaRPr>
          </a:p>
        </p:txBody>
      </p:sp>
      <p:sp>
        <p:nvSpPr>
          <p:cNvPr id="2" name="Content Placeholder 1"/>
          <p:cNvSpPr>
            <a:spLocks noGrp="1"/>
          </p:cNvSpPr>
          <p:nvPr>
            <p:ph idx="1"/>
          </p:nvPr>
        </p:nvSpPr>
        <p:spPr>
          <a:xfrm>
            <a:off x="1522413" y="1219201"/>
            <a:ext cx="9134391" cy="4800600"/>
          </a:xfrm>
        </p:spPr>
        <p:txBody>
          <a:bodyPr>
            <a:normAutofit fontScale="92500" lnSpcReduction="20000"/>
          </a:bodyPr>
          <a:lstStyle/>
          <a:p>
            <a:pPr algn="r" rtl="1"/>
            <a:r>
              <a:rPr lang="fa-IR" b="1" dirty="0" smtClean="0">
                <a:cs typeface="B Mitra" panose="00000400000000000000" pitchFamily="2" charset="-78"/>
              </a:rPr>
              <a:t>معرفی پروژه</a:t>
            </a:r>
          </a:p>
          <a:p>
            <a:pPr lvl="1" algn="r" rtl="1"/>
            <a:r>
              <a:rPr lang="fa-IR" b="1" dirty="0" smtClean="0">
                <a:cs typeface="B Mitra" panose="00000400000000000000" pitchFamily="2" charset="-78"/>
              </a:rPr>
              <a:t>معرفی کلی پروژه</a:t>
            </a:r>
          </a:p>
          <a:p>
            <a:pPr lvl="1" algn="r" rtl="1"/>
            <a:r>
              <a:rPr lang="fa-IR" b="1" dirty="0" smtClean="0">
                <a:cs typeface="B Mitra" panose="00000400000000000000" pitchFamily="2" charset="-78"/>
              </a:rPr>
              <a:t>قابلیت های سیستم</a:t>
            </a:r>
            <a:endParaRPr lang="en-US" b="1" dirty="0" smtClean="0">
              <a:cs typeface="B Mitra" panose="00000400000000000000" pitchFamily="2" charset="-78"/>
            </a:endParaRPr>
          </a:p>
          <a:p>
            <a:pPr algn="r" rtl="1"/>
            <a:r>
              <a:rPr lang="fa-IR" b="1" dirty="0" smtClean="0">
                <a:cs typeface="B Mitra" panose="00000400000000000000" pitchFamily="2" charset="-78"/>
              </a:rPr>
              <a:t>چارچوب</a:t>
            </a:r>
          </a:p>
          <a:p>
            <a:pPr algn="r" rtl="1"/>
            <a:r>
              <a:rPr lang="fa-IR" b="1" dirty="0" smtClean="0">
                <a:cs typeface="B Mitra" panose="00000400000000000000" pitchFamily="2" charset="-78"/>
              </a:rPr>
              <a:t>زبان</a:t>
            </a:r>
          </a:p>
          <a:p>
            <a:pPr algn="r" rtl="1"/>
            <a:r>
              <a:rPr lang="fa-IR" b="1" dirty="0" smtClean="0">
                <a:cs typeface="B Mitra" panose="00000400000000000000" pitchFamily="2" charset="-78"/>
              </a:rPr>
              <a:t>معماری</a:t>
            </a:r>
          </a:p>
          <a:p>
            <a:pPr algn="r" rtl="1"/>
            <a:r>
              <a:rPr lang="fa-IR" b="1" dirty="0" smtClean="0">
                <a:cs typeface="B Mitra" panose="00000400000000000000" pitchFamily="2" charset="-78"/>
              </a:rPr>
              <a:t>متدولوژی</a:t>
            </a:r>
            <a:endParaRPr lang="en-US" b="1" dirty="0" smtClean="0">
              <a:cs typeface="B Mitra" panose="00000400000000000000" pitchFamily="2" charset="-78"/>
            </a:endParaRPr>
          </a:p>
          <a:p>
            <a:pPr algn="r" rtl="1"/>
            <a:r>
              <a:rPr lang="fa-IR" b="1" dirty="0" smtClean="0">
                <a:cs typeface="B Mitra" panose="00000400000000000000" pitchFamily="2" charset="-78"/>
              </a:rPr>
              <a:t>مدیریت پروژه</a:t>
            </a:r>
          </a:p>
          <a:p>
            <a:pPr algn="r" rtl="1"/>
            <a:r>
              <a:rPr lang="fa-IR" b="1" dirty="0" smtClean="0">
                <a:cs typeface="B Mitra" panose="00000400000000000000" pitchFamily="2" charset="-78"/>
              </a:rPr>
              <a:t>تحلیل و طراحی</a:t>
            </a:r>
          </a:p>
          <a:p>
            <a:pPr algn="r" rtl="1"/>
            <a:r>
              <a:rPr lang="fa-IR" b="1" dirty="0" smtClean="0">
                <a:cs typeface="B Mitra" panose="00000400000000000000" pitchFamily="2" charset="-78"/>
              </a:rPr>
              <a:t>پیاده سازی</a:t>
            </a:r>
          </a:p>
          <a:p>
            <a:pPr algn="r" rtl="1"/>
            <a:r>
              <a:rPr lang="fa-IR" b="1" dirty="0" smtClean="0">
                <a:cs typeface="B Mitra" panose="00000400000000000000" pitchFamily="2" charset="-78"/>
              </a:rPr>
              <a:t>تست</a:t>
            </a:r>
            <a:endParaRPr lang="en-US" b="1" dirty="0">
              <a:cs typeface="B Mitra" panose="00000400000000000000" pitchFamily="2" charset="-78"/>
            </a:endParaRPr>
          </a:p>
        </p:txBody>
      </p:sp>
    </p:spTree>
    <p:extLst>
      <p:ext uri="{BB962C8B-B14F-4D97-AF65-F5344CB8AC3E}">
        <p14:creationId xmlns:p14="http://schemas.microsoft.com/office/powerpoint/2010/main" val="31062068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Sequence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562" y="1833104"/>
            <a:ext cx="7153701" cy="4415296"/>
          </a:xfrm>
          <a:prstGeom prst="rect">
            <a:avLst/>
          </a:prstGeom>
        </p:spPr>
      </p:pic>
    </p:spTree>
    <p:extLst>
      <p:ext uri="{BB962C8B-B14F-4D97-AF65-F5344CB8AC3E}">
        <p14:creationId xmlns:p14="http://schemas.microsoft.com/office/powerpoint/2010/main" val="3485586053"/>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Sequence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1600200"/>
            <a:ext cx="8239977" cy="4254965"/>
          </a:xfrm>
          <a:prstGeom prst="rect">
            <a:avLst/>
          </a:prstGeom>
        </p:spPr>
      </p:pic>
    </p:spTree>
    <p:extLst>
      <p:ext uri="{BB962C8B-B14F-4D97-AF65-F5344CB8AC3E}">
        <p14:creationId xmlns:p14="http://schemas.microsoft.com/office/powerpoint/2010/main" val="570794444"/>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Sequence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20" y="1828800"/>
            <a:ext cx="5848985" cy="3829984"/>
          </a:xfrm>
          <a:prstGeom prst="rect">
            <a:avLst/>
          </a:prstGeom>
        </p:spPr>
      </p:pic>
    </p:spTree>
    <p:extLst>
      <p:ext uri="{BB962C8B-B14F-4D97-AF65-F5344CB8AC3E}">
        <p14:creationId xmlns:p14="http://schemas.microsoft.com/office/powerpoint/2010/main" val="316816570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Activity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9" y="1752600"/>
            <a:ext cx="9464110" cy="3810000"/>
          </a:xfrm>
          <a:prstGeom prst="rect">
            <a:avLst/>
          </a:prstGeom>
        </p:spPr>
      </p:pic>
    </p:spTree>
    <p:extLst>
      <p:ext uri="{BB962C8B-B14F-4D97-AF65-F5344CB8AC3E}">
        <p14:creationId xmlns:p14="http://schemas.microsoft.com/office/powerpoint/2010/main" val="2822406371"/>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Activity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635" y="1905000"/>
            <a:ext cx="8125555" cy="3566955"/>
          </a:xfrm>
          <a:prstGeom prst="rect">
            <a:avLst/>
          </a:prstGeom>
        </p:spPr>
      </p:pic>
    </p:spTree>
    <p:extLst>
      <p:ext uri="{BB962C8B-B14F-4D97-AF65-F5344CB8AC3E}">
        <p14:creationId xmlns:p14="http://schemas.microsoft.com/office/powerpoint/2010/main" val="2974019848"/>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3" y="381000"/>
            <a:ext cx="9144001" cy="762000"/>
          </a:xfrm>
        </p:spPr>
        <p:txBody>
          <a:bodyPr>
            <a:noAutofit/>
          </a:bodyPr>
          <a:lstStyle/>
          <a:p>
            <a:pPr algn="ctr" rtl="1"/>
            <a:r>
              <a:rPr lang="en-US" dirty="0" smtClean="0">
                <a:cs typeface="B Titr" panose="00000700000000000000" pitchFamily="2" charset="-78"/>
              </a:rPr>
              <a:t>Activity Diagram</a:t>
            </a:r>
            <a:endParaRPr lang="fa-IR" dirty="0">
              <a:cs typeface="B Titr" panose="000007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491" y="1752600"/>
            <a:ext cx="6815139" cy="4038600"/>
          </a:xfrm>
          <a:prstGeom prst="rect">
            <a:avLst/>
          </a:prstGeom>
        </p:spPr>
      </p:pic>
    </p:spTree>
    <p:extLst>
      <p:ext uri="{BB962C8B-B14F-4D97-AF65-F5344CB8AC3E}">
        <p14:creationId xmlns:p14="http://schemas.microsoft.com/office/powerpoint/2010/main" val="197875026"/>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تست</a:t>
            </a:r>
            <a:endParaRPr lang="en-US" sz="10000" dirty="0">
              <a:cs typeface="B Titr" panose="00000700000000000000" pitchFamily="2" charset="-78"/>
            </a:endParaRPr>
          </a:p>
        </p:txBody>
      </p:sp>
    </p:spTree>
    <p:extLst>
      <p:ext uri="{BB962C8B-B14F-4D97-AF65-F5344CB8AC3E}">
        <p14:creationId xmlns:p14="http://schemas.microsoft.com/office/powerpoint/2010/main" val="2850424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2" y="381000"/>
            <a:ext cx="9144001" cy="762000"/>
          </a:xfrm>
        </p:spPr>
        <p:txBody>
          <a:bodyPr>
            <a:noAutofit/>
          </a:bodyPr>
          <a:lstStyle/>
          <a:p>
            <a:pPr algn="ctr" rtl="1"/>
            <a:r>
              <a:rPr lang="fa-IR" dirty="0" smtClean="0">
                <a:cs typeface="B Titr" panose="00000700000000000000" pitchFamily="2" charset="-78"/>
              </a:rPr>
              <a:t>تست نرم‌افزار</a:t>
            </a:r>
            <a:endParaRPr lang="fa-IR" dirty="0">
              <a:cs typeface="B Titr" panose="00000700000000000000" pitchFamily="2" charset="-78"/>
            </a:endParaRPr>
          </a:p>
        </p:txBody>
      </p:sp>
      <p:sp>
        <p:nvSpPr>
          <p:cNvPr id="5" name="Content Placeholder 1"/>
          <p:cNvSpPr>
            <a:spLocks noGrp="1"/>
          </p:cNvSpPr>
          <p:nvPr>
            <p:ph idx="1"/>
          </p:nvPr>
        </p:nvSpPr>
        <p:spPr>
          <a:xfrm>
            <a:off x="1522413" y="1371601"/>
            <a:ext cx="9134391" cy="4648200"/>
          </a:xfrm>
        </p:spPr>
        <p:txBody>
          <a:bodyPr>
            <a:normAutofit/>
          </a:bodyPr>
          <a:lstStyle/>
          <a:p>
            <a:pPr marL="0" indent="0" algn="just" rtl="1">
              <a:buNone/>
            </a:pPr>
            <a:r>
              <a:rPr lang="fa-IR" sz="2800" dirty="0" smtClean="0">
                <a:cs typeface="B Mitra" panose="00000400000000000000" pitchFamily="2" charset="-78"/>
              </a:rPr>
              <a:t>با توجه به اینکه در فاز اول بیش‌تر زمان بر روی طراحی و یادگیری فریم‌ورک صرف میشود در این فاز حجم کدنویسی نسبت به فازهای دیگر کم‌تر میباشد.</a:t>
            </a:r>
          </a:p>
          <a:p>
            <a:pPr marL="0" indent="0" algn="just" rtl="1">
              <a:buNone/>
            </a:pPr>
            <a:r>
              <a:rPr lang="fa-IR" sz="2800" dirty="0" smtClean="0">
                <a:cs typeface="B Mitra" panose="00000400000000000000" pitchFamily="2" charset="-78"/>
              </a:rPr>
              <a:t>در این فاز چون تعداد قابلیت‌های پیاده‌سازی شده کم میباشد تست‌های بلک‌باکس و وایت‌باکس به صورت محدود انجام میشود.</a:t>
            </a:r>
          </a:p>
          <a:p>
            <a:pPr marL="0" indent="0" algn="just" rtl="1">
              <a:buNone/>
            </a:pPr>
            <a:r>
              <a:rPr lang="fa-IR" sz="2800" dirty="0" smtClean="0">
                <a:cs typeface="B Mitra" panose="00000400000000000000" pitchFamily="2" charset="-78"/>
              </a:rPr>
              <a:t>یکی از معیارهای موفقیت در پروژه از نظر کارفرما قابلیت تطابق سامانه با مرورگرهای جدید میباشد.</a:t>
            </a:r>
          </a:p>
          <a:p>
            <a:pPr marL="0" indent="0" algn="just" rtl="1">
              <a:buNone/>
            </a:pPr>
            <a:r>
              <a:rPr lang="fa-IR" sz="2800" dirty="0" smtClean="0">
                <a:cs typeface="B Mitra" panose="00000400000000000000" pitchFamily="2" charset="-78"/>
              </a:rPr>
              <a:t>به همین دلیل در این فاز تست </a:t>
            </a:r>
            <a:r>
              <a:rPr lang="en-US" sz="2800" dirty="0" err="1" smtClean="0">
                <a:cs typeface="B Mitra" panose="00000400000000000000" pitchFamily="2" charset="-78"/>
              </a:rPr>
              <a:t>Gui</a:t>
            </a:r>
            <a:r>
              <a:rPr lang="fa-IR" sz="2800" dirty="0" smtClean="0">
                <a:cs typeface="B Mitra" panose="00000400000000000000" pitchFamily="2" charset="-78"/>
              </a:rPr>
              <a:t> به صورتی بسیار گسترده انجام شد.</a:t>
            </a:r>
          </a:p>
        </p:txBody>
      </p:sp>
    </p:spTree>
    <p:extLst>
      <p:ext uri="{BB962C8B-B14F-4D97-AF65-F5344CB8AC3E}">
        <p14:creationId xmlns:p14="http://schemas.microsoft.com/office/powerpoint/2010/main" val="3263566797"/>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2" y="381000"/>
            <a:ext cx="9144001" cy="762000"/>
          </a:xfrm>
        </p:spPr>
        <p:txBody>
          <a:bodyPr>
            <a:noAutofit/>
          </a:bodyPr>
          <a:lstStyle/>
          <a:p>
            <a:pPr algn="ctr" rtl="1"/>
            <a:r>
              <a:rPr lang="fa-IR" dirty="0" smtClean="0">
                <a:cs typeface="B Titr" panose="00000700000000000000" pitchFamily="2" charset="-78"/>
              </a:rPr>
              <a:t>تست نرم‌افزار-ادامه</a:t>
            </a:r>
            <a:endParaRPr lang="fa-IR" dirty="0">
              <a:cs typeface="B Titr" panose="00000700000000000000" pitchFamily="2" charset="-78"/>
            </a:endParaRPr>
          </a:p>
        </p:txBody>
      </p:sp>
      <p:sp>
        <p:nvSpPr>
          <p:cNvPr id="5" name="Content Placeholder 1"/>
          <p:cNvSpPr>
            <a:spLocks noGrp="1"/>
          </p:cNvSpPr>
          <p:nvPr>
            <p:ph idx="1"/>
          </p:nvPr>
        </p:nvSpPr>
        <p:spPr>
          <a:xfrm>
            <a:off x="1522413" y="1371601"/>
            <a:ext cx="9134391" cy="4648200"/>
          </a:xfrm>
        </p:spPr>
        <p:txBody>
          <a:bodyPr>
            <a:normAutofit fontScale="70000" lnSpcReduction="20000"/>
          </a:bodyPr>
          <a:lstStyle/>
          <a:p>
            <a:pPr marL="0" indent="0" algn="just" rtl="1">
              <a:buNone/>
            </a:pPr>
            <a:r>
              <a:rPr lang="fa-IR" sz="2800" dirty="0" smtClean="0">
                <a:cs typeface="B Mitra" panose="00000400000000000000" pitchFamily="2" charset="-78"/>
              </a:rPr>
              <a:t>صفحات طراحی شده در سایت با مرورگرهای مختلف و با بیش از 150 ورژن مختلف و بر روی سیستم‌عامل‌های مختلف انجام شد.</a:t>
            </a:r>
          </a:p>
          <a:p>
            <a:pPr marL="0" indent="0" algn="just" rtl="1">
              <a:buNone/>
            </a:pPr>
            <a:r>
              <a:rPr lang="fa-IR" sz="2800" dirty="0" smtClean="0">
                <a:cs typeface="B Mitra" panose="00000400000000000000" pitchFamily="2" charset="-78"/>
              </a:rPr>
              <a:t>در مجموع 600 تست بر روی 4 صفحه از صفحات طراحی شده سایت انجام شد.</a:t>
            </a:r>
          </a:p>
          <a:p>
            <a:pPr marL="0" indent="0" algn="just" rtl="1">
              <a:buNone/>
            </a:pPr>
            <a:r>
              <a:rPr lang="fa-IR" sz="2800" dirty="0" smtClean="0">
                <a:cs typeface="B Mitra" panose="00000400000000000000" pitchFamily="2" charset="-78"/>
              </a:rPr>
              <a:t>سه صفحه از این صفحات تنها شامل فرم بودند . به دلیل اینکه فرم‌ها روی اکثر مرورگرها به طور یکسان نشان داده میشوند ، نتایج این تست‌ها با در صد بسیار بالایی </a:t>
            </a:r>
            <a:r>
              <a:rPr lang="en-US" sz="2800" dirty="0" smtClean="0">
                <a:cs typeface="B Mitra" panose="00000400000000000000" pitchFamily="2" charset="-78"/>
              </a:rPr>
              <a:t>Pass</a:t>
            </a:r>
            <a:r>
              <a:rPr lang="fa-IR" sz="2800" dirty="0" smtClean="0">
                <a:cs typeface="B Mitra" panose="00000400000000000000" pitchFamily="2" charset="-78"/>
              </a:rPr>
              <a:t> شد به همین دلیل تعدادی از نتایج تست‌ها بر روی صفحه اصلی سایت نمایش داده خواهد شد.</a:t>
            </a:r>
          </a:p>
          <a:p>
            <a:pPr marL="0" indent="0" algn="just" rtl="1">
              <a:buNone/>
            </a:pPr>
            <a:r>
              <a:rPr lang="fa-IR" sz="2800" dirty="0" smtClean="0">
                <a:cs typeface="B Mitra" panose="00000400000000000000" pitchFamily="2" charset="-78"/>
              </a:rPr>
              <a:t>مرورگرهایی که در تست مورد استفاده قرار گرفته اند:</a:t>
            </a:r>
          </a:p>
          <a:p>
            <a:pPr algn="just" rtl="1"/>
            <a:r>
              <a:rPr lang="en-US" sz="2800" dirty="0" smtClean="0">
                <a:cs typeface="B Mitra" panose="00000400000000000000" pitchFamily="2" charset="-78"/>
              </a:rPr>
              <a:t>Chrome</a:t>
            </a:r>
          </a:p>
          <a:p>
            <a:pPr algn="just" rtl="1"/>
            <a:r>
              <a:rPr lang="en-US" sz="2800" dirty="0" smtClean="0">
                <a:cs typeface="B Mitra" panose="00000400000000000000" pitchFamily="2" charset="-78"/>
              </a:rPr>
              <a:t>Firefox</a:t>
            </a:r>
          </a:p>
          <a:p>
            <a:pPr algn="just" rtl="1"/>
            <a:r>
              <a:rPr lang="en-US" sz="2800" dirty="0" smtClean="0">
                <a:cs typeface="B Mitra" panose="00000400000000000000" pitchFamily="2" charset="-78"/>
              </a:rPr>
              <a:t>IE</a:t>
            </a:r>
          </a:p>
          <a:p>
            <a:pPr algn="just" rtl="1"/>
            <a:r>
              <a:rPr lang="en-US" sz="2800" dirty="0" smtClean="0">
                <a:cs typeface="B Mitra" panose="00000400000000000000" pitchFamily="2" charset="-78"/>
              </a:rPr>
              <a:t>Opera</a:t>
            </a:r>
          </a:p>
          <a:p>
            <a:pPr algn="just" rtl="1"/>
            <a:r>
              <a:rPr lang="fa-IR" sz="2800" dirty="0" smtClean="0">
                <a:cs typeface="B Mitra" panose="00000400000000000000" pitchFamily="2" charset="-78"/>
              </a:rPr>
              <a:t>و ...</a:t>
            </a:r>
          </a:p>
        </p:txBody>
      </p:sp>
    </p:spTree>
    <p:extLst>
      <p:ext uri="{BB962C8B-B14F-4D97-AF65-F5344CB8AC3E}">
        <p14:creationId xmlns:p14="http://schemas.microsoft.com/office/powerpoint/2010/main" val="3959510241"/>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22412" y="381000"/>
            <a:ext cx="9144001" cy="762000"/>
          </a:xfrm>
        </p:spPr>
        <p:txBody>
          <a:bodyPr>
            <a:noAutofit/>
          </a:bodyPr>
          <a:lstStyle/>
          <a:p>
            <a:pPr algn="ctr" rtl="1"/>
            <a:r>
              <a:rPr lang="fa-IR" dirty="0" smtClean="0">
                <a:cs typeface="B Titr" panose="00000700000000000000" pitchFamily="2" charset="-78"/>
              </a:rPr>
              <a:t>تست نرم‌افزار-ادامه</a:t>
            </a:r>
            <a:endParaRPr lang="fa-IR" dirty="0">
              <a:cs typeface="B Titr" panose="00000700000000000000" pitchFamily="2" charset="-78"/>
            </a:endParaRPr>
          </a:p>
        </p:txBody>
      </p:sp>
      <p:sp>
        <p:nvSpPr>
          <p:cNvPr id="5" name="Content Placeholder 1"/>
          <p:cNvSpPr>
            <a:spLocks noGrp="1"/>
          </p:cNvSpPr>
          <p:nvPr>
            <p:ph idx="1"/>
          </p:nvPr>
        </p:nvSpPr>
        <p:spPr>
          <a:xfrm>
            <a:off x="1522413" y="1371601"/>
            <a:ext cx="9134391" cy="4648200"/>
          </a:xfrm>
        </p:spPr>
        <p:txBody>
          <a:bodyPr>
            <a:normAutofit/>
          </a:bodyPr>
          <a:lstStyle/>
          <a:p>
            <a:pPr marL="0" indent="0" algn="just" rtl="1">
              <a:buNone/>
            </a:pPr>
            <a:r>
              <a:rPr lang="fa-IR" sz="2800" dirty="0" smtClean="0">
                <a:cs typeface="B Mitra" panose="00000400000000000000" pitchFamily="2" charset="-78"/>
              </a:rPr>
              <a:t>تست بر روی سیستم عامل های مختلف نیز انجام شد:</a:t>
            </a:r>
          </a:p>
          <a:p>
            <a:pPr marL="0" indent="0" algn="just" rtl="1">
              <a:buNone/>
            </a:pPr>
            <a:r>
              <a:rPr lang="fa-IR" sz="2800" dirty="0" smtClean="0">
                <a:cs typeface="B Mitra" panose="00000400000000000000" pitchFamily="2" charset="-78"/>
              </a:rPr>
              <a:t>سیستم عامل ها عبارنتد از :</a:t>
            </a:r>
          </a:p>
          <a:p>
            <a:pPr algn="just" rtl="1"/>
            <a:r>
              <a:rPr lang="en-US" sz="2800" dirty="0" smtClean="0">
                <a:cs typeface="B Mitra" panose="00000400000000000000" pitchFamily="2" charset="-78"/>
              </a:rPr>
              <a:t>Windows</a:t>
            </a:r>
          </a:p>
          <a:p>
            <a:pPr algn="just" rtl="1"/>
            <a:r>
              <a:rPr lang="en-US" sz="2800" dirty="0" smtClean="0">
                <a:cs typeface="B Mitra" panose="00000400000000000000" pitchFamily="2" charset="-78"/>
              </a:rPr>
              <a:t>Linux</a:t>
            </a:r>
          </a:p>
          <a:p>
            <a:pPr algn="just" rtl="1"/>
            <a:r>
              <a:rPr lang="en-US" sz="2800" dirty="0" smtClean="0">
                <a:cs typeface="B Mitra" panose="00000400000000000000" pitchFamily="2" charset="-78"/>
              </a:rPr>
              <a:t>Mac</a:t>
            </a:r>
            <a:endParaRPr lang="fa-IR" sz="2800" dirty="0" smtClean="0">
              <a:cs typeface="B Mitra" panose="00000400000000000000" pitchFamily="2" charset="-78"/>
            </a:endParaRPr>
          </a:p>
        </p:txBody>
      </p:sp>
    </p:spTree>
    <p:extLst>
      <p:ext uri="{BB962C8B-B14F-4D97-AF65-F5344CB8AC3E}">
        <p14:creationId xmlns:p14="http://schemas.microsoft.com/office/powerpoint/2010/main" val="26157777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46212" y="2743200"/>
            <a:ext cx="9144001" cy="1447800"/>
          </a:xfrm>
        </p:spPr>
        <p:txBody>
          <a:bodyPr>
            <a:noAutofit/>
          </a:bodyPr>
          <a:lstStyle/>
          <a:p>
            <a:pPr algn="ctr" rtl="1"/>
            <a:r>
              <a:rPr lang="fa-IR" sz="10000" dirty="0" smtClean="0">
                <a:cs typeface="B Titr" panose="00000700000000000000" pitchFamily="2" charset="-78"/>
              </a:rPr>
              <a:t>معرفی پروژه</a:t>
            </a:r>
            <a:endParaRPr lang="en-US" sz="10000" dirty="0">
              <a:cs typeface="B Titr" panose="00000700000000000000" pitchFamily="2" charset="-78"/>
            </a:endParaRPr>
          </a:p>
        </p:txBody>
      </p:sp>
    </p:spTree>
    <p:extLst>
      <p:ext uri="{BB962C8B-B14F-4D97-AF65-F5344CB8AC3E}">
        <p14:creationId xmlns:p14="http://schemas.microsoft.com/office/powerpoint/2010/main" val="3958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3812" y="1981200"/>
            <a:ext cx="9525000" cy="1569660"/>
          </a:xfrm>
          <a:prstGeom prst="rect">
            <a:avLst/>
          </a:prstGeom>
          <a:noFill/>
        </p:spPr>
        <p:txBody>
          <a:bodyPr wrap="square" rtlCol="0">
            <a:spAutoFit/>
          </a:bodyPr>
          <a:lstStyle/>
          <a:p>
            <a:pPr algn="ctr"/>
            <a:r>
              <a:rPr lang="fa-IR" sz="9600" dirty="0" smtClean="0">
                <a:latin typeface="IranNastaliq" pitchFamily="18" charset="0"/>
                <a:cs typeface="IranNastaliq" pitchFamily="18" charset="0"/>
              </a:rPr>
              <a:t>با تشکر</a:t>
            </a:r>
            <a:endParaRPr lang="en-US" sz="9600" dirty="0">
              <a:latin typeface="IranNastaliq" pitchFamily="18" charset="0"/>
              <a:cs typeface="IranNastaliq" pitchFamily="18" charset="0"/>
            </a:endParaRPr>
          </a:p>
        </p:txBody>
      </p:sp>
    </p:spTree>
    <p:extLst>
      <p:ext uri="{BB962C8B-B14F-4D97-AF65-F5344CB8AC3E}">
        <p14:creationId xmlns:p14="http://schemas.microsoft.com/office/powerpoint/2010/main" val="1164339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معرفی کلی پروژه</a:t>
            </a:r>
            <a:endParaRPr lang="en-US" dirty="0">
              <a:cs typeface="B Titr" panose="00000700000000000000" pitchFamily="2" charset="-78"/>
            </a:endParaRPr>
          </a:p>
        </p:txBody>
      </p:sp>
      <p:sp>
        <p:nvSpPr>
          <p:cNvPr id="2" name="Content Placeholder 1"/>
          <p:cNvSpPr>
            <a:spLocks noGrp="1"/>
          </p:cNvSpPr>
          <p:nvPr>
            <p:ph idx="1"/>
          </p:nvPr>
        </p:nvSpPr>
        <p:spPr>
          <a:xfrm>
            <a:off x="1446213" y="1371601"/>
            <a:ext cx="9210592" cy="4648200"/>
          </a:xfrm>
        </p:spPr>
        <p:txBody>
          <a:bodyPr>
            <a:normAutofit/>
          </a:bodyPr>
          <a:lstStyle/>
          <a:p>
            <a:pPr algn="just" rtl="1"/>
            <a:r>
              <a:rPr lang="fa-IR" sz="2800" dirty="0" smtClean="0">
                <a:cs typeface="B Mitra" panose="00000400000000000000" pitchFamily="2" charset="-78"/>
              </a:rPr>
              <a:t>پروژه کلید آسمان، اختصاص به طراحی و پیاده سازی یک سامانه جامع برای کانونهای فرهنگی مساجد دارد.</a:t>
            </a:r>
          </a:p>
          <a:p>
            <a:pPr algn="just" rtl="1"/>
            <a:r>
              <a:rPr lang="fa-IR" sz="2800" dirty="0" smtClean="0">
                <a:cs typeface="B Mitra" panose="00000400000000000000" pitchFamily="2" charset="-78"/>
              </a:rPr>
              <a:t>در این پروژه هر مسجد در صورت تمایل می تواند به عضویت سایت درآمده و از امکانات سایت استفاده کند.</a:t>
            </a:r>
          </a:p>
          <a:p>
            <a:pPr algn="just" rtl="1"/>
            <a:r>
              <a:rPr lang="fa-IR" sz="2800" dirty="0" smtClean="0">
                <a:cs typeface="B Mitra" panose="00000400000000000000" pitchFamily="2" charset="-78"/>
              </a:rPr>
              <a:t>هدف از این سیستم، ساماندهی فعالیت های کودکان و نوجوانان در مساجد از جمله شرکت آنها در نماز جماعت و یا سایر فعالیت های فرهنگی مذهبی مسجد می باشد.</a:t>
            </a:r>
          </a:p>
        </p:txBody>
      </p:sp>
    </p:spTree>
    <p:extLst>
      <p:ext uri="{BB962C8B-B14F-4D97-AF65-F5344CB8AC3E}">
        <p14:creationId xmlns:p14="http://schemas.microsoft.com/office/powerpoint/2010/main" val="234675045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معرفی کلی پروژه- ادامه</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2800" dirty="0" smtClean="0">
                <a:cs typeface="B Mitra" panose="00000400000000000000" pitchFamily="2" charset="-78"/>
              </a:rPr>
              <a:t>هر مسجد پس از ثبت نام، می تواند افراد کودک و نوجوان شرکت کننده در برنامه های مسجد را ثبت نام کند.</a:t>
            </a:r>
          </a:p>
          <a:p>
            <a:pPr algn="just" rtl="1"/>
            <a:r>
              <a:rPr lang="fa-IR" sz="2800" dirty="0" smtClean="0">
                <a:cs typeface="B Mitra" panose="00000400000000000000" pitchFamily="2" charset="-78"/>
              </a:rPr>
              <a:t>پس از ثبت نام هر شرکت </a:t>
            </a:r>
            <a:r>
              <a:rPr lang="fa-IR" sz="2800" dirty="0">
                <a:cs typeface="B Mitra" panose="00000400000000000000" pitchFamily="2" charset="-78"/>
              </a:rPr>
              <a:t>کننده توسط مسئول فرهنگی مسجد و </a:t>
            </a:r>
            <a:r>
              <a:rPr lang="fa-IR" sz="2800" dirty="0" smtClean="0">
                <a:cs typeface="B Mitra" panose="00000400000000000000" pitchFamily="2" charset="-78"/>
              </a:rPr>
              <a:t>وارد نمودن اطلاعات وی در پایگاه داده، نام وی در لیست آن مسجد ظاهر می شود. همچنین یک حساب کاربری به هنگام ثبت نام، برای والدین وی نیز ایجاد شده و پس از مراجعه حضوری والدین نام کاربری و رمز عبور به آنها داده می شود</a:t>
            </a:r>
            <a:r>
              <a:rPr lang="en-US" sz="2800" dirty="0" smtClean="0">
                <a:cs typeface="B Mitra" panose="00000400000000000000" pitchFamily="2" charset="-78"/>
              </a:rPr>
              <a:t>.</a:t>
            </a:r>
            <a:endParaRPr lang="fa-IR" sz="2800" dirty="0" smtClean="0">
              <a:cs typeface="B Mitra" panose="00000400000000000000" pitchFamily="2" charset="-78"/>
            </a:endParaRPr>
          </a:p>
        </p:txBody>
      </p:sp>
    </p:spTree>
    <p:extLst>
      <p:ext uri="{BB962C8B-B14F-4D97-AF65-F5344CB8AC3E}">
        <p14:creationId xmlns:p14="http://schemas.microsoft.com/office/powerpoint/2010/main" val="238003942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معرفی کلی پروژه- ادامه</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3000" dirty="0" smtClean="0">
                <a:cs typeface="B Mitra" panose="00000400000000000000" pitchFamily="2" charset="-78"/>
              </a:rPr>
              <a:t>در این سیستم به فعالیت های افراد شرکت کننده در طرح امتیازاتی تعلق می گیرد. برای مثال فعالیت های افراد در مسجد که به آنها امتیاز تعلق می گیرد عبارتند از:</a:t>
            </a:r>
          </a:p>
          <a:p>
            <a:pPr lvl="1" algn="just" rtl="1"/>
            <a:r>
              <a:rPr lang="fa-IR" sz="2800" dirty="0" smtClean="0">
                <a:cs typeface="B Mitra" panose="00000400000000000000" pitchFamily="2" charset="-78"/>
              </a:rPr>
              <a:t>شرکت در نماز جماعت</a:t>
            </a:r>
          </a:p>
          <a:p>
            <a:pPr lvl="1" algn="just" rtl="1"/>
            <a:r>
              <a:rPr lang="fa-IR" sz="2800" dirty="0" smtClean="0">
                <a:cs typeface="B Mitra" panose="00000400000000000000" pitchFamily="2" charset="-78"/>
              </a:rPr>
              <a:t>شرکت در اذان و تکبیر</a:t>
            </a:r>
          </a:p>
          <a:p>
            <a:pPr lvl="1" algn="just" rtl="1"/>
            <a:r>
              <a:rPr lang="fa-IR" sz="2800" dirty="0" smtClean="0">
                <a:cs typeface="B Mitra" panose="00000400000000000000" pitchFamily="2" charset="-78"/>
              </a:rPr>
              <a:t>شرکت در جلسات قرآن هفتگی</a:t>
            </a:r>
          </a:p>
          <a:p>
            <a:pPr lvl="1" algn="just" rtl="1"/>
            <a:r>
              <a:rPr lang="fa-IR" sz="2800" dirty="0" smtClean="0">
                <a:cs typeface="B Mitra" panose="00000400000000000000" pitchFamily="2" charset="-78"/>
              </a:rPr>
              <a:t>و ...</a:t>
            </a:r>
            <a:endParaRPr lang="fa-IR" sz="2800" dirty="0">
              <a:cs typeface="B Mitra" panose="00000400000000000000" pitchFamily="2" charset="-78"/>
            </a:endParaRPr>
          </a:p>
          <a:p>
            <a:pPr algn="just" rtl="1"/>
            <a:r>
              <a:rPr lang="fa-IR" sz="3000" dirty="0" smtClean="0">
                <a:cs typeface="B Mitra" panose="00000400000000000000" pitchFamily="2" charset="-78"/>
              </a:rPr>
              <a:t>که به هر یک از فعالیت های فوق امتیاز خاصی تعلق می گیرد.</a:t>
            </a:r>
          </a:p>
        </p:txBody>
      </p:sp>
    </p:spTree>
    <p:extLst>
      <p:ext uri="{BB962C8B-B14F-4D97-AF65-F5344CB8AC3E}">
        <p14:creationId xmlns:p14="http://schemas.microsoft.com/office/powerpoint/2010/main" val="171048098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معرفی کلی پروژه- ادامه</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2800" dirty="0" smtClean="0">
                <a:cs typeface="B Mitra" panose="00000400000000000000" pitchFamily="2" charset="-78"/>
              </a:rPr>
              <a:t>همچنین والدین فرد نیز می توانند با وارد شدن به حساب کاربری خود به میزان رضایتمندی از فرزندشان، به وی امتیاز دهند.</a:t>
            </a:r>
          </a:p>
          <a:p>
            <a:pPr algn="just" rtl="1"/>
            <a:r>
              <a:rPr lang="fa-IR" sz="2800" dirty="0" smtClean="0">
                <a:cs typeface="B Mitra" panose="00000400000000000000" pitchFamily="2" charset="-78"/>
              </a:rPr>
              <a:t>علاوه بر این در صورتی که مدرسه شخص در طرح شرکت داشته باشد، مربی پرورشی مدرسه نیز می تواند نسبت به فعالیت های هر دانش آموز شرکت کننده در طرح، به وی امتیاز دهد.</a:t>
            </a:r>
          </a:p>
          <a:p>
            <a:pPr algn="just" rtl="1"/>
            <a:r>
              <a:rPr lang="fa-IR" sz="2800" dirty="0" smtClean="0">
                <a:cs typeface="B Mitra" panose="00000400000000000000" pitchFamily="2" charset="-78"/>
              </a:rPr>
              <a:t>پس از هر دوره زمانی مشخص، به افرادی که بیشترین امتیازات را در آن دوره کسب کرده باشند، جوایزی که از قبل مشخص شده اند اهدا می شود.</a:t>
            </a:r>
          </a:p>
        </p:txBody>
      </p:sp>
    </p:spTree>
    <p:extLst>
      <p:ext uri="{BB962C8B-B14F-4D97-AF65-F5344CB8AC3E}">
        <p14:creationId xmlns:p14="http://schemas.microsoft.com/office/powerpoint/2010/main" val="120218303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62000"/>
          </a:xfrm>
        </p:spPr>
        <p:txBody>
          <a:bodyPr>
            <a:normAutofit/>
          </a:bodyPr>
          <a:lstStyle/>
          <a:p>
            <a:pPr algn="ctr"/>
            <a:r>
              <a:rPr lang="fa-IR" dirty="0" smtClean="0">
                <a:cs typeface="B Titr" panose="00000700000000000000" pitchFamily="2" charset="-78"/>
              </a:rPr>
              <a:t>قابلیت های سیستم</a:t>
            </a:r>
            <a:endParaRPr lang="en-US" dirty="0">
              <a:cs typeface="B Titr" panose="00000700000000000000" pitchFamily="2" charset="-78"/>
            </a:endParaRPr>
          </a:p>
        </p:txBody>
      </p:sp>
      <p:sp>
        <p:nvSpPr>
          <p:cNvPr id="2" name="Content Placeholder 1"/>
          <p:cNvSpPr>
            <a:spLocks noGrp="1"/>
          </p:cNvSpPr>
          <p:nvPr>
            <p:ph idx="1"/>
          </p:nvPr>
        </p:nvSpPr>
        <p:spPr>
          <a:xfrm>
            <a:off x="1522413" y="1371601"/>
            <a:ext cx="9134391" cy="4648200"/>
          </a:xfrm>
        </p:spPr>
        <p:txBody>
          <a:bodyPr>
            <a:normAutofit/>
          </a:bodyPr>
          <a:lstStyle/>
          <a:p>
            <a:pPr algn="just" rtl="1"/>
            <a:r>
              <a:rPr lang="fa-IR" sz="2800" dirty="0" smtClean="0">
                <a:cs typeface="B Mitra" panose="00000400000000000000" pitchFamily="2" charset="-78"/>
              </a:rPr>
              <a:t>امکان ثبت نام مسجد برای مسئولین فرهنگی مساجد</a:t>
            </a:r>
          </a:p>
          <a:p>
            <a:pPr algn="just" rtl="1"/>
            <a:r>
              <a:rPr lang="fa-IR" sz="2800" dirty="0" smtClean="0">
                <a:cs typeface="B Mitra" panose="00000400000000000000" pitchFamily="2" charset="-78"/>
              </a:rPr>
              <a:t>امکان ثبت نام شرکت کنندگان توسط مسئولین فرهنگی مساجد</a:t>
            </a:r>
          </a:p>
          <a:p>
            <a:pPr algn="just" rtl="1"/>
            <a:r>
              <a:rPr lang="fa-IR" sz="2800" dirty="0" smtClean="0">
                <a:cs typeface="B Mitra" panose="00000400000000000000" pitchFamily="2" charset="-78"/>
              </a:rPr>
              <a:t>امکان امتیازدهی به شرکت کنندگان توسط مسئولین فرهنگی مساجد، والدین و مربیان </a:t>
            </a:r>
            <a:r>
              <a:rPr lang="fa-IR" sz="2800" dirty="0">
                <a:cs typeface="B Mitra" panose="00000400000000000000" pitchFamily="2" charset="-78"/>
              </a:rPr>
              <a:t>پ</a:t>
            </a:r>
            <a:r>
              <a:rPr lang="fa-IR" sz="2800" dirty="0" smtClean="0">
                <a:cs typeface="B Mitra" panose="00000400000000000000" pitchFamily="2" charset="-78"/>
              </a:rPr>
              <a:t>رورشی مدارس به طور جداگانه</a:t>
            </a:r>
          </a:p>
          <a:p>
            <a:pPr algn="just" rtl="1"/>
            <a:r>
              <a:rPr lang="fa-IR" sz="2800" dirty="0" smtClean="0">
                <a:cs typeface="B Mitra" panose="00000400000000000000" pitchFamily="2" charset="-78"/>
              </a:rPr>
              <a:t>امکان تعریف جوایز به ازای امتیازات مختلف توسط مسئولین فرهنگی مساجد</a:t>
            </a:r>
          </a:p>
          <a:p>
            <a:pPr algn="just" rtl="1"/>
            <a:r>
              <a:rPr lang="fa-IR" sz="2800" dirty="0" smtClean="0">
                <a:cs typeface="B Mitra" panose="00000400000000000000" pitchFamily="2" charset="-78"/>
              </a:rPr>
              <a:t>امکان مشاهده امتیازات کسب شده شرکت کنندگان و شانس کسب جوایز مختلف برای هر فرد</a:t>
            </a:r>
          </a:p>
        </p:txBody>
      </p:sp>
    </p:spTree>
    <p:extLst>
      <p:ext uri="{BB962C8B-B14F-4D97-AF65-F5344CB8AC3E}">
        <p14:creationId xmlns:p14="http://schemas.microsoft.com/office/powerpoint/2010/main" val="2905714548"/>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TS102895261</Template>
  <TotalTime>0</TotalTime>
  <Words>1315</Words>
  <Application>Microsoft Office PowerPoint</Application>
  <PresentationFormat>Custom</PresentationFormat>
  <Paragraphs>170</Paragraphs>
  <Slides>40</Slides>
  <Notes>10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Digital Blue Tunnel 16x9</vt:lpstr>
      <vt:lpstr>PowerPoint Presentation</vt:lpstr>
      <vt:lpstr>کلید آسمان</vt:lpstr>
      <vt:lpstr>عناوین ارائه</vt:lpstr>
      <vt:lpstr>معرفی پروژه</vt:lpstr>
      <vt:lpstr>معرفی کلی پروژه</vt:lpstr>
      <vt:lpstr>معرفی کلی پروژه- ادامه</vt:lpstr>
      <vt:lpstr>معرفی کلی پروژه- ادامه</vt:lpstr>
      <vt:lpstr>معرفی کلی پروژه- ادامه</vt:lpstr>
      <vt:lpstr>قابلیت های سیستم</vt:lpstr>
      <vt:lpstr>قابلیت های سیستم- ادامه</vt:lpstr>
      <vt:lpstr>چارچوب</vt:lpstr>
      <vt:lpstr>Yii Framework</vt:lpstr>
      <vt:lpstr>مقایسه کارایی</vt:lpstr>
      <vt:lpstr>زبان</vt:lpstr>
      <vt:lpstr>PHP</vt:lpstr>
      <vt:lpstr>MySQL</vt:lpstr>
      <vt:lpstr>معماری</vt:lpstr>
      <vt:lpstr>MVC</vt:lpstr>
      <vt:lpstr>متدولوژی</vt:lpstr>
      <vt:lpstr>Agile</vt:lpstr>
      <vt:lpstr>مدیریت پروژه</vt:lpstr>
      <vt:lpstr>برنامه‌ریزی</vt:lpstr>
      <vt:lpstr>مدیریت زمان</vt:lpstr>
      <vt:lpstr>تعیین محدوده کاری(Scope)</vt:lpstr>
      <vt:lpstr>مدیریت Taskها</vt:lpstr>
      <vt:lpstr>مدیریت ارتباط (Communication Management)</vt:lpstr>
      <vt:lpstr>مدیریت ریسک‌ها(Risk Management)</vt:lpstr>
      <vt:lpstr>مدیریت بهره‌وری و کیفیت</vt:lpstr>
      <vt:lpstr>تحلیل و طراحی</vt:lpstr>
      <vt:lpstr>Sequence Diagram</vt:lpstr>
      <vt:lpstr>Sequence Diagram</vt:lpstr>
      <vt:lpstr>Sequence Diagram</vt:lpstr>
      <vt:lpstr>Activity Diagram</vt:lpstr>
      <vt:lpstr>Activity Diagram</vt:lpstr>
      <vt:lpstr>Activity Diagram</vt:lpstr>
      <vt:lpstr>تست</vt:lpstr>
      <vt:lpstr>تست نرم‌افزار</vt:lpstr>
      <vt:lpstr>تست نرم‌افزار-ادامه</vt:lpstr>
      <vt:lpstr>تست نرم‌افزار-ادامه</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2013-10-21T06:30:51Z</dcterms:created>
  <dcterms:modified xsi:type="dcterms:W3CDTF">2013-10-23T19:08:13Z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