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0" r:id="rId6"/>
    <p:sldId id="271" r:id="rId7"/>
    <p:sldId id="272" r:id="rId8"/>
    <p:sldId id="273" r:id="rId9"/>
    <p:sldId id="263" r:id="rId10"/>
    <p:sldId id="274" r:id="rId11"/>
    <p:sldId id="264" r:id="rId12"/>
    <p:sldId id="275" r:id="rId13"/>
    <p:sldId id="276" r:id="rId14"/>
    <p:sldId id="277" r:id="rId15"/>
    <p:sldId id="267" r:id="rId16"/>
    <p:sldId id="268"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p:cViewPr varScale="1">
        <p:scale>
          <a:sx n="120" d="100"/>
          <a:sy n="120"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9/22/24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9/22/24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9/22/24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6B15-895E-B04E-4824-5C30ED00EE37}"/>
              </a:ext>
            </a:extLst>
          </p:cNvPr>
          <p:cNvSpPr>
            <a:spLocks noGrp="1"/>
          </p:cNvSpPr>
          <p:nvPr>
            <p:ph type="ctrTitle"/>
          </p:nvPr>
        </p:nvSpPr>
        <p:spPr/>
        <p:txBody>
          <a:bodyPr/>
          <a:lstStyle/>
          <a:p>
            <a:pPr algn="ctr"/>
            <a:r>
              <a:rPr lang="en-CA" sz="4800" dirty="0"/>
              <a:t>Lending Club Case Study Loan Default Risk Analysis</a:t>
            </a:r>
            <a:endParaRPr lang="en-US" sz="4800" dirty="0"/>
          </a:p>
        </p:txBody>
      </p:sp>
      <p:sp>
        <p:nvSpPr>
          <p:cNvPr id="3" name="Subtitle 2">
            <a:extLst>
              <a:ext uri="{FF2B5EF4-FFF2-40B4-BE49-F238E27FC236}">
                <a16:creationId xmlns:a16="http://schemas.microsoft.com/office/drawing/2014/main" id="{3AA498B7-8AE1-EE5A-B751-F7D332780B53}"/>
              </a:ext>
            </a:extLst>
          </p:cNvPr>
          <p:cNvSpPr>
            <a:spLocks noGrp="1"/>
          </p:cNvSpPr>
          <p:nvPr>
            <p:ph type="subTitle" idx="1"/>
          </p:nvPr>
        </p:nvSpPr>
        <p:spPr/>
        <p:txBody>
          <a:bodyPr/>
          <a:lstStyle/>
          <a:p>
            <a:r>
              <a:rPr lang="en-CA" dirty="0"/>
              <a:t>A Detailed Exploratory Data Analysis</a:t>
            </a:r>
            <a:endParaRPr lang="en-US" dirty="0"/>
          </a:p>
        </p:txBody>
      </p:sp>
    </p:spTree>
    <p:extLst>
      <p:ext uri="{BB962C8B-B14F-4D97-AF65-F5344CB8AC3E}">
        <p14:creationId xmlns:p14="http://schemas.microsoft.com/office/powerpoint/2010/main" val="1970943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207" name="Rectangle 8206">
            <a:extLst>
              <a:ext uri="{FF2B5EF4-FFF2-40B4-BE49-F238E27FC236}">
                <a16:creationId xmlns:a16="http://schemas.microsoft.com/office/drawing/2014/main" id="{3EBA28AC-37AD-4894-8D67-7FDD7F2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04" name="Picture 8203">
            <a:extLst>
              <a:ext uri="{FF2B5EF4-FFF2-40B4-BE49-F238E27FC236}">
                <a16:creationId xmlns:a16="http://schemas.microsoft.com/office/drawing/2014/main" id="{1B843E16-AE20-48A1-81A0-0363DDF343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8208" name="Rectangle 8207">
            <a:extLst>
              <a:ext uri="{FF2B5EF4-FFF2-40B4-BE49-F238E27FC236}">
                <a16:creationId xmlns:a16="http://schemas.microsoft.com/office/drawing/2014/main" id="{19ED93D7-F0B4-402C-A7DC-EB5E44F84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0" name="Rectangle 8209">
            <a:extLst>
              <a:ext uri="{FF2B5EF4-FFF2-40B4-BE49-F238E27FC236}">
                <a16:creationId xmlns:a16="http://schemas.microsoft.com/office/drawing/2014/main" id="{09D4B417-C481-4690-8D44-A579114A5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6659E67-1E43-9E0A-2952-77A192806E27}"/>
              </a:ext>
            </a:extLst>
          </p:cNvPr>
          <p:cNvSpPr>
            <a:spLocks noGrp="1"/>
          </p:cNvSpPr>
          <p:nvPr>
            <p:ph type="title"/>
          </p:nvPr>
        </p:nvSpPr>
        <p:spPr>
          <a:xfrm>
            <a:off x="680321" y="753228"/>
            <a:ext cx="5584677" cy="1080938"/>
          </a:xfrm>
        </p:spPr>
        <p:txBody>
          <a:bodyPr>
            <a:normAutofit/>
          </a:bodyPr>
          <a:lstStyle/>
          <a:p>
            <a:r>
              <a:rPr lang="en-US"/>
              <a:t>Univariate Analysis for Categorical Attributes</a:t>
            </a:r>
          </a:p>
        </p:txBody>
      </p:sp>
      <p:pic>
        <p:nvPicPr>
          <p:cNvPr id="8212" name="Picture 8211">
            <a:extLst>
              <a:ext uri="{FF2B5EF4-FFF2-40B4-BE49-F238E27FC236}">
                <a16:creationId xmlns:a16="http://schemas.microsoft.com/office/drawing/2014/main" id="{997A4C60-39FA-4152-B181-3DB1299F3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8202" name="Content Placeholder 8201">
            <a:extLst>
              <a:ext uri="{FF2B5EF4-FFF2-40B4-BE49-F238E27FC236}">
                <a16:creationId xmlns:a16="http://schemas.microsoft.com/office/drawing/2014/main" id="{A4CC19C6-5846-04C1-DE72-B84DD73CBFF0}"/>
              </a:ext>
            </a:extLst>
          </p:cNvPr>
          <p:cNvSpPr>
            <a:spLocks noGrp="1"/>
          </p:cNvSpPr>
          <p:nvPr>
            <p:ph idx="1"/>
          </p:nvPr>
        </p:nvSpPr>
        <p:spPr>
          <a:xfrm>
            <a:off x="680321" y="2336873"/>
            <a:ext cx="5104843" cy="3599316"/>
          </a:xfrm>
        </p:spPr>
        <p:txBody>
          <a:bodyPr>
            <a:normAutofit/>
          </a:bodyPr>
          <a:lstStyle/>
          <a:p>
            <a:r>
              <a:rPr lang="en-US" sz="1600"/>
              <a:t>The grade distribution suggests that most borrowers are considered lower risk, but further analysis is needed to understand the default rates across different grades.</a:t>
            </a:r>
          </a:p>
          <a:p>
            <a:r>
              <a:rPr lang="en-US" sz="1600"/>
              <a:t>Renters form the largest group of borrowers, potentially indicating a higher risk profile compared to homeowners, depending on other factors such as income and debt obligations.</a:t>
            </a:r>
          </a:p>
          <a:p>
            <a:r>
              <a:rPr lang="en-US" sz="1600"/>
              <a:t>A large number of loans are issued without verified income, which could correlate with higher default rates in further analysis.</a:t>
            </a:r>
          </a:p>
          <a:p>
            <a:r>
              <a:rPr lang="en-US" sz="1600"/>
              <a:t>Most borrowers are using loans to consolidate or refinance existing debt, which might indicate financial restructuring rather than new spending.</a:t>
            </a:r>
          </a:p>
        </p:txBody>
      </p:sp>
      <p:sp>
        <p:nvSpPr>
          <p:cNvPr id="8214" name="Rectangle 8213">
            <a:extLst>
              <a:ext uri="{FF2B5EF4-FFF2-40B4-BE49-F238E27FC236}">
                <a16:creationId xmlns:a16="http://schemas.microsoft.com/office/drawing/2014/main" id="{567D5365-F2DF-4B45-84FB-3BCD5BFA7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1608" y="488844"/>
            <a:ext cx="2687741" cy="3506830"/>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descr="A graph of a home ownership status&#10;&#10;Description automatically generated">
            <a:extLst>
              <a:ext uri="{FF2B5EF4-FFF2-40B4-BE49-F238E27FC236}">
                <a16:creationId xmlns:a16="http://schemas.microsoft.com/office/drawing/2014/main" id="{510F3D97-0BB1-083C-CB56-D8EDCE3296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497" b="-3"/>
          <a:stretch/>
        </p:blipFill>
        <p:spPr bwMode="auto">
          <a:xfrm>
            <a:off x="6795086" y="1266348"/>
            <a:ext cx="2380647" cy="1951820"/>
          </a:xfrm>
          <a:prstGeom prst="rect">
            <a:avLst/>
          </a:prstGeom>
          <a:noFill/>
          <a:extLst>
            <a:ext uri="{909E8E84-426E-40DD-AFC4-6F175D3DCCD1}">
              <a14:hiddenFill xmlns:a14="http://schemas.microsoft.com/office/drawing/2010/main">
                <a:solidFill>
                  <a:srgbClr val="FFFFFF"/>
                </a:solidFill>
              </a14:hiddenFill>
            </a:ext>
          </a:extLst>
        </p:spPr>
      </p:pic>
      <p:sp>
        <p:nvSpPr>
          <p:cNvPr id="8216" name="Rectangle 8215">
            <a:extLst>
              <a:ext uri="{FF2B5EF4-FFF2-40B4-BE49-F238E27FC236}">
                <a16:creationId xmlns:a16="http://schemas.microsoft.com/office/drawing/2014/main" id="{4D283E39-8D35-4861-A887-26D298296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86569" y="488845"/>
            <a:ext cx="2220800" cy="2437588"/>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8" name="Picture 6" descr="A graph of blue squares&#10;&#10;Description automatically generated">
            <a:extLst>
              <a:ext uri="{FF2B5EF4-FFF2-40B4-BE49-F238E27FC236}">
                <a16:creationId xmlns:a16="http://schemas.microsoft.com/office/drawing/2014/main" id="{4D372806-CA44-640D-591B-34322BB245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6823" r="12674" b="-3"/>
          <a:stretch/>
        </p:blipFill>
        <p:spPr bwMode="auto">
          <a:xfrm>
            <a:off x="9651810" y="926004"/>
            <a:ext cx="1882991" cy="1543807"/>
          </a:xfrm>
          <a:prstGeom prst="rect">
            <a:avLst/>
          </a:prstGeom>
          <a:noFill/>
          <a:extLst>
            <a:ext uri="{909E8E84-426E-40DD-AFC4-6F175D3DCCD1}">
              <a14:hiddenFill xmlns:a14="http://schemas.microsoft.com/office/drawing/2010/main">
                <a:solidFill>
                  <a:srgbClr val="FFFFFF"/>
                </a:solidFill>
              </a14:hiddenFill>
            </a:ext>
          </a:extLst>
        </p:spPr>
      </p:pic>
      <p:sp>
        <p:nvSpPr>
          <p:cNvPr id="8221" name="Rectangle 8220">
            <a:extLst>
              <a:ext uri="{FF2B5EF4-FFF2-40B4-BE49-F238E27FC236}">
                <a16:creationId xmlns:a16="http://schemas.microsoft.com/office/drawing/2014/main" id="{F2911CD3-584F-4FE9-844F-8BEE82CC4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1608" y="4164748"/>
            <a:ext cx="2687741" cy="2163915"/>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00" name="Picture 8" descr="A graph showing a number of blue bars&#10;&#10;Description automatically generated with medium confidence">
            <a:extLst>
              <a:ext uri="{FF2B5EF4-FFF2-40B4-BE49-F238E27FC236}">
                <a16:creationId xmlns:a16="http://schemas.microsoft.com/office/drawing/2014/main" id="{F4BB1517-BA6B-3A66-3A44-C78B04F7DE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278" r="26508" b="6"/>
          <a:stretch/>
        </p:blipFill>
        <p:spPr bwMode="auto">
          <a:xfrm>
            <a:off x="6858992" y="4327522"/>
            <a:ext cx="2252834" cy="1847035"/>
          </a:xfrm>
          <a:prstGeom prst="rect">
            <a:avLst/>
          </a:prstGeom>
          <a:noFill/>
          <a:extLst>
            <a:ext uri="{909E8E84-426E-40DD-AFC4-6F175D3DCCD1}">
              <a14:hiddenFill xmlns:a14="http://schemas.microsoft.com/office/drawing/2010/main">
                <a:solidFill>
                  <a:srgbClr val="FFFFFF"/>
                </a:solidFill>
              </a14:hiddenFill>
            </a:ext>
          </a:extLst>
        </p:spPr>
      </p:pic>
      <p:sp>
        <p:nvSpPr>
          <p:cNvPr id="8223" name="Rectangle 8222">
            <a:extLst>
              <a:ext uri="{FF2B5EF4-FFF2-40B4-BE49-F238E27FC236}">
                <a16:creationId xmlns:a16="http://schemas.microsoft.com/office/drawing/2014/main" id="{0B3DCC23-4B68-4BC0-92BA-311848FAF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86569" y="3108997"/>
            <a:ext cx="2220800" cy="3219666"/>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A graph of a distribution of loan grades&#10;&#10;Description automatically generated">
            <a:extLst>
              <a:ext uri="{FF2B5EF4-FFF2-40B4-BE49-F238E27FC236}">
                <a16:creationId xmlns:a16="http://schemas.microsoft.com/office/drawing/2014/main" id="{D5ED8FA7-627F-0B33-D1C6-3F19711670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r="18584" b="-1"/>
          <a:stretch/>
        </p:blipFill>
        <p:spPr bwMode="auto">
          <a:xfrm>
            <a:off x="9647435" y="3952615"/>
            <a:ext cx="1887366" cy="1547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585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38" name="Picture 9237">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9240" name="Picture 9239">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242" name="Rectangle 9241">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4" name="Rectangle 9243">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B27252B-8580-BBE3-174A-6320C6CE10D1}"/>
              </a:ext>
            </a:extLst>
          </p:cNvPr>
          <p:cNvSpPr>
            <a:spLocks noGrp="1"/>
          </p:cNvSpPr>
          <p:nvPr>
            <p:ph type="title"/>
          </p:nvPr>
        </p:nvSpPr>
        <p:spPr>
          <a:xfrm>
            <a:off x="680321" y="753228"/>
            <a:ext cx="5584677" cy="1080938"/>
          </a:xfrm>
        </p:spPr>
        <p:txBody>
          <a:bodyPr>
            <a:normAutofit/>
          </a:bodyPr>
          <a:lstStyle/>
          <a:p>
            <a:r>
              <a:rPr lang="en-US">
                <a:solidFill>
                  <a:srgbClr val="FFFFFF"/>
                </a:solidFill>
              </a:rPr>
              <a:t>Bivariate Analysis - Loan Amount vs Loan Status</a:t>
            </a:r>
          </a:p>
        </p:txBody>
      </p:sp>
      <p:pic>
        <p:nvPicPr>
          <p:cNvPr id="9246" name="Picture 9245">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9222" name="Content Placeholder 9221">
            <a:extLst>
              <a:ext uri="{FF2B5EF4-FFF2-40B4-BE49-F238E27FC236}">
                <a16:creationId xmlns:a16="http://schemas.microsoft.com/office/drawing/2014/main" id="{DA6D2A5F-7C2C-D9E0-1782-490D99141C59}"/>
              </a:ext>
            </a:extLst>
          </p:cNvPr>
          <p:cNvSpPr>
            <a:spLocks noGrp="1"/>
          </p:cNvSpPr>
          <p:nvPr>
            <p:ph idx="1"/>
          </p:nvPr>
        </p:nvSpPr>
        <p:spPr>
          <a:xfrm>
            <a:off x="680321" y="2336872"/>
            <a:ext cx="5104843" cy="4521127"/>
          </a:xfrm>
        </p:spPr>
        <p:txBody>
          <a:bodyPr>
            <a:normAutofit fontScale="92500" lnSpcReduction="10000"/>
          </a:bodyPr>
          <a:lstStyle/>
          <a:p>
            <a:pPr marL="457200" indent="-457200">
              <a:buFont typeface="+mj-lt"/>
              <a:buAutoNum type="arabicPeriod"/>
            </a:pPr>
            <a:r>
              <a:rPr lang="en-US" sz="1600" dirty="0">
                <a:solidFill>
                  <a:srgbClr val="FFFFFF"/>
                </a:solidFill>
              </a:rPr>
              <a:t>Loan Amounts for charged-off loans are typically higher than for fully paid loans, with a mean of 10,616 compared to 8,693 for fully paid loans. </a:t>
            </a:r>
          </a:p>
          <a:p>
            <a:pPr marL="457200" indent="-457200">
              <a:buFont typeface="+mj-lt"/>
              <a:buAutoNum type="arabicPeriod"/>
            </a:pPr>
            <a:r>
              <a:rPr lang="en-US" sz="1600" dirty="0">
                <a:solidFill>
                  <a:srgbClr val="FFFFFF"/>
                </a:solidFill>
              </a:rPr>
              <a:t>The median loan amount for charged-off loans is also higher, indicating that larger loans may carry a higher risk of default. </a:t>
            </a:r>
          </a:p>
          <a:p>
            <a:pPr marL="457200" indent="-457200">
              <a:buFont typeface="+mj-lt"/>
              <a:buAutoNum type="arabicPeriod"/>
            </a:pPr>
            <a:r>
              <a:rPr lang="en-US" sz="1600" dirty="0">
                <a:solidFill>
                  <a:srgbClr val="FFFFFF"/>
                </a:solidFill>
              </a:rPr>
              <a:t>Charged-off loans have a wider interquartile range (IQR) and higher maximum amounts compared to fully paid loans, reflecting greater 4. variability in loan sizes. </a:t>
            </a:r>
          </a:p>
          <a:p>
            <a:pPr marL="457200" indent="-457200">
              <a:buFont typeface="+mj-lt"/>
              <a:buAutoNum type="arabicPeriod"/>
            </a:pPr>
            <a:r>
              <a:rPr lang="en-US" sz="1600" dirty="0">
                <a:solidFill>
                  <a:srgbClr val="FFFFFF"/>
                </a:solidFill>
              </a:rPr>
              <a:t>Outliers: There are a few outliers for fully paid loans, with some loans exceeding 25,000, but these are less frequent.</a:t>
            </a:r>
          </a:p>
          <a:p>
            <a:pPr marL="457200" indent="-457200">
              <a:buFont typeface="+mj-lt"/>
              <a:buAutoNum type="arabicPeriod"/>
            </a:pPr>
            <a:endParaRPr lang="en-US" sz="1600" dirty="0">
              <a:solidFill>
                <a:srgbClr val="FFFFFF"/>
              </a:solidFill>
            </a:endParaRPr>
          </a:p>
          <a:p>
            <a:pPr marL="0" indent="0">
              <a:buNone/>
            </a:pPr>
            <a:r>
              <a:rPr lang="en-US" sz="1600" dirty="0">
                <a:solidFill>
                  <a:srgbClr val="FFFFFF"/>
                </a:solidFill>
              </a:rPr>
              <a:t>Loans that are charged-off tend to have higher amounts compared to loans that are fully paid. This suggests that larger loans may pose a higher risk of default, which can be explored further in combination with other factors like interest rates and borrower credit grades.</a:t>
            </a:r>
          </a:p>
        </p:txBody>
      </p:sp>
      <p:sp useBgFill="1">
        <p:nvSpPr>
          <p:cNvPr id="9248" name="Rectangle 9247">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A diagram of a loan status&#10;&#10;Description automatically generated">
            <a:extLst>
              <a:ext uri="{FF2B5EF4-FFF2-40B4-BE49-F238E27FC236}">
                <a16:creationId xmlns:a16="http://schemas.microsoft.com/office/drawing/2014/main" id="{B29A2504-B12D-33CD-71D9-AF078062024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43933" y="2109401"/>
            <a:ext cx="4178419" cy="2632404"/>
          </a:xfrm>
          <a:prstGeom prst="rect">
            <a:avLst/>
          </a:prstGeom>
          <a:no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84112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71" name="Picture 11270">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1273" name="Picture 11272">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275" name="Rectangle 11274">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7" name="Rectangle 11276">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B27252B-8580-BBE3-174A-6320C6CE10D1}"/>
              </a:ext>
            </a:extLst>
          </p:cNvPr>
          <p:cNvSpPr>
            <a:spLocks noGrp="1"/>
          </p:cNvSpPr>
          <p:nvPr>
            <p:ph type="title"/>
          </p:nvPr>
        </p:nvSpPr>
        <p:spPr>
          <a:xfrm>
            <a:off x="680321" y="753228"/>
            <a:ext cx="5584677" cy="1080938"/>
          </a:xfrm>
        </p:spPr>
        <p:txBody>
          <a:bodyPr>
            <a:normAutofit/>
          </a:bodyPr>
          <a:lstStyle/>
          <a:p>
            <a:r>
              <a:rPr lang="en-US" sz="3300">
                <a:solidFill>
                  <a:srgbClr val="FFFFFF"/>
                </a:solidFill>
              </a:rPr>
              <a:t>Bivariate Analysis - Interest Rate vs Loan Status</a:t>
            </a:r>
          </a:p>
        </p:txBody>
      </p:sp>
      <p:pic>
        <p:nvPicPr>
          <p:cNvPr id="11279" name="Picture 11278">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9222" name="Content Placeholder 9221">
            <a:extLst>
              <a:ext uri="{FF2B5EF4-FFF2-40B4-BE49-F238E27FC236}">
                <a16:creationId xmlns:a16="http://schemas.microsoft.com/office/drawing/2014/main" id="{DA6D2A5F-7C2C-D9E0-1782-490D99141C59}"/>
              </a:ext>
            </a:extLst>
          </p:cNvPr>
          <p:cNvSpPr>
            <a:spLocks noGrp="1"/>
          </p:cNvSpPr>
          <p:nvPr>
            <p:ph idx="1"/>
          </p:nvPr>
        </p:nvSpPr>
        <p:spPr>
          <a:xfrm>
            <a:off x="680321" y="2336873"/>
            <a:ext cx="5104843" cy="3599316"/>
          </a:xfrm>
        </p:spPr>
        <p:txBody>
          <a:bodyPr>
            <a:normAutofit/>
          </a:bodyPr>
          <a:lstStyle/>
          <a:p>
            <a:pPr marL="457200" indent="-457200">
              <a:buFont typeface="+mj-lt"/>
              <a:buAutoNum type="arabicPeriod"/>
            </a:pPr>
            <a:r>
              <a:rPr lang="en-US" sz="1100" dirty="0">
                <a:solidFill>
                  <a:srgbClr val="FFFFFF"/>
                </a:solidFill>
              </a:rPr>
              <a:t>Charged-off loans have a higher average interest rate (12.44%) compared to fully paid loans (10.67%). This suggests that loans with higher interest rates are more likely to default.</a:t>
            </a:r>
          </a:p>
          <a:p>
            <a:pPr marL="457200" indent="-457200">
              <a:buFont typeface="+mj-lt"/>
              <a:buAutoNum type="arabicPeriod"/>
            </a:pPr>
            <a:r>
              <a:rPr lang="en-US" sz="1100" dirty="0">
                <a:solidFill>
                  <a:srgbClr val="FFFFFF"/>
                </a:solidFill>
              </a:rPr>
              <a:t>The median interest rate for charged-off loans is also higher, supporting the idea that riskier borrowers (with higher interest rates) have a higher chance of defaulting. </a:t>
            </a:r>
          </a:p>
          <a:p>
            <a:pPr marL="457200" indent="-457200">
              <a:buFont typeface="+mj-lt"/>
              <a:buAutoNum type="arabicPeriod"/>
            </a:pPr>
            <a:r>
              <a:rPr lang="en-US" sz="1100" dirty="0">
                <a:solidFill>
                  <a:srgbClr val="FFFFFF"/>
                </a:solidFill>
              </a:rPr>
              <a:t>Charged-off loans show more variability in interest rates (with a higher standard deviation) and have more extreme high-interest outliers.</a:t>
            </a:r>
          </a:p>
          <a:p>
            <a:pPr marL="457200" indent="-457200">
              <a:buFont typeface="+mj-lt"/>
              <a:buAutoNum type="arabicPeriod"/>
            </a:pPr>
            <a:r>
              <a:rPr lang="en-US" sz="1100" dirty="0">
                <a:solidFill>
                  <a:srgbClr val="FFFFFF"/>
                </a:solidFill>
              </a:rPr>
              <a:t>Outliers: There are a few outliers for fully paid loans with interest rates above 20%, but charged-off loans have more frequent high-interest outliers above 20%.</a:t>
            </a:r>
          </a:p>
          <a:p>
            <a:pPr marL="0" indent="0">
              <a:buNone/>
            </a:pPr>
            <a:r>
              <a:rPr lang="en-US" sz="1100" dirty="0">
                <a:solidFill>
                  <a:srgbClr val="FFFFFF"/>
                </a:solidFill>
              </a:rPr>
              <a:t>Loans with higher interest rates are more likely to be charged off, reflecting the higher risk that these borrowers present. Lenders may charge higher interest rates to compensate for this increased risk, but it also increases the likelihood of default.</a:t>
            </a:r>
          </a:p>
        </p:txBody>
      </p:sp>
      <p:sp useBgFill="1">
        <p:nvSpPr>
          <p:cNvPr id="11281" name="Rectangle 11280">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a:extLst>
              <a:ext uri="{FF2B5EF4-FFF2-40B4-BE49-F238E27FC236}">
                <a16:creationId xmlns:a16="http://schemas.microsoft.com/office/drawing/2014/main" id="{90C50C77-F7E2-B53B-13C7-91FD7CB9A48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43933" y="2088509"/>
            <a:ext cx="4178419" cy="2674188"/>
          </a:xfrm>
          <a:prstGeom prst="rect">
            <a:avLst/>
          </a:prstGeom>
          <a:no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96855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43" name="Picture 13342">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3344" name="Picture 13343">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345" name="Rectangle 13344">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46" name="Rectangle 13345">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B27252B-8580-BBE3-174A-6320C6CE10D1}"/>
              </a:ext>
            </a:extLst>
          </p:cNvPr>
          <p:cNvSpPr>
            <a:spLocks noGrp="1"/>
          </p:cNvSpPr>
          <p:nvPr>
            <p:ph type="title"/>
          </p:nvPr>
        </p:nvSpPr>
        <p:spPr>
          <a:xfrm>
            <a:off x="680321" y="753228"/>
            <a:ext cx="5584677" cy="1080938"/>
          </a:xfrm>
        </p:spPr>
        <p:txBody>
          <a:bodyPr>
            <a:normAutofit/>
          </a:bodyPr>
          <a:lstStyle/>
          <a:p>
            <a:r>
              <a:rPr lang="en-US">
                <a:solidFill>
                  <a:srgbClr val="FFFFFF"/>
                </a:solidFill>
              </a:rPr>
              <a:t>Bivariate Analysis - Annual Income vs Loan Status</a:t>
            </a:r>
          </a:p>
        </p:txBody>
      </p:sp>
      <p:pic>
        <p:nvPicPr>
          <p:cNvPr id="13347" name="Picture 13346">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9222" name="Content Placeholder 9221">
            <a:extLst>
              <a:ext uri="{FF2B5EF4-FFF2-40B4-BE49-F238E27FC236}">
                <a16:creationId xmlns:a16="http://schemas.microsoft.com/office/drawing/2014/main" id="{DA6D2A5F-7C2C-D9E0-1782-490D99141C59}"/>
              </a:ext>
            </a:extLst>
          </p:cNvPr>
          <p:cNvSpPr>
            <a:spLocks noGrp="1"/>
          </p:cNvSpPr>
          <p:nvPr>
            <p:ph idx="1"/>
          </p:nvPr>
        </p:nvSpPr>
        <p:spPr>
          <a:xfrm>
            <a:off x="680321" y="2336873"/>
            <a:ext cx="5104843" cy="3599316"/>
          </a:xfrm>
        </p:spPr>
        <p:txBody>
          <a:bodyPr>
            <a:normAutofit/>
          </a:bodyPr>
          <a:lstStyle/>
          <a:p>
            <a:pPr marL="457200" indent="-457200">
              <a:buFont typeface="+mj-lt"/>
              <a:buAutoNum type="arabicPeriod"/>
            </a:pPr>
            <a:r>
              <a:rPr lang="en-US" sz="1100" dirty="0">
                <a:solidFill>
                  <a:srgbClr val="FFFFFF"/>
                </a:solidFill>
              </a:rPr>
              <a:t>Fully paid loans are generally associated with higher annual incomes. The mean income for fully paid loans is 56,925, compared to 51,126 for charged-off loans. </a:t>
            </a:r>
          </a:p>
          <a:p>
            <a:pPr marL="457200" indent="-457200">
              <a:buFont typeface="+mj-lt"/>
              <a:buAutoNum type="arabicPeriod"/>
            </a:pPr>
            <a:r>
              <a:rPr lang="en-US" sz="1100" dirty="0">
                <a:solidFill>
                  <a:srgbClr val="FFFFFF"/>
                </a:solidFill>
              </a:rPr>
              <a:t>The median income for charged-off loans (48,500) is lower than for fully paid loans (52,000), suggesting that lower income borrowers may be more prone to default.</a:t>
            </a:r>
          </a:p>
          <a:p>
            <a:pPr marL="457200" indent="-457200">
              <a:buFont typeface="+mj-lt"/>
              <a:buAutoNum type="arabicPeriod"/>
            </a:pPr>
            <a:r>
              <a:rPr lang="en-US" sz="1100" dirty="0">
                <a:solidFill>
                  <a:srgbClr val="FFFFFF"/>
                </a:solidFill>
              </a:rPr>
              <a:t>Charged-off loans also exhibit more income outliers on the lower end of the spectrum, while fully paid loans show a wider spread, with some outliers in the higher income range. </a:t>
            </a:r>
          </a:p>
          <a:p>
            <a:pPr marL="457200" indent="-457200">
              <a:buFont typeface="+mj-lt"/>
              <a:buAutoNum type="arabicPeriod"/>
            </a:pPr>
            <a:r>
              <a:rPr lang="en-US" sz="1100" dirty="0">
                <a:solidFill>
                  <a:srgbClr val="FFFFFF"/>
                </a:solidFill>
              </a:rPr>
              <a:t>Outliers: There are several outliers for both loan statuses, with fully paid loans having more frequent higher-income borrowers. Charged-off loans have more frequent borrowers with annual incomes below $100,000.</a:t>
            </a:r>
          </a:p>
          <a:p>
            <a:pPr marL="0" indent="0">
              <a:buNone/>
            </a:pPr>
            <a:r>
              <a:rPr lang="en-US" sz="1100" dirty="0">
                <a:solidFill>
                  <a:srgbClr val="FFFFFF"/>
                </a:solidFill>
              </a:rPr>
              <a:t>Borrowers with lower annual incomes tend to have a higher risk of default, as indicated by the lower average and median incomes for charged-off loans. Borrowers with higher incomes are more likely to fully repay their loans, as evidenced by the higher mean and median incomes for fully paid loans.</a:t>
            </a:r>
          </a:p>
        </p:txBody>
      </p:sp>
      <p:sp useBgFill="1">
        <p:nvSpPr>
          <p:cNvPr id="13342" name="Rectangle 13341">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A graph of a graph with blue squares&#10;&#10;Description automatically generated with medium confidence">
            <a:extLst>
              <a:ext uri="{FF2B5EF4-FFF2-40B4-BE49-F238E27FC236}">
                <a16:creationId xmlns:a16="http://schemas.microsoft.com/office/drawing/2014/main" id="{6FD439C4-9B94-26C5-FE84-D68911265A1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43933" y="2119847"/>
            <a:ext cx="4178419" cy="2611512"/>
          </a:xfrm>
          <a:prstGeom prst="rect">
            <a:avLst/>
          </a:prstGeom>
          <a:no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75759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367" name="Picture 15366">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5369" name="Picture 15368">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371" name="Rectangle 15370">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3" name="Rectangle 15372">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B27252B-8580-BBE3-174A-6320C6CE10D1}"/>
              </a:ext>
            </a:extLst>
          </p:cNvPr>
          <p:cNvSpPr>
            <a:spLocks noGrp="1"/>
          </p:cNvSpPr>
          <p:nvPr>
            <p:ph type="title"/>
          </p:nvPr>
        </p:nvSpPr>
        <p:spPr>
          <a:xfrm>
            <a:off x="680321" y="753228"/>
            <a:ext cx="5584677" cy="1080938"/>
          </a:xfrm>
        </p:spPr>
        <p:txBody>
          <a:bodyPr>
            <a:normAutofit/>
          </a:bodyPr>
          <a:lstStyle/>
          <a:p>
            <a:r>
              <a:rPr lang="en-US" sz="3300">
                <a:solidFill>
                  <a:srgbClr val="FFFFFF"/>
                </a:solidFill>
              </a:rPr>
              <a:t>Bivariate Analysis - Debt-to-Income Ratio vs Loan Status</a:t>
            </a:r>
          </a:p>
        </p:txBody>
      </p:sp>
      <p:pic>
        <p:nvPicPr>
          <p:cNvPr id="15375" name="Picture 15374">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9222" name="Content Placeholder 9221">
            <a:extLst>
              <a:ext uri="{FF2B5EF4-FFF2-40B4-BE49-F238E27FC236}">
                <a16:creationId xmlns:a16="http://schemas.microsoft.com/office/drawing/2014/main" id="{DA6D2A5F-7C2C-D9E0-1782-490D99141C59}"/>
              </a:ext>
            </a:extLst>
          </p:cNvPr>
          <p:cNvSpPr>
            <a:spLocks noGrp="1"/>
          </p:cNvSpPr>
          <p:nvPr>
            <p:ph idx="1"/>
          </p:nvPr>
        </p:nvSpPr>
        <p:spPr>
          <a:xfrm>
            <a:off x="680321" y="2336873"/>
            <a:ext cx="5104843" cy="3599316"/>
          </a:xfrm>
        </p:spPr>
        <p:txBody>
          <a:bodyPr>
            <a:normAutofit/>
          </a:bodyPr>
          <a:lstStyle/>
          <a:p>
            <a:pPr marL="457200" indent="-457200">
              <a:buFont typeface="+mj-lt"/>
              <a:buAutoNum type="arabicPeriod"/>
            </a:pPr>
            <a:r>
              <a:rPr lang="en-US" sz="1100" dirty="0">
                <a:solidFill>
                  <a:srgbClr val="FFFFFF"/>
                </a:solidFill>
              </a:rPr>
              <a:t>Charged-off loans tend to have higher DTI ratios compared to fully paid loans, with a mean of 14.73% for charged-off loans versus 12.99% for fully paid loans. </a:t>
            </a:r>
          </a:p>
          <a:p>
            <a:pPr marL="457200" indent="-457200">
              <a:buFont typeface="+mj-lt"/>
              <a:buAutoNum type="arabicPeriod"/>
            </a:pPr>
            <a:r>
              <a:rPr lang="en-US" sz="1100" dirty="0">
                <a:solidFill>
                  <a:srgbClr val="FFFFFF"/>
                </a:solidFill>
              </a:rPr>
              <a:t>The median DTI is also higher for charged-off loans (14.99%), indicating that borrowers with higher DTI ratios are more prone to default. Both loan statuses have some loans with very high DTI values close to 30%, but charged-off loans have a higher concentration of borrowers with DTIs closer to this upper limit. </a:t>
            </a:r>
          </a:p>
          <a:p>
            <a:pPr marL="457200" indent="-457200">
              <a:buFont typeface="+mj-lt"/>
              <a:buAutoNum type="arabicPeriod"/>
            </a:pPr>
            <a:r>
              <a:rPr lang="en-US" sz="1100" dirty="0">
                <a:solidFill>
                  <a:srgbClr val="FFFFFF"/>
                </a:solidFill>
              </a:rPr>
              <a:t>Outliers: Fully paid loans include some borrowers with DTI values near 0, which suggests that borrowers with very low debt obligations are generally able to pay off their loans more successfully.</a:t>
            </a:r>
          </a:p>
          <a:p>
            <a:pPr marL="0" indent="0">
              <a:buNone/>
            </a:pPr>
            <a:r>
              <a:rPr lang="en-US" sz="1100" dirty="0">
                <a:solidFill>
                  <a:srgbClr val="FFFFFF"/>
                </a:solidFill>
              </a:rPr>
              <a:t>Borrowers with higher DTI ratios are more likely to default on their loans, as indicated by the higher mean and median DTI for charged-off loans. A higher debt burden relative to income increases the likelihood of financial strain, leading to defaults.</a:t>
            </a:r>
          </a:p>
        </p:txBody>
      </p:sp>
      <p:sp useBgFill="1">
        <p:nvSpPr>
          <p:cNvPr id="15377" name="Rectangle 15376">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a:extLst>
              <a:ext uri="{FF2B5EF4-FFF2-40B4-BE49-F238E27FC236}">
                <a16:creationId xmlns:a16="http://schemas.microsoft.com/office/drawing/2014/main" id="{DC340818-6524-9667-800D-C83B000796A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43933" y="2067617"/>
            <a:ext cx="4178419" cy="2715972"/>
          </a:xfrm>
          <a:prstGeom prst="rect">
            <a:avLst/>
          </a:prstGeom>
          <a:no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52603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6449" name="Group 16448">
            <a:extLst>
              <a:ext uri="{FF2B5EF4-FFF2-40B4-BE49-F238E27FC236}">
                <a16:creationId xmlns:a16="http://schemas.microsoft.com/office/drawing/2014/main" id="{FF508BC2-D0E6-462C-8817-CF53BC4DEE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6443" name="Rectangle 16442">
              <a:extLst>
                <a:ext uri="{FF2B5EF4-FFF2-40B4-BE49-F238E27FC236}">
                  <a16:creationId xmlns:a16="http://schemas.microsoft.com/office/drawing/2014/main" id="{545E99BE-4C07-4385-A20F-E6878FCB4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450" name="Picture 16449">
              <a:extLst>
                <a:ext uri="{FF2B5EF4-FFF2-40B4-BE49-F238E27FC236}">
                  <a16:creationId xmlns:a16="http://schemas.microsoft.com/office/drawing/2014/main" id="{808CE3CF-ACF3-4369-AC4C-5F9ADE71E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6451" name="Rectangle 16450">
            <a:extLst>
              <a:ext uri="{FF2B5EF4-FFF2-40B4-BE49-F238E27FC236}">
                <a16:creationId xmlns:a16="http://schemas.microsoft.com/office/drawing/2014/main" id="{B76622F9-95FA-4AAD-9498-8E3D6C96A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002377"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74552D1-8C25-12E9-DB72-10E7468D7D45}"/>
              </a:ext>
            </a:extLst>
          </p:cNvPr>
          <p:cNvSpPr>
            <a:spLocks noGrp="1"/>
          </p:cNvSpPr>
          <p:nvPr>
            <p:ph type="title"/>
          </p:nvPr>
        </p:nvSpPr>
        <p:spPr>
          <a:xfrm>
            <a:off x="680322" y="753228"/>
            <a:ext cx="6106978" cy="1080938"/>
          </a:xfrm>
        </p:spPr>
        <p:txBody>
          <a:bodyPr>
            <a:normAutofit/>
          </a:bodyPr>
          <a:lstStyle/>
          <a:p>
            <a:r>
              <a:rPr lang="en-CA" dirty="0"/>
              <a:t>Bivariate Analysis - Categorical Variables</a:t>
            </a:r>
            <a:endParaRPr lang="en-US" dirty="0"/>
          </a:p>
        </p:txBody>
      </p:sp>
      <p:pic>
        <p:nvPicPr>
          <p:cNvPr id="16448" name="Picture 16447">
            <a:extLst>
              <a:ext uri="{FF2B5EF4-FFF2-40B4-BE49-F238E27FC236}">
                <a16:creationId xmlns:a16="http://schemas.microsoft.com/office/drawing/2014/main" id="{DFD6E812-7831-40CE-93CF-E0EBB85211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040880" cy="202738"/>
          </a:xfrm>
          <a:prstGeom prst="rect">
            <a:avLst/>
          </a:prstGeom>
        </p:spPr>
      </p:pic>
      <p:sp>
        <p:nvSpPr>
          <p:cNvPr id="3" name="Content Placeholder 2">
            <a:extLst>
              <a:ext uri="{FF2B5EF4-FFF2-40B4-BE49-F238E27FC236}">
                <a16:creationId xmlns:a16="http://schemas.microsoft.com/office/drawing/2014/main" id="{6C3D9572-0A57-8D99-C5B4-64D3D70DFA68}"/>
              </a:ext>
            </a:extLst>
          </p:cNvPr>
          <p:cNvSpPr>
            <a:spLocks noGrp="1"/>
          </p:cNvSpPr>
          <p:nvPr>
            <p:ph idx="1"/>
          </p:nvPr>
        </p:nvSpPr>
        <p:spPr>
          <a:xfrm>
            <a:off x="680321" y="2336873"/>
            <a:ext cx="6106979" cy="3599316"/>
          </a:xfrm>
        </p:spPr>
        <p:txBody>
          <a:bodyPr>
            <a:normAutofit/>
          </a:bodyPr>
          <a:lstStyle/>
          <a:p>
            <a:r>
              <a:rPr lang="en-US" sz="1800"/>
              <a:t>Loan grades are a clear indicator of default risk. Lower grades (D, E, F, G) are much more likely to default, while higher grades (A, B) are associated with loans that are fully paid. This indicates that loan grade is one of the strongest predictors of loan status.</a:t>
            </a:r>
          </a:p>
          <a:p>
            <a:r>
              <a:rPr lang="en-US" sz="1800"/>
              <a:t>Renters form the largest segment of both charged-off and fully paid loans. However, owning a home (whether via mortgage or outright) may offer slight protection against defaults, though it’s not a definitive indicator.</a:t>
            </a:r>
          </a:p>
          <a:p>
            <a:r>
              <a:rPr lang="en-US" sz="1800"/>
              <a:t>While income verification might not strongly impact defaults, loans with verified income have a better chance of being fully paid.</a:t>
            </a:r>
          </a:p>
        </p:txBody>
      </p:sp>
      <p:pic>
        <p:nvPicPr>
          <p:cNvPr id="16390" name="Picture 6" descr="A graph of a status&#10;&#10;Description automatically generated with medium confidence">
            <a:extLst>
              <a:ext uri="{FF2B5EF4-FFF2-40B4-BE49-F238E27FC236}">
                <a16:creationId xmlns:a16="http://schemas.microsoft.com/office/drawing/2014/main" id="{52882F7B-2C9A-A2E2-F02F-14616F92C6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9" r="-4" b="-4"/>
          <a:stretch/>
        </p:blipFill>
        <p:spPr bwMode="auto">
          <a:xfrm>
            <a:off x="7318966" y="484632"/>
            <a:ext cx="4495806" cy="3511948"/>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pic>
        <p:nvPicPr>
          <p:cNvPr id="16388" name="Picture 4" descr="A graph of a home ownership&#10;&#10;Description automatically generated">
            <a:extLst>
              <a:ext uri="{FF2B5EF4-FFF2-40B4-BE49-F238E27FC236}">
                <a16:creationId xmlns:a16="http://schemas.microsoft.com/office/drawing/2014/main" id="{93D25376-CD92-83B2-B8E1-D7EDB3F8EB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42591" r="5" b="5"/>
          <a:stretch/>
        </p:blipFill>
        <p:spPr bwMode="auto">
          <a:xfrm>
            <a:off x="7318965" y="4150596"/>
            <a:ext cx="1663109" cy="2223497"/>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pic>
        <p:nvPicPr>
          <p:cNvPr id="16386" name="Picture 2" descr="A graph of different colored bars&#10;&#10;Description automatically generated">
            <a:extLst>
              <a:ext uri="{FF2B5EF4-FFF2-40B4-BE49-F238E27FC236}">
                <a16:creationId xmlns:a16="http://schemas.microsoft.com/office/drawing/2014/main" id="{4FEC5C0B-49BE-213E-52A2-3DD082299D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6958" r="-3" b="-3"/>
          <a:stretch/>
        </p:blipFill>
        <p:spPr bwMode="auto">
          <a:xfrm>
            <a:off x="9144000" y="4150596"/>
            <a:ext cx="2670772" cy="2231808"/>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1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417" name="Picture 17416">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7419" name="Picture 17418">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421" name="Rectangle 17420">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3" name="Rectangle 17422">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9A8B60C-8861-3116-DBDB-64246BF63325}"/>
              </a:ext>
            </a:extLst>
          </p:cNvPr>
          <p:cNvSpPr>
            <a:spLocks noGrp="1"/>
          </p:cNvSpPr>
          <p:nvPr>
            <p:ph type="title"/>
          </p:nvPr>
        </p:nvSpPr>
        <p:spPr>
          <a:xfrm>
            <a:off x="680321" y="753228"/>
            <a:ext cx="4136123" cy="1080938"/>
          </a:xfrm>
        </p:spPr>
        <p:txBody>
          <a:bodyPr>
            <a:normAutofit/>
          </a:bodyPr>
          <a:lstStyle/>
          <a:p>
            <a:r>
              <a:rPr lang="en-CA" sz="2400">
                <a:solidFill>
                  <a:srgbClr val="FFFFFF"/>
                </a:solidFill>
              </a:rPr>
              <a:t>Heatmap - Correlation Matrix</a:t>
            </a:r>
            <a:endParaRPr lang="en-US" sz="2400">
              <a:solidFill>
                <a:srgbClr val="FFFFFF"/>
              </a:solidFill>
            </a:endParaRPr>
          </a:p>
        </p:txBody>
      </p:sp>
      <p:pic>
        <p:nvPicPr>
          <p:cNvPr id="17425" name="Picture 17424">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7414" name="Content Placeholder 17413">
            <a:extLst>
              <a:ext uri="{FF2B5EF4-FFF2-40B4-BE49-F238E27FC236}">
                <a16:creationId xmlns:a16="http://schemas.microsoft.com/office/drawing/2014/main" id="{FF9BC9BA-57B4-B3CD-2EEC-88BC6FE454D1}"/>
              </a:ext>
            </a:extLst>
          </p:cNvPr>
          <p:cNvSpPr>
            <a:spLocks noGrp="1"/>
          </p:cNvSpPr>
          <p:nvPr>
            <p:ph idx="1"/>
          </p:nvPr>
        </p:nvSpPr>
        <p:spPr>
          <a:xfrm>
            <a:off x="85060" y="2336873"/>
            <a:ext cx="4444409" cy="3199705"/>
          </a:xfrm>
        </p:spPr>
        <p:txBody>
          <a:bodyPr>
            <a:normAutofit/>
          </a:bodyPr>
          <a:lstStyle/>
          <a:p>
            <a:pPr marL="0" indent="0" algn="just">
              <a:buNone/>
            </a:pPr>
            <a:r>
              <a:rPr lang="en-US" sz="1400" dirty="0">
                <a:solidFill>
                  <a:srgbClr val="FFFFFF"/>
                </a:solidFill>
              </a:rPr>
              <a:t>Key Observations and Potentials: </a:t>
            </a:r>
          </a:p>
          <a:p>
            <a:pPr marL="0" indent="0" algn="just">
              <a:buNone/>
            </a:pPr>
            <a:r>
              <a:rPr lang="en-US" sz="1400" dirty="0">
                <a:solidFill>
                  <a:srgbClr val="FFFFFF"/>
                </a:solidFill>
              </a:rPr>
              <a:t>Loan Amount is strongly correlated with Funded Amount (0.99), Installment (0.94), and Total Payment (0.89), showing that larger loans lead to higher installments and payments. Interest Rate has moderate correlations with Installment (0.46) and Total Interest Received (0.68), while Annual Income is positively correlated with Loan Amount (0.32) and Revolving Balance (0.30), and DTI shows weak correlations with other variables, operating more independently.</a:t>
            </a:r>
          </a:p>
        </p:txBody>
      </p:sp>
      <p:sp useBgFill="1">
        <p:nvSpPr>
          <p:cNvPr id="17427" name="Rectangle 17426">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a:extLst>
              <a:ext uri="{FF2B5EF4-FFF2-40B4-BE49-F238E27FC236}">
                <a16:creationId xmlns:a16="http://schemas.microsoft.com/office/drawing/2014/main" id="{E8432D25-8445-7808-946B-F1E7D90D123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93085" y="1314628"/>
            <a:ext cx="5629268" cy="4221950"/>
          </a:xfrm>
          <a:prstGeom prst="rect">
            <a:avLst/>
          </a:prstGeom>
          <a:no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07363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F46F-8874-6FF1-9892-FAD420D26FC1}"/>
              </a:ext>
            </a:extLst>
          </p:cNvPr>
          <p:cNvSpPr>
            <a:spLocks noGrp="1"/>
          </p:cNvSpPr>
          <p:nvPr>
            <p:ph type="title"/>
          </p:nvPr>
        </p:nvSpPr>
        <p:spPr/>
        <p:txBody>
          <a:bodyPr/>
          <a:lstStyle/>
          <a:p>
            <a:r>
              <a:rPr lang="en-CA" dirty="0"/>
              <a:t>Key Driver Variables</a:t>
            </a:r>
            <a:endParaRPr lang="en-US" dirty="0"/>
          </a:p>
        </p:txBody>
      </p:sp>
      <p:sp>
        <p:nvSpPr>
          <p:cNvPr id="3" name="Content Placeholder 2">
            <a:extLst>
              <a:ext uri="{FF2B5EF4-FFF2-40B4-BE49-F238E27FC236}">
                <a16:creationId xmlns:a16="http://schemas.microsoft.com/office/drawing/2014/main" id="{075B57F1-DBAF-1480-4888-C3C435901FF0}"/>
              </a:ext>
            </a:extLst>
          </p:cNvPr>
          <p:cNvSpPr>
            <a:spLocks noGrp="1"/>
          </p:cNvSpPr>
          <p:nvPr>
            <p:ph idx="1"/>
          </p:nvPr>
        </p:nvSpPr>
        <p:spPr/>
        <p:txBody>
          <a:bodyPr/>
          <a:lstStyle/>
          <a:p>
            <a:pPr marL="0" indent="0" algn="just">
              <a:buNone/>
            </a:pPr>
            <a:r>
              <a:rPr lang="en-US" dirty="0"/>
              <a:t>Loan Amount, Interest Rate, and Debt-to-Income Ratio (DTI) are key predictors of default, with larger loans, higher interest rates, and higher DTIs linked to a greater likelihood of default. Lower income and lack of income verification also increase default risk, while homeownership and higher loan grades (A, B) are associated with better repayment rates. Charged Off loans generally have higher loan amounts, interest rates, and DTI ratios compared to Fully Paid loans. These variables will guide further analysis and potential modeling.</a:t>
            </a:r>
          </a:p>
        </p:txBody>
      </p:sp>
    </p:spTree>
    <p:extLst>
      <p:ext uri="{BB962C8B-B14F-4D97-AF65-F5344CB8AC3E}">
        <p14:creationId xmlns:p14="http://schemas.microsoft.com/office/powerpoint/2010/main" val="3447212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97D40-68F1-FC60-2CBA-BB0D96D3ED9C}"/>
              </a:ext>
            </a:extLst>
          </p:cNvPr>
          <p:cNvSpPr>
            <a:spLocks noGrp="1"/>
          </p:cNvSpPr>
          <p:nvPr>
            <p:ph type="title"/>
          </p:nvPr>
        </p:nvSpPr>
        <p:spPr/>
        <p:txBody>
          <a:bodyPr/>
          <a:lstStyle/>
          <a:p>
            <a:r>
              <a:rPr lang="en-CA" dirty="0"/>
              <a:t>Conclusion and Recommendations</a:t>
            </a:r>
            <a:endParaRPr lang="en-US" dirty="0"/>
          </a:p>
        </p:txBody>
      </p:sp>
      <p:sp>
        <p:nvSpPr>
          <p:cNvPr id="3" name="Content Placeholder 2">
            <a:extLst>
              <a:ext uri="{FF2B5EF4-FFF2-40B4-BE49-F238E27FC236}">
                <a16:creationId xmlns:a16="http://schemas.microsoft.com/office/drawing/2014/main" id="{4BF3E7DB-2791-F2A1-030D-5F887958A879}"/>
              </a:ext>
            </a:extLst>
          </p:cNvPr>
          <p:cNvSpPr>
            <a:spLocks noGrp="1"/>
          </p:cNvSpPr>
          <p:nvPr>
            <p:ph idx="1"/>
          </p:nvPr>
        </p:nvSpPr>
        <p:spPr>
          <a:xfrm>
            <a:off x="191387" y="2232837"/>
            <a:ext cx="11557590" cy="4625163"/>
          </a:xfrm>
        </p:spPr>
        <p:txBody>
          <a:bodyPr>
            <a:normAutofit/>
          </a:bodyPr>
          <a:lstStyle/>
          <a:p>
            <a:pPr marL="0" indent="0">
              <a:buNone/>
            </a:pPr>
            <a:r>
              <a:rPr lang="en-CA" sz="2000" dirty="0"/>
              <a:t>Larger loan amounts, higher interest rates, and lower borrower incomes are key drivers of default risk. Borrowers with unverified incomes, higher DTI ratios, and lower loan grades also show increased default likelihood. Homeownership and income verification play a critical role in reducing loan default risk.</a:t>
            </a:r>
          </a:p>
          <a:p>
            <a:pPr marL="0" indent="0">
              <a:buNone/>
            </a:pPr>
            <a:r>
              <a:rPr lang="en-CA" sz="2000" dirty="0"/>
              <a:t>Recommendations:</a:t>
            </a:r>
          </a:p>
          <a:p>
            <a:pPr marL="457200" indent="-457200">
              <a:buFont typeface="+mj-lt"/>
              <a:buAutoNum type="arabicPeriod"/>
            </a:pPr>
            <a:r>
              <a:rPr lang="en-CA" sz="2000" b="1" dirty="0"/>
              <a:t>Enhance Risk-Based Pricing:</a:t>
            </a:r>
            <a:r>
              <a:rPr lang="en-CA" sz="2000" dirty="0"/>
              <a:t> Adjust the pricing model to carefully balance interest rates with loan amounts and borrower grades, limiting high-risk loans to lower amounts.</a:t>
            </a:r>
          </a:p>
          <a:p>
            <a:pPr marL="457200" indent="-457200">
              <a:buFont typeface="+mj-lt"/>
              <a:buAutoNum type="arabicPeriod"/>
            </a:pPr>
            <a:r>
              <a:rPr lang="en-CA" sz="2000" b="1" dirty="0"/>
              <a:t>Mandatory Income Verification:</a:t>
            </a:r>
            <a:r>
              <a:rPr lang="en-CA" sz="2000" dirty="0"/>
              <a:t> Implement income verification for all borrowers to mitigate risk.</a:t>
            </a:r>
          </a:p>
          <a:p>
            <a:pPr marL="457200" indent="-457200">
              <a:buFont typeface="+mj-lt"/>
              <a:buAutoNum type="arabicPeriod"/>
            </a:pPr>
            <a:r>
              <a:rPr lang="en-CA" sz="2000" b="1" dirty="0"/>
              <a:t>Cap DTI Ratios:</a:t>
            </a:r>
            <a:r>
              <a:rPr lang="en-CA" sz="2000" dirty="0"/>
              <a:t> Set a maximum DTI ratio to prevent over-leveraging and reduce default rates.</a:t>
            </a:r>
          </a:p>
          <a:p>
            <a:pPr marL="457200" indent="-457200">
              <a:buFont typeface="+mj-lt"/>
              <a:buAutoNum type="arabicPeriod"/>
            </a:pPr>
            <a:r>
              <a:rPr lang="en-CA" sz="2000" b="1" dirty="0"/>
              <a:t>Stricter Criteria for Large Loans:</a:t>
            </a:r>
            <a:r>
              <a:rPr lang="en-CA" sz="2000" dirty="0"/>
              <a:t> Apply more stringent approval criteria for larger loans to minimize default risk.</a:t>
            </a:r>
            <a:endParaRPr lang="en-US" sz="2000" dirty="0"/>
          </a:p>
        </p:txBody>
      </p:sp>
    </p:spTree>
    <p:extLst>
      <p:ext uri="{BB962C8B-B14F-4D97-AF65-F5344CB8AC3E}">
        <p14:creationId xmlns:p14="http://schemas.microsoft.com/office/powerpoint/2010/main" val="1640991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297CF-30A2-CC36-C122-5281B9E97436}"/>
              </a:ext>
            </a:extLst>
          </p:cNvPr>
          <p:cNvSpPr>
            <a:spLocks noGrp="1"/>
          </p:cNvSpPr>
          <p:nvPr>
            <p:ph type="title"/>
          </p:nvPr>
        </p:nvSpPr>
        <p:spPr/>
        <p:txBody>
          <a:bodyPr/>
          <a:lstStyle/>
          <a:p>
            <a:r>
              <a:rPr lang="en-CA" dirty="0"/>
              <a:t>Introduction</a:t>
            </a:r>
            <a:endParaRPr lang="en-US" dirty="0"/>
          </a:p>
        </p:txBody>
      </p:sp>
      <p:sp>
        <p:nvSpPr>
          <p:cNvPr id="3" name="Content Placeholder 2">
            <a:extLst>
              <a:ext uri="{FF2B5EF4-FFF2-40B4-BE49-F238E27FC236}">
                <a16:creationId xmlns:a16="http://schemas.microsoft.com/office/drawing/2014/main" id="{CCC1C99A-A7E0-4396-A0E2-5505962C69F6}"/>
              </a:ext>
            </a:extLst>
          </p:cNvPr>
          <p:cNvSpPr>
            <a:spLocks noGrp="1"/>
          </p:cNvSpPr>
          <p:nvPr>
            <p:ph idx="1"/>
          </p:nvPr>
        </p:nvSpPr>
        <p:spPr>
          <a:xfrm>
            <a:off x="340243" y="2336873"/>
            <a:ext cx="11196084" cy="3599316"/>
          </a:xfrm>
        </p:spPr>
        <p:txBody>
          <a:bodyPr>
            <a:normAutofit/>
          </a:bodyPr>
          <a:lstStyle/>
          <a:p>
            <a:pPr marL="0" indent="0">
              <a:buNone/>
            </a:pPr>
            <a:r>
              <a:rPr lang="en-CA" sz="2000" b="1" dirty="0"/>
              <a:t>Overview of the Problem</a:t>
            </a:r>
            <a:r>
              <a:rPr lang="en-CA" sz="2000" dirty="0"/>
              <a:t>: </a:t>
            </a:r>
          </a:p>
          <a:p>
            <a:pPr algn="justLow"/>
            <a:r>
              <a:rPr lang="en-CA" sz="2000" dirty="0"/>
              <a:t>Lending Club, an online loan marketplace, faces challenges in assessing the risk of loan defaults. The goal of this case study is to analyze borrower data and identify key factors that contribute to loan default. By understanding these factors, we can help Lending Club minimize financial losses and improve lending decisions.</a:t>
            </a:r>
          </a:p>
          <a:p>
            <a:pPr marL="0" indent="0" algn="justLow">
              <a:buNone/>
            </a:pPr>
            <a:r>
              <a:rPr lang="en-CA" sz="2000" b="1" dirty="0"/>
              <a:t>Business Objective:</a:t>
            </a:r>
          </a:p>
          <a:p>
            <a:pPr algn="justLow"/>
            <a:r>
              <a:rPr lang="en-CA" sz="2000" dirty="0"/>
              <a:t>Identify patterns that indicate if a borrower is likely to default on their loan.</a:t>
            </a:r>
          </a:p>
          <a:p>
            <a:pPr algn="justLow"/>
            <a:r>
              <a:rPr lang="en-CA" sz="2000" dirty="0"/>
              <a:t>Use Exploratory Data Analysis (EDA) to derive insights from the data.</a:t>
            </a:r>
          </a:p>
          <a:p>
            <a:pPr algn="justLow"/>
            <a:r>
              <a:rPr lang="en-CA" sz="2000" dirty="0"/>
              <a:t>Provide actionable recommendations to reduce risk and enhance decision-making in the loan approval process.</a:t>
            </a:r>
          </a:p>
          <a:p>
            <a:pPr marL="0" indent="0" algn="justLow">
              <a:buNone/>
            </a:pPr>
            <a:endParaRPr lang="en-CA" sz="2000" dirty="0"/>
          </a:p>
          <a:p>
            <a:pPr marL="0" indent="0" algn="justLow">
              <a:buNone/>
            </a:pPr>
            <a:endParaRPr lang="en-US" sz="2000" dirty="0"/>
          </a:p>
        </p:txBody>
      </p:sp>
    </p:spTree>
    <p:extLst>
      <p:ext uri="{BB962C8B-B14F-4D97-AF65-F5344CB8AC3E}">
        <p14:creationId xmlns:p14="http://schemas.microsoft.com/office/powerpoint/2010/main" val="123821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16657F-68EE-6932-6625-54C761146F0C}"/>
              </a:ext>
            </a:extLst>
          </p:cNvPr>
          <p:cNvSpPr txBox="1">
            <a:spLocks/>
          </p:cNvSpPr>
          <p:nvPr/>
        </p:nvSpPr>
        <p:spPr>
          <a:xfrm>
            <a:off x="350711" y="221601"/>
            <a:ext cx="9845911" cy="93734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100000"/>
              </a:lnSpc>
            </a:pPr>
            <a:r>
              <a:rPr lang="en-CA" sz="2400" dirty="0"/>
              <a:t>Dataset Overview</a:t>
            </a:r>
          </a:p>
          <a:p>
            <a:pPr marL="171450" indent="-171450">
              <a:lnSpc>
                <a:spcPct val="100000"/>
              </a:lnSpc>
              <a:buFont typeface="Arial" panose="020B0604020202020204" pitchFamily="34" charset="0"/>
              <a:buChar char="•"/>
            </a:pPr>
            <a:r>
              <a:rPr lang="en-CA" sz="1800" dirty="0"/>
              <a:t>The dataset contains </a:t>
            </a:r>
            <a:r>
              <a:rPr lang="en-CA" sz="1800" b="1" dirty="0"/>
              <a:t>loan data</a:t>
            </a:r>
            <a:r>
              <a:rPr lang="en-CA" sz="1800" dirty="0"/>
              <a:t> from Lending Club, covering the period from </a:t>
            </a:r>
            <a:r>
              <a:rPr lang="en-CA" sz="1800" b="1" dirty="0"/>
              <a:t>2007 to 2011</a:t>
            </a:r>
            <a:r>
              <a:rPr lang="en-CA" sz="1800" dirty="0"/>
              <a:t>.</a:t>
            </a:r>
          </a:p>
          <a:p>
            <a:pPr marL="171450" indent="-171450">
              <a:lnSpc>
                <a:spcPct val="100000"/>
              </a:lnSpc>
              <a:buFont typeface="Arial" panose="020B0604020202020204" pitchFamily="34" charset="0"/>
              <a:buChar char="•"/>
            </a:pPr>
            <a:r>
              <a:rPr lang="en-CA" sz="1800" dirty="0"/>
              <a:t>It includes </a:t>
            </a:r>
            <a:r>
              <a:rPr lang="en-CA" sz="1800" b="1" dirty="0"/>
              <a:t>39,717 rows</a:t>
            </a:r>
            <a:r>
              <a:rPr lang="en-CA" sz="1800" dirty="0"/>
              <a:t> and </a:t>
            </a:r>
            <a:r>
              <a:rPr lang="en-CA" sz="1800" b="1" dirty="0"/>
              <a:t>111 columns</a:t>
            </a:r>
            <a:r>
              <a:rPr lang="en-CA" sz="1800" dirty="0"/>
              <a:t>, with various borrower and loan attributes.</a:t>
            </a:r>
            <a:endParaRPr lang="en-US" sz="1800" dirty="0"/>
          </a:p>
        </p:txBody>
      </p:sp>
      <p:sp>
        <p:nvSpPr>
          <p:cNvPr id="5" name="Title 1">
            <a:extLst>
              <a:ext uri="{FF2B5EF4-FFF2-40B4-BE49-F238E27FC236}">
                <a16:creationId xmlns:a16="http://schemas.microsoft.com/office/drawing/2014/main" id="{2445CB96-6DF1-18FC-6362-733AAAA838F3}"/>
              </a:ext>
            </a:extLst>
          </p:cNvPr>
          <p:cNvSpPr txBox="1">
            <a:spLocks/>
          </p:cNvSpPr>
          <p:nvPr/>
        </p:nvSpPr>
        <p:spPr>
          <a:xfrm>
            <a:off x="350709" y="1362829"/>
            <a:ext cx="11260043" cy="194389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100000"/>
              </a:lnSpc>
            </a:pPr>
            <a:r>
              <a:rPr lang="en-CA" sz="2400" dirty="0"/>
              <a:t>Data Structure</a:t>
            </a:r>
          </a:p>
          <a:p>
            <a:pPr marL="342900" indent="-342900">
              <a:lnSpc>
                <a:spcPct val="100000"/>
              </a:lnSpc>
              <a:buFont typeface="Arial" panose="020B0604020202020204" pitchFamily="34" charset="0"/>
              <a:buChar char="•"/>
            </a:pPr>
            <a:r>
              <a:rPr lang="en-CA" sz="2400" dirty="0"/>
              <a:t>Data Types</a:t>
            </a:r>
          </a:p>
          <a:p>
            <a:pPr marL="628650" lvl="1" indent="-171450">
              <a:buFont typeface="Arial" panose="020B0604020202020204" pitchFamily="34" charset="0"/>
              <a:buChar char="•"/>
            </a:pPr>
            <a:r>
              <a:rPr lang="en-CA" dirty="0"/>
              <a:t>74 columns of type float64 (e.g., loan amounts, interest rates, and other numerical attributes).</a:t>
            </a:r>
          </a:p>
          <a:p>
            <a:pPr marL="628650" lvl="1" indent="-171450">
              <a:buFont typeface="Arial" panose="020B0604020202020204" pitchFamily="34" charset="0"/>
              <a:buChar char="•"/>
            </a:pPr>
            <a:r>
              <a:rPr lang="en-CA" dirty="0"/>
              <a:t>13 columns of type int64 (e.g., categorical codes and numeric counts).</a:t>
            </a:r>
          </a:p>
          <a:p>
            <a:pPr marL="628650" lvl="1" indent="-171450">
              <a:buFont typeface="Arial" panose="020B0604020202020204" pitchFamily="34" charset="0"/>
              <a:buChar char="•"/>
            </a:pPr>
            <a:r>
              <a:rPr lang="en-CA" dirty="0"/>
              <a:t>24 columns of type object (e.g., dates, strings like loan grade, and borrower information).</a:t>
            </a:r>
          </a:p>
          <a:p>
            <a:pPr marL="800100" lvl="1" indent="-342900">
              <a:buFont typeface="Arial" panose="020B0604020202020204" pitchFamily="34" charset="0"/>
              <a:buChar char="•"/>
            </a:pPr>
            <a:endParaRPr lang="en-CA" sz="600" dirty="0"/>
          </a:p>
          <a:p>
            <a:pPr>
              <a:lnSpc>
                <a:spcPct val="100000"/>
              </a:lnSpc>
            </a:pPr>
            <a:endParaRPr lang="en-CA" sz="2400" dirty="0"/>
          </a:p>
          <a:p>
            <a:pPr>
              <a:lnSpc>
                <a:spcPct val="100000"/>
              </a:lnSpc>
            </a:pPr>
            <a:endParaRPr lang="en-US" sz="1800" dirty="0"/>
          </a:p>
        </p:txBody>
      </p:sp>
      <p:sp>
        <p:nvSpPr>
          <p:cNvPr id="6" name="Title 1">
            <a:extLst>
              <a:ext uri="{FF2B5EF4-FFF2-40B4-BE49-F238E27FC236}">
                <a16:creationId xmlns:a16="http://schemas.microsoft.com/office/drawing/2014/main" id="{5A21F60E-2FAE-6894-6E42-F0DC85C7A3F8}"/>
              </a:ext>
            </a:extLst>
          </p:cNvPr>
          <p:cNvSpPr txBox="1">
            <a:spLocks/>
          </p:cNvSpPr>
          <p:nvPr/>
        </p:nvSpPr>
        <p:spPr>
          <a:xfrm>
            <a:off x="350709" y="3067582"/>
            <a:ext cx="11260043" cy="3482073"/>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100000"/>
              </a:lnSpc>
            </a:pPr>
            <a:r>
              <a:rPr lang="en-CA" sz="2400" dirty="0"/>
              <a:t>Key Attributes</a:t>
            </a:r>
          </a:p>
          <a:p>
            <a:pPr marL="628650" lvl="1" indent="-171450">
              <a:buFont typeface="Arial" panose="020B0604020202020204" pitchFamily="34" charset="0"/>
              <a:buChar char="•"/>
            </a:pPr>
            <a:r>
              <a:rPr lang="en-CA" dirty="0"/>
              <a:t>Loan Amount: The amount requested by the borrower.</a:t>
            </a:r>
          </a:p>
          <a:p>
            <a:pPr marL="628650" lvl="1" indent="-171450">
              <a:buFont typeface="Arial" panose="020B0604020202020204" pitchFamily="34" charset="0"/>
              <a:buChar char="•"/>
            </a:pPr>
            <a:r>
              <a:rPr lang="en-CA" dirty="0"/>
              <a:t>Interest Rate: The annual interest rate for the loan.</a:t>
            </a:r>
          </a:p>
          <a:p>
            <a:pPr marL="628650" lvl="1" indent="-171450">
              <a:buFont typeface="Arial" panose="020B0604020202020204" pitchFamily="34" charset="0"/>
              <a:buChar char="•"/>
            </a:pPr>
            <a:r>
              <a:rPr lang="en-CA" dirty="0"/>
              <a:t>Loan Status: Whether the loan was fully paid, charged off (defaulted), or is still current.</a:t>
            </a:r>
          </a:p>
          <a:p>
            <a:pPr marL="628650" lvl="1" indent="-171450">
              <a:buFont typeface="Arial" panose="020B0604020202020204" pitchFamily="34" charset="0"/>
              <a:buChar char="•"/>
            </a:pPr>
            <a:r>
              <a:rPr lang="en-CA" dirty="0"/>
              <a:t>Debt-to-Income Ratio (DTI): The ratio of the borrower’s debt payments to their income.</a:t>
            </a:r>
          </a:p>
          <a:p>
            <a:pPr marL="628650" lvl="1" indent="-171450">
              <a:buFont typeface="Arial" panose="020B0604020202020204" pitchFamily="34" charset="0"/>
              <a:buChar char="•"/>
            </a:pPr>
            <a:r>
              <a:rPr lang="en-CA" dirty="0"/>
              <a:t>Annual Income: Reported annual income of the borrower.</a:t>
            </a:r>
          </a:p>
          <a:p>
            <a:pPr marL="628650" lvl="1" indent="-171450">
              <a:buFont typeface="Arial" panose="020B0604020202020204" pitchFamily="34" charset="0"/>
              <a:buChar char="•"/>
            </a:pPr>
            <a:r>
              <a:rPr lang="en-CA" dirty="0"/>
              <a:t>Verification Status: Indicates whether the borrower’s income was verified.</a:t>
            </a:r>
          </a:p>
          <a:p>
            <a:pPr marL="628650" lvl="1" indent="-171450">
              <a:buFont typeface="Arial" panose="020B0604020202020204" pitchFamily="34" charset="0"/>
              <a:buChar char="•"/>
            </a:pPr>
            <a:r>
              <a:rPr lang="en-CA" dirty="0"/>
              <a:t>Home Ownership: Borrower’s home ownership status (Own, Rent, Mortgage).</a:t>
            </a:r>
            <a:endParaRPr lang="en-CA" sz="2400" dirty="0"/>
          </a:p>
          <a:p>
            <a:pPr>
              <a:lnSpc>
                <a:spcPct val="100000"/>
              </a:lnSpc>
            </a:pPr>
            <a:endParaRPr lang="en-US" sz="1800" dirty="0"/>
          </a:p>
        </p:txBody>
      </p:sp>
      <p:sp>
        <p:nvSpPr>
          <p:cNvPr id="7" name="Title 1">
            <a:extLst>
              <a:ext uri="{FF2B5EF4-FFF2-40B4-BE49-F238E27FC236}">
                <a16:creationId xmlns:a16="http://schemas.microsoft.com/office/drawing/2014/main" id="{CEA86256-47D4-B75D-790C-F803715EC1AE}"/>
              </a:ext>
            </a:extLst>
          </p:cNvPr>
          <p:cNvSpPr txBox="1">
            <a:spLocks/>
          </p:cNvSpPr>
          <p:nvPr/>
        </p:nvSpPr>
        <p:spPr>
          <a:xfrm>
            <a:off x="350708" y="5468679"/>
            <a:ext cx="11260043" cy="194389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100000"/>
              </a:lnSpc>
            </a:pPr>
            <a:r>
              <a:rPr lang="en-CA" sz="2400" dirty="0"/>
              <a:t>Purpose</a:t>
            </a:r>
          </a:p>
          <a:p>
            <a:pPr>
              <a:lnSpc>
                <a:spcPct val="100000"/>
              </a:lnSpc>
            </a:pPr>
            <a:r>
              <a:rPr lang="en-CA" sz="1800" dirty="0"/>
              <a:t>This dataset allows for an in-depth analysis to determine the factors contributing to loan defaults, which can guide lending decisions.</a:t>
            </a:r>
          </a:p>
          <a:p>
            <a:pPr>
              <a:lnSpc>
                <a:spcPct val="100000"/>
              </a:lnSpc>
            </a:pPr>
            <a:endParaRPr lang="en-US" sz="1800" dirty="0"/>
          </a:p>
        </p:txBody>
      </p:sp>
    </p:spTree>
    <p:extLst>
      <p:ext uri="{BB962C8B-B14F-4D97-AF65-F5344CB8AC3E}">
        <p14:creationId xmlns:p14="http://schemas.microsoft.com/office/powerpoint/2010/main" val="2349496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C3F7-C696-CC8A-46F8-46AFB5CD73EF}"/>
              </a:ext>
            </a:extLst>
          </p:cNvPr>
          <p:cNvSpPr>
            <a:spLocks noGrp="1"/>
          </p:cNvSpPr>
          <p:nvPr>
            <p:ph type="title"/>
          </p:nvPr>
        </p:nvSpPr>
        <p:spPr/>
        <p:txBody>
          <a:bodyPr/>
          <a:lstStyle/>
          <a:p>
            <a:r>
              <a:rPr lang="en-CA" dirty="0"/>
              <a:t>Data Quality and Cleaning</a:t>
            </a:r>
            <a:endParaRPr lang="en-US" dirty="0"/>
          </a:p>
        </p:txBody>
      </p:sp>
      <p:sp>
        <p:nvSpPr>
          <p:cNvPr id="4" name="Content Placeholder 2">
            <a:extLst>
              <a:ext uri="{FF2B5EF4-FFF2-40B4-BE49-F238E27FC236}">
                <a16:creationId xmlns:a16="http://schemas.microsoft.com/office/drawing/2014/main" id="{F8C0F5B7-CF4E-2218-7F66-1AA7F013AABC}"/>
              </a:ext>
            </a:extLst>
          </p:cNvPr>
          <p:cNvSpPr>
            <a:spLocks noGrp="1"/>
          </p:cNvSpPr>
          <p:nvPr>
            <p:ph idx="1"/>
          </p:nvPr>
        </p:nvSpPr>
        <p:spPr>
          <a:xfrm>
            <a:off x="680321" y="2336873"/>
            <a:ext cx="10632721" cy="4212784"/>
          </a:xfrm>
        </p:spPr>
        <p:txBody>
          <a:bodyPr>
            <a:normAutofit fontScale="92500" lnSpcReduction="20000"/>
          </a:bodyPr>
          <a:lstStyle/>
          <a:p>
            <a:pPr marL="0" indent="0">
              <a:buNone/>
            </a:pPr>
            <a:r>
              <a:rPr lang="en-CA" sz="2000" b="1" dirty="0"/>
              <a:t>Overview of Data Cleaning:</a:t>
            </a:r>
          </a:p>
          <a:p>
            <a:r>
              <a:rPr lang="en-CA" sz="2000" dirty="0"/>
              <a:t>Missing Values: Handled using a combination of removal and imputation (e.g., median values for numerical data).</a:t>
            </a:r>
          </a:p>
          <a:p>
            <a:r>
              <a:rPr lang="en-CA" sz="2000" dirty="0"/>
              <a:t>Outliers: Detected and removed using the Interquartile Range (IQR) method, especially for loan amounts and incomes.</a:t>
            </a:r>
          </a:p>
          <a:p>
            <a:r>
              <a:rPr lang="en-CA" sz="2000" dirty="0"/>
              <a:t>Data Transformation: Converted categorical variables (e.g., loan grade, loan status) into numerical codes and formatted dates.</a:t>
            </a:r>
          </a:p>
          <a:p>
            <a:pPr marL="0" indent="0">
              <a:buNone/>
            </a:pPr>
            <a:endParaRPr lang="en-CA" sz="2000" dirty="0"/>
          </a:p>
          <a:p>
            <a:pPr marL="0" indent="0">
              <a:buNone/>
            </a:pPr>
            <a:r>
              <a:rPr lang="en-CA" sz="2000" b="1" dirty="0"/>
              <a:t>Key Fixes:</a:t>
            </a:r>
          </a:p>
          <a:p>
            <a:pPr algn="justLow"/>
            <a:r>
              <a:rPr lang="en-CA" sz="2000" dirty="0"/>
              <a:t>Imputed Missing Data: Filled missing values for important variables like </a:t>
            </a:r>
            <a:r>
              <a:rPr lang="en-CA" sz="2000" dirty="0" err="1"/>
              <a:t>revol_util</a:t>
            </a:r>
            <a:r>
              <a:rPr lang="en-CA" sz="2000" dirty="0"/>
              <a:t> and </a:t>
            </a:r>
            <a:r>
              <a:rPr lang="en-CA" sz="2000" dirty="0" err="1"/>
              <a:t>annual_inc</a:t>
            </a:r>
            <a:r>
              <a:rPr lang="en-CA" sz="2000" dirty="0"/>
              <a:t>.</a:t>
            </a:r>
          </a:p>
          <a:p>
            <a:pPr algn="justLow"/>
            <a:r>
              <a:rPr lang="en-CA" sz="2000" dirty="0"/>
              <a:t>Removed Outliers: Cleaned outliers to ensure the analysis wasn't skewed.</a:t>
            </a:r>
          </a:p>
          <a:p>
            <a:pPr algn="justLow"/>
            <a:r>
              <a:rPr lang="en-CA" sz="2000" dirty="0"/>
              <a:t>Dropped Irrelevant Columns: Removed columns like </a:t>
            </a:r>
            <a:r>
              <a:rPr lang="en-CA" sz="2000" dirty="0" err="1"/>
              <a:t>emp_title</a:t>
            </a:r>
            <a:r>
              <a:rPr lang="en-CA" sz="2000" dirty="0"/>
              <a:t> and </a:t>
            </a:r>
            <a:r>
              <a:rPr lang="en-CA" sz="2000" dirty="0" err="1"/>
              <a:t>emp_length</a:t>
            </a:r>
            <a:r>
              <a:rPr lang="en-CA" sz="2000" dirty="0"/>
              <a:t> to simplify the dataset..</a:t>
            </a:r>
          </a:p>
          <a:p>
            <a:pPr marL="0" indent="0" algn="justLow">
              <a:buNone/>
            </a:pPr>
            <a:endParaRPr lang="en-CA" sz="2000" dirty="0"/>
          </a:p>
          <a:p>
            <a:pPr marL="0" indent="0" algn="justLow">
              <a:buNone/>
            </a:pPr>
            <a:endParaRPr lang="en-US" sz="2000" dirty="0"/>
          </a:p>
        </p:txBody>
      </p:sp>
    </p:spTree>
    <p:extLst>
      <p:ext uri="{BB962C8B-B14F-4D97-AF65-F5344CB8AC3E}">
        <p14:creationId xmlns:p14="http://schemas.microsoft.com/office/powerpoint/2010/main" val="215431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E3EE-500D-DF0E-8165-2AA63642D100}"/>
              </a:ext>
            </a:extLst>
          </p:cNvPr>
          <p:cNvSpPr>
            <a:spLocks noGrp="1"/>
          </p:cNvSpPr>
          <p:nvPr>
            <p:ph type="title"/>
          </p:nvPr>
        </p:nvSpPr>
        <p:spPr/>
        <p:txBody>
          <a:bodyPr/>
          <a:lstStyle/>
          <a:p>
            <a:r>
              <a:rPr lang="en-CA" dirty="0"/>
              <a:t>Univariate Analysis - Loan Amount</a:t>
            </a:r>
            <a:endParaRPr lang="en-US" dirty="0"/>
          </a:p>
        </p:txBody>
      </p:sp>
      <p:sp>
        <p:nvSpPr>
          <p:cNvPr id="3" name="Content Placeholder 2">
            <a:extLst>
              <a:ext uri="{FF2B5EF4-FFF2-40B4-BE49-F238E27FC236}">
                <a16:creationId xmlns:a16="http://schemas.microsoft.com/office/drawing/2014/main" id="{9B146440-C63A-A6BC-CD17-AF9D61A818FB}"/>
              </a:ext>
            </a:extLst>
          </p:cNvPr>
          <p:cNvSpPr>
            <a:spLocks noGrp="1"/>
          </p:cNvSpPr>
          <p:nvPr>
            <p:ph idx="1"/>
          </p:nvPr>
        </p:nvSpPr>
        <p:spPr>
          <a:xfrm>
            <a:off x="244387" y="2055244"/>
            <a:ext cx="6844476" cy="4930347"/>
          </a:xfrm>
        </p:spPr>
        <p:txBody>
          <a:bodyPr>
            <a:normAutofit lnSpcReduction="10000"/>
          </a:bodyPr>
          <a:lstStyle/>
          <a:p>
            <a:pPr algn="l">
              <a:lnSpc>
                <a:spcPct val="110000"/>
              </a:lnSpc>
              <a:buFont typeface="+mj-lt"/>
              <a:buAutoNum type="arabicPeriod"/>
            </a:pPr>
            <a:r>
              <a:rPr lang="en-CA" sz="1400" b="0" i="0" dirty="0">
                <a:effectLst/>
                <a:latin typeface="system-ui"/>
              </a:rPr>
              <a:t>Key Observations:</a:t>
            </a:r>
          </a:p>
          <a:p>
            <a:pPr lvl="1">
              <a:lnSpc>
                <a:spcPct val="110000"/>
              </a:lnSpc>
            </a:pPr>
            <a:r>
              <a:rPr lang="en-CA" sz="1400" b="0" i="0" dirty="0">
                <a:effectLst/>
                <a:latin typeface="system-ui"/>
              </a:rPr>
              <a:t> The loan amounts range between 500 and 35,000.</a:t>
            </a:r>
          </a:p>
          <a:p>
            <a:pPr lvl="1">
              <a:lnSpc>
                <a:spcPct val="110000"/>
              </a:lnSpc>
            </a:pPr>
            <a:r>
              <a:rPr lang="en-CA" sz="1400" b="0" i="0" dirty="0">
                <a:effectLst/>
                <a:latin typeface="system-ui"/>
              </a:rPr>
              <a:t> The most common loan amounts appear to be clustered around 10,000.</a:t>
            </a:r>
          </a:p>
          <a:p>
            <a:pPr lvl="1">
              <a:lnSpc>
                <a:spcPct val="110000"/>
              </a:lnSpc>
            </a:pPr>
            <a:r>
              <a:rPr lang="en-CA" sz="1400" b="0" i="0" dirty="0">
                <a:effectLst/>
                <a:latin typeface="system-ui"/>
              </a:rPr>
              <a:t>The average loan amount is approximately 12,000, with a median of 10,000. This indicates that most borrowers request moderate loan amounts.</a:t>
            </a:r>
          </a:p>
          <a:p>
            <a:pPr lvl="1">
              <a:lnSpc>
                <a:spcPct val="110000"/>
              </a:lnSpc>
            </a:pPr>
            <a:r>
              <a:rPr lang="en-CA" sz="1400" b="0" i="0" dirty="0">
                <a:effectLst/>
                <a:latin typeface="system-ui"/>
              </a:rPr>
              <a:t>There is a slight tail towards the higher loan amounts, suggesting some borrowers take out larger loans, though they are less frequent.</a:t>
            </a:r>
          </a:p>
          <a:p>
            <a:pPr lvl="1">
              <a:lnSpc>
                <a:spcPct val="110000"/>
              </a:lnSpc>
            </a:pPr>
            <a:r>
              <a:rPr lang="en-CA" sz="1400" b="0" i="0" dirty="0">
                <a:effectLst/>
                <a:latin typeface="system-ui"/>
              </a:rPr>
              <a:t>The distribution is right-skewed, meaning that while most loans are for smaller amounts, there is a significant portion of larger loan amounts that pull the mean higher than the median.</a:t>
            </a:r>
          </a:p>
          <a:p>
            <a:pPr marL="0" indent="0">
              <a:lnSpc>
                <a:spcPct val="110000"/>
              </a:lnSpc>
              <a:buNone/>
            </a:pPr>
            <a:r>
              <a:rPr lang="en-CA" sz="1400" dirty="0">
                <a:latin typeface="system-ui"/>
              </a:rPr>
              <a:t>2. Chart Insight:</a:t>
            </a:r>
          </a:p>
          <a:p>
            <a:pPr lvl="1">
              <a:lnSpc>
                <a:spcPct val="110000"/>
              </a:lnSpc>
            </a:pPr>
            <a:r>
              <a:rPr lang="en-CA" sz="1400" dirty="0">
                <a:latin typeface="system-ui"/>
              </a:rPr>
              <a:t> The histogram provides a clear view of how loan amounts are distributed, with a visible peak around 10,000, indicating a majority of loans fall in this range.</a:t>
            </a:r>
          </a:p>
          <a:p>
            <a:pPr marL="0" indent="0">
              <a:lnSpc>
                <a:spcPct val="110000"/>
              </a:lnSpc>
              <a:buNone/>
            </a:pPr>
            <a:r>
              <a:rPr lang="en-CA" sz="1800" dirty="0">
                <a:latin typeface="system-ui"/>
              </a:rPr>
              <a:t>3. Skewness Analysis:</a:t>
            </a:r>
          </a:p>
          <a:p>
            <a:pPr lvl="1">
              <a:lnSpc>
                <a:spcPct val="110000"/>
              </a:lnSpc>
            </a:pPr>
            <a:r>
              <a:rPr lang="en-CA" sz="1400" dirty="0">
                <a:latin typeface="system-ui"/>
              </a:rPr>
              <a:t>Right skewness occurs because most borrowers take out smaller loans, but there are some larger loans (up to $28,000) that stretch the distribution.</a:t>
            </a:r>
          </a:p>
          <a:p>
            <a:pPr lvl="1">
              <a:lnSpc>
                <a:spcPct val="110000"/>
              </a:lnSpc>
            </a:pPr>
            <a:r>
              <a:rPr lang="en-CA" sz="1400" dirty="0">
                <a:latin typeface="system-ui"/>
              </a:rPr>
              <a:t>The mean being higher than the median supports the presence of right skewness, as larger loan amounts affect the average more than the median.</a:t>
            </a:r>
          </a:p>
          <a:p>
            <a:pPr marL="0" indent="0">
              <a:lnSpc>
                <a:spcPct val="110000"/>
              </a:lnSpc>
              <a:buNone/>
            </a:pPr>
            <a:endParaRPr lang="en-US" sz="1400" dirty="0"/>
          </a:p>
        </p:txBody>
      </p:sp>
      <p:pic>
        <p:nvPicPr>
          <p:cNvPr id="1034" name="Picture 10">
            <a:extLst>
              <a:ext uri="{FF2B5EF4-FFF2-40B4-BE49-F238E27FC236}">
                <a16:creationId xmlns:a16="http://schemas.microsoft.com/office/drawing/2014/main" id="{0EF784F0-9934-4F3B-A78C-062C3A6162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8862" y="2402990"/>
            <a:ext cx="4958975" cy="315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20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E3EE-500D-DF0E-8165-2AA63642D100}"/>
              </a:ext>
            </a:extLst>
          </p:cNvPr>
          <p:cNvSpPr>
            <a:spLocks noGrp="1"/>
          </p:cNvSpPr>
          <p:nvPr>
            <p:ph type="title"/>
          </p:nvPr>
        </p:nvSpPr>
        <p:spPr/>
        <p:txBody>
          <a:bodyPr/>
          <a:lstStyle/>
          <a:p>
            <a:r>
              <a:rPr lang="en-CA" dirty="0"/>
              <a:t>Univariate Analysis - Interest Rate</a:t>
            </a:r>
            <a:endParaRPr lang="en-US" dirty="0"/>
          </a:p>
        </p:txBody>
      </p:sp>
      <p:sp>
        <p:nvSpPr>
          <p:cNvPr id="3" name="Content Placeholder 2">
            <a:extLst>
              <a:ext uri="{FF2B5EF4-FFF2-40B4-BE49-F238E27FC236}">
                <a16:creationId xmlns:a16="http://schemas.microsoft.com/office/drawing/2014/main" id="{9B146440-C63A-A6BC-CD17-AF9D61A818FB}"/>
              </a:ext>
            </a:extLst>
          </p:cNvPr>
          <p:cNvSpPr>
            <a:spLocks noGrp="1"/>
          </p:cNvSpPr>
          <p:nvPr>
            <p:ph idx="1"/>
          </p:nvPr>
        </p:nvSpPr>
        <p:spPr>
          <a:xfrm>
            <a:off x="244387" y="2055244"/>
            <a:ext cx="6844476" cy="4930347"/>
          </a:xfrm>
        </p:spPr>
        <p:txBody>
          <a:bodyPr>
            <a:normAutofit fontScale="92500" lnSpcReduction="20000"/>
          </a:bodyPr>
          <a:lstStyle/>
          <a:p>
            <a:pPr algn="l">
              <a:lnSpc>
                <a:spcPct val="110000"/>
              </a:lnSpc>
              <a:buFont typeface="+mj-lt"/>
              <a:buAutoNum type="arabicPeriod"/>
            </a:pPr>
            <a:r>
              <a:rPr lang="en-CA" sz="1400" b="0" i="0" dirty="0">
                <a:effectLst/>
                <a:latin typeface="system-ui"/>
              </a:rPr>
              <a:t>Key Observations:</a:t>
            </a:r>
          </a:p>
          <a:p>
            <a:pPr lvl="1">
              <a:lnSpc>
                <a:spcPct val="110000"/>
              </a:lnSpc>
            </a:pPr>
            <a:r>
              <a:rPr lang="en-CA" sz="1400" b="0" i="0" dirty="0">
                <a:effectLst/>
                <a:latin typeface="system-ui"/>
              </a:rPr>
              <a:t> Count: There are 19,264 loans with valid interest rates in the dataset.</a:t>
            </a:r>
          </a:p>
          <a:p>
            <a:pPr lvl="1">
              <a:lnSpc>
                <a:spcPct val="110000"/>
              </a:lnSpc>
            </a:pPr>
            <a:r>
              <a:rPr lang="en-CA" sz="1400" b="0" i="0" dirty="0">
                <a:effectLst/>
                <a:latin typeface="system-ui"/>
              </a:rPr>
              <a:t>Mean Interest Rate: The average interest rate is 10.73%. </a:t>
            </a:r>
          </a:p>
          <a:p>
            <a:pPr lvl="1">
              <a:lnSpc>
                <a:spcPct val="110000"/>
              </a:lnSpc>
            </a:pPr>
            <a:r>
              <a:rPr lang="en-CA" sz="1400" b="0" i="0" dirty="0">
                <a:effectLst/>
                <a:latin typeface="system-ui"/>
              </a:rPr>
              <a:t>Median Interest Rate: The median interest rate is 10.65%, indicating that half of the loans have an interest rate below this value. </a:t>
            </a:r>
          </a:p>
          <a:p>
            <a:pPr lvl="1">
              <a:lnSpc>
                <a:spcPct val="110000"/>
              </a:lnSpc>
            </a:pPr>
            <a:r>
              <a:rPr lang="en-CA" sz="1400" b="0" i="0" dirty="0">
                <a:effectLst/>
                <a:latin typeface="system-ui"/>
              </a:rPr>
              <a:t>Mode Interest Rate: The mode interest rate is 7.51%, indicating the most frequent interest rate.</a:t>
            </a:r>
          </a:p>
          <a:p>
            <a:pPr lvl="1">
              <a:lnSpc>
                <a:spcPct val="110000"/>
              </a:lnSpc>
            </a:pPr>
            <a:r>
              <a:rPr lang="en-CA" sz="1400" b="0" i="0" dirty="0">
                <a:effectLst/>
                <a:latin typeface="system-ui"/>
              </a:rPr>
              <a:t>Minimum Interest Rate: The lowest interest rate is 5.42%. </a:t>
            </a:r>
          </a:p>
          <a:p>
            <a:pPr lvl="1">
              <a:lnSpc>
                <a:spcPct val="110000"/>
              </a:lnSpc>
            </a:pPr>
            <a:r>
              <a:rPr lang="en-CA" sz="1400" b="0" i="0" dirty="0">
                <a:effectLst/>
                <a:latin typeface="system-ui"/>
              </a:rPr>
              <a:t>Maximum Interest Rate: The highest interest rate is 22.35%, which suggests that some high-risk borrowers are charged significantly more.</a:t>
            </a:r>
          </a:p>
          <a:p>
            <a:pPr lvl="1">
              <a:lnSpc>
                <a:spcPct val="110000"/>
              </a:lnSpc>
            </a:pPr>
            <a:r>
              <a:rPr lang="en-CA" sz="1400" b="0" i="0" dirty="0">
                <a:effectLst/>
                <a:latin typeface="system-ui"/>
              </a:rPr>
              <a:t>Standard Deviation: The standard deviation is 3.29%, indicating moderate variability in the interest rates.</a:t>
            </a:r>
          </a:p>
          <a:p>
            <a:pPr marL="0" indent="0">
              <a:lnSpc>
                <a:spcPct val="110000"/>
              </a:lnSpc>
              <a:buNone/>
            </a:pPr>
            <a:r>
              <a:rPr lang="en-CA" sz="1800" dirty="0">
                <a:latin typeface="system-ui"/>
              </a:rPr>
              <a:t>2. Chart Insight:</a:t>
            </a:r>
          </a:p>
          <a:p>
            <a:pPr lvl="1">
              <a:lnSpc>
                <a:spcPct val="110000"/>
              </a:lnSpc>
            </a:pPr>
            <a:r>
              <a:rPr lang="en-CA" sz="1400" dirty="0">
                <a:latin typeface="system-ui"/>
              </a:rPr>
              <a:t>Most loans have interest rates clustered between 4% and 13%, with fewer loans at both the low and high extremes.</a:t>
            </a:r>
          </a:p>
          <a:p>
            <a:pPr lvl="1">
              <a:lnSpc>
                <a:spcPct val="110000"/>
              </a:lnSpc>
            </a:pPr>
            <a:r>
              <a:rPr lang="en-CA" sz="1400" dirty="0">
                <a:latin typeface="system-ui"/>
              </a:rPr>
              <a:t>Loans with interest rates above 15% are relatively rare and likely reflect borrowers with higher risk.</a:t>
            </a:r>
          </a:p>
          <a:p>
            <a:pPr marL="0" indent="0">
              <a:lnSpc>
                <a:spcPct val="110000"/>
              </a:lnSpc>
              <a:buNone/>
            </a:pPr>
            <a:r>
              <a:rPr lang="en-CA" sz="1800" dirty="0">
                <a:latin typeface="system-ui"/>
              </a:rPr>
              <a:t>3. Skewness Analysis:</a:t>
            </a:r>
          </a:p>
          <a:p>
            <a:pPr lvl="1">
              <a:lnSpc>
                <a:spcPct val="110000"/>
              </a:lnSpc>
            </a:pPr>
            <a:r>
              <a:rPr lang="en-CA" sz="1400" dirty="0">
                <a:latin typeface="system-ui"/>
              </a:rPr>
              <a:t>The mean and median are very close, suggesting that the interest rate distribution is close to symmetrical but with a slight right skew due to higher-risk borrowers.</a:t>
            </a:r>
            <a:endParaRPr lang="en-US" sz="1400" dirty="0"/>
          </a:p>
        </p:txBody>
      </p:sp>
      <p:pic>
        <p:nvPicPr>
          <p:cNvPr id="3074" name="Picture 2">
            <a:extLst>
              <a:ext uri="{FF2B5EF4-FFF2-40B4-BE49-F238E27FC236}">
                <a16:creationId xmlns:a16="http://schemas.microsoft.com/office/drawing/2014/main" id="{65268040-518F-2EB8-77EC-3C764AEA9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8863" y="2371093"/>
            <a:ext cx="4958975" cy="315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38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E3EE-500D-DF0E-8165-2AA63642D100}"/>
              </a:ext>
            </a:extLst>
          </p:cNvPr>
          <p:cNvSpPr>
            <a:spLocks noGrp="1"/>
          </p:cNvSpPr>
          <p:nvPr>
            <p:ph type="title"/>
          </p:nvPr>
        </p:nvSpPr>
        <p:spPr/>
        <p:txBody>
          <a:bodyPr/>
          <a:lstStyle/>
          <a:p>
            <a:r>
              <a:rPr lang="en-US" dirty="0"/>
              <a:t>Univariate Analysis - Annual Income</a:t>
            </a:r>
          </a:p>
        </p:txBody>
      </p:sp>
      <p:sp>
        <p:nvSpPr>
          <p:cNvPr id="3" name="Content Placeholder 2">
            <a:extLst>
              <a:ext uri="{FF2B5EF4-FFF2-40B4-BE49-F238E27FC236}">
                <a16:creationId xmlns:a16="http://schemas.microsoft.com/office/drawing/2014/main" id="{9B146440-C63A-A6BC-CD17-AF9D61A818FB}"/>
              </a:ext>
            </a:extLst>
          </p:cNvPr>
          <p:cNvSpPr>
            <a:spLocks noGrp="1"/>
          </p:cNvSpPr>
          <p:nvPr>
            <p:ph idx="1"/>
          </p:nvPr>
        </p:nvSpPr>
        <p:spPr>
          <a:xfrm>
            <a:off x="244387" y="2055244"/>
            <a:ext cx="6844476" cy="4930347"/>
          </a:xfrm>
        </p:spPr>
        <p:txBody>
          <a:bodyPr>
            <a:normAutofit/>
          </a:bodyPr>
          <a:lstStyle/>
          <a:p>
            <a:pPr algn="l">
              <a:lnSpc>
                <a:spcPct val="110000"/>
              </a:lnSpc>
              <a:buFont typeface="+mj-lt"/>
              <a:buAutoNum type="arabicPeriod"/>
            </a:pPr>
            <a:r>
              <a:rPr lang="en-CA" sz="1400" b="0" i="0" dirty="0">
                <a:effectLst/>
                <a:latin typeface="system-ui"/>
              </a:rPr>
              <a:t>Key Observations:</a:t>
            </a:r>
          </a:p>
          <a:p>
            <a:pPr lvl="1">
              <a:lnSpc>
                <a:spcPct val="110000"/>
              </a:lnSpc>
            </a:pPr>
            <a:r>
              <a:rPr lang="en-CA" sz="1400" b="0" i="0" dirty="0">
                <a:effectLst/>
                <a:latin typeface="system-ui"/>
              </a:rPr>
              <a:t> Count: 19,264 borrowers. </a:t>
            </a:r>
          </a:p>
          <a:p>
            <a:pPr lvl="1">
              <a:lnSpc>
                <a:spcPct val="110000"/>
              </a:lnSpc>
            </a:pPr>
            <a:r>
              <a:rPr lang="en-CA" sz="1400" b="0" i="0" dirty="0">
                <a:effectLst/>
                <a:latin typeface="system-ui"/>
              </a:rPr>
              <a:t>Mean Annual Income: 56,720.10.</a:t>
            </a:r>
          </a:p>
          <a:p>
            <a:pPr lvl="1">
              <a:lnSpc>
                <a:spcPct val="110000"/>
              </a:lnSpc>
            </a:pPr>
            <a:r>
              <a:rPr lang="en-CA" sz="1400" b="0" i="0" dirty="0">
                <a:effectLst/>
                <a:latin typeface="system-ui"/>
              </a:rPr>
              <a:t>Median Annual Income: 52,000.00.</a:t>
            </a:r>
          </a:p>
          <a:p>
            <a:pPr lvl="1">
              <a:lnSpc>
                <a:spcPct val="110000"/>
              </a:lnSpc>
            </a:pPr>
            <a:r>
              <a:rPr lang="en-CA" sz="1400" b="0" i="0" dirty="0">
                <a:effectLst/>
                <a:latin typeface="system-ui"/>
              </a:rPr>
              <a:t>Mode Annual Income: 60,000.00 (most frequent income level).</a:t>
            </a:r>
          </a:p>
          <a:p>
            <a:pPr lvl="1">
              <a:lnSpc>
                <a:spcPct val="110000"/>
              </a:lnSpc>
            </a:pPr>
            <a:r>
              <a:rPr lang="en-CA" sz="1400" b="0" i="0" dirty="0">
                <a:effectLst/>
                <a:latin typeface="system-ui"/>
              </a:rPr>
              <a:t>Standard Deviation: 26,285.55 (showing a wide spread in income).</a:t>
            </a:r>
          </a:p>
          <a:p>
            <a:pPr lvl="1">
              <a:lnSpc>
                <a:spcPct val="110000"/>
              </a:lnSpc>
            </a:pPr>
            <a:r>
              <a:rPr lang="en-CA" sz="1400" b="0" i="0" dirty="0">
                <a:effectLst/>
                <a:latin typeface="system-ui"/>
              </a:rPr>
              <a:t>Minimum Annual Income: 4,000.00.</a:t>
            </a:r>
          </a:p>
          <a:p>
            <a:pPr lvl="1">
              <a:lnSpc>
                <a:spcPct val="110000"/>
              </a:lnSpc>
            </a:pPr>
            <a:r>
              <a:rPr lang="en-CA" sz="1400" b="0" i="0" dirty="0">
                <a:effectLst/>
                <a:latin typeface="system-ui"/>
              </a:rPr>
              <a:t>Maximum Annual Income: $145,000.00.</a:t>
            </a:r>
          </a:p>
          <a:p>
            <a:pPr marL="0" indent="0">
              <a:lnSpc>
                <a:spcPct val="110000"/>
              </a:lnSpc>
              <a:buNone/>
            </a:pPr>
            <a:r>
              <a:rPr lang="en-CA" sz="1800" dirty="0">
                <a:latin typeface="system-ui"/>
              </a:rPr>
              <a:t>3. Distribution Analysis:</a:t>
            </a:r>
          </a:p>
          <a:p>
            <a:pPr lvl="1">
              <a:lnSpc>
                <a:spcPct val="110000"/>
              </a:lnSpc>
            </a:pPr>
            <a:r>
              <a:rPr lang="en-CA" sz="1400" dirty="0">
                <a:latin typeface="system-ui"/>
              </a:rPr>
              <a:t>The right-skewed distribution of annual income indicates that while most borrowers earn between 37,440 and 71,139, there are some high earners whose incomes stretch the distribution to the right, leading to a higher mean.</a:t>
            </a:r>
          </a:p>
          <a:p>
            <a:pPr lvl="1">
              <a:lnSpc>
                <a:spcPct val="110000"/>
              </a:lnSpc>
            </a:pPr>
            <a:r>
              <a:rPr lang="en-CA" sz="1400" dirty="0">
                <a:latin typeface="system-ui"/>
              </a:rPr>
              <a:t>The histogram clearly shows that the majority of borrowers earn between 40,000 and 60,000, with fewer borrowers in the higher-income range beyond 100,000.</a:t>
            </a:r>
          </a:p>
        </p:txBody>
      </p:sp>
      <p:pic>
        <p:nvPicPr>
          <p:cNvPr id="5122" name="Picture 2">
            <a:extLst>
              <a:ext uri="{FF2B5EF4-FFF2-40B4-BE49-F238E27FC236}">
                <a16:creationId xmlns:a16="http://schemas.microsoft.com/office/drawing/2014/main" id="{FADC97A4-948B-E3D0-9A44-34C4BE403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5897" y="2158799"/>
            <a:ext cx="4941716" cy="314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221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E3EE-500D-DF0E-8165-2AA63642D100}"/>
              </a:ext>
            </a:extLst>
          </p:cNvPr>
          <p:cNvSpPr>
            <a:spLocks noGrp="1"/>
          </p:cNvSpPr>
          <p:nvPr>
            <p:ph type="title"/>
          </p:nvPr>
        </p:nvSpPr>
        <p:spPr/>
        <p:txBody>
          <a:bodyPr>
            <a:normAutofit/>
          </a:bodyPr>
          <a:lstStyle/>
          <a:p>
            <a:r>
              <a:rPr lang="en-US" sz="3200" dirty="0"/>
              <a:t>Univariate Analysis - Debt-to-Income Ratio (DTI)</a:t>
            </a:r>
          </a:p>
        </p:txBody>
      </p:sp>
      <p:sp>
        <p:nvSpPr>
          <p:cNvPr id="3" name="Content Placeholder 2">
            <a:extLst>
              <a:ext uri="{FF2B5EF4-FFF2-40B4-BE49-F238E27FC236}">
                <a16:creationId xmlns:a16="http://schemas.microsoft.com/office/drawing/2014/main" id="{9B146440-C63A-A6BC-CD17-AF9D61A818FB}"/>
              </a:ext>
            </a:extLst>
          </p:cNvPr>
          <p:cNvSpPr>
            <a:spLocks noGrp="1"/>
          </p:cNvSpPr>
          <p:nvPr>
            <p:ph idx="1"/>
          </p:nvPr>
        </p:nvSpPr>
        <p:spPr>
          <a:xfrm>
            <a:off x="199991" y="1992118"/>
            <a:ext cx="6932590" cy="4930347"/>
          </a:xfrm>
        </p:spPr>
        <p:txBody>
          <a:bodyPr>
            <a:normAutofit fontScale="92500"/>
          </a:bodyPr>
          <a:lstStyle/>
          <a:p>
            <a:pPr algn="l">
              <a:lnSpc>
                <a:spcPct val="110000"/>
              </a:lnSpc>
              <a:buFont typeface="+mj-lt"/>
              <a:buAutoNum type="arabicPeriod"/>
            </a:pPr>
            <a:r>
              <a:rPr lang="en-CA" sz="1400" b="0" i="0" dirty="0">
                <a:effectLst/>
                <a:latin typeface="system-ui"/>
              </a:rPr>
              <a:t>Summary Statistics:</a:t>
            </a:r>
          </a:p>
          <a:p>
            <a:pPr lvl="1">
              <a:lnSpc>
                <a:spcPct val="110000"/>
              </a:lnSpc>
            </a:pPr>
            <a:r>
              <a:rPr lang="en-CA" sz="1400" b="0" i="0" dirty="0">
                <a:effectLst/>
                <a:latin typeface="system-ui"/>
              </a:rPr>
              <a:t>Count: 19,264 borrowers. </a:t>
            </a:r>
          </a:p>
          <a:p>
            <a:pPr lvl="1">
              <a:lnSpc>
                <a:spcPct val="110000"/>
              </a:lnSpc>
            </a:pPr>
            <a:r>
              <a:rPr lang="en-CA" sz="1400" b="0" i="0" dirty="0">
                <a:effectLst/>
                <a:latin typeface="system-ui"/>
              </a:rPr>
              <a:t>Mean Debt-to-Income Ratio: 13.05%.</a:t>
            </a:r>
          </a:p>
          <a:p>
            <a:pPr lvl="1">
              <a:lnSpc>
                <a:spcPct val="110000"/>
              </a:lnSpc>
            </a:pPr>
            <a:r>
              <a:rPr lang="en-CA" sz="1400" b="0" i="0" dirty="0">
                <a:effectLst/>
                <a:latin typeface="system-ui"/>
              </a:rPr>
              <a:t>Median Debt-to-Income Ratio: 13.04%, very close to the mean, indicating a near-symmetrical distribution. </a:t>
            </a:r>
          </a:p>
          <a:p>
            <a:pPr lvl="1">
              <a:lnSpc>
                <a:spcPct val="110000"/>
              </a:lnSpc>
            </a:pPr>
            <a:r>
              <a:rPr lang="en-CA" sz="1400" b="0" i="0" dirty="0">
                <a:effectLst/>
                <a:latin typeface="system-ui"/>
              </a:rPr>
              <a:t>Mode Debt-to-Income Ratio: 0% (this means that a non-trivial number of borrowers have no debt relative to their income, resulting in a DTI of 0). </a:t>
            </a:r>
          </a:p>
          <a:p>
            <a:pPr lvl="1">
              <a:lnSpc>
                <a:spcPct val="110000"/>
              </a:lnSpc>
            </a:pPr>
            <a:r>
              <a:rPr lang="en-CA" sz="1400" b="0" i="0" dirty="0">
                <a:effectLst/>
                <a:latin typeface="system-ui"/>
              </a:rPr>
              <a:t>Standard Deviation: 6.73%, indicating moderate variability in DTI among borrowers.</a:t>
            </a:r>
          </a:p>
          <a:p>
            <a:pPr lvl="1">
              <a:lnSpc>
                <a:spcPct val="110000"/>
              </a:lnSpc>
            </a:pPr>
            <a:r>
              <a:rPr lang="en-CA" sz="1400" b="0" i="0" dirty="0">
                <a:effectLst/>
                <a:latin typeface="system-ui"/>
              </a:rPr>
              <a:t>Minimum Debt-to-Income Ratio: 0%, reflecting borrowers who have no debt obligations. </a:t>
            </a:r>
          </a:p>
          <a:p>
            <a:pPr lvl="1">
              <a:lnSpc>
                <a:spcPct val="110000"/>
              </a:lnSpc>
            </a:pPr>
            <a:r>
              <a:rPr lang="en-CA" sz="1400" b="0" i="0" dirty="0">
                <a:effectLst/>
                <a:latin typeface="system-ui"/>
              </a:rPr>
              <a:t>Maximum Debt-to-Income Ratio: 29.99%, indicating that some borrowers have close to 30% of their income committed to servicing debt.</a:t>
            </a:r>
          </a:p>
          <a:p>
            <a:pPr marL="0" indent="0">
              <a:lnSpc>
                <a:spcPct val="110000"/>
              </a:lnSpc>
              <a:buNone/>
            </a:pPr>
            <a:r>
              <a:rPr lang="en-CA" sz="1500" dirty="0">
                <a:latin typeface="system-ui"/>
              </a:rPr>
              <a:t>2. Visual Insights</a:t>
            </a:r>
            <a:r>
              <a:rPr lang="en-CA" sz="2200" dirty="0">
                <a:latin typeface="system-ui"/>
              </a:rPr>
              <a:t>:</a:t>
            </a:r>
          </a:p>
          <a:p>
            <a:pPr lvl="1">
              <a:lnSpc>
                <a:spcPct val="110000"/>
              </a:lnSpc>
            </a:pPr>
            <a:r>
              <a:rPr lang="en-CA" sz="1400" dirty="0">
                <a:latin typeface="system-ui"/>
              </a:rPr>
              <a:t>The histogram shows that most borrowers have a DTI between 7.8% and 18.3%, with the peak around the mean and median of 13%. </a:t>
            </a:r>
          </a:p>
          <a:p>
            <a:pPr lvl="1">
              <a:lnSpc>
                <a:spcPct val="110000"/>
              </a:lnSpc>
            </a:pPr>
            <a:r>
              <a:rPr lang="en-CA" sz="1400" dirty="0">
                <a:latin typeface="system-ui"/>
              </a:rPr>
              <a:t>The long right tail suggests that a smaller proportion of borrowers have higher DTI ratios, which could signal a riskier financial profile. </a:t>
            </a:r>
          </a:p>
          <a:p>
            <a:pPr lvl="1">
              <a:lnSpc>
                <a:spcPct val="110000"/>
              </a:lnSpc>
            </a:pPr>
            <a:r>
              <a:rPr lang="en-CA" sz="1400" dirty="0">
                <a:latin typeface="system-ui"/>
              </a:rPr>
              <a:t>Borrowers with a DTI above 20% may face more financial difficulty repaying loans, making them more susceptible to default.</a:t>
            </a:r>
          </a:p>
        </p:txBody>
      </p:sp>
      <p:pic>
        <p:nvPicPr>
          <p:cNvPr id="7170" name="Picture 2">
            <a:extLst>
              <a:ext uri="{FF2B5EF4-FFF2-40B4-BE49-F238E27FC236}">
                <a16:creationId xmlns:a16="http://schemas.microsoft.com/office/drawing/2014/main" id="{5319F37D-B3A7-204F-685D-635DB60BA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339" y="2095284"/>
            <a:ext cx="4974670" cy="316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745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3F81A-53D5-44C3-71D9-3C05020777B8}"/>
              </a:ext>
            </a:extLst>
          </p:cNvPr>
          <p:cNvSpPr>
            <a:spLocks noGrp="1"/>
          </p:cNvSpPr>
          <p:nvPr>
            <p:ph type="title"/>
          </p:nvPr>
        </p:nvSpPr>
        <p:spPr/>
        <p:txBody>
          <a:bodyPr>
            <a:normAutofit/>
          </a:bodyPr>
          <a:lstStyle/>
          <a:p>
            <a:r>
              <a:rPr lang="en-US" sz="3200" dirty="0"/>
              <a:t>Univariate Analysis Summary</a:t>
            </a:r>
          </a:p>
        </p:txBody>
      </p:sp>
      <p:sp>
        <p:nvSpPr>
          <p:cNvPr id="3" name="Content Placeholder 2">
            <a:extLst>
              <a:ext uri="{FF2B5EF4-FFF2-40B4-BE49-F238E27FC236}">
                <a16:creationId xmlns:a16="http://schemas.microsoft.com/office/drawing/2014/main" id="{9613D174-9DC1-7812-CE41-805DE38A736B}"/>
              </a:ext>
            </a:extLst>
          </p:cNvPr>
          <p:cNvSpPr>
            <a:spLocks noGrp="1"/>
          </p:cNvSpPr>
          <p:nvPr>
            <p:ph idx="1"/>
          </p:nvPr>
        </p:nvSpPr>
        <p:spPr>
          <a:xfrm>
            <a:off x="242776" y="2156871"/>
            <a:ext cx="11706447" cy="3947901"/>
          </a:xfrm>
        </p:spPr>
        <p:txBody>
          <a:bodyPr>
            <a:normAutofit fontScale="85000" lnSpcReduction="10000"/>
          </a:bodyPr>
          <a:lstStyle/>
          <a:p>
            <a:pPr marL="457200" indent="-457200">
              <a:buFont typeface="+mj-lt"/>
              <a:buAutoNum type="arabicPeriod"/>
            </a:pPr>
            <a:r>
              <a:rPr lang="en-US" dirty="0"/>
              <a:t>Loan Amount (</a:t>
            </a:r>
            <a:r>
              <a:rPr lang="en-US" dirty="0" err="1"/>
              <a:t>loan_amnt</a:t>
            </a:r>
            <a:r>
              <a:rPr lang="en-US" dirty="0"/>
              <a:t>) </a:t>
            </a:r>
          </a:p>
          <a:p>
            <a:pPr lvl="1"/>
            <a:r>
              <a:rPr lang="en-US" dirty="0"/>
              <a:t>Mean: 8,761.64, Median: 8,000, Mode: 10,000 </a:t>
            </a:r>
          </a:p>
          <a:p>
            <a:pPr lvl="1"/>
            <a:r>
              <a:rPr lang="en-US" dirty="0"/>
              <a:t>Insight: Right-skewed, most loans are between 5,000 and 12,000, with a few large loans pulling the mean upward.</a:t>
            </a:r>
          </a:p>
          <a:p>
            <a:pPr marL="457200" indent="-457200">
              <a:buFont typeface="+mj-lt"/>
              <a:buAutoNum type="arabicPeriod"/>
            </a:pPr>
            <a:r>
              <a:rPr lang="en-US" dirty="0"/>
              <a:t>Interest Rate (</a:t>
            </a:r>
            <a:r>
              <a:rPr lang="en-US" dirty="0" err="1"/>
              <a:t>int_rate</a:t>
            </a:r>
            <a:r>
              <a:rPr lang="en-US" dirty="0"/>
              <a:t>)</a:t>
            </a:r>
          </a:p>
          <a:p>
            <a:pPr lvl="1"/>
            <a:r>
              <a:rPr lang="en-US" dirty="0"/>
              <a:t> Mean: 10.73%, Median: 10.65%, Mode: 10.65% </a:t>
            </a:r>
          </a:p>
          <a:p>
            <a:pPr lvl="1"/>
            <a:r>
              <a:rPr lang="en-US" dirty="0"/>
              <a:t>Insight: Slightly right-skewed, most rates between 7.74% and 13.11%, higher rates signal riskier loans. </a:t>
            </a:r>
          </a:p>
          <a:p>
            <a:pPr marL="457200" indent="-457200">
              <a:buFont typeface="+mj-lt"/>
              <a:buAutoNum type="arabicPeriod"/>
            </a:pPr>
            <a:r>
              <a:rPr lang="en-US" dirty="0"/>
              <a:t>Annual Income (</a:t>
            </a:r>
            <a:r>
              <a:rPr lang="en-US" dirty="0" err="1"/>
              <a:t>annual_inc</a:t>
            </a:r>
            <a:r>
              <a:rPr lang="en-US" dirty="0"/>
              <a:t>)</a:t>
            </a:r>
          </a:p>
          <a:p>
            <a:pPr lvl="1"/>
            <a:r>
              <a:rPr lang="en-US" dirty="0"/>
              <a:t>Mean: 56,720.10, Median: 52,000, Mode: 60,000 </a:t>
            </a:r>
          </a:p>
          <a:p>
            <a:pPr lvl="1"/>
            <a:r>
              <a:rPr lang="en-US" dirty="0"/>
              <a:t>Insight: Right-skewed, most incomes range from 60,000, with some high earners pulling up the mean. </a:t>
            </a:r>
          </a:p>
          <a:p>
            <a:pPr marL="457200" indent="-457200">
              <a:buFont typeface="+mj-lt"/>
              <a:buAutoNum type="arabicPeriod"/>
            </a:pPr>
            <a:r>
              <a:rPr lang="en-US" dirty="0"/>
              <a:t>Debt-to-Income Ratio (</a:t>
            </a:r>
            <a:r>
              <a:rPr lang="en-US" dirty="0" err="1"/>
              <a:t>dti</a:t>
            </a:r>
            <a:r>
              <a:rPr lang="en-US" dirty="0"/>
              <a:t>) </a:t>
            </a:r>
          </a:p>
          <a:p>
            <a:pPr lvl="1"/>
            <a:r>
              <a:rPr lang="en-US" dirty="0"/>
              <a:t>Mean: 13.05%, Median: 13.04%, Mode: 0% </a:t>
            </a:r>
          </a:p>
          <a:p>
            <a:pPr lvl="1"/>
            <a:r>
              <a:rPr lang="en-US" dirty="0"/>
              <a:t>Insight: Nearly symmetrical; a notable number of borrowers have no debt, but some have DTIs up to 30%.</a:t>
            </a:r>
          </a:p>
        </p:txBody>
      </p:sp>
    </p:spTree>
    <p:extLst>
      <p:ext uri="{BB962C8B-B14F-4D97-AF65-F5344CB8AC3E}">
        <p14:creationId xmlns:p14="http://schemas.microsoft.com/office/powerpoint/2010/main" val="118964410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612</TotalTime>
  <Words>2604</Words>
  <Application>Microsoft Macintosh PowerPoint</Application>
  <PresentationFormat>Widescreen</PresentationFormat>
  <Paragraphs>147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system-ui</vt:lpstr>
      <vt:lpstr>Trebuchet MS</vt:lpstr>
      <vt:lpstr>Berlin</vt:lpstr>
      <vt:lpstr>Lending Club Case Study Loan Default Risk Analysis</vt:lpstr>
      <vt:lpstr>Introduction</vt:lpstr>
      <vt:lpstr>PowerPoint Presentation</vt:lpstr>
      <vt:lpstr>Data Quality and Cleaning</vt:lpstr>
      <vt:lpstr>Univariate Analysis - Loan Amount</vt:lpstr>
      <vt:lpstr>Univariate Analysis - Interest Rate</vt:lpstr>
      <vt:lpstr>Univariate Analysis - Annual Income</vt:lpstr>
      <vt:lpstr>Univariate Analysis - Debt-to-Income Ratio (DTI)</vt:lpstr>
      <vt:lpstr>Univariate Analysis Summary</vt:lpstr>
      <vt:lpstr>Univariate Analysis for Categorical Attributes</vt:lpstr>
      <vt:lpstr>Bivariate Analysis - Loan Amount vs Loan Status</vt:lpstr>
      <vt:lpstr>Bivariate Analysis - Interest Rate vs Loan Status</vt:lpstr>
      <vt:lpstr>Bivariate Analysis - Annual Income vs Loan Status</vt:lpstr>
      <vt:lpstr>Bivariate Analysis - Debt-to-Income Ratio vs Loan Status</vt:lpstr>
      <vt:lpstr>Bivariate Analysis - Categorical Variables</vt:lpstr>
      <vt:lpstr>Heatmap - Correlation Matrix</vt:lpstr>
      <vt:lpstr>Key Driver Variables</vt:lpstr>
      <vt:lpstr>Conclusion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Mohammadhossein Jafarimarandi, Mr</dc:creator>
  <cp:lastModifiedBy>Mohammadhossein Jafarimarandi, Mr</cp:lastModifiedBy>
  <cp:revision>14</cp:revision>
  <dcterms:created xsi:type="dcterms:W3CDTF">2024-09-22T08:34:38Z</dcterms:created>
  <dcterms:modified xsi:type="dcterms:W3CDTF">2024-09-22T18:46:53Z</dcterms:modified>
</cp:coreProperties>
</file>