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0" r:id="rId6"/>
    <p:sldId id="259"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9/22/24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9/22/24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9/22/24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6B15-895E-B04E-4824-5C30ED00EE37}"/>
              </a:ext>
            </a:extLst>
          </p:cNvPr>
          <p:cNvSpPr>
            <a:spLocks noGrp="1"/>
          </p:cNvSpPr>
          <p:nvPr>
            <p:ph type="ctrTitle"/>
          </p:nvPr>
        </p:nvSpPr>
        <p:spPr/>
        <p:txBody>
          <a:bodyPr/>
          <a:lstStyle/>
          <a:p>
            <a:pPr algn="ctr"/>
            <a:r>
              <a:rPr lang="en-CA" sz="4800" dirty="0"/>
              <a:t>Lending Club Case Study Loan Default Risk Analysis</a:t>
            </a:r>
            <a:endParaRPr lang="en-US" sz="4800" dirty="0"/>
          </a:p>
        </p:txBody>
      </p:sp>
      <p:sp>
        <p:nvSpPr>
          <p:cNvPr id="3" name="Subtitle 2">
            <a:extLst>
              <a:ext uri="{FF2B5EF4-FFF2-40B4-BE49-F238E27FC236}">
                <a16:creationId xmlns:a16="http://schemas.microsoft.com/office/drawing/2014/main" id="{3AA498B7-8AE1-EE5A-B751-F7D332780B53}"/>
              </a:ext>
            </a:extLst>
          </p:cNvPr>
          <p:cNvSpPr>
            <a:spLocks noGrp="1"/>
          </p:cNvSpPr>
          <p:nvPr>
            <p:ph type="subTitle" idx="1"/>
          </p:nvPr>
        </p:nvSpPr>
        <p:spPr/>
        <p:txBody>
          <a:bodyPr/>
          <a:lstStyle/>
          <a:p>
            <a:r>
              <a:rPr lang="en-CA" dirty="0"/>
              <a:t>A Detailed Exploratory Data Analysis</a:t>
            </a:r>
            <a:endParaRPr lang="en-US" dirty="0"/>
          </a:p>
        </p:txBody>
      </p:sp>
    </p:spTree>
    <p:extLst>
      <p:ext uri="{BB962C8B-B14F-4D97-AF65-F5344CB8AC3E}">
        <p14:creationId xmlns:p14="http://schemas.microsoft.com/office/powerpoint/2010/main" val="1970943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3C87-C9DA-0C84-5C95-2C6DC45A631A}"/>
              </a:ext>
            </a:extLst>
          </p:cNvPr>
          <p:cNvSpPr>
            <a:spLocks noGrp="1"/>
          </p:cNvSpPr>
          <p:nvPr>
            <p:ph type="title"/>
          </p:nvPr>
        </p:nvSpPr>
        <p:spPr/>
        <p:txBody>
          <a:bodyPr>
            <a:normAutofit/>
          </a:bodyPr>
          <a:lstStyle/>
          <a:p>
            <a:r>
              <a:rPr lang="en-US" sz="3200" dirty="0"/>
              <a:t>Bivariate Analysis - Interest Rate vs Loan Status</a:t>
            </a:r>
          </a:p>
        </p:txBody>
      </p:sp>
      <p:sp>
        <p:nvSpPr>
          <p:cNvPr id="3" name="Content Placeholder 2">
            <a:extLst>
              <a:ext uri="{FF2B5EF4-FFF2-40B4-BE49-F238E27FC236}">
                <a16:creationId xmlns:a16="http://schemas.microsoft.com/office/drawing/2014/main" id="{56DE5787-4E8D-3EA4-2ACF-3F2CBC23D5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221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73B2-027D-0044-96D9-B63BDD061512}"/>
              </a:ext>
            </a:extLst>
          </p:cNvPr>
          <p:cNvSpPr>
            <a:spLocks noGrp="1"/>
          </p:cNvSpPr>
          <p:nvPr>
            <p:ph type="title"/>
          </p:nvPr>
        </p:nvSpPr>
        <p:spPr/>
        <p:txBody>
          <a:bodyPr>
            <a:normAutofit/>
          </a:bodyPr>
          <a:lstStyle/>
          <a:p>
            <a:r>
              <a:rPr lang="en-CA" sz="3200" dirty="0"/>
              <a:t>Bivariate Analysis - Annual Income vs Loan Status</a:t>
            </a:r>
            <a:endParaRPr lang="en-US" sz="3200" dirty="0"/>
          </a:p>
        </p:txBody>
      </p:sp>
      <p:sp>
        <p:nvSpPr>
          <p:cNvPr id="3" name="Content Placeholder 2">
            <a:extLst>
              <a:ext uri="{FF2B5EF4-FFF2-40B4-BE49-F238E27FC236}">
                <a16:creationId xmlns:a16="http://schemas.microsoft.com/office/drawing/2014/main" id="{E88E9DBE-F54D-DFDB-D617-F71DFAF9FF9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09848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52D1-8C25-12E9-DB72-10E7468D7D45}"/>
              </a:ext>
            </a:extLst>
          </p:cNvPr>
          <p:cNvSpPr>
            <a:spLocks noGrp="1"/>
          </p:cNvSpPr>
          <p:nvPr>
            <p:ph type="title"/>
          </p:nvPr>
        </p:nvSpPr>
        <p:spPr/>
        <p:txBody>
          <a:bodyPr/>
          <a:lstStyle/>
          <a:p>
            <a:r>
              <a:rPr lang="en-CA" dirty="0"/>
              <a:t>Bivariate Analysis - Categorical Variables</a:t>
            </a:r>
            <a:endParaRPr lang="en-US" dirty="0"/>
          </a:p>
        </p:txBody>
      </p:sp>
      <p:sp>
        <p:nvSpPr>
          <p:cNvPr id="3" name="Content Placeholder 2">
            <a:extLst>
              <a:ext uri="{FF2B5EF4-FFF2-40B4-BE49-F238E27FC236}">
                <a16:creationId xmlns:a16="http://schemas.microsoft.com/office/drawing/2014/main" id="{6C3D9572-0A57-8D99-C5B4-64D3D70DF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131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B60C-8861-3116-DBDB-64246BF63325}"/>
              </a:ext>
            </a:extLst>
          </p:cNvPr>
          <p:cNvSpPr>
            <a:spLocks noGrp="1"/>
          </p:cNvSpPr>
          <p:nvPr>
            <p:ph type="title"/>
          </p:nvPr>
        </p:nvSpPr>
        <p:spPr/>
        <p:txBody>
          <a:bodyPr/>
          <a:lstStyle/>
          <a:p>
            <a:r>
              <a:rPr lang="en-CA" dirty="0"/>
              <a:t>Heatmap - Correlation Matrix</a:t>
            </a:r>
            <a:endParaRPr lang="en-US" dirty="0"/>
          </a:p>
        </p:txBody>
      </p:sp>
      <p:sp>
        <p:nvSpPr>
          <p:cNvPr id="3" name="Content Placeholder 2">
            <a:extLst>
              <a:ext uri="{FF2B5EF4-FFF2-40B4-BE49-F238E27FC236}">
                <a16:creationId xmlns:a16="http://schemas.microsoft.com/office/drawing/2014/main" id="{59FC99C1-2157-30EF-0866-3D967FA742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2073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F46F-8874-6FF1-9892-FAD420D26FC1}"/>
              </a:ext>
            </a:extLst>
          </p:cNvPr>
          <p:cNvSpPr>
            <a:spLocks noGrp="1"/>
          </p:cNvSpPr>
          <p:nvPr>
            <p:ph type="title"/>
          </p:nvPr>
        </p:nvSpPr>
        <p:spPr/>
        <p:txBody>
          <a:bodyPr/>
          <a:lstStyle/>
          <a:p>
            <a:r>
              <a:rPr lang="en-CA" dirty="0"/>
              <a:t>Key Driver Variables</a:t>
            </a:r>
            <a:endParaRPr lang="en-US" dirty="0"/>
          </a:p>
        </p:txBody>
      </p:sp>
      <p:sp>
        <p:nvSpPr>
          <p:cNvPr id="3" name="Content Placeholder 2">
            <a:extLst>
              <a:ext uri="{FF2B5EF4-FFF2-40B4-BE49-F238E27FC236}">
                <a16:creationId xmlns:a16="http://schemas.microsoft.com/office/drawing/2014/main" id="{075B57F1-DBAF-1480-4888-C3C435901FF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4721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7D40-68F1-FC60-2CBA-BB0D96D3ED9C}"/>
              </a:ext>
            </a:extLst>
          </p:cNvPr>
          <p:cNvSpPr>
            <a:spLocks noGrp="1"/>
          </p:cNvSpPr>
          <p:nvPr>
            <p:ph type="title"/>
          </p:nvPr>
        </p:nvSpPr>
        <p:spPr/>
        <p:txBody>
          <a:bodyPr/>
          <a:lstStyle/>
          <a:p>
            <a:r>
              <a:rPr lang="en-CA" dirty="0"/>
              <a:t>Conclusion and Recommendations</a:t>
            </a:r>
            <a:endParaRPr lang="en-US" dirty="0"/>
          </a:p>
        </p:txBody>
      </p:sp>
      <p:sp>
        <p:nvSpPr>
          <p:cNvPr id="3" name="Content Placeholder 2">
            <a:extLst>
              <a:ext uri="{FF2B5EF4-FFF2-40B4-BE49-F238E27FC236}">
                <a16:creationId xmlns:a16="http://schemas.microsoft.com/office/drawing/2014/main" id="{4BF3E7DB-2791-F2A1-030D-5F887958A8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0991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97CF-30A2-CC36-C122-5281B9E97436}"/>
              </a:ext>
            </a:extLst>
          </p:cNvPr>
          <p:cNvSpPr>
            <a:spLocks noGrp="1"/>
          </p:cNvSpPr>
          <p:nvPr>
            <p:ph type="title"/>
          </p:nvPr>
        </p:nvSpPr>
        <p:spPr/>
        <p:txBody>
          <a:bodyPr/>
          <a:lstStyle/>
          <a:p>
            <a:r>
              <a:rPr lang="en-CA" dirty="0"/>
              <a:t>Introduction</a:t>
            </a:r>
            <a:endParaRPr lang="en-US" dirty="0"/>
          </a:p>
        </p:txBody>
      </p:sp>
      <p:sp>
        <p:nvSpPr>
          <p:cNvPr id="3" name="Content Placeholder 2">
            <a:extLst>
              <a:ext uri="{FF2B5EF4-FFF2-40B4-BE49-F238E27FC236}">
                <a16:creationId xmlns:a16="http://schemas.microsoft.com/office/drawing/2014/main" id="{CCC1C99A-A7E0-4396-A0E2-5505962C69F6}"/>
              </a:ext>
            </a:extLst>
          </p:cNvPr>
          <p:cNvSpPr>
            <a:spLocks noGrp="1"/>
          </p:cNvSpPr>
          <p:nvPr>
            <p:ph idx="1"/>
          </p:nvPr>
        </p:nvSpPr>
        <p:spPr>
          <a:xfrm>
            <a:off x="340243" y="2336873"/>
            <a:ext cx="11196084" cy="3599316"/>
          </a:xfrm>
        </p:spPr>
        <p:txBody>
          <a:bodyPr>
            <a:normAutofit/>
          </a:bodyPr>
          <a:lstStyle/>
          <a:p>
            <a:pPr marL="0" indent="0">
              <a:buNone/>
            </a:pPr>
            <a:r>
              <a:rPr lang="en-CA" sz="2000" b="1" dirty="0"/>
              <a:t>Overview of the Problem</a:t>
            </a:r>
            <a:r>
              <a:rPr lang="en-CA" sz="2000" dirty="0"/>
              <a:t>: </a:t>
            </a:r>
          </a:p>
          <a:p>
            <a:pPr algn="justLow"/>
            <a:r>
              <a:rPr lang="en-CA" sz="2000" dirty="0"/>
              <a:t>Lending Club, an online loan marketplace, faces challenges in assessing the risk of loan defaults. The goal of this case study is to analyze borrower data and identify key factors that contribute to loan default. By understanding these factors, we can help Lending Club minimize financial losses and improve lending decisions.</a:t>
            </a:r>
          </a:p>
          <a:p>
            <a:pPr marL="0" indent="0" algn="justLow">
              <a:buNone/>
            </a:pPr>
            <a:r>
              <a:rPr lang="en-CA" sz="2000" b="1" dirty="0"/>
              <a:t>Business Objective:</a:t>
            </a:r>
          </a:p>
          <a:p>
            <a:pPr algn="justLow"/>
            <a:r>
              <a:rPr lang="en-CA" sz="2000" dirty="0"/>
              <a:t>Identify patterns that indicate if a borrower is likely to default on their loan.</a:t>
            </a:r>
          </a:p>
          <a:p>
            <a:pPr algn="justLow"/>
            <a:r>
              <a:rPr lang="en-CA" sz="2000" dirty="0"/>
              <a:t>Use Exploratory Data Analysis (EDA) to derive insights from the data.</a:t>
            </a:r>
          </a:p>
          <a:p>
            <a:pPr algn="justLow"/>
            <a:r>
              <a:rPr lang="en-CA" sz="2000" dirty="0"/>
              <a:t>Provide actionable recommendations to reduce risk and enhance decision-making in the loan approval process.</a:t>
            </a:r>
          </a:p>
          <a:p>
            <a:pPr marL="0" indent="0" algn="justLow">
              <a:buNone/>
            </a:pPr>
            <a:endParaRPr lang="en-CA" sz="2000" dirty="0"/>
          </a:p>
          <a:p>
            <a:pPr marL="0" indent="0" algn="justLow">
              <a:buNone/>
            </a:pPr>
            <a:endParaRPr lang="en-US" sz="2000" dirty="0"/>
          </a:p>
        </p:txBody>
      </p:sp>
    </p:spTree>
    <p:extLst>
      <p:ext uri="{BB962C8B-B14F-4D97-AF65-F5344CB8AC3E}">
        <p14:creationId xmlns:p14="http://schemas.microsoft.com/office/powerpoint/2010/main" val="123821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16657F-68EE-6932-6625-54C761146F0C}"/>
              </a:ext>
            </a:extLst>
          </p:cNvPr>
          <p:cNvSpPr txBox="1">
            <a:spLocks/>
          </p:cNvSpPr>
          <p:nvPr/>
        </p:nvSpPr>
        <p:spPr>
          <a:xfrm>
            <a:off x="350711" y="221601"/>
            <a:ext cx="9845911" cy="93734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00000"/>
              </a:lnSpc>
            </a:pPr>
            <a:r>
              <a:rPr lang="en-CA" sz="2400" dirty="0"/>
              <a:t>Dataset Overview</a:t>
            </a:r>
          </a:p>
          <a:p>
            <a:pPr marL="171450" indent="-171450">
              <a:lnSpc>
                <a:spcPct val="100000"/>
              </a:lnSpc>
              <a:buFont typeface="Arial" panose="020B0604020202020204" pitchFamily="34" charset="0"/>
              <a:buChar char="•"/>
            </a:pPr>
            <a:r>
              <a:rPr lang="en-CA" sz="1800" dirty="0"/>
              <a:t>The dataset contains </a:t>
            </a:r>
            <a:r>
              <a:rPr lang="en-CA" sz="1800" b="1" dirty="0"/>
              <a:t>loan data</a:t>
            </a:r>
            <a:r>
              <a:rPr lang="en-CA" sz="1800" dirty="0"/>
              <a:t> from Lending Club, covering the period from </a:t>
            </a:r>
            <a:r>
              <a:rPr lang="en-CA" sz="1800" b="1" dirty="0"/>
              <a:t>2007 to 2011</a:t>
            </a:r>
            <a:r>
              <a:rPr lang="en-CA" sz="1800" dirty="0"/>
              <a:t>.</a:t>
            </a:r>
          </a:p>
          <a:p>
            <a:pPr marL="171450" indent="-171450">
              <a:lnSpc>
                <a:spcPct val="100000"/>
              </a:lnSpc>
              <a:buFont typeface="Arial" panose="020B0604020202020204" pitchFamily="34" charset="0"/>
              <a:buChar char="•"/>
            </a:pPr>
            <a:r>
              <a:rPr lang="en-CA" sz="1800" dirty="0"/>
              <a:t>It includes </a:t>
            </a:r>
            <a:r>
              <a:rPr lang="en-CA" sz="1800" b="1" dirty="0"/>
              <a:t>39,717 rows</a:t>
            </a:r>
            <a:r>
              <a:rPr lang="en-CA" sz="1800" dirty="0"/>
              <a:t> and </a:t>
            </a:r>
            <a:r>
              <a:rPr lang="en-CA" sz="1800" b="1" dirty="0"/>
              <a:t>111 columns</a:t>
            </a:r>
            <a:r>
              <a:rPr lang="en-CA" sz="1800" dirty="0"/>
              <a:t>, with various borrower and loan attributes.</a:t>
            </a:r>
            <a:endParaRPr lang="en-US" sz="1800" dirty="0"/>
          </a:p>
        </p:txBody>
      </p:sp>
      <p:sp>
        <p:nvSpPr>
          <p:cNvPr id="5" name="Title 1">
            <a:extLst>
              <a:ext uri="{FF2B5EF4-FFF2-40B4-BE49-F238E27FC236}">
                <a16:creationId xmlns:a16="http://schemas.microsoft.com/office/drawing/2014/main" id="{2445CB96-6DF1-18FC-6362-733AAAA838F3}"/>
              </a:ext>
            </a:extLst>
          </p:cNvPr>
          <p:cNvSpPr txBox="1">
            <a:spLocks/>
          </p:cNvSpPr>
          <p:nvPr/>
        </p:nvSpPr>
        <p:spPr>
          <a:xfrm>
            <a:off x="350709" y="1362829"/>
            <a:ext cx="11260043" cy="194389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00000"/>
              </a:lnSpc>
            </a:pPr>
            <a:r>
              <a:rPr lang="en-CA" sz="2400" dirty="0"/>
              <a:t>Data Structure</a:t>
            </a:r>
          </a:p>
          <a:p>
            <a:pPr marL="342900" indent="-342900">
              <a:lnSpc>
                <a:spcPct val="100000"/>
              </a:lnSpc>
              <a:buFont typeface="Arial" panose="020B0604020202020204" pitchFamily="34" charset="0"/>
              <a:buChar char="•"/>
            </a:pPr>
            <a:r>
              <a:rPr lang="en-CA" sz="2400" dirty="0"/>
              <a:t>Data Types</a:t>
            </a:r>
          </a:p>
          <a:p>
            <a:pPr marL="628650" lvl="1" indent="-171450">
              <a:buFont typeface="Arial" panose="020B0604020202020204" pitchFamily="34" charset="0"/>
              <a:buChar char="•"/>
            </a:pPr>
            <a:r>
              <a:rPr lang="en-CA" dirty="0"/>
              <a:t>74 columns of type float64 (e.g., loan amounts, interest rates, and other numerical attributes).</a:t>
            </a:r>
          </a:p>
          <a:p>
            <a:pPr marL="628650" lvl="1" indent="-171450">
              <a:buFont typeface="Arial" panose="020B0604020202020204" pitchFamily="34" charset="0"/>
              <a:buChar char="•"/>
            </a:pPr>
            <a:r>
              <a:rPr lang="en-CA" dirty="0"/>
              <a:t>13 columns of type int64 (e.g., categorical codes and numeric counts).</a:t>
            </a:r>
          </a:p>
          <a:p>
            <a:pPr marL="628650" lvl="1" indent="-171450">
              <a:buFont typeface="Arial" panose="020B0604020202020204" pitchFamily="34" charset="0"/>
              <a:buChar char="•"/>
            </a:pPr>
            <a:r>
              <a:rPr lang="en-CA" dirty="0"/>
              <a:t>24 columns of type object (e.g., dates, strings like loan grade, and borrower information).</a:t>
            </a:r>
          </a:p>
          <a:p>
            <a:pPr marL="800100" lvl="1" indent="-342900">
              <a:buFont typeface="Arial" panose="020B0604020202020204" pitchFamily="34" charset="0"/>
              <a:buChar char="•"/>
            </a:pPr>
            <a:endParaRPr lang="en-CA" sz="600" dirty="0"/>
          </a:p>
          <a:p>
            <a:pPr>
              <a:lnSpc>
                <a:spcPct val="100000"/>
              </a:lnSpc>
            </a:pPr>
            <a:endParaRPr lang="en-CA" sz="2400" dirty="0"/>
          </a:p>
          <a:p>
            <a:pPr>
              <a:lnSpc>
                <a:spcPct val="100000"/>
              </a:lnSpc>
            </a:pPr>
            <a:endParaRPr lang="en-US" sz="1800" dirty="0"/>
          </a:p>
        </p:txBody>
      </p:sp>
      <p:sp>
        <p:nvSpPr>
          <p:cNvPr id="6" name="Title 1">
            <a:extLst>
              <a:ext uri="{FF2B5EF4-FFF2-40B4-BE49-F238E27FC236}">
                <a16:creationId xmlns:a16="http://schemas.microsoft.com/office/drawing/2014/main" id="{5A21F60E-2FAE-6894-6E42-F0DC85C7A3F8}"/>
              </a:ext>
            </a:extLst>
          </p:cNvPr>
          <p:cNvSpPr txBox="1">
            <a:spLocks/>
          </p:cNvSpPr>
          <p:nvPr/>
        </p:nvSpPr>
        <p:spPr>
          <a:xfrm>
            <a:off x="350709" y="3067582"/>
            <a:ext cx="11260043" cy="3482073"/>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00000"/>
              </a:lnSpc>
            </a:pPr>
            <a:r>
              <a:rPr lang="en-CA" sz="2400" dirty="0"/>
              <a:t>Key Attributes</a:t>
            </a:r>
          </a:p>
          <a:p>
            <a:pPr marL="628650" lvl="1" indent="-171450">
              <a:buFont typeface="Arial" panose="020B0604020202020204" pitchFamily="34" charset="0"/>
              <a:buChar char="•"/>
            </a:pPr>
            <a:r>
              <a:rPr lang="en-CA" dirty="0"/>
              <a:t>Loan Amount: The amount requested by the borrower.</a:t>
            </a:r>
          </a:p>
          <a:p>
            <a:pPr marL="628650" lvl="1" indent="-171450">
              <a:buFont typeface="Arial" panose="020B0604020202020204" pitchFamily="34" charset="0"/>
              <a:buChar char="•"/>
            </a:pPr>
            <a:r>
              <a:rPr lang="en-CA" dirty="0"/>
              <a:t>Interest Rate: The annual interest rate for the loan.</a:t>
            </a:r>
          </a:p>
          <a:p>
            <a:pPr marL="628650" lvl="1" indent="-171450">
              <a:buFont typeface="Arial" panose="020B0604020202020204" pitchFamily="34" charset="0"/>
              <a:buChar char="•"/>
            </a:pPr>
            <a:r>
              <a:rPr lang="en-CA" dirty="0"/>
              <a:t>Loan Status: Whether the loan was fully paid, charged off (defaulted), or is still current.</a:t>
            </a:r>
          </a:p>
          <a:p>
            <a:pPr marL="628650" lvl="1" indent="-171450">
              <a:buFont typeface="Arial" panose="020B0604020202020204" pitchFamily="34" charset="0"/>
              <a:buChar char="•"/>
            </a:pPr>
            <a:r>
              <a:rPr lang="en-CA" dirty="0"/>
              <a:t>Debt-to-Income Ratio (DTI): The ratio of the borrower’s debt payments to their income.</a:t>
            </a:r>
          </a:p>
          <a:p>
            <a:pPr marL="628650" lvl="1" indent="-171450">
              <a:buFont typeface="Arial" panose="020B0604020202020204" pitchFamily="34" charset="0"/>
              <a:buChar char="•"/>
            </a:pPr>
            <a:r>
              <a:rPr lang="en-CA" dirty="0"/>
              <a:t>Annual Income: Reported annual income of the borrower.</a:t>
            </a:r>
          </a:p>
          <a:p>
            <a:pPr marL="628650" lvl="1" indent="-171450">
              <a:buFont typeface="Arial" panose="020B0604020202020204" pitchFamily="34" charset="0"/>
              <a:buChar char="•"/>
            </a:pPr>
            <a:r>
              <a:rPr lang="en-CA" dirty="0"/>
              <a:t>Verification Status: Indicates whether the borrower’s income was verified.</a:t>
            </a:r>
          </a:p>
          <a:p>
            <a:pPr marL="628650" lvl="1" indent="-171450">
              <a:buFont typeface="Arial" panose="020B0604020202020204" pitchFamily="34" charset="0"/>
              <a:buChar char="•"/>
            </a:pPr>
            <a:r>
              <a:rPr lang="en-CA" dirty="0"/>
              <a:t>Home Ownership: Borrower’s home ownership status (Own, Rent, Mortgage).</a:t>
            </a:r>
            <a:endParaRPr lang="en-CA" sz="2400" dirty="0"/>
          </a:p>
          <a:p>
            <a:pPr>
              <a:lnSpc>
                <a:spcPct val="100000"/>
              </a:lnSpc>
            </a:pPr>
            <a:endParaRPr lang="en-US" sz="1800" dirty="0"/>
          </a:p>
        </p:txBody>
      </p:sp>
      <p:sp>
        <p:nvSpPr>
          <p:cNvPr id="7" name="Title 1">
            <a:extLst>
              <a:ext uri="{FF2B5EF4-FFF2-40B4-BE49-F238E27FC236}">
                <a16:creationId xmlns:a16="http://schemas.microsoft.com/office/drawing/2014/main" id="{CEA86256-47D4-B75D-790C-F803715EC1AE}"/>
              </a:ext>
            </a:extLst>
          </p:cNvPr>
          <p:cNvSpPr txBox="1">
            <a:spLocks/>
          </p:cNvSpPr>
          <p:nvPr/>
        </p:nvSpPr>
        <p:spPr>
          <a:xfrm>
            <a:off x="350708" y="5468679"/>
            <a:ext cx="11260043" cy="194389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00000"/>
              </a:lnSpc>
            </a:pPr>
            <a:r>
              <a:rPr lang="en-CA" sz="2400" dirty="0"/>
              <a:t>Purpose</a:t>
            </a:r>
          </a:p>
          <a:p>
            <a:pPr>
              <a:lnSpc>
                <a:spcPct val="100000"/>
              </a:lnSpc>
            </a:pPr>
            <a:r>
              <a:rPr lang="en-CA" sz="1800" dirty="0"/>
              <a:t>This dataset allows for an in-depth analysis to determine the factors contributing to loan defaults, which can guide lending decisions.</a:t>
            </a:r>
          </a:p>
          <a:p>
            <a:pPr>
              <a:lnSpc>
                <a:spcPct val="100000"/>
              </a:lnSpc>
            </a:pPr>
            <a:endParaRPr lang="en-US" sz="1800" dirty="0"/>
          </a:p>
        </p:txBody>
      </p:sp>
    </p:spTree>
    <p:extLst>
      <p:ext uri="{BB962C8B-B14F-4D97-AF65-F5344CB8AC3E}">
        <p14:creationId xmlns:p14="http://schemas.microsoft.com/office/powerpoint/2010/main" val="234949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C3F7-C696-CC8A-46F8-46AFB5CD73EF}"/>
              </a:ext>
            </a:extLst>
          </p:cNvPr>
          <p:cNvSpPr>
            <a:spLocks noGrp="1"/>
          </p:cNvSpPr>
          <p:nvPr>
            <p:ph type="title"/>
          </p:nvPr>
        </p:nvSpPr>
        <p:spPr/>
        <p:txBody>
          <a:bodyPr/>
          <a:lstStyle/>
          <a:p>
            <a:r>
              <a:rPr lang="en-CA" dirty="0"/>
              <a:t>Data Quality and Cleaning</a:t>
            </a:r>
            <a:endParaRPr lang="en-US" dirty="0"/>
          </a:p>
        </p:txBody>
      </p:sp>
      <p:sp>
        <p:nvSpPr>
          <p:cNvPr id="4" name="Content Placeholder 2">
            <a:extLst>
              <a:ext uri="{FF2B5EF4-FFF2-40B4-BE49-F238E27FC236}">
                <a16:creationId xmlns:a16="http://schemas.microsoft.com/office/drawing/2014/main" id="{F8C0F5B7-CF4E-2218-7F66-1AA7F013AABC}"/>
              </a:ext>
            </a:extLst>
          </p:cNvPr>
          <p:cNvSpPr>
            <a:spLocks noGrp="1"/>
          </p:cNvSpPr>
          <p:nvPr>
            <p:ph idx="1"/>
          </p:nvPr>
        </p:nvSpPr>
        <p:spPr>
          <a:xfrm>
            <a:off x="680321" y="2336873"/>
            <a:ext cx="10632721" cy="4212784"/>
          </a:xfrm>
        </p:spPr>
        <p:txBody>
          <a:bodyPr>
            <a:normAutofit fontScale="92500" lnSpcReduction="20000"/>
          </a:bodyPr>
          <a:lstStyle/>
          <a:p>
            <a:pPr marL="0" indent="0">
              <a:buNone/>
            </a:pPr>
            <a:r>
              <a:rPr lang="en-CA" sz="2000" b="1" dirty="0"/>
              <a:t>Overview of Data Cleaning:</a:t>
            </a:r>
          </a:p>
          <a:p>
            <a:r>
              <a:rPr lang="en-CA" sz="2000" dirty="0"/>
              <a:t>Missing Values: Handled using a combination of removal and imputation (e.g., median values for numerical data).</a:t>
            </a:r>
          </a:p>
          <a:p>
            <a:r>
              <a:rPr lang="en-CA" sz="2000" dirty="0"/>
              <a:t>Outliers: Detected and removed using the Interquartile Range (IQR) method, especially for loan amounts and incomes.</a:t>
            </a:r>
          </a:p>
          <a:p>
            <a:r>
              <a:rPr lang="en-CA" sz="2000" dirty="0"/>
              <a:t>Data Transformation: Converted categorical variables (e.g., loan grade, loan status) into numerical codes and formatted dates.</a:t>
            </a:r>
          </a:p>
          <a:p>
            <a:pPr marL="0" indent="0">
              <a:buNone/>
            </a:pPr>
            <a:endParaRPr lang="en-CA" sz="2000" dirty="0"/>
          </a:p>
          <a:p>
            <a:pPr marL="0" indent="0">
              <a:buNone/>
            </a:pPr>
            <a:r>
              <a:rPr lang="en-CA" sz="2000" b="1" dirty="0"/>
              <a:t>Key Fixes:</a:t>
            </a:r>
          </a:p>
          <a:p>
            <a:pPr algn="justLow"/>
            <a:r>
              <a:rPr lang="en-CA" sz="2000" dirty="0"/>
              <a:t>Imputed Missing Data: Filled missing values for important variables like </a:t>
            </a:r>
            <a:r>
              <a:rPr lang="en-CA" sz="2000" dirty="0" err="1"/>
              <a:t>revol_util</a:t>
            </a:r>
            <a:r>
              <a:rPr lang="en-CA" sz="2000" dirty="0"/>
              <a:t> and </a:t>
            </a:r>
            <a:r>
              <a:rPr lang="en-CA" sz="2000" dirty="0" err="1"/>
              <a:t>annual_inc</a:t>
            </a:r>
            <a:r>
              <a:rPr lang="en-CA" sz="2000" dirty="0"/>
              <a:t>.</a:t>
            </a:r>
          </a:p>
          <a:p>
            <a:pPr algn="justLow"/>
            <a:r>
              <a:rPr lang="en-CA" sz="2000" dirty="0"/>
              <a:t>Removed Outliers: Cleaned outliers to ensure the analysis wasn't skewed.</a:t>
            </a:r>
          </a:p>
          <a:p>
            <a:pPr algn="justLow"/>
            <a:r>
              <a:rPr lang="en-CA" sz="2000" dirty="0"/>
              <a:t>Dropped Irrelevant Columns: Removed columns like </a:t>
            </a:r>
            <a:r>
              <a:rPr lang="en-CA" sz="2000" dirty="0" err="1"/>
              <a:t>emp_title</a:t>
            </a:r>
            <a:r>
              <a:rPr lang="en-CA" sz="2000" dirty="0"/>
              <a:t> and </a:t>
            </a:r>
            <a:r>
              <a:rPr lang="en-CA" sz="2000" dirty="0" err="1"/>
              <a:t>emp_length</a:t>
            </a:r>
            <a:r>
              <a:rPr lang="en-CA" sz="2000" dirty="0"/>
              <a:t> to simplify the dataset..</a:t>
            </a:r>
          </a:p>
          <a:p>
            <a:pPr marL="0" indent="0" algn="justLow">
              <a:buNone/>
            </a:pPr>
            <a:endParaRPr lang="en-CA" sz="2000" dirty="0"/>
          </a:p>
          <a:p>
            <a:pPr marL="0" indent="0" algn="justLow">
              <a:buNone/>
            </a:pPr>
            <a:endParaRPr lang="en-US" sz="2000" dirty="0"/>
          </a:p>
        </p:txBody>
      </p:sp>
    </p:spTree>
    <p:extLst>
      <p:ext uri="{BB962C8B-B14F-4D97-AF65-F5344CB8AC3E}">
        <p14:creationId xmlns:p14="http://schemas.microsoft.com/office/powerpoint/2010/main" val="215431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E3EE-500D-DF0E-8165-2AA63642D100}"/>
              </a:ext>
            </a:extLst>
          </p:cNvPr>
          <p:cNvSpPr>
            <a:spLocks noGrp="1"/>
          </p:cNvSpPr>
          <p:nvPr>
            <p:ph type="title"/>
          </p:nvPr>
        </p:nvSpPr>
        <p:spPr/>
        <p:txBody>
          <a:bodyPr/>
          <a:lstStyle/>
          <a:p>
            <a:r>
              <a:rPr lang="en-CA" dirty="0"/>
              <a:t>Univariate Analysis - Loan Amount</a:t>
            </a:r>
            <a:endParaRPr lang="en-US" dirty="0"/>
          </a:p>
        </p:txBody>
      </p:sp>
      <p:sp>
        <p:nvSpPr>
          <p:cNvPr id="3" name="Content Placeholder 2">
            <a:extLst>
              <a:ext uri="{FF2B5EF4-FFF2-40B4-BE49-F238E27FC236}">
                <a16:creationId xmlns:a16="http://schemas.microsoft.com/office/drawing/2014/main" id="{9B146440-C63A-A6BC-CD17-AF9D61A818FB}"/>
              </a:ext>
            </a:extLst>
          </p:cNvPr>
          <p:cNvSpPr>
            <a:spLocks noGrp="1"/>
          </p:cNvSpPr>
          <p:nvPr>
            <p:ph idx="1"/>
          </p:nvPr>
        </p:nvSpPr>
        <p:spPr>
          <a:xfrm>
            <a:off x="680321" y="2336872"/>
            <a:ext cx="7102713" cy="4113355"/>
          </a:xfrm>
        </p:spPr>
        <p:txBody>
          <a:bodyPr>
            <a:normAutofit fontScale="85000" lnSpcReduction="20000"/>
          </a:bodyPr>
          <a:lstStyle/>
          <a:p>
            <a:pPr algn="l">
              <a:buFont typeface="+mj-lt"/>
              <a:buAutoNum type="arabicPeriod"/>
            </a:pPr>
            <a:r>
              <a:rPr lang="en-CA" b="0" i="0" dirty="0">
                <a:effectLst/>
                <a:latin typeface="system-ui"/>
              </a:rPr>
              <a:t>Loan Amount (</a:t>
            </a:r>
            <a:r>
              <a:rPr lang="en-CA" b="0" i="0" dirty="0" err="1">
                <a:effectLst/>
                <a:latin typeface="system-ui"/>
              </a:rPr>
              <a:t>loan_amnt</a:t>
            </a:r>
            <a:r>
              <a:rPr lang="en-CA" b="0" i="0" dirty="0">
                <a:effectLst/>
                <a:latin typeface="system-ui"/>
              </a:rPr>
              <a:t>)</a:t>
            </a:r>
          </a:p>
          <a:p>
            <a:pPr lvl="1"/>
            <a:r>
              <a:rPr lang="en-CA" b="0" i="0" dirty="0">
                <a:effectLst/>
                <a:latin typeface="system-ui"/>
              </a:rPr>
              <a:t>Mean: 8,761.64, Median: 8,000, Mode: 10,000</a:t>
            </a:r>
          </a:p>
          <a:p>
            <a:pPr lvl="1"/>
            <a:r>
              <a:rPr lang="en-CA" b="0" i="0" dirty="0">
                <a:effectLst/>
                <a:latin typeface="system-ui"/>
              </a:rPr>
              <a:t>Insight: Right-skewed, most loans are between 5,000 and 12,000, with a few large loans pulling the mean upward.</a:t>
            </a:r>
          </a:p>
          <a:p>
            <a:pPr algn="l">
              <a:buFont typeface="+mj-lt"/>
              <a:buAutoNum type="arabicPeriod"/>
            </a:pPr>
            <a:r>
              <a:rPr lang="en-CA" b="0" i="0" dirty="0">
                <a:effectLst/>
                <a:latin typeface="system-ui"/>
              </a:rPr>
              <a:t>Interest Rate (</a:t>
            </a:r>
            <a:r>
              <a:rPr lang="en-CA" b="0" i="0" dirty="0" err="1">
                <a:effectLst/>
                <a:latin typeface="system-ui"/>
              </a:rPr>
              <a:t>int_rate</a:t>
            </a:r>
            <a:r>
              <a:rPr lang="en-CA" b="0" i="0" dirty="0">
                <a:effectLst/>
                <a:latin typeface="system-ui"/>
              </a:rPr>
              <a:t>)</a:t>
            </a:r>
          </a:p>
          <a:p>
            <a:pPr lvl="1"/>
            <a:r>
              <a:rPr lang="en-CA" b="0" i="0" dirty="0">
                <a:effectLst/>
                <a:latin typeface="system-ui"/>
              </a:rPr>
              <a:t>Mean: 10.73%, Median: 10.65%, Mode: 10.65%</a:t>
            </a:r>
          </a:p>
          <a:p>
            <a:pPr lvl="1"/>
            <a:r>
              <a:rPr lang="en-CA" b="0" i="0" dirty="0">
                <a:effectLst/>
                <a:latin typeface="system-ui"/>
              </a:rPr>
              <a:t>Insight: Slightly right-skewed, most rates between 7.74% and 13.11%, higher rates signal riskier loans.</a:t>
            </a:r>
          </a:p>
          <a:p>
            <a:pPr algn="l">
              <a:buFont typeface="+mj-lt"/>
              <a:buAutoNum type="arabicPeriod"/>
            </a:pPr>
            <a:r>
              <a:rPr lang="en-CA" b="0" i="0" dirty="0">
                <a:effectLst/>
                <a:latin typeface="system-ui"/>
              </a:rPr>
              <a:t>Annual Income (</a:t>
            </a:r>
            <a:r>
              <a:rPr lang="en-CA" b="0" i="0" dirty="0" err="1">
                <a:effectLst/>
                <a:latin typeface="system-ui"/>
              </a:rPr>
              <a:t>annual_inc</a:t>
            </a:r>
            <a:r>
              <a:rPr lang="en-CA" b="0" i="0" dirty="0">
                <a:effectLst/>
                <a:latin typeface="system-ui"/>
              </a:rPr>
              <a:t>)</a:t>
            </a:r>
          </a:p>
          <a:p>
            <a:pPr lvl="1"/>
            <a:r>
              <a:rPr lang="en-CA" b="0" i="0" dirty="0">
                <a:effectLst/>
                <a:latin typeface="system-ui"/>
              </a:rPr>
              <a:t>Mean: 56,720.10, Median: 52,000, Mode: 60,000</a:t>
            </a:r>
          </a:p>
          <a:p>
            <a:pPr lvl="1"/>
            <a:r>
              <a:rPr lang="en-CA" b="0" i="0" dirty="0">
                <a:effectLst/>
                <a:latin typeface="system-ui"/>
              </a:rPr>
              <a:t>Insight: Right-skewed, most incomes range from 40,000to60,000, with some high earners pulling up the mean.</a:t>
            </a:r>
          </a:p>
          <a:p>
            <a:pPr algn="l">
              <a:buFont typeface="+mj-lt"/>
              <a:buAutoNum type="arabicPeriod"/>
            </a:pPr>
            <a:r>
              <a:rPr lang="en-CA" b="0" i="0" dirty="0">
                <a:effectLst/>
                <a:latin typeface="system-ui"/>
              </a:rPr>
              <a:t>Debt-to-Income Ratio (</a:t>
            </a:r>
            <a:r>
              <a:rPr lang="en-CA" b="0" i="0" dirty="0" err="1">
                <a:effectLst/>
                <a:latin typeface="system-ui"/>
              </a:rPr>
              <a:t>dti</a:t>
            </a:r>
            <a:r>
              <a:rPr lang="en-CA" b="0" i="0" dirty="0">
                <a:effectLst/>
                <a:latin typeface="system-ui"/>
              </a:rPr>
              <a:t>)</a:t>
            </a:r>
          </a:p>
          <a:p>
            <a:pPr lvl="1"/>
            <a:r>
              <a:rPr lang="en-CA" b="0" i="0" dirty="0">
                <a:effectLst/>
                <a:latin typeface="system-ui"/>
              </a:rPr>
              <a:t>Mean: 13.05%, Median: 13.04%, Mode: 0%</a:t>
            </a:r>
          </a:p>
          <a:p>
            <a:pPr lvl="1"/>
            <a:r>
              <a:rPr lang="en-CA" b="0" i="0" dirty="0">
                <a:effectLst/>
                <a:latin typeface="system-ui"/>
              </a:rPr>
              <a:t>Insight: Nearly symmetrical; a notable number of borrowers have no debt, but some have DTIs up to 30%.</a:t>
            </a:r>
          </a:p>
          <a:p>
            <a:endParaRPr lang="en-US" dirty="0"/>
          </a:p>
        </p:txBody>
      </p:sp>
      <p:pic>
        <p:nvPicPr>
          <p:cNvPr id="1026" name="Picture 2">
            <a:extLst>
              <a:ext uri="{FF2B5EF4-FFF2-40B4-BE49-F238E27FC236}">
                <a16:creationId xmlns:a16="http://schemas.microsoft.com/office/drawing/2014/main" id="{0E189667-74C7-40C8-CCC5-7EC99B9DC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8523" y="1332212"/>
            <a:ext cx="2844602" cy="18114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9A67716-50E9-C906-6DB9-8782E1D61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5011" y="2374635"/>
            <a:ext cx="2844601" cy="18114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72A30E9-A683-1D48-5D3F-960A66B308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8523" y="3820814"/>
            <a:ext cx="2844601" cy="18114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9C574C3-BC7B-ADCA-98A0-F0E19B2BC0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252" y="4851414"/>
            <a:ext cx="3020541" cy="192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20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653F9-0CA2-A4A0-1891-053F49B1B218}"/>
              </a:ext>
            </a:extLst>
          </p:cNvPr>
          <p:cNvSpPr>
            <a:spLocks noGrp="1"/>
          </p:cNvSpPr>
          <p:nvPr>
            <p:ph type="title"/>
          </p:nvPr>
        </p:nvSpPr>
        <p:spPr/>
        <p:txBody>
          <a:bodyPr/>
          <a:lstStyle/>
          <a:p>
            <a:r>
              <a:rPr lang="en-CA" dirty="0"/>
              <a:t>Univariate Analysis - Interest Rate</a:t>
            </a:r>
            <a:endParaRPr lang="en-US" dirty="0"/>
          </a:p>
        </p:txBody>
      </p:sp>
      <p:sp>
        <p:nvSpPr>
          <p:cNvPr id="3" name="Content Placeholder 2">
            <a:extLst>
              <a:ext uri="{FF2B5EF4-FFF2-40B4-BE49-F238E27FC236}">
                <a16:creationId xmlns:a16="http://schemas.microsoft.com/office/drawing/2014/main" id="{050D1109-2586-DDF7-26FD-181E2350BD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7921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A60B-C86D-97C1-4CF3-D75D9582C4D8}"/>
              </a:ext>
            </a:extLst>
          </p:cNvPr>
          <p:cNvSpPr>
            <a:spLocks noGrp="1"/>
          </p:cNvSpPr>
          <p:nvPr>
            <p:ph type="title"/>
          </p:nvPr>
        </p:nvSpPr>
        <p:spPr/>
        <p:txBody>
          <a:bodyPr/>
          <a:lstStyle/>
          <a:p>
            <a:r>
              <a:rPr lang="en-US" dirty="0"/>
              <a:t>Univariate Analysis - Annual Income</a:t>
            </a:r>
          </a:p>
        </p:txBody>
      </p:sp>
      <p:sp>
        <p:nvSpPr>
          <p:cNvPr id="3" name="Content Placeholder 2">
            <a:extLst>
              <a:ext uri="{FF2B5EF4-FFF2-40B4-BE49-F238E27FC236}">
                <a16:creationId xmlns:a16="http://schemas.microsoft.com/office/drawing/2014/main" id="{36938D43-3019-6FA6-03C3-7CE322F5257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09637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F81A-53D5-44C3-71D9-3C05020777B8}"/>
              </a:ext>
            </a:extLst>
          </p:cNvPr>
          <p:cNvSpPr>
            <a:spLocks noGrp="1"/>
          </p:cNvSpPr>
          <p:nvPr>
            <p:ph type="title"/>
          </p:nvPr>
        </p:nvSpPr>
        <p:spPr/>
        <p:txBody>
          <a:bodyPr>
            <a:normAutofit/>
          </a:bodyPr>
          <a:lstStyle/>
          <a:p>
            <a:r>
              <a:rPr lang="en-US" sz="3200" dirty="0"/>
              <a:t>Univariate Analysis - Debt-to-Income Ratio (DTI)</a:t>
            </a:r>
          </a:p>
        </p:txBody>
      </p:sp>
      <p:sp>
        <p:nvSpPr>
          <p:cNvPr id="3" name="Content Placeholder 2">
            <a:extLst>
              <a:ext uri="{FF2B5EF4-FFF2-40B4-BE49-F238E27FC236}">
                <a16:creationId xmlns:a16="http://schemas.microsoft.com/office/drawing/2014/main" id="{9613D174-9DC1-7812-CE41-805DE38A736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8964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252B-8580-BBE3-174A-6320C6CE10D1}"/>
              </a:ext>
            </a:extLst>
          </p:cNvPr>
          <p:cNvSpPr>
            <a:spLocks noGrp="1"/>
          </p:cNvSpPr>
          <p:nvPr>
            <p:ph type="title"/>
          </p:nvPr>
        </p:nvSpPr>
        <p:spPr/>
        <p:txBody>
          <a:bodyPr>
            <a:normAutofit/>
          </a:bodyPr>
          <a:lstStyle/>
          <a:p>
            <a:r>
              <a:rPr lang="en-US" sz="3200" dirty="0"/>
              <a:t>Bivariate Analysis - Loan Amount vs Loan Status</a:t>
            </a:r>
          </a:p>
        </p:txBody>
      </p:sp>
      <p:sp>
        <p:nvSpPr>
          <p:cNvPr id="3" name="Content Placeholder 2">
            <a:extLst>
              <a:ext uri="{FF2B5EF4-FFF2-40B4-BE49-F238E27FC236}">
                <a16:creationId xmlns:a16="http://schemas.microsoft.com/office/drawing/2014/main" id="{17E63BE7-9377-C612-2D00-81CF112ECF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2284112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39</TotalTime>
  <Words>681</Words>
  <Application>Microsoft Macintosh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system-ui</vt:lpstr>
      <vt:lpstr>Trebuchet MS</vt:lpstr>
      <vt:lpstr>Berlin</vt:lpstr>
      <vt:lpstr>Lending Club Case Study Loan Default Risk Analysis</vt:lpstr>
      <vt:lpstr>Introduction</vt:lpstr>
      <vt:lpstr>PowerPoint Presentation</vt:lpstr>
      <vt:lpstr>Data Quality and Cleaning</vt:lpstr>
      <vt:lpstr>Univariate Analysis - Loan Amount</vt:lpstr>
      <vt:lpstr>Univariate Analysis - Interest Rate</vt:lpstr>
      <vt:lpstr>Univariate Analysis - Annual Income</vt:lpstr>
      <vt:lpstr>Univariate Analysis - Debt-to-Income Ratio (DTI)</vt:lpstr>
      <vt:lpstr>Bivariate Analysis - Loan Amount vs Loan Status</vt:lpstr>
      <vt:lpstr>Bivariate Analysis - Interest Rate vs Loan Status</vt:lpstr>
      <vt:lpstr>Bivariate Analysis - Annual Income vs Loan Status</vt:lpstr>
      <vt:lpstr>Bivariate Analysis - Categorical Variables</vt:lpstr>
      <vt:lpstr>Heatmap - Correlation Matrix</vt:lpstr>
      <vt:lpstr>Key Driver Variables</vt:lpstr>
      <vt:lpstr>Conclusion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Mohammadhossein Jafarimarandi, Mr</dc:creator>
  <cp:lastModifiedBy>Mohammadhossein Jafarimarandi, Mr</cp:lastModifiedBy>
  <cp:revision>9</cp:revision>
  <dcterms:created xsi:type="dcterms:W3CDTF">2024-09-22T08:34:38Z</dcterms:created>
  <dcterms:modified xsi:type="dcterms:W3CDTF">2024-09-22T09:14:09Z</dcterms:modified>
</cp:coreProperties>
</file>