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5.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11.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41.png" ContentType="image/png"/>
  <Override PartName="/ppt/media/image30.png" ContentType="image/png"/>
  <Override PartName="/ppt/media/image28.png" ContentType="image/png"/>
  <Override PartName="/ppt/media/image42.png" ContentType="image/png"/>
  <Override PartName="/ppt/media/image36.png" ContentType="image/png"/>
  <Override PartName="/ppt/media/image6.png" ContentType="image/png"/>
  <Override PartName="/ppt/media/image29.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4355F2B3-2A52-48B8-8D64-AB6A270F5B7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381240" y="685800"/>
            <a:ext cx="6094440" cy="3427560"/>
          </a:xfrm>
          <a:prstGeom prst="rect">
            <a:avLst/>
          </a:prstGeom>
          <a:ln w="0">
            <a:noFill/>
          </a:ln>
        </p:spPr>
      </p:sp>
      <p:sp>
        <p:nvSpPr>
          <p:cNvPr id="136" name="PlaceHolder 2"/>
          <p:cNvSpPr>
            <a:spLocks noGrp="1"/>
          </p:cNvSpPr>
          <p:nvPr>
            <p:ph type="body"/>
          </p:nvPr>
        </p:nvSpPr>
        <p:spPr>
          <a:xfrm>
            <a:off x="685800" y="4343400"/>
            <a:ext cx="5484960" cy="4113360"/>
          </a:xfrm>
          <a:prstGeom prst="rect">
            <a:avLst/>
          </a:prstGeom>
          <a:noFill/>
          <a:ln w="0">
            <a:noFill/>
          </a:ln>
        </p:spPr>
        <p:txBody>
          <a:bodyPr lIns="0" rIns="0" tIns="91440" bIns="91440" anchor="t">
            <a:noAutofit/>
          </a:bodyPr>
          <a:p>
            <a:pPr marL="457200" indent="-228600">
              <a:lnSpc>
                <a:spcPct val="115000"/>
              </a:lnSpc>
              <a:spcBef>
                <a:spcPts val="1500"/>
              </a:spcBef>
              <a:buNone/>
              <a:tabLst>
                <a:tab algn="l" pos="0"/>
              </a:tabLst>
            </a:pPr>
            <a:r>
              <a:rPr b="0" lang="en" sz="1200" spc="-1" strike="noStrike">
                <a:solidFill>
                  <a:srgbClr val="d1d5db"/>
                </a:solidFill>
                <a:highlight>
                  <a:srgbClr val="444654"/>
                </a:highlight>
                <a:latin typeface="Roboto"/>
                <a:ea typeface="Roboto"/>
              </a:rPr>
              <a:t>Higher Code Quality: TDD encourages developers to write clean, modular, and well-structured code. By starting with tests that define the expected behavior of a feature, developers are compelled to think through the design and functionality, resulting in code that is less error-prone and easier to maintain.</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Early Bug Detection: TDD ensures that bugs are caught early in the development process. When tests are written before the code, any deviations from the expected behavior are immediately identified. This means issues can be addressed when they are less costly and time-consuming to fix.</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Improved Collaboration: TDD fosters collaboration among team members, including developers, testers, and product owners. It provides a common language and understanding of requirements, leading to better communication and alignment within the team.</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Rapid Feedback: TDD provides rapid feedback on code changes. Developers can quickly verify that their code works as intended by running the test suite. This immediate feedback loop accelerates development and reduces the risk of introducing defects.</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Enhanced Maintainability: Code developed using TDD is typically more maintainable. As changes or enhancements are needed, the existing test suite acts as a safety net, ensuring that modifications do not inadvertently break existing functionality.</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Adaptability to Change: In agile methodologies, requirements often change. TDD makes it easier to adapt to changing requirements because you can update the tests to reflect the new specifications, providing confidence that existing functionality remains intact.</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Documentation: The tests themselves serve as documentation for the code. They</a:t>
            </a:r>
            <a:endParaRPr b="0" lang="en-US" sz="1200" spc="-1" strike="noStrike">
              <a:latin typeface="Arial"/>
            </a:endParaRPr>
          </a:p>
          <a:p>
            <a:pPr marL="457200" indent="-228600">
              <a:lnSpc>
                <a:spcPct val="100000"/>
              </a:lnSpc>
              <a:buNone/>
              <a:tabLst>
                <a:tab algn="l" pos="0"/>
              </a:tabLst>
            </a:pPr>
            <a:endParaRPr b="0" lang="en-US"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381240" y="685800"/>
            <a:ext cx="6094440" cy="3427560"/>
          </a:xfrm>
          <a:prstGeom prst="rect">
            <a:avLst/>
          </a:prstGeom>
          <a:ln w="0">
            <a:noFill/>
          </a:ln>
        </p:spPr>
      </p:sp>
      <p:sp>
        <p:nvSpPr>
          <p:cNvPr id="138" name="PlaceHolder 2"/>
          <p:cNvSpPr>
            <a:spLocks noGrp="1"/>
          </p:cNvSpPr>
          <p:nvPr>
            <p:ph type="body"/>
          </p:nvPr>
        </p:nvSpPr>
        <p:spPr>
          <a:xfrm>
            <a:off x="685800" y="4343400"/>
            <a:ext cx="5484960" cy="4113360"/>
          </a:xfrm>
          <a:prstGeom prst="rect">
            <a:avLst/>
          </a:prstGeom>
          <a:noFill/>
          <a:ln w="0">
            <a:noFill/>
          </a:ln>
        </p:spPr>
        <p:txBody>
          <a:bodyPr lIns="0" rIns="0" tIns="91440" bIns="91440" anchor="t">
            <a:noAutofit/>
          </a:bodyPr>
          <a:p>
            <a:pPr marL="216000" indent="-216000">
              <a:lnSpc>
                <a:spcPct val="100000"/>
              </a:lnSpc>
              <a:buNone/>
              <a:tabLst>
                <a:tab algn="l" pos="0"/>
              </a:tabLst>
            </a:pPr>
            <a:r>
              <a:rPr b="0" lang="en" sz="1200" spc="-1" strike="noStrike">
                <a:solidFill>
                  <a:srgbClr val="d1d5db"/>
                </a:solidFill>
                <a:highlight>
                  <a:srgbClr val="444654"/>
                </a:highlight>
                <a:latin typeface="Roboto"/>
                <a:ea typeface="Roboto"/>
              </a:rPr>
              <a:t>In conclusion, Test-Driven Development is not just a practice; it's a mindset that promotes writing clean, maintainable, and robust code. By starting with well-defined tests, we ensure that our software meets the desired specifications from the outset. This approach significantly reduces defects, enhances collaboration, and ultimately leads to more reliable and adaptable software solutions.</a:t>
            </a:r>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381240" y="685800"/>
            <a:ext cx="6094440" cy="3427560"/>
          </a:xfrm>
          <a:prstGeom prst="rect">
            <a:avLst/>
          </a:prstGeom>
          <a:ln w="0">
            <a:noFill/>
          </a:ln>
        </p:spPr>
      </p:sp>
      <p:sp>
        <p:nvSpPr>
          <p:cNvPr id="134" name="PlaceHolder 2"/>
          <p:cNvSpPr>
            <a:spLocks noGrp="1"/>
          </p:cNvSpPr>
          <p:nvPr>
            <p:ph type="body"/>
          </p:nvPr>
        </p:nvSpPr>
        <p:spPr>
          <a:xfrm>
            <a:off x="685800" y="4343400"/>
            <a:ext cx="5484960" cy="4113360"/>
          </a:xfrm>
          <a:prstGeom prst="rect">
            <a:avLst/>
          </a:prstGeom>
          <a:noFill/>
          <a:ln w="0">
            <a:noFill/>
          </a:ln>
        </p:spPr>
        <p:txBody>
          <a:bodyPr lIns="0" rIns="0" tIns="91440" bIns="91440" anchor="t">
            <a:noAutofit/>
          </a:bodyPr>
          <a:p>
            <a:pPr marL="457200" indent="-228600">
              <a:lnSpc>
                <a:spcPct val="115000"/>
              </a:lnSpc>
              <a:spcBef>
                <a:spcPts val="1500"/>
              </a:spcBef>
              <a:buNone/>
              <a:tabLst>
                <a:tab algn="l" pos="0"/>
              </a:tabLst>
            </a:pPr>
            <a:r>
              <a:rPr b="0" lang="en" sz="1200" spc="-1" strike="noStrike">
                <a:solidFill>
                  <a:srgbClr val="d1d5db"/>
                </a:solidFill>
                <a:highlight>
                  <a:srgbClr val="444654"/>
                </a:highlight>
                <a:latin typeface="Roboto"/>
                <a:ea typeface="Roboto"/>
              </a:rPr>
              <a:t>Higher Code Quality: TDD encourages developers to write clean, modular, and well-structured code. By starting with tests that define the expected behavior of a feature, developers are compelled to think through the design and functionality, resulting in code that is less error-prone and easier to maintain.</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Early Bug Detection: TDD ensures that bugs are caught early in the development process. When tests are written before the code, any deviations from the expected behavior are immediately identified. This means issues can be addressed when they are less costly and time-consuming to fix.</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Improved Collaboration: TDD fosters collaboration among team members, including developers, testers, and product owners. It provides a common language and understanding of requirements, leading to better communication and alignment within the team.</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Rapid Feedback: TDD provides rapid feedback on code changes. Developers can quickly verify that their code works as intended by running the test suite. This immediate feedback loop accelerates development and reduces the risk of introducing defects.</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Enhanced Maintainability: Code developed using TDD is typically more maintainable. As changes or enhancements are needed, the existing test suite acts as a safety net, ensuring that modifications do not inadvertently break existing functionality.</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Adaptability to Change: In agile methodologies, requirements often change. TDD makes it easier to adapt to changing requirements because you can update the tests to reflect the new specifications, providing confidence that existing functionality remains intact.</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Documentation: The tests themselves serve as documentation for the code. They</a:t>
            </a:r>
            <a:endParaRPr b="0" lang="en-US" sz="1200" spc="-1" strike="noStrike">
              <a:latin typeface="Arial"/>
            </a:endParaRPr>
          </a:p>
          <a:p>
            <a:pPr marL="457200" indent="-228600">
              <a:lnSpc>
                <a:spcPct val="100000"/>
              </a:lnSpc>
              <a:buNone/>
              <a:tabLst>
                <a:tab algn="l" pos="0"/>
              </a:tabLst>
            </a:pP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65C0A82B-DC6D-4699-AFC5-39D0449D700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314E1762-0DE0-44D7-9387-F845FE4D5334}"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347EBC3A-52C3-4A42-8D22-9B247F125740}"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1092A27B-9E79-42FB-AA4C-1B498D1E4236}"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4C1D390A-F556-420A-8A01-C189AFFF4BF3}"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3E1ECFB2-1C40-4A70-B61F-C97DF13A9C4B}"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B57FA266-CCC4-4B50-BD18-831E316BDD94}"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86393489-4BAE-4103-85FC-D5AE6F6F8A51}"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D1784EC5-68B7-4838-A9E3-064212DA4CB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F7F47EEA-91EA-4F34-A118-1D3BA08C01DE}"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E726FF84-F2D9-434B-A3CD-4407088BE63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65E12619-9EF1-469A-867A-FF119BC7F1EE}"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B111134B-9149-4CF6-B5B5-D61A91B29996}"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84D4DC17-D45C-4D99-9DB4-5FFB35445F61}"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7F3AD8AC-EF31-497B-A185-74EB67F88E2D}"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8BBB7DA3-7A11-42B4-931F-2380F65D0D8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6AAEC4A1-4934-46F8-86AC-ECFBEB7A2BF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C0C3BD02-4BBF-4151-90C7-C57C03C5168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13801082-DDDF-492A-AB97-C743AD971178}"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8B47B52F-44D5-4ECA-BE92-B974087655F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5766B3A9-22FB-45C5-B02D-04E4EC41922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2B0E75F9-EE01-4459-AA8B-B4E1335413B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A821364D-7C98-4728-B4AE-89DD8C6526D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E9A36B2B-8AA7-4C7D-AE00-B5B5C0FA3B1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8472600" y="4663080"/>
            <a:ext cx="547200" cy="39204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7D7837D2-F163-4E9C-A42F-4FAA221B8A6B}"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sldNum" idx="2"/>
          </p:nvPr>
        </p:nvSpPr>
        <p:spPr>
          <a:xfrm>
            <a:off x="8472600" y="4663080"/>
            <a:ext cx="547200" cy="39204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B2267FB9-DC62-44DA-BABC-7D960C216DCE}"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4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hyperlink" Target="https://www.mysql.com/downloads" TargetMode="External"/><Relationship Id="rId4" Type="http://schemas.openxmlformats.org/officeDocument/2006/relationships/hyperlink" Target="https://go.dev/dl/" TargetMode="External"/><Relationship Id="rId5" Type="http://schemas.openxmlformats.org/officeDocument/2006/relationships/hyperlink" Target="https://gorm.io/" TargetMode="External"/><Relationship Id="rId6" Type="http://schemas.openxmlformats.org/officeDocument/2006/relationships/hyperlink" Target="https://gin-gonic.com/" TargetMode="External"/><Relationship Id="rId7"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259920" y="1529640"/>
            <a:ext cx="8412480" cy="738360"/>
          </a:xfrm>
          <a:prstGeom prst="rect">
            <a:avLst/>
          </a:prstGeom>
          <a:noFill/>
          <a:ln w="0">
            <a:noFill/>
          </a:ln>
        </p:spPr>
        <p:txBody>
          <a:bodyPr lIns="0" rIns="0" tIns="91440" bIns="91440" anchor="b">
            <a:normAutofit/>
          </a:bodyPr>
          <a:p>
            <a:pPr>
              <a:lnSpc>
                <a:spcPct val="100000"/>
              </a:lnSpc>
              <a:buNone/>
              <a:tabLst>
                <a:tab algn="l" pos="0"/>
              </a:tabLst>
            </a:pPr>
            <a:r>
              <a:rPr b="1" lang="en" sz="2600" spc="-1" strike="noStrike">
                <a:solidFill>
                  <a:srgbClr val="ffffff"/>
                </a:solidFill>
                <a:latin typeface="Ubuntu"/>
                <a:ea typeface="Ubuntu"/>
              </a:rPr>
              <a:t>gRPC In Golang</a:t>
            </a:r>
            <a:endParaRPr b="0" lang="en-US" sz="2600" spc="-1" strike="noStrike">
              <a:latin typeface="Arial"/>
            </a:endParaRPr>
          </a:p>
        </p:txBody>
      </p:sp>
      <p:sp>
        <p:nvSpPr>
          <p:cNvPr id="85" name="PlaceHolder 2"/>
          <p:cNvSpPr>
            <a:spLocks noGrp="1"/>
          </p:cNvSpPr>
          <p:nvPr>
            <p:ph type="title"/>
          </p:nvPr>
        </p:nvSpPr>
        <p:spPr>
          <a:xfrm>
            <a:off x="289080" y="2494080"/>
            <a:ext cx="8412480" cy="738360"/>
          </a:xfrm>
          <a:prstGeom prst="rect">
            <a:avLst/>
          </a:prstGeom>
          <a:noFill/>
          <a:ln w="0">
            <a:noFill/>
          </a:ln>
        </p:spPr>
        <p:txBody>
          <a:bodyPr lIns="0" rIns="0" tIns="91440" bIns="91440" anchor="t">
            <a:normAutofit/>
          </a:bodyPr>
          <a:p>
            <a:pPr>
              <a:lnSpc>
                <a:spcPct val="100000"/>
              </a:lnSpc>
              <a:buNone/>
              <a:tabLst>
                <a:tab algn="l" pos="0"/>
              </a:tabLst>
            </a:pPr>
            <a:r>
              <a:rPr b="0" lang="en" sz="1910" spc="-1" strike="noStrike">
                <a:solidFill>
                  <a:srgbClr val="ffffff"/>
                </a:solidFill>
                <a:latin typeface="Ubuntu Light"/>
                <a:ea typeface="Ubuntu Light"/>
              </a:rPr>
              <a:t>Jafar Rohmadi</a:t>
            </a:r>
            <a:endParaRPr b="0" lang="en-US" sz="1910" spc="-1" strike="noStrike">
              <a:latin typeface="Arial"/>
            </a:endParaRPr>
          </a:p>
        </p:txBody>
      </p:sp>
      <p:pic>
        <p:nvPicPr>
          <p:cNvPr id="86" name="Google Shape;56;p13" descr=""/>
          <p:cNvPicPr/>
          <p:nvPr/>
        </p:nvPicPr>
        <p:blipFill>
          <a:blip r:embed="rId2"/>
          <a:stretch/>
        </p:blipFill>
        <p:spPr>
          <a:xfrm>
            <a:off x="6866640" y="273240"/>
            <a:ext cx="2004480" cy="16034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14" name="Google Shape;87;p 1" descr=""/>
          <p:cNvPicPr/>
          <p:nvPr/>
        </p:nvPicPr>
        <p:blipFill>
          <a:blip r:embed="rId2"/>
          <a:stretch/>
        </p:blipFill>
        <p:spPr>
          <a:xfrm>
            <a:off x="8300520" y="154080"/>
            <a:ext cx="677880" cy="541800"/>
          </a:xfrm>
          <a:prstGeom prst="rect">
            <a:avLst/>
          </a:prstGeom>
          <a:ln w="0">
            <a:noFill/>
          </a:ln>
        </p:spPr>
      </p:pic>
      <p:sp>
        <p:nvSpPr>
          <p:cNvPr id="115" name="Google Shape;88;p 2"/>
          <p:cNvSpPr/>
          <p:nvPr/>
        </p:nvSpPr>
        <p:spPr>
          <a:xfrm>
            <a:off x="575280" y="480240"/>
            <a:ext cx="2852640" cy="330840"/>
          </a:xfrm>
          <a:prstGeom prst="rect">
            <a:avLst/>
          </a:prstGeom>
          <a:noFill/>
          <a:ln w="0">
            <a:noFill/>
          </a:ln>
        </p:spPr>
        <p:style>
          <a:lnRef idx="0"/>
          <a:fillRef idx="0"/>
          <a:effectRef idx="0"/>
          <a:fontRef idx="minor"/>
        </p:style>
        <p:txBody>
          <a:bodyPr lIns="90000" rIns="90000" tIns="331200" bIns="331200" anchor="t">
            <a:noAutofit/>
          </a:bodyPr>
          <a:p>
            <a:pPr>
              <a:lnSpc>
                <a:spcPct val="100000"/>
              </a:lnSpc>
              <a:buNone/>
              <a:tabLst>
                <a:tab algn="l" pos="0"/>
              </a:tabLst>
            </a:pPr>
            <a:r>
              <a:rPr b="1" lang="en" sz="2500" spc="-1" strike="noStrike">
                <a:solidFill>
                  <a:srgbClr val="000000"/>
                </a:solidFill>
                <a:latin typeface="Ubuntu"/>
                <a:ea typeface="Ubuntu"/>
              </a:rPr>
              <a:t>Why Protobuff </a:t>
            </a:r>
            <a:endParaRPr b="0" lang="en-US" sz="2500" spc="-1" strike="noStrike">
              <a:latin typeface="Arial"/>
            </a:endParaRPr>
          </a:p>
        </p:txBody>
      </p:sp>
      <p:sp>
        <p:nvSpPr>
          <p:cNvPr id="116" name="PlaceHolder 1"/>
          <p:cNvSpPr>
            <a:spLocks noGrp="1"/>
          </p:cNvSpPr>
          <p:nvPr>
            <p:ph/>
          </p:nvPr>
        </p:nvSpPr>
        <p:spPr>
          <a:xfrm>
            <a:off x="575280" y="1026360"/>
            <a:ext cx="3868200" cy="1715760"/>
          </a:xfrm>
          <a:prstGeom prst="rect">
            <a:avLst/>
          </a:prstGeom>
          <a:noFill/>
          <a:ln w="0">
            <a:noFill/>
          </a:ln>
        </p:spPr>
        <p:txBody>
          <a:bodyPr lIns="0" rIns="0" tIns="91440" bIns="91440" anchor="t">
            <a:noAutofit/>
          </a:bodyPr>
          <a:p>
            <a:pPr>
              <a:lnSpc>
                <a:spcPct val="150000"/>
              </a:lnSpc>
              <a:buNone/>
            </a:pPr>
            <a:endParaRPr b="0" lang="en-US" sz="1700" spc="-1" strike="noStrike">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Definisi message yang mudah di tulis</a:t>
            </a:r>
            <a:endParaRPr b="0" lang="en-US" sz="1700" spc="-1" strike="noStrike">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Definisi API tidak bergantung pada implementasi</a:t>
            </a:r>
            <a:endParaRPr b="0" lang="en-US" sz="1700" spc="-1" strike="noStrike">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Kode dapat digenerate dalam bahasa apa pun</a:t>
            </a:r>
            <a:endParaRPr b="0" lang="en-US" sz="1700" spc="-1" strike="noStrike">
              <a:latin typeface="Arial"/>
            </a:endParaRPr>
          </a:p>
        </p:txBody>
      </p:sp>
      <p:pic>
        <p:nvPicPr>
          <p:cNvPr id="117" name="" descr=""/>
          <p:cNvPicPr/>
          <p:nvPr/>
        </p:nvPicPr>
        <p:blipFill>
          <a:blip r:embed="rId3"/>
          <a:stretch/>
        </p:blipFill>
        <p:spPr>
          <a:xfrm>
            <a:off x="4881240" y="685800"/>
            <a:ext cx="3347280" cy="4113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400680" y="2151360"/>
            <a:ext cx="8519040" cy="571320"/>
          </a:xfrm>
          <a:prstGeom prst="rect">
            <a:avLst/>
          </a:prstGeom>
          <a:noFill/>
          <a:ln w="0">
            <a:noFill/>
          </a:ln>
        </p:spPr>
        <p:txBody>
          <a:bodyPr lIns="0" rIns="0" tIns="91440" bIns="91440" anchor="t">
            <a:normAutofit fontScale="91000"/>
          </a:bodyPr>
          <a:p>
            <a:pPr algn="ctr">
              <a:lnSpc>
                <a:spcPct val="100000"/>
              </a:lnSpc>
              <a:buNone/>
              <a:tabLst>
                <a:tab algn="l" pos="0"/>
              </a:tabLst>
            </a:pPr>
            <a:r>
              <a:rPr b="1" lang="en" sz="2800" spc="-1" strike="noStrike">
                <a:solidFill>
                  <a:srgbClr val="ffffff"/>
                </a:solidFill>
                <a:latin typeface="Ubuntu"/>
                <a:ea typeface="Ubuntu"/>
              </a:rPr>
              <a:t>Practices</a:t>
            </a:r>
            <a:endParaRPr b="0" lang="en-US" sz="2800" spc="-1" strike="noStrike">
              <a:latin typeface="Arial"/>
            </a:endParaRPr>
          </a:p>
        </p:txBody>
      </p:sp>
      <p:pic>
        <p:nvPicPr>
          <p:cNvPr id="119" name="Google Shape;102;p 1" descr=""/>
          <p:cNvPicPr/>
          <p:nvPr/>
        </p:nvPicPr>
        <p:blipFill>
          <a:blip r:embed="rId2"/>
          <a:stretch/>
        </p:blipFill>
        <p:spPr>
          <a:xfrm>
            <a:off x="8272080" y="144000"/>
            <a:ext cx="714600" cy="571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444960"/>
            <a:ext cx="8519040" cy="571320"/>
          </a:xfrm>
          <a:prstGeom prst="rect">
            <a:avLst/>
          </a:prstGeom>
          <a:noFill/>
          <a:ln w="0">
            <a:noFill/>
          </a:ln>
        </p:spPr>
        <p:txBody>
          <a:bodyPr lIns="0" rIns="0" tIns="91440" bIns="91440" anchor="t">
            <a:normAutofit fontScale="91000"/>
          </a:bodyPr>
          <a:p>
            <a:pPr>
              <a:lnSpc>
                <a:spcPct val="100000"/>
              </a:lnSpc>
              <a:buNone/>
              <a:tabLst>
                <a:tab algn="l" pos="0"/>
              </a:tabLst>
            </a:pPr>
            <a:r>
              <a:rPr b="1" lang="en" sz="2800" spc="-1" strike="noStrike">
                <a:solidFill>
                  <a:srgbClr val="3c5467"/>
                </a:solidFill>
                <a:latin typeface="Ubuntu"/>
                <a:ea typeface="Ubuntu"/>
              </a:rPr>
              <a:t>Example Case</a:t>
            </a:r>
            <a:endParaRPr b="0" lang="en-US" sz="2800" spc="-1" strike="noStrike">
              <a:latin typeface="Arial"/>
            </a:endParaRPr>
          </a:p>
        </p:txBody>
      </p:sp>
      <p:sp>
        <p:nvSpPr>
          <p:cNvPr id="121" name="PlaceHolder 2"/>
          <p:cNvSpPr>
            <a:spLocks noGrp="1"/>
          </p:cNvSpPr>
          <p:nvPr>
            <p:ph/>
          </p:nvPr>
        </p:nvSpPr>
        <p:spPr>
          <a:xfrm>
            <a:off x="311760" y="1152360"/>
            <a:ext cx="8519040" cy="3414960"/>
          </a:xfrm>
          <a:prstGeom prst="rect">
            <a:avLst/>
          </a:prstGeom>
          <a:noFill/>
          <a:ln w="0">
            <a:noFill/>
          </a:ln>
        </p:spPr>
        <p:txBody>
          <a:bodyPr lIns="0" rIns="0" tIns="91440" bIns="91440" anchor="t">
            <a:normAutofit/>
          </a:bodyPr>
          <a:p>
            <a:pPr>
              <a:lnSpc>
                <a:spcPct val="150000"/>
              </a:lnSpc>
              <a:buNone/>
              <a:tabLst>
                <a:tab algn="l" pos="0"/>
              </a:tabLst>
            </a:pPr>
            <a:r>
              <a:rPr b="0" lang="en" sz="1800" spc="-1" strike="noStrike">
                <a:solidFill>
                  <a:srgbClr val="000000"/>
                </a:solidFill>
                <a:latin typeface="Ubuntu"/>
                <a:ea typeface="Ubuntu"/>
              </a:rPr>
              <a:t>Membuat Crud untuk user table dengan field:</a:t>
            </a:r>
            <a:endParaRPr b="0" lang="en-US" sz="1800" spc="-1" strike="noStrike">
              <a:latin typeface="Arial"/>
            </a:endParaRPr>
          </a:p>
          <a:p>
            <a:pPr marL="457200" indent="-343080">
              <a:lnSpc>
                <a:spcPct val="150000"/>
              </a:lnSpc>
              <a:spcBef>
                <a:spcPts val="1199"/>
              </a:spcBef>
              <a:buClr>
                <a:srgbClr val="000000"/>
              </a:buClr>
              <a:buFont typeface="StarSymbol"/>
              <a:buAutoNum type="arabicPeriod"/>
              <a:tabLst>
                <a:tab algn="l" pos="0"/>
              </a:tabLst>
            </a:pPr>
            <a:r>
              <a:rPr b="0" lang="en" sz="1800" spc="-1" strike="noStrike">
                <a:solidFill>
                  <a:srgbClr val="000000"/>
                </a:solidFill>
                <a:latin typeface="Ubuntu"/>
                <a:ea typeface="Ubuntu"/>
              </a:rPr>
              <a:t>Id</a:t>
            </a:r>
            <a:endParaRPr b="0" lang="en-US" sz="1800" spc="-1" strike="noStrike">
              <a:latin typeface="Arial"/>
            </a:endParaRPr>
          </a:p>
          <a:p>
            <a:pPr marL="457200" indent="-343080">
              <a:lnSpc>
                <a:spcPct val="150000"/>
              </a:lnSpc>
              <a:spcBef>
                <a:spcPts val="1199"/>
              </a:spcBef>
              <a:buClr>
                <a:srgbClr val="000000"/>
              </a:buClr>
              <a:buFont typeface="StarSymbol"/>
              <a:buAutoNum type="arabicPeriod"/>
              <a:tabLst>
                <a:tab algn="l" pos="0"/>
              </a:tabLst>
            </a:pPr>
            <a:r>
              <a:rPr b="0" lang="en" sz="1800" spc="-1" strike="noStrike">
                <a:solidFill>
                  <a:srgbClr val="000000"/>
                </a:solidFill>
                <a:latin typeface="Ubuntu"/>
                <a:ea typeface="Ubuntu"/>
              </a:rPr>
              <a:t>Name</a:t>
            </a:r>
            <a:endParaRPr b="0" lang="en-US" sz="1800" spc="-1" strike="noStrike">
              <a:latin typeface="Arial"/>
            </a:endParaRPr>
          </a:p>
          <a:p>
            <a:pPr marL="457200" indent="-343080">
              <a:lnSpc>
                <a:spcPct val="150000"/>
              </a:lnSpc>
              <a:buClr>
                <a:srgbClr val="000000"/>
              </a:buClr>
              <a:buFont typeface="StarSymbol"/>
              <a:buAutoNum type="arabicPeriod"/>
              <a:tabLst>
                <a:tab algn="l" pos="0"/>
              </a:tabLst>
            </a:pPr>
            <a:r>
              <a:rPr b="0" lang="en" sz="1800" spc="-1" strike="noStrike">
                <a:solidFill>
                  <a:srgbClr val="000000"/>
                </a:solidFill>
                <a:latin typeface="Ubuntu"/>
                <a:ea typeface="Ubuntu"/>
              </a:rPr>
              <a:t>Email </a:t>
            </a:r>
            <a:endParaRPr b="0" lang="en-US" sz="1800" spc="-1" strike="noStrike">
              <a:latin typeface="Arial"/>
            </a:endParaRPr>
          </a:p>
          <a:p>
            <a:pPr marL="457200" indent="-343080">
              <a:lnSpc>
                <a:spcPct val="150000"/>
              </a:lnSpc>
              <a:buClr>
                <a:srgbClr val="000000"/>
              </a:buClr>
              <a:buFont typeface="StarSymbol"/>
              <a:buAutoNum type="arabicPeriod"/>
              <a:tabLst>
                <a:tab algn="l" pos="0"/>
              </a:tabLst>
            </a:pPr>
            <a:r>
              <a:rPr b="0" lang="en" sz="1800" spc="-1" strike="noStrike">
                <a:solidFill>
                  <a:srgbClr val="000000"/>
                </a:solidFill>
                <a:latin typeface="Ubuntu"/>
                <a:ea typeface="Ubuntu"/>
              </a:rPr>
              <a:t>Address</a:t>
            </a:r>
            <a:endParaRPr b="0" lang="en-US" sz="1800" spc="-1" strike="noStrike">
              <a:latin typeface="Arial"/>
            </a:endParaRPr>
          </a:p>
        </p:txBody>
      </p:sp>
      <p:pic>
        <p:nvPicPr>
          <p:cNvPr id="122" name="Google Shape;109;p21" descr=""/>
          <p:cNvPicPr/>
          <p:nvPr/>
        </p:nvPicPr>
        <p:blipFill>
          <a:blip r:embed="rId2"/>
          <a:stretch/>
        </p:blipFill>
        <p:spPr>
          <a:xfrm>
            <a:off x="8300520" y="154080"/>
            <a:ext cx="677880" cy="5418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0" y="697320"/>
            <a:ext cx="5713920" cy="571320"/>
          </a:xfrm>
          <a:prstGeom prst="rect">
            <a:avLst/>
          </a:prstGeom>
          <a:noFill/>
          <a:ln w="0">
            <a:noFill/>
          </a:ln>
        </p:spPr>
        <p:txBody>
          <a:bodyPr lIns="0" rIns="0" tIns="91440" bIns="91440" anchor="t">
            <a:normAutofit fontScale="90000"/>
          </a:bodyPr>
          <a:p>
            <a:pPr marL="457200" indent="-388800">
              <a:lnSpc>
                <a:spcPct val="100000"/>
              </a:lnSpc>
              <a:buClr>
                <a:srgbClr val="3c5467"/>
              </a:buClr>
              <a:buFont typeface="StarSymbol"/>
              <a:buAutoNum type="arabicPeriod"/>
            </a:pPr>
            <a:r>
              <a:rPr b="1" lang="en" sz="2800" spc="-1" strike="noStrike">
                <a:solidFill>
                  <a:srgbClr val="3c5467"/>
                </a:solidFill>
                <a:latin typeface="Ubuntu"/>
                <a:ea typeface="Ubuntu"/>
              </a:rPr>
              <a:t>Install tools that use for this demo</a:t>
            </a:r>
            <a:endParaRPr b="0" lang="en-US" sz="2800" spc="-1" strike="noStrike">
              <a:latin typeface="Arial"/>
            </a:endParaRPr>
          </a:p>
        </p:txBody>
      </p:sp>
      <p:pic>
        <p:nvPicPr>
          <p:cNvPr id="124" name="Google Shape;115;p22" descr=""/>
          <p:cNvPicPr/>
          <p:nvPr/>
        </p:nvPicPr>
        <p:blipFill>
          <a:blip r:embed="rId2"/>
          <a:stretch/>
        </p:blipFill>
        <p:spPr>
          <a:xfrm>
            <a:off x="8300520" y="154080"/>
            <a:ext cx="677880" cy="541800"/>
          </a:xfrm>
          <a:prstGeom prst="rect">
            <a:avLst/>
          </a:prstGeom>
          <a:ln w="0">
            <a:noFill/>
          </a:ln>
        </p:spPr>
      </p:pic>
      <p:sp>
        <p:nvSpPr>
          <p:cNvPr id="125" name=""/>
          <p:cNvSpPr/>
          <p:nvPr/>
        </p:nvSpPr>
        <p:spPr>
          <a:xfrm>
            <a:off x="457200" y="1715040"/>
            <a:ext cx="8457120" cy="2855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 sz="1700" spc="-1" strike="noStrike">
                <a:solidFill>
                  <a:srgbClr val="3c5467"/>
                </a:solidFill>
                <a:latin typeface="Ubuntu Medium"/>
                <a:ea typeface="Ubuntu Medium"/>
              </a:rPr>
              <a:t>- Mysql (</a:t>
            </a:r>
            <a:r>
              <a:rPr b="0" lang="en" sz="1700" spc="-1" strike="noStrike" u="sng">
                <a:solidFill>
                  <a:srgbClr val="0000ff"/>
                </a:solidFill>
                <a:uFillTx/>
                <a:latin typeface="Ubuntu Medium"/>
                <a:ea typeface="Ubuntu Medium"/>
                <a:hlinkClick r:id="rId3"/>
              </a:rPr>
              <a:t>https://www.mysql.com/downloads</a:t>
            </a:r>
            <a:r>
              <a:rPr b="0" lang="en" sz="1700" spc="-1" strike="noStrike">
                <a:solidFill>
                  <a:srgbClr val="3c5467"/>
                </a:solidFill>
                <a:latin typeface="Ubuntu Medium"/>
                <a:ea typeface="Ubuntu Medium"/>
              </a:rPr>
              <a:t>/)</a:t>
            </a:r>
            <a:endParaRPr b="0" lang="en-US" sz="1700" spc="-1" strike="noStrike">
              <a:latin typeface="Arial"/>
            </a:endParaRPr>
          </a:p>
          <a:p>
            <a:pPr>
              <a:lnSpc>
                <a:spcPct val="100000"/>
              </a:lnSpc>
              <a:buNone/>
            </a:pPr>
            <a:endParaRPr b="0" lang="en-US" sz="1700" spc="-1" strike="noStrike">
              <a:latin typeface="Arial"/>
            </a:endParaRPr>
          </a:p>
          <a:p>
            <a:pPr>
              <a:lnSpc>
                <a:spcPct val="100000"/>
              </a:lnSpc>
              <a:buNone/>
            </a:pPr>
            <a:r>
              <a:rPr b="0" lang="en" sz="1700" spc="-1" strike="noStrike">
                <a:solidFill>
                  <a:srgbClr val="3c5467"/>
                </a:solidFill>
                <a:latin typeface="Ubuntu Medium"/>
                <a:ea typeface="Ubuntu Medium"/>
              </a:rPr>
              <a:t>- golang (</a:t>
            </a:r>
            <a:r>
              <a:rPr b="0" lang="en" sz="1700" spc="-1" strike="noStrike" u="sng">
                <a:solidFill>
                  <a:srgbClr val="0000ff"/>
                </a:solidFill>
                <a:uFillTx/>
                <a:latin typeface="Ubuntu Medium"/>
                <a:ea typeface="Ubuntu Medium"/>
                <a:hlinkClick r:id="rId4"/>
              </a:rPr>
              <a:t>https://go.dev/dl/</a:t>
            </a:r>
            <a:r>
              <a:rPr b="0" lang="en" sz="1700" spc="-1" strike="noStrike">
                <a:solidFill>
                  <a:srgbClr val="3c5467"/>
                </a:solidFill>
                <a:latin typeface="Ubuntu Medium"/>
                <a:ea typeface="Ubuntu Medium"/>
              </a:rPr>
              <a:t>)</a:t>
            </a:r>
            <a:endParaRPr b="0" lang="en-US" sz="1700" spc="-1" strike="noStrike">
              <a:latin typeface="Arial"/>
            </a:endParaRPr>
          </a:p>
          <a:p>
            <a:pPr>
              <a:lnSpc>
                <a:spcPct val="100000"/>
              </a:lnSpc>
              <a:buNone/>
            </a:pPr>
            <a:endParaRPr b="0" lang="en-US" sz="1700" spc="-1" strike="noStrike">
              <a:latin typeface="Arial"/>
            </a:endParaRPr>
          </a:p>
          <a:p>
            <a:pPr>
              <a:lnSpc>
                <a:spcPct val="100000"/>
              </a:lnSpc>
              <a:buNone/>
            </a:pPr>
            <a:r>
              <a:rPr b="0" lang="en" sz="1700" spc="-1" strike="noStrike">
                <a:solidFill>
                  <a:srgbClr val="3c5467"/>
                </a:solidFill>
                <a:latin typeface="Ubuntu Medium"/>
                <a:ea typeface="Ubuntu Medium"/>
              </a:rPr>
              <a:t>- gorm (</a:t>
            </a:r>
            <a:r>
              <a:rPr b="0" lang="en" sz="1700" spc="-1" strike="noStrike" u="sng">
                <a:solidFill>
                  <a:srgbClr val="0000ff"/>
                </a:solidFill>
                <a:uFillTx/>
                <a:latin typeface="Ubuntu Medium"/>
                <a:ea typeface="Ubuntu Medium"/>
                <a:hlinkClick r:id="rId5"/>
              </a:rPr>
              <a:t>https://gorm.io</a:t>
            </a:r>
            <a:r>
              <a:rPr b="0" lang="en" sz="1700" spc="-1" strike="noStrike">
                <a:solidFill>
                  <a:srgbClr val="3c5467"/>
                </a:solidFill>
                <a:latin typeface="Ubuntu Medium"/>
                <a:ea typeface="Ubuntu Medium"/>
              </a:rPr>
              <a:t>)</a:t>
            </a:r>
            <a:endParaRPr b="0" lang="en-US" sz="1700" spc="-1" strike="noStrike">
              <a:latin typeface="Arial"/>
            </a:endParaRPr>
          </a:p>
          <a:p>
            <a:pPr>
              <a:lnSpc>
                <a:spcPct val="100000"/>
              </a:lnSpc>
              <a:buNone/>
            </a:pPr>
            <a:endParaRPr b="0" lang="en-US" sz="1700" spc="-1" strike="noStrike">
              <a:latin typeface="Arial"/>
            </a:endParaRPr>
          </a:p>
          <a:p>
            <a:pPr>
              <a:lnSpc>
                <a:spcPct val="100000"/>
              </a:lnSpc>
              <a:buNone/>
            </a:pPr>
            <a:r>
              <a:rPr b="0" lang="en" sz="1700" spc="-1" strike="noStrike">
                <a:solidFill>
                  <a:srgbClr val="3c5467"/>
                </a:solidFill>
                <a:latin typeface="Ubuntu Medium"/>
                <a:ea typeface="Ubuntu Medium"/>
              </a:rPr>
              <a:t>- gin (</a:t>
            </a:r>
            <a:r>
              <a:rPr b="0" lang="en" sz="1700" spc="-1" strike="noStrike" u="sng">
                <a:solidFill>
                  <a:srgbClr val="0000ff"/>
                </a:solidFill>
                <a:uFillTx/>
                <a:latin typeface="Ubuntu Medium"/>
                <a:ea typeface="Ubuntu Medium"/>
                <a:hlinkClick r:id="rId6"/>
              </a:rPr>
              <a:t>https://gin-gonic.com/</a:t>
            </a:r>
            <a:r>
              <a:rPr b="0" lang="en" sz="1700" spc="-1" strike="noStrike">
                <a:solidFill>
                  <a:srgbClr val="3c5467"/>
                </a:solidFill>
                <a:latin typeface="Ubuntu Medium"/>
                <a:ea typeface="Ubuntu Medium"/>
              </a:rPr>
              <a:t>)</a:t>
            </a:r>
            <a:endParaRPr b="0" lang="en-US" sz="1700" spc="-1" strike="noStrike">
              <a:latin typeface="Arial"/>
            </a:endParaRPr>
          </a:p>
          <a:p>
            <a:pPr>
              <a:lnSpc>
                <a:spcPct val="100000"/>
              </a:lnSpc>
              <a:buNone/>
            </a:pPr>
            <a:endParaRPr b="0" lang="en-US" sz="1700" spc="-1" strike="noStrike">
              <a:latin typeface="Arial"/>
            </a:endParaRPr>
          </a:p>
          <a:p>
            <a:pPr>
              <a:lnSpc>
                <a:spcPct val="100000"/>
              </a:lnSpc>
              <a:buNone/>
            </a:pPr>
            <a:r>
              <a:rPr b="0" lang="en" sz="1700" spc="-1" strike="noStrike">
                <a:solidFill>
                  <a:srgbClr val="3c5467"/>
                </a:solidFill>
                <a:latin typeface="Ubuntu Medium"/>
                <a:ea typeface="Ubuntu Medium"/>
              </a:rPr>
              <a:t>- protoc (https://github.com/golang/protobuf)</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400680" y="2151360"/>
            <a:ext cx="8519040" cy="571320"/>
          </a:xfrm>
          <a:prstGeom prst="rect">
            <a:avLst/>
          </a:prstGeom>
          <a:noFill/>
          <a:ln w="0">
            <a:noFill/>
          </a:ln>
        </p:spPr>
        <p:txBody>
          <a:bodyPr lIns="0" rIns="0" tIns="91440" bIns="91440" anchor="t">
            <a:normAutofit fontScale="91000"/>
          </a:bodyPr>
          <a:p>
            <a:pPr algn="ctr">
              <a:lnSpc>
                <a:spcPct val="100000"/>
              </a:lnSpc>
              <a:buNone/>
              <a:tabLst>
                <a:tab algn="l" pos="0"/>
              </a:tabLst>
            </a:pPr>
            <a:r>
              <a:rPr b="1" lang="en" sz="2800" spc="-1" strike="noStrike">
                <a:solidFill>
                  <a:srgbClr val="ffffff"/>
                </a:solidFill>
                <a:latin typeface="Ubuntu"/>
                <a:ea typeface="Ubuntu"/>
              </a:rPr>
              <a:t>Conclusion</a:t>
            </a:r>
            <a:endParaRPr b="0" lang="en-US" sz="2800" spc="-1" strike="noStrike">
              <a:latin typeface="Arial"/>
            </a:endParaRPr>
          </a:p>
        </p:txBody>
      </p:sp>
      <p:pic>
        <p:nvPicPr>
          <p:cNvPr id="127" name="Google Shape;138;p25" descr=""/>
          <p:cNvPicPr/>
          <p:nvPr/>
        </p:nvPicPr>
        <p:blipFill>
          <a:blip r:embed="rId2"/>
          <a:stretch/>
        </p:blipFill>
        <p:spPr>
          <a:xfrm>
            <a:off x="8272080" y="144000"/>
            <a:ext cx="714600" cy="571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444960"/>
            <a:ext cx="8519040" cy="571320"/>
          </a:xfrm>
          <a:prstGeom prst="rect">
            <a:avLst/>
          </a:prstGeom>
          <a:noFill/>
          <a:ln w="0">
            <a:noFill/>
          </a:ln>
        </p:spPr>
        <p:txBody>
          <a:bodyPr lIns="0" rIns="0" tIns="91440" bIns="91440" anchor="t">
            <a:normAutofit fontScale="91000"/>
          </a:bodyPr>
          <a:p>
            <a:pPr>
              <a:lnSpc>
                <a:spcPct val="100000"/>
              </a:lnSpc>
              <a:buNone/>
              <a:tabLst>
                <a:tab algn="l" pos="0"/>
              </a:tabLst>
            </a:pPr>
            <a:r>
              <a:rPr b="1" lang="en" sz="2800" spc="-1" strike="noStrike">
                <a:solidFill>
                  <a:srgbClr val="3c5467"/>
                </a:solidFill>
                <a:latin typeface="Ubuntu"/>
                <a:ea typeface="Ubuntu"/>
              </a:rPr>
              <a:t>Conclusion</a:t>
            </a:r>
            <a:endParaRPr b="0" lang="en-US" sz="2800" spc="-1" strike="noStrike">
              <a:latin typeface="Arial"/>
            </a:endParaRPr>
          </a:p>
        </p:txBody>
      </p:sp>
      <p:sp>
        <p:nvSpPr>
          <p:cNvPr id="129" name="PlaceHolder 2"/>
          <p:cNvSpPr>
            <a:spLocks noGrp="1"/>
          </p:cNvSpPr>
          <p:nvPr>
            <p:ph/>
          </p:nvPr>
        </p:nvSpPr>
        <p:spPr>
          <a:xfrm>
            <a:off x="311760" y="1152360"/>
            <a:ext cx="8519040" cy="3414960"/>
          </a:xfrm>
          <a:prstGeom prst="rect">
            <a:avLst/>
          </a:prstGeom>
          <a:noFill/>
          <a:ln w="0">
            <a:noFill/>
          </a:ln>
        </p:spPr>
        <p:txBody>
          <a:bodyPr lIns="0" rIns="0" tIns="91440" bIns="91440" anchor="t">
            <a:normAutofit/>
          </a:bodyPr>
          <a:p>
            <a:pPr>
              <a:lnSpc>
                <a:spcPct val="150000"/>
              </a:lnSpc>
              <a:buNone/>
              <a:tabLst>
                <a:tab algn="l" pos="0"/>
              </a:tabLst>
            </a:pPr>
            <a:r>
              <a:rPr b="0" lang="en" sz="1800" spc="-1" strike="noStrike">
                <a:solidFill>
                  <a:srgbClr val="000000"/>
                </a:solidFill>
                <a:latin typeface="Ubuntu"/>
                <a:ea typeface="Ubuntu"/>
              </a:rPr>
              <a:t>-  gRPC adalah pilihan yang baik untuk aplikasi real-time karena performanya yang tinggi. Ini membuatnya cocok untuk aplikasi seperti chatting, game, dan media streaming.</a:t>
            </a:r>
            <a:endParaRPr b="0" lang="en-US" sz="1800" spc="-1" strike="noStrike">
              <a:latin typeface="Arial"/>
            </a:endParaRPr>
          </a:p>
          <a:p>
            <a:pPr>
              <a:lnSpc>
                <a:spcPct val="150000"/>
              </a:lnSpc>
              <a:buNone/>
              <a:tabLst>
                <a:tab algn="l" pos="0"/>
              </a:tabLst>
            </a:pPr>
            <a:endParaRPr b="0" lang="en-US" sz="1800" spc="-1" strike="noStrike">
              <a:latin typeface="Arial"/>
            </a:endParaRPr>
          </a:p>
        </p:txBody>
      </p:sp>
      <p:pic>
        <p:nvPicPr>
          <p:cNvPr id="130" name="Google Shape;152;p27" descr=""/>
          <p:cNvPicPr/>
          <p:nvPr/>
        </p:nvPicPr>
        <p:blipFill>
          <a:blip r:embed="rId2"/>
          <a:stretch/>
        </p:blipFill>
        <p:spPr>
          <a:xfrm>
            <a:off x="8300520" y="154080"/>
            <a:ext cx="677880" cy="541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395280" y="2743200"/>
            <a:ext cx="8519040" cy="2056320"/>
          </a:xfrm>
          <a:prstGeom prst="rect">
            <a:avLst/>
          </a:prstGeom>
          <a:noFill/>
          <a:ln w="0">
            <a:noFill/>
          </a:ln>
        </p:spPr>
        <p:txBody>
          <a:bodyPr lIns="0" rIns="0" tIns="91440" bIns="91440" anchor="t">
            <a:normAutofit/>
          </a:bodyPr>
          <a:p>
            <a:pPr algn="ctr">
              <a:lnSpc>
                <a:spcPct val="100000"/>
              </a:lnSpc>
              <a:buNone/>
              <a:tabLst>
                <a:tab algn="l" pos="0"/>
              </a:tabLst>
            </a:pPr>
            <a:r>
              <a:rPr b="1" lang="en" sz="2800" spc="-1" strike="noStrike">
                <a:solidFill>
                  <a:srgbClr val="ffffff"/>
                </a:solidFill>
                <a:latin typeface="Ubuntu"/>
                <a:ea typeface="Ubuntu"/>
              </a:rPr>
              <a:t>Thanks!</a:t>
            </a:r>
            <a:endParaRPr b="0" lang="en-US" sz="2800" spc="-1" strike="noStrike">
              <a:latin typeface="Arial"/>
            </a:endParaRPr>
          </a:p>
        </p:txBody>
      </p:sp>
      <p:pic>
        <p:nvPicPr>
          <p:cNvPr id="132" name="Google Shape;158;p28" descr=""/>
          <p:cNvPicPr/>
          <p:nvPr/>
        </p:nvPicPr>
        <p:blipFill>
          <a:blip r:embed="rId2"/>
          <a:stretch/>
        </p:blipFill>
        <p:spPr>
          <a:xfrm>
            <a:off x="4375080" y="1856880"/>
            <a:ext cx="570240" cy="855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400680" y="2151360"/>
            <a:ext cx="8519040" cy="571320"/>
          </a:xfrm>
          <a:prstGeom prst="rect">
            <a:avLst/>
          </a:prstGeom>
          <a:noFill/>
          <a:ln w="0">
            <a:noFill/>
          </a:ln>
        </p:spPr>
        <p:txBody>
          <a:bodyPr lIns="0" rIns="0" tIns="91440" bIns="91440" anchor="t">
            <a:normAutofit fontScale="91000"/>
          </a:bodyPr>
          <a:p>
            <a:pPr algn="ctr">
              <a:lnSpc>
                <a:spcPct val="100000"/>
              </a:lnSpc>
              <a:buNone/>
              <a:tabLst>
                <a:tab algn="l" pos="0"/>
              </a:tabLst>
            </a:pPr>
            <a:r>
              <a:rPr b="1" lang="en" sz="2800" spc="-1" strike="noStrike">
                <a:solidFill>
                  <a:srgbClr val="ffffff"/>
                </a:solidFill>
                <a:latin typeface="Ubuntu"/>
                <a:ea typeface="Ubuntu"/>
              </a:rPr>
              <a:t>What is gRPC</a:t>
            </a:r>
            <a:endParaRPr b="0" lang="en-US" sz="2800" spc="-1" strike="noStrike">
              <a:latin typeface="Arial"/>
            </a:endParaRPr>
          </a:p>
        </p:txBody>
      </p:sp>
      <p:pic>
        <p:nvPicPr>
          <p:cNvPr id="88" name="Google Shape;62;p14" descr=""/>
          <p:cNvPicPr/>
          <p:nvPr/>
        </p:nvPicPr>
        <p:blipFill>
          <a:blip r:embed="rId2"/>
          <a:stretch/>
        </p:blipFill>
        <p:spPr>
          <a:xfrm>
            <a:off x="8272080" y="144000"/>
            <a:ext cx="714600" cy="5713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9" name="PlaceHolder 1"/>
          <p:cNvSpPr>
            <a:spLocks noGrp="1"/>
          </p:cNvSpPr>
          <p:nvPr>
            <p:ph/>
          </p:nvPr>
        </p:nvSpPr>
        <p:spPr>
          <a:xfrm>
            <a:off x="457200" y="1143000"/>
            <a:ext cx="8519040" cy="1189080"/>
          </a:xfrm>
          <a:prstGeom prst="rect">
            <a:avLst/>
          </a:prstGeom>
          <a:noFill/>
          <a:ln w="0">
            <a:noFill/>
          </a:ln>
        </p:spPr>
        <p:txBody>
          <a:bodyPr lIns="0" rIns="0" tIns="91440" bIns="91440" anchor="t">
            <a:noAutofit/>
          </a:bodyPr>
          <a:p>
            <a:pPr>
              <a:lnSpc>
                <a:spcPct val="150000"/>
              </a:lnSpc>
              <a:spcAft>
                <a:spcPts val="1199"/>
              </a:spcAft>
              <a:buNone/>
              <a:tabLst>
                <a:tab algn="l" pos="0"/>
              </a:tabLst>
            </a:pPr>
            <a:r>
              <a:rPr b="0" lang="en" sz="1500" spc="-1" strike="noStrike">
                <a:solidFill>
                  <a:srgbClr val="3c5467"/>
                </a:solidFill>
                <a:latin typeface="Ubuntu Medium"/>
                <a:ea typeface="Ubuntu Medium"/>
              </a:rPr>
              <a:t>gRPC adalah open source remote procedure call (RPC) framework yang dibuat oleh google di tahun 2016. gRPC menulis ulang infrastruktur RPC internal yang digunakan selama bertahun tahun</a:t>
            </a:r>
            <a:endParaRPr b="0" lang="en-US" sz="1500" spc="-1" strike="noStrike">
              <a:latin typeface="Arial"/>
            </a:endParaRPr>
          </a:p>
        </p:txBody>
      </p:sp>
      <p:pic>
        <p:nvPicPr>
          <p:cNvPr id="90" name="Google Shape;68;p15" descr=""/>
          <p:cNvPicPr/>
          <p:nvPr/>
        </p:nvPicPr>
        <p:blipFill>
          <a:blip r:embed="rId2"/>
          <a:stretch/>
        </p:blipFill>
        <p:spPr>
          <a:xfrm>
            <a:off x="8300520" y="154080"/>
            <a:ext cx="677880" cy="541800"/>
          </a:xfrm>
          <a:prstGeom prst="rect">
            <a:avLst/>
          </a:prstGeom>
          <a:ln w="0">
            <a:noFill/>
          </a:ln>
        </p:spPr>
      </p:pic>
      <p:sp>
        <p:nvSpPr>
          <p:cNvPr id="91" name="Google Shape;69;p15"/>
          <p:cNvSpPr/>
          <p:nvPr/>
        </p:nvSpPr>
        <p:spPr>
          <a:xfrm>
            <a:off x="575280" y="469800"/>
            <a:ext cx="4407840" cy="330840"/>
          </a:xfrm>
          <a:prstGeom prst="rect">
            <a:avLst/>
          </a:prstGeom>
          <a:noFill/>
          <a:ln w="0">
            <a:noFill/>
          </a:ln>
        </p:spPr>
        <p:style>
          <a:lnRef idx="0"/>
          <a:fillRef idx="0"/>
          <a:effectRef idx="0"/>
          <a:fontRef idx="minor"/>
        </p:style>
        <p:txBody>
          <a:bodyPr lIns="90000" rIns="90000" tIns="331200" bIns="331200" anchor="t">
            <a:noAutofit/>
          </a:bodyPr>
          <a:p>
            <a:pPr>
              <a:lnSpc>
                <a:spcPct val="100000"/>
              </a:lnSpc>
              <a:buNone/>
              <a:tabLst>
                <a:tab algn="l" pos="0"/>
              </a:tabLst>
            </a:pPr>
            <a:r>
              <a:rPr b="1" lang="en" sz="2500" spc="-1" strike="noStrike">
                <a:solidFill>
                  <a:srgbClr val="000000"/>
                </a:solidFill>
                <a:latin typeface="Ubuntu"/>
                <a:ea typeface="Ubuntu"/>
              </a:rPr>
              <a:t>What is gRPC</a:t>
            </a:r>
            <a:endParaRPr b="0" lang="en-US" sz="2500" spc="-1" strike="noStrike">
              <a:latin typeface="Arial"/>
            </a:endParaRPr>
          </a:p>
        </p:txBody>
      </p:sp>
      <p:pic>
        <p:nvPicPr>
          <p:cNvPr id="92" name="" descr=""/>
          <p:cNvPicPr/>
          <p:nvPr/>
        </p:nvPicPr>
        <p:blipFill>
          <a:blip r:embed="rId3"/>
          <a:stretch/>
        </p:blipFill>
        <p:spPr>
          <a:xfrm>
            <a:off x="2514600" y="2333160"/>
            <a:ext cx="3253680" cy="21891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93" name="Google Shape;68;p 1" descr=""/>
          <p:cNvPicPr/>
          <p:nvPr/>
        </p:nvPicPr>
        <p:blipFill>
          <a:blip r:embed="rId2"/>
          <a:stretch/>
        </p:blipFill>
        <p:spPr>
          <a:xfrm>
            <a:off x="8300520" y="154080"/>
            <a:ext cx="677880" cy="541800"/>
          </a:xfrm>
          <a:prstGeom prst="rect">
            <a:avLst/>
          </a:prstGeom>
          <a:ln w="0">
            <a:noFill/>
          </a:ln>
        </p:spPr>
      </p:pic>
      <p:sp>
        <p:nvSpPr>
          <p:cNvPr id="94" name="Google Shape;69;p 1"/>
          <p:cNvSpPr/>
          <p:nvPr/>
        </p:nvSpPr>
        <p:spPr>
          <a:xfrm>
            <a:off x="575280" y="469800"/>
            <a:ext cx="4407840" cy="330840"/>
          </a:xfrm>
          <a:prstGeom prst="rect">
            <a:avLst/>
          </a:prstGeom>
          <a:noFill/>
          <a:ln w="0">
            <a:noFill/>
          </a:ln>
        </p:spPr>
        <p:style>
          <a:lnRef idx="0"/>
          <a:fillRef idx="0"/>
          <a:effectRef idx="0"/>
          <a:fontRef idx="minor"/>
        </p:style>
        <p:txBody>
          <a:bodyPr lIns="90000" rIns="90000" tIns="331200" bIns="331200" anchor="t">
            <a:noAutofit/>
          </a:bodyPr>
          <a:p>
            <a:pPr>
              <a:lnSpc>
                <a:spcPct val="100000"/>
              </a:lnSpc>
              <a:buNone/>
              <a:tabLst>
                <a:tab algn="l" pos="0"/>
              </a:tabLst>
            </a:pPr>
            <a:r>
              <a:rPr b="1" lang="en" sz="2500" spc="-1" strike="noStrike">
                <a:solidFill>
                  <a:srgbClr val="000000"/>
                </a:solidFill>
                <a:latin typeface="Ubuntu"/>
                <a:ea typeface="Ubuntu"/>
              </a:rPr>
              <a:t>gRPC Flow </a:t>
            </a:r>
            <a:endParaRPr b="0" lang="en-US" sz="2500" spc="-1" strike="noStrike">
              <a:latin typeface="Arial"/>
            </a:endParaRPr>
          </a:p>
        </p:txBody>
      </p:sp>
      <p:pic>
        <p:nvPicPr>
          <p:cNvPr id="95" name="" descr=""/>
          <p:cNvPicPr/>
          <p:nvPr/>
        </p:nvPicPr>
        <p:blipFill>
          <a:blip r:embed="rId3"/>
          <a:stretch/>
        </p:blipFill>
        <p:spPr>
          <a:xfrm>
            <a:off x="1654920" y="1143000"/>
            <a:ext cx="5887800" cy="3790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96" name="Google Shape;68;p 2" descr=""/>
          <p:cNvPicPr/>
          <p:nvPr/>
        </p:nvPicPr>
        <p:blipFill>
          <a:blip r:embed="rId2"/>
          <a:stretch/>
        </p:blipFill>
        <p:spPr>
          <a:xfrm>
            <a:off x="8300520" y="154080"/>
            <a:ext cx="677880" cy="541800"/>
          </a:xfrm>
          <a:prstGeom prst="rect">
            <a:avLst/>
          </a:prstGeom>
          <a:ln w="0">
            <a:noFill/>
          </a:ln>
        </p:spPr>
      </p:pic>
      <p:sp>
        <p:nvSpPr>
          <p:cNvPr id="97" name="Google Shape;69;p 2"/>
          <p:cNvSpPr/>
          <p:nvPr/>
        </p:nvSpPr>
        <p:spPr>
          <a:xfrm>
            <a:off x="575280" y="469800"/>
            <a:ext cx="4407840" cy="330840"/>
          </a:xfrm>
          <a:prstGeom prst="rect">
            <a:avLst/>
          </a:prstGeom>
          <a:noFill/>
          <a:ln w="0">
            <a:noFill/>
          </a:ln>
        </p:spPr>
        <p:style>
          <a:lnRef idx="0"/>
          <a:fillRef idx="0"/>
          <a:effectRef idx="0"/>
          <a:fontRef idx="minor"/>
        </p:style>
        <p:txBody>
          <a:bodyPr lIns="90000" rIns="90000" tIns="331200" bIns="331200" anchor="t">
            <a:noAutofit/>
          </a:bodyPr>
          <a:p>
            <a:pPr>
              <a:lnSpc>
                <a:spcPct val="100000"/>
              </a:lnSpc>
              <a:buNone/>
              <a:tabLst>
                <a:tab algn="l" pos="0"/>
              </a:tabLst>
            </a:pPr>
            <a:r>
              <a:rPr b="1" lang="en" sz="2500" spc="-1" strike="noStrike">
                <a:solidFill>
                  <a:srgbClr val="000000"/>
                </a:solidFill>
                <a:latin typeface="Ubuntu"/>
                <a:ea typeface="Ubuntu"/>
              </a:rPr>
              <a:t>4 Type of API in gRPC</a:t>
            </a:r>
            <a:endParaRPr b="0" lang="en-US" sz="2500" spc="-1" strike="noStrike">
              <a:latin typeface="Arial"/>
            </a:endParaRPr>
          </a:p>
        </p:txBody>
      </p:sp>
      <p:pic>
        <p:nvPicPr>
          <p:cNvPr id="98" name="" descr=""/>
          <p:cNvPicPr/>
          <p:nvPr/>
        </p:nvPicPr>
        <p:blipFill>
          <a:blip r:embed="rId3"/>
          <a:stretch/>
        </p:blipFill>
        <p:spPr>
          <a:xfrm>
            <a:off x="457200" y="1224720"/>
            <a:ext cx="7904520" cy="31176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400680" y="2151360"/>
            <a:ext cx="8519040" cy="571320"/>
          </a:xfrm>
          <a:prstGeom prst="rect">
            <a:avLst/>
          </a:prstGeom>
          <a:noFill/>
          <a:ln w="0">
            <a:noFill/>
          </a:ln>
        </p:spPr>
        <p:txBody>
          <a:bodyPr lIns="0" rIns="0" tIns="91440" bIns="91440" anchor="t">
            <a:normAutofit fontScale="91000"/>
          </a:bodyPr>
          <a:p>
            <a:pPr algn="ctr">
              <a:lnSpc>
                <a:spcPct val="100000"/>
              </a:lnSpc>
              <a:buNone/>
              <a:tabLst>
                <a:tab algn="l" pos="0"/>
              </a:tabLst>
            </a:pPr>
            <a:r>
              <a:rPr b="1" lang="en" sz="2800" spc="-1" strike="noStrike">
                <a:solidFill>
                  <a:srgbClr val="ffffff"/>
                </a:solidFill>
                <a:latin typeface="Ubuntu"/>
                <a:ea typeface="Ubuntu"/>
              </a:rPr>
              <a:t>Why gRPC?</a:t>
            </a:r>
            <a:endParaRPr b="0" lang="en-US" sz="2800" spc="-1" strike="noStrike">
              <a:latin typeface="Arial"/>
            </a:endParaRPr>
          </a:p>
        </p:txBody>
      </p:sp>
      <p:pic>
        <p:nvPicPr>
          <p:cNvPr id="100" name="Google Shape;82;p17" descr=""/>
          <p:cNvPicPr/>
          <p:nvPr/>
        </p:nvPicPr>
        <p:blipFill>
          <a:blip r:embed="rId2"/>
          <a:stretch/>
        </p:blipFill>
        <p:spPr>
          <a:xfrm>
            <a:off x="8272080" y="144000"/>
            <a:ext cx="714600" cy="5713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01" name="Google Shape;87;p18" descr=""/>
          <p:cNvPicPr/>
          <p:nvPr/>
        </p:nvPicPr>
        <p:blipFill>
          <a:blip r:embed="rId2"/>
          <a:stretch/>
        </p:blipFill>
        <p:spPr>
          <a:xfrm>
            <a:off x="8300520" y="154080"/>
            <a:ext cx="677880" cy="541800"/>
          </a:xfrm>
          <a:prstGeom prst="rect">
            <a:avLst/>
          </a:prstGeom>
          <a:ln w="0">
            <a:noFill/>
          </a:ln>
        </p:spPr>
      </p:pic>
      <p:sp>
        <p:nvSpPr>
          <p:cNvPr id="102" name="Google Shape;88;p18"/>
          <p:cNvSpPr/>
          <p:nvPr/>
        </p:nvSpPr>
        <p:spPr>
          <a:xfrm>
            <a:off x="575280" y="480240"/>
            <a:ext cx="2166840" cy="330840"/>
          </a:xfrm>
          <a:prstGeom prst="rect">
            <a:avLst/>
          </a:prstGeom>
          <a:noFill/>
          <a:ln w="0">
            <a:noFill/>
          </a:ln>
        </p:spPr>
        <p:style>
          <a:lnRef idx="0"/>
          <a:fillRef idx="0"/>
          <a:effectRef idx="0"/>
          <a:fontRef idx="minor"/>
        </p:style>
        <p:txBody>
          <a:bodyPr lIns="90000" rIns="90000" tIns="331200" bIns="331200" anchor="t">
            <a:noAutofit/>
          </a:bodyPr>
          <a:p>
            <a:pPr>
              <a:lnSpc>
                <a:spcPct val="100000"/>
              </a:lnSpc>
              <a:buNone/>
              <a:tabLst>
                <a:tab algn="l" pos="0"/>
              </a:tabLst>
            </a:pPr>
            <a:r>
              <a:rPr b="1" lang="en" sz="2500" spc="-1" strike="noStrike">
                <a:solidFill>
                  <a:srgbClr val="000000"/>
                </a:solidFill>
                <a:latin typeface="Ubuntu"/>
                <a:ea typeface="Ubuntu"/>
              </a:rPr>
              <a:t>Why gRPC?</a:t>
            </a:r>
            <a:endParaRPr b="0" lang="en-US" sz="2500" spc="-1" strike="noStrike">
              <a:latin typeface="Arial"/>
            </a:endParaRPr>
          </a:p>
        </p:txBody>
      </p:sp>
      <p:sp>
        <p:nvSpPr>
          <p:cNvPr id="103" name="PlaceHolder 1"/>
          <p:cNvSpPr>
            <a:spLocks noGrp="1"/>
          </p:cNvSpPr>
          <p:nvPr>
            <p:ph/>
          </p:nvPr>
        </p:nvSpPr>
        <p:spPr>
          <a:xfrm>
            <a:off x="575280" y="1298880"/>
            <a:ext cx="3868200" cy="1715760"/>
          </a:xfrm>
          <a:prstGeom prst="rect">
            <a:avLst/>
          </a:prstGeom>
          <a:noFill/>
          <a:ln w="0">
            <a:noFill/>
          </a:ln>
        </p:spPr>
        <p:txBody>
          <a:bodyPr lIns="0" rIns="0" tIns="91440" bIns="91440" anchor="t">
            <a:noAutofit/>
          </a:bodyPr>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Language agnostic</a:t>
            </a:r>
            <a:endParaRPr b="0" lang="en-US" sz="1700" spc="-1" strike="noStrike">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High performance</a:t>
            </a:r>
            <a:endParaRPr b="0" lang="en-US" sz="1700" spc="-1" strike="noStrike">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Strong api contract</a:t>
            </a:r>
            <a:endParaRPr b="0" lang="en-US" sz="1700" spc="-1" strike="noStrike">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Automatic code generation</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04" name="Google Shape;94;p19" descr=""/>
          <p:cNvPicPr/>
          <p:nvPr/>
        </p:nvPicPr>
        <p:blipFill>
          <a:blip r:embed="rId2"/>
          <a:stretch/>
        </p:blipFill>
        <p:spPr>
          <a:xfrm>
            <a:off x="8300520" y="154080"/>
            <a:ext cx="677880" cy="541800"/>
          </a:xfrm>
          <a:prstGeom prst="rect">
            <a:avLst/>
          </a:prstGeom>
          <a:ln w="0">
            <a:noFill/>
          </a:ln>
        </p:spPr>
      </p:pic>
      <p:sp>
        <p:nvSpPr>
          <p:cNvPr id="105" name="Google Shape;95;p19"/>
          <p:cNvSpPr/>
          <p:nvPr/>
        </p:nvSpPr>
        <p:spPr>
          <a:xfrm>
            <a:off x="575280" y="480240"/>
            <a:ext cx="4224240" cy="330840"/>
          </a:xfrm>
          <a:prstGeom prst="rect">
            <a:avLst/>
          </a:prstGeom>
          <a:noFill/>
          <a:ln w="0">
            <a:noFill/>
          </a:ln>
        </p:spPr>
        <p:style>
          <a:lnRef idx="0"/>
          <a:fillRef idx="0"/>
          <a:effectRef idx="0"/>
          <a:fontRef idx="minor"/>
        </p:style>
        <p:txBody>
          <a:bodyPr lIns="90000" rIns="90000" tIns="331200" bIns="331200" anchor="t">
            <a:noAutofit/>
          </a:bodyPr>
          <a:p>
            <a:pPr>
              <a:lnSpc>
                <a:spcPct val="100000"/>
              </a:lnSpc>
              <a:buNone/>
              <a:tabLst>
                <a:tab algn="l" pos="0"/>
              </a:tabLst>
            </a:pPr>
            <a:r>
              <a:rPr b="1" lang="en" sz="2500" spc="-1" strike="noStrike">
                <a:solidFill>
                  <a:srgbClr val="000000"/>
                </a:solidFill>
                <a:latin typeface="Ubuntu"/>
                <a:ea typeface="Ubuntu"/>
              </a:rPr>
              <a:t>Companies Using gRPC</a:t>
            </a:r>
            <a:endParaRPr b="0" lang="en-US" sz="2500" spc="-1" strike="noStrike">
              <a:latin typeface="Arial"/>
            </a:endParaRPr>
          </a:p>
        </p:txBody>
      </p:sp>
      <p:pic>
        <p:nvPicPr>
          <p:cNvPr id="106" name="" descr=""/>
          <p:cNvPicPr/>
          <p:nvPr/>
        </p:nvPicPr>
        <p:blipFill>
          <a:blip r:embed="rId3"/>
          <a:stretch/>
        </p:blipFill>
        <p:spPr>
          <a:xfrm>
            <a:off x="3294360" y="1371600"/>
            <a:ext cx="1962360" cy="913320"/>
          </a:xfrm>
          <a:prstGeom prst="rect">
            <a:avLst/>
          </a:prstGeom>
          <a:ln w="0">
            <a:noFill/>
          </a:ln>
        </p:spPr>
      </p:pic>
      <p:pic>
        <p:nvPicPr>
          <p:cNvPr id="107" name="" descr=""/>
          <p:cNvPicPr/>
          <p:nvPr/>
        </p:nvPicPr>
        <p:blipFill>
          <a:blip r:embed="rId4"/>
          <a:stretch/>
        </p:blipFill>
        <p:spPr>
          <a:xfrm>
            <a:off x="692280" y="2743200"/>
            <a:ext cx="2049840" cy="1000800"/>
          </a:xfrm>
          <a:prstGeom prst="rect">
            <a:avLst/>
          </a:prstGeom>
          <a:ln w="0">
            <a:noFill/>
          </a:ln>
        </p:spPr>
      </p:pic>
      <p:pic>
        <p:nvPicPr>
          <p:cNvPr id="108" name="" descr=""/>
          <p:cNvPicPr/>
          <p:nvPr/>
        </p:nvPicPr>
        <p:blipFill>
          <a:blip r:embed="rId5"/>
          <a:stretch/>
        </p:blipFill>
        <p:spPr>
          <a:xfrm>
            <a:off x="2971800" y="2743200"/>
            <a:ext cx="2729880" cy="942480"/>
          </a:xfrm>
          <a:prstGeom prst="rect">
            <a:avLst/>
          </a:prstGeom>
          <a:ln w="0">
            <a:noFill/>
          </a:ln>
        </p:spPr>
      </p:pic>
      <p:pic>
        <p:nvPicPr>
          <p:cNvPr id="109" name="" descr=""/>
          <p:cNvPicPr/>
          <p:nvPr/>
        </p:nvPicPr>
        <p:blipFill>
          <a:blip r:embed="rId6"/>
          <a:stretch/>
        </p:blipFill>
        <p:spPr>
          <a:xfrm>
            <a:off x="647280" y="1505160"/>
            <a:ext cx="2323440" cy="779760"/>
          </a:xfrm>
          <a:prstGeom prst="rect">
            <a:avLst/>
          </a:prstGeom>
          <a:ln w="0">
            <a:noFill/>
          </a:ln>
        </p:spPr>
      </p:pic>
      <p:pic>
        <p:nvPicPr>
          <p:cNvPr id="110" name="" descr=""/>
          <p:cNvPicPr/>
          <p:nvPr/>
        </p:nvPicPr>
        <p:blipFill>
          <a:blip r:embed="rId7"/>
          <a:stretch/>
        </p:blipFill>
        <p:spPr>
          <a:xfrm>
            <a:off x="5943600" y="1371600"/>
            <a:ext cx="2513520" cy="913320"/>
          </a:xfrm>
          <a:prstGeom prst="rect">
            <a:avLst/>
          </a:prstGeom>
          <a:ln w="0">
            <a:noFill/>
          </a:ln>
        </p:spPr>
      </p:pic>
      <p:pic>
        <p:nvPicPr>
          <p:cNvPr id="111" name="" descr=""/>
          <p:cNvPicPr/>
          <p:nvPr/>
        </p:nvPicPr>
        <p:blipFill>
          <a:blip r:embed="rId8"/>
          <a:stretch/>
        </p:blipFill>
        <p:spPr>
          <a:xfrm>
            <a:off x="6172200" y="2743200"/>
            <a:ext cx="1599120" cy="913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400680" y="2151360"/>
            <a:ext cx="8519040" cy="571320"/>
          </a:xfrm>
          <a:prstGeom prst="rect">
            <a:avLst/>
          </a:prstGeom>
          <a:noFill/>
          <a:ln w="0">
            <a:noFill/>
          </a:ln>
        </p:spPr>
        <p:txBody>
          <a:bodyPr lIns="0" rIns="0" tIns="91440" bIns="91440" anchor="t">
            <a:normAutofit fontScale="91000"/>
          </a:bodyPr>
          <a:p>
            <a:pPr algn="ctr">
              <a:lnSpc>
                <a:spcPct val="100000"/>
              </a:lnSpc>
              <a:buNone/>
              <a:tabLst>
                <a:tab algn="l" pos="0"/>
              </a:tabLst>
            </a:pPr>
            <a:r>
              <a:rPr b="1" lang="en" sz="2800" spc="-1" strike="noStrike">
                <a:solidFill>
                  <a:srgbClr val="ffffff"/>
                </a:solidFill>
                <a:latin typeface="Ubuntu"/>
                <a:ea typeface="Ubuntu"/>
              </a:rPr>
              <a:t>Protobuf</a:t>
            </a:r>
            <a:endParaRPr b="0" lang="en-US" sz="2800" spc="-1" strike="noStrike">
              <a:latin typeface="Arial"/>
            </a:endParaRPr>
          </a:p>
        </p:txBody>
      </p:sp>
      <p:pic>
        <p:nvPicPr>
          <p:cNvPr id="113" name="Google Shape;102;p20" descr=""/>
          <p:cNvPicPr/>
          <p:nvPr/>
        </p:nvPicPr>
        <p:blipFill>
          <a:blip r:embed="rId2"/>
          <a:stretch/>
        </p:blipFill>
        <p:spPr>
          <a:xfrm>
            <a:off x="8272080" y="144000"/>
            <a:ext cx="714600" cy="571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2024-01-12T17:47:33Z</dcterms:modified>
  <cp:revision>23</cp:revision>
  <dc:subject/>
  <dc:title/>
</cp:coreProperties>
</file>

<file path=docProps/custom.xml><?xml version="1.0" encoding="utf-8"?>
<Properties xmlns="http://schemas.openxmlformats.org/officeDocument/2006/custom-properties" xmlns:vt="http://schemas.openxmlformats.org/officeDocument/2006/docPropsVTypes"/>
</file>