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15.xml.rels" ContentType="application/vnd.openxmlformats-package.relationships+xml"/>
  <Override PartName="/ppt/notesSlides/_rels/notesSlide10.xml.rels" ContentType="application/vnd.openxmlformats-package.relationships+xml"/>
  <Override PartName="/ppt/notesSlides/_rels/notesSlide7.xml.rels" ContentType="application/vnd.openxmlformats-package.relationships+xml"/>
  <Override PartName="/ppt/notesSlides/notesSlide7.xml" ContentType="application/vnd.openxmlformats-officedocument.presentationml.notesSlide+xml"/>
  <Override PartName="/ppt/notesSlides/notesSlide10.xml" ContentType="application/vnd.openxmlformats-officedocument.presentationml.notesSlide+xml"/>
  <Override PartName="/ppt/notesSlides/notesSlide15.xml" ContentType="application/vnd.openxmlformats-officedocument.presentationml.notesSlid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23.png" ContentType="image/png"/>
  <Override PartName="/ppt/media/image22.png" ContentType="image/png"/>
  <Override PartName="/ppt/media/image21.png" ContentType="image/png"/>
  <Override PartName="/ppt/media/image19.png" ContentType="image/png"/>
  <Override PartName="/ppt/media/image20.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24.png" ContentType="image/png"/>
  <Override PartName="/ppt/media/image1.png" ContentType="image/png"/>
  <Override PartName="/ppt/media/image31.png" ContentType="image/png"/>
  <Override PartName="/ppt/media/image11.png" ContentType="image/png"/>
  <Override PartName="/ppt/media/image12.png" ContentType="image/png"/>
  <Override PartName="/ppt/media/image7.png" ContentType="image/png"/>
  <Override PartName="/ppt/media/image37.png" ContentType="image/png"/>
  <Override PartName="/ppt/media/image13.png" ContentType="image/png"/>
  <Override PartName="/ppt/media/image8.png" ContentType="image/png"/>
  <Override PartName="/ppt/media/image38.png" ContentType="image/png"/>
  <Override PartName="/ppt/media/image40.png" ContentType="image/png"/>
  <Override PartName="/ppt/media/image9.png" ContentType="image/png"/>
  <Override PartName="/ppt/media/image39.png" ContentType="image/png"/>
  <Override PartName="/ppt/media/image41.png" ContentType="image/png"/>
  <Override PartName="/ppt/media/image30.png" ContentType="image/png"/>
  <Override PartName="/ppt/media/image28.png" ContentType="image/png"/>
  <Override PartName="/ppt/media/image42.png" ContentType="image/png"/>
  <Override PartName="/ppt/media/image36.png" ContentType="image/png"/>
  <Override PartName="/ppt/media/image6.png" ContentType="image/png"/>
  <Override PartName="/ppt/media/image29.png" ContentType="image/png"/>
  <Override PartName="/ppt/media/image10.png" ContentType="image/png"/>
  <Override PartName="/ppt/media/image5.png" ContentType="image/png"/>
  <Override PartName="/ppt/media/image35.png" ContentType="image/png"/>
  <Override PartName="/ppt/media/image34.png" ContentType="image/png"/>
  <Override PartName="/ppt/media/image4.png" ContentType="image/png"/>
  <Override PartName="/ppt/media/image27.png" ContentType="image/png"/>
  <Override PartName="/ppt/media/image33.png" ContentType="image/png"/>
  <Override PartName="/ppt/media/image3.png" ContentType="image/png"/>
  <Override PartName="/ppt/media/image26.png" ContentType="image/png"/>
  <Override PartName="/ppt/media/image32.png" ContentType="image/png"/>
  <Override PartName="/ppt/media/image2.png" ContentType="image/png"/>
  <Override PartName="/ppt/media/image25.png" ContentType="image/png"/>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17.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en-US" sz="1400" spc="-1" strike="noStrike">
                <a:solidFill>
                  <a:srgbClr val="000000"/>
                </a:solidFill>
                <a:latin typeface="Arial"/>
              </a:rPr>
              <a:t>Click to move the slide</a:t>
            </a:r>
            <a:endParaRPr b="0" lang="en-US" sz="1400" spc="-1" strike="noStrike">
              <a:solidFill>
                <a:srgbClr val="000000"/>
              </a:solidFill>
              <a:latin typeface="Arial"/>
            </a:endParaRPr>
          </a:p>
        </p:txBody>
      </p:sp>
      <p:sp>
        <p:nvSpPr>
          <p:cNvPr id="79"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US" sz="2000" spc="-1" strike="noStrike">
                <a:latin typeface="Arial"/>
              </a:rPr>
              <a:t>Click to edit the notes format</a:t>
            </a:r>
            <a:endParaRPr b="0" lang="en-US" sz="2000" spc="-1" strike="noStrike">
              <a:latin typeface="Arial"/>
            </a:endParaRPr>
          </a:p>
        </p:txBody>
      </p:sp>
      <p:sp>
        <p:nvSpPr>
          <p:cNvPr id="80"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81" name="PlaceHolder 4"/>
          <p:cNvSpPr>
            <a:spLocks noGrp="1"/>
          </p:cNvSpPr>
          <p:nvPr>
            <p:ph type="dt" idx="3"/>
          </p:nvPr>
        </p:nvSpPr>
        <p:spPr>
          <a:xfrm>
            <a:off x="4278960" y="0"/>
            <a:ext cx="3280680" cy="53424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r>
              <a:rPr b="0" lang="en-US" sz="1400" spc="-1" strike="noStrike">
                <a:latin typeface="Times New Roman"/>
              </a:rPr>
              <a:t>&lt;date/time&gt;</a:t>
            </a:r>
            <a:endParaRPr b="0" lang="en-US" sz="1400" spc="-1" strike="noStrike">
              <a:latin typeface="Times New Roman"/>
            </a:endParaRPr>
          </a:p>
        </p:txBody>
      </p:sp>
      <p:sp>
        <p:nvSpPr>
          <p:cNvPr id="82" name="PlaceHolder 5"/>
          <p:cNvSpPr>
            <a:spLocks noGrp="1"/>
          </p:cNvSpPr>
          <p:nvPr>
            <p:ph type="ftr" idx="4"/>
          </p:nvPr>
        </p:nvSpPr>
        <p:spPr>
          <a:xfrm>
            <a:off x="0" y="10157400"/>
            <a:ext cx="3280680" cy="53424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&lt;footer&gt;</a:t>
            </a:r>
            <a:endParaRPr b="0" lang="en-US" sz="1400" spc="-1" strike="noStrike">
              <a:latin typeface="Times New Roman"/>
            </a:endParaRPr>
          </a:p>
        </p:txBody>
      </p:sp>
      <p:sp>
        <p:nvSpPr>
          <p:cNvPr id="83" name="PlaceHolder 6"/>
          <p:cNvSpPr>
            <a:spLocks noGrp="1"/>
          </p:cNvSpPr>
          <p:nvPr>
            <p:ph type="sldNum" idx="5"/>
          </p:nvPr>
        </p:nvSpPr>
        <p:spPr>
          <a:xfrm>
            <a:off x="4278960" y="10157400"/>
            <a:ext cx="3280680" cy="534240"/>
          </a:xfrm>
          <a:prstGeom prst="rect">
            <a:avLst/>
          </a:prstGeom>
          <a:noFill/>
          <a:ln w="0">
            <a:noFill/>
          </a:ln>
        </p:spPr>
        <p:txBody>
          <a:bodyPr lIns="0" rIns="0" tIns="0" bIns="0" anchor="b">
            <a:noAutofit/>
          </a:bodyPr>
          <a:lstStyle>
            <a:lvl1pPr algn="r">
              <a:buNone/>
              <a:defRPr b="0" lang="en-US" sz="1400" spc="-1" strike="noStrike">
                <a:latin typeface="Times New Roman"/>
              </a:defRPr>
            </a:lvl1pPr>
          </a:lstStyle>
          <a:p>
            <a:pPr algn="r">
              <a:buNone/>
            </a:pPr>
            <a:fld id="{3B4EBB79-5A81-4AA1-98FD-00DA2795AFA5}"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sldImg"/>
          </p:nvPr>
        </p:nvSpPr>
        <p:spPr>
          <a:xfrm>
            <a:off x="381240" y="685800"/>
            <a:ext cx="6095520" cy="3428640"/>
          </a:xfrm>
          <a:prstGeom prst="rect">
            <a:avLst/>
          </a:prstGeom>
          <a:ln w="0">
            <a:noFill/>
          </a:ln>
        </p:spPr>
      </p:sp>
      <p:sp>
        <p:nvSpPr>
          <p:cNvPr id="138" name="PlaceHolder 2"/>
          <p:cNvSpPr>
            <a:spLocks noGrp="1"/>
          </p:cNvSpPr>
          <p:nvPr>
            <p:ph type="body"/>
          </p:nvPr>
        </p:nvSpPr>
        <p:spPr>
          <a:xfrm>
            <a:off x="685800" y="4343400"/>
            <a:ext cx="5486040" cy="4114440"/>
          </a:xfrm>
          <a:prstGeom prst="rect">
            <a:avLst/>
          </a:prstGeom>
          <a:noFill/>
          <a:ln w="0">
            <a:noFill/>
          </a:ln>
        </p:spPr>
        <p:txBody>
          <a:bodyPr tIns="91440" bIns="91440" anchor="t">
            <a:noAutofit/>
          </a:bodyPr>
          <a:p>
            <a:pPr marL="457200" indent="-228600">
              <a:lnSpc>
                <a:spcPct val="115000"/>
              </a:lnSpc>
              <a:spcBef>
                <a:spcPts val="1500"/>
              </a:spcBef>
              <a:buNone/>
              <a:tabLst>
                <a:tab algn="l" pos="0"/>
              </a:tabLst>
            </a:pPr>
            <a:r>
              <a:rPr b="0" lang="en" sz="1200" spc="-1" strike="noStrike">
                <a:solidFill>
                  <a:srgbClr val="d1d5db"/>
                </a:solidFill>
                <a:highlight>
                  <a:srgbClr val="444654"/>
                </a:highlight>
                <a:latin typeface="Roboto"/>
                <a:ea typeface="Roboto"/>
              </a:rPr>
              <a:t>Higher Code Quality: TDD encourages developers to write clean, modular, and well-structured code. By starting with tests that define the expected behavior of a feature, developers are compelled to think through the design and functionality, resulting in code that is less error-prone and easier to maintain.</a:t>
            </a:r>
            <a:endParaRPr b="0" lang="en-US" sz="1200" spc="-1" strike="noStrike">
              <a:latin typeface="Arial"/>
            </a:endParaRPr>
          </a:p>
          <a:p>
            <a:pPr marL="457200" indent="-228600">
              <a:lnSpc>
                <a:spcPct val="115000"/>
              </a:lnSpc>
              <a:buNone/>
              <a:tabLst>
                <a:tab algn="l" pos="0"/>
              </a:tabLst>
            </a:pPr>
            <a:r>
              <a:rPr b="0" lang="en" sz="1200" spc="-1" strike="noStrike">
                <a:solidFill>
                  <a:srgbClr val="d1d5db"/>
                </a:solidFill>
                <a:highlight>
                  <a:srgbClr val="444654"/>
                </a:highlight>
                <a:latin typeface="Roboto"/>
                <a:ea typeface="Roboto"/>
              </a:rPr>
              <a:t>Early Bug Detection: TDD ensures that bugs are caught early in the development process. When tests are written before the code, any deviations from the expected behavior are immediately identified. This means issues can be addressed when they are less costly and time-consuming to fix.</a:t>
            </a:r>
            <a:endParaRPr b="0" lang="en-US" sz="1200" spc="-1" strike="noStrike">
              <a:latin typeface="Arial"/>
            </a:endParaRPr>
          </a:p>
          <a:p>
            <a:pPr marL="457200" indent="-228600">
              <a:lnSpc>
                <a:spcPct val="115000"/>
              </a:lnSpc>
              <a:buNone/>
              <a:tabLst>
                <a:tab algn="l" pos="0"/>
              </a:tabLst>
            </a:pPr>
            <a:r>
              <a:rPr b="0" lang="en" sz="1200" spc="-1" strike="noStrike">
                <a:solidFill>
                  <a:srgbClr val="d1d5db"/>
                </a:solidFill>
                <a:highlight>
                  <a:srgbClr val="444654"/>
                </a:highlight>
                <a:latin typeface="Roboto"/>
                <a:ea typeface="Roboto"/>
              </a:rPr>
              <a:t>Improved Collaboration: TDD fosters collaboration among team members, including developers, testers, and product owners. It provides a common language and understanding of requirements, leading to better communication and alignment within the team.</a:t>
            </a:r>
            <a:endParaRPr b="0" lang="en-US" sz="1200" spc="-1" strike="noStrike">
              <a:latin typeface="Arial"/>
            </a:endParaRPr>
          </a:p>
          <a:p>
            <a:pPr marL="457200" indent="-228600">
              <a:lnSpc>
                <a:spcPct val="115000"/>
              </a:lnSpc>
              <a:buNone/>
              <a:tabLst>
                <a:tab algn="l" pos="0"/>
              </a:tabLst>
            </a:pPr>
            <a:r>
              <a:rPr b="0" lang="en" sz="1200" spc="-1" strike="noStrike">
                <a:solidFill>
                  <a:srgbClr val="d1d5db"/>
                </a:solidFill>
                <a:highlight>
                  <a:srgbClr val="444654"/>
                </a:highlight>
                <a:latin typeface="Roboto"/>
                <a:ea typeface="Roboto"/>
              </a:rPr>
              <a:t>Rapid Feedback: TDD provides rapid feedback on code changes. Developers can quickly verify that their code works as intended by running the test suite. This immediate feedback loop accelerates development and reduces the risk of introducing defects.</a:t>
            </a:r>
            <a:endParaRPr b="0" lang="en-US" sz="1200" spc="-1" strike="noStrike">
              <a:latin typeface="Arial"/>
            </a:endParaRPr>
          </a:p>
          <a:p>
            <a:pPr marL="457200" indent="-228600">
              <a:lnSpc>
                <a:spcPct val="115000"/>
              </a:lnSpc>
              <a:buNone/>
              <a:tabLst>
                <a:tab algn="l" pos="0"/>
              </a:tabLst>
            </a:pPr>
            <a:r>
              <a:rPr b="0" lang="en" sz="1200" spc="-1" strike="noStrike">
                <a:solidFill>
                  <a:srgbClr val="d1d5db"/>
                </a:solidFill>
                <a:highlight>
                  <a:srgbClr val="444654"/>
                </a:highlight>
                <a:latin typeface="Roboto"/>
                <a:ea typeface="Roboto"/>
              </a:rPr>
              <a:t>Enhanced Maintainability: Code developed using TDD is typically more maintainable. As changes or enhancements are needed, the existing test suite acts as a safety net, ensuring that modifications do not inadvertently break existing functionality.</a:t>
            </a:r>
            <a:endParaRPr b="0" lang="en-US" sz="1200" spc="-1" strike="noStrike">
              <a:latin typeface="Arial"/>
            </a:endParaRPr>
          </a:p>
          <a:p>
            <a:pPr marL="457200" indent="-228600">
              <a:lnSpc>
                <a:spcPct val="115000"/>
              </a:lnSpc>
              <a:buNone/>
              <a:tabLst>
                <a:tab algn="l" pos="0"/>
              </a:tabLst>
            </a:pPr>
            <a:r>
              <a:rPr b="0" lang="en" sz="1200" spc="-1" strike="noStrike">
                <a:solidFill>
                  <a:srgbClr val="d1d5db"/>
                </a:solidFill>
                <a:highlight>
                  <a:srgbClr val="444654"/>
                </a:highlight>
                <a:latin typeface="Roboto"/>
                <a:ea typeface="Roboto"/>
              </a:rPr>
              <a:t>Adaptability to Change: In agile methodologies, requirements often change. TDD makes it easier to adapt to changing requirements because you can update the tests to reflect the new specifications, providing confidence that existing functionality remains intact.</a:t>
            </a:r>
            <a:endParaRPr b="0" lang="en-US" sz="1200" spc="-1" strike="noStrike">
              <a:latin typeface="Arial"/>
            </a:endParaRPr>
          </a:p>
          <a:p>
            <a:pPr marL="457200" indent="-228600">
              <a:lnSpc>
                <a:spcPct val="115000"/>
              </a:lnSpc>
              <a:buNone/>
              <a:tabLst>
                <a:tab algn="l" pos="0"/>
              </a:tabLst>
            </a:pPr>
            <a:r>
              <a:rPr b="0" lang="en" sz="1200" spc="-1" strike="noStrike">
                <a:solidFill>
                  <a:srgbClr val="d1d5db"/>
                </a:solidFill>
                <a:highlight>
                  <a:srgbClr val="444654"/>
                </a:highlight>
                <a:latin typeface="Roboto"/>
                <a:ea typeface="Roboto"/>
              </a:rPr>
              <a:t>Documentation: The tests themselves serve as documentation for the code. They</a:t>
            </a:r>
            <a:endParaRPr b="0" lang="en-US" sz="1200" spc="-1" strike="noStrike">
              <a:latin typeface="Arial"/>
            </a:endParaRPr>
          </a:p>
          <a:p>
            <a:pPr>
              <a:lnSpc>
                <a:spcPct val="100000"/>
              </a:lnSpc>
              <a:buNone/>
              <a:tabLst>
                <a:tab algn="l" pos="0"/>
              </a:tabLst>
            </a:pPr>
            <a:endParaRPr b="0" lang="en-US" sz="1100" spc="-1" strike="noStrike">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sldImg"/>
          </p:nvPr>
        </p:nvSpPr>
        <p:spPr>
          <a:xfrm>
            <a:off x="381240" y="685800"/>
            <a:ext cx="6095520" cy="3428640"/>
          </a:xfrm>
          <a:prstGeom prst="rect">
            <a:avLst/>
          </a:prstGeom>
          <a:ln w="0">
            <a:noFill/>
          </a:ln>
        </p:spPr>
      </p:sp>
      <p:sp>
        <p:nvSpPr>
          <p:cNvPr id="140" name="PlaceHolder 2"/>
          <p:cNvSpPr>
            <a:spLocks noGrp="1"/>
          </p:cNvSpPr>
          <p:nvPr>
            <p:ph type="body"/>
          </p:nvPr>
        </p:nvSpPr>
        <p:spPr>
          <a:xfrm>
            <a:off x="685800" y="4343400"/>
            <a:ext cx="5486040" cy="4114440"/>
          </a:xfrm>
          <a:prstGeom prst="rect">
            <a:avLst/>
          </a:prstGeom>
          <a:noFill/>
          <a:ln w="0">
            <a:noFill/>
          </a:ln>
        </p:spPr>
        <p:txBody>
          <a:bodyPr tIns="91440" bIns="91440" anchor="t">
            <a:noAutofit/>
          </a:bodyPr>
          <a:p>
            <a:pPr>
              <a:lnSpc>
                <a:spcPct val="100000"/>
              </a:lnSpc>
              <a:buNone/>
              <a:tabLst>
                <a:tab algn="l" pos="0"/>
              </a:tabLst>
            </a:pPr>
            <a:r>
              <a:rPr b="0" lang="en" sz="1200" spc="-1" strike="noStrike">
                <a:solidFill>
                  <a:srgbClr val="d1d5db"/>
                </a:solidFill>
                <a:highlight>
                  <a:srgbClr val="444654"/>
                </a:highlight>
                <a:latin typeface="Roboto"/>
                <a:ea typeface="Roboto"/>
              </a:rPr>
              <a:t>In conclusion, Test-Driven Development is not just a practice; it's a mindset that promotes writing clean, maintainable, and robust code. By starting with well-defined tests, we ensure that our software meets the desired specifications from the outset. This approach significantly reduces defects, enhances collaboration, and ultimately leads to more reliable and adaptable software solutions.</a:t>
            </a:r>
            <a:endParaRPr b="0" lang="en-US" sz="12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
          <p:cNvSpPr>
            <a:spLocks noGrp="1"/>
          </p:cNvSpPr>
          <p:nvPr>
            <p:ph type="sldImg"/>
          </p:nvPr>
        </p:nvSpPr>
        <p:spPr>
          <a:xfrm>
            <a:off x="381240" y="685800"/>
            <a:ext cx="6095520" cy="3428640"/>
          </a:xfrm>
          <a:prstGeom prst="rect">
            <a:avLst/>
          </a:prstGeom>
          <a:ln w="0">
            <a:noFill/>
          </a:ln>
        </p:spPr>
      </p:sp>
      <p:sp>
        <p:nvSpPr>
          <p:cNvPr id="136" name="PlaceHolder 2"/>
          <p:cNvSpPr>
            <a:spLocks noGrp="1"/>
          </p:cNvSpPr>
          <p:nvPr>
            <p:ph type="body"/>
          </p:nvPr>
        </p:nvSpPr>
        <p:spPr>
          <a:xfrm>
            <a:off x="685800" y="4343400"/>
            <a:ext cx="5486040" cy="4114440"/>
          </a:xfrm>
          <a:prstGeom prst="rect">
            <a:avLst/>
          </a:prstGeom>
          <a:noFill/>
          <a:ln w="0">
            <a:noFill/>
          </a:ln>
        </p:spPr>
        <p:txBody>
          <a:bodyPr tIns="91440" bIns="91440" anchor="t">
            <a:noAutofit/>
          </a:bodyPr>
          <a:p>
            <a:pPr marL="457200" indent="-228600">
              <a:lnSpc>
                <a:spcPct val="115000"/>
              </a:lnSpc>
              <a:spcBef>
                <a:spcPts val="1500"/>
              </a:spcBef>
              <a:buNone/>
              <a:tabLst>
                <a:tab algn="l" pos="0"/>
              </a:tabLst>
            </a:pPr>
            <a:r>
              <a:rPr b="0" lang="en" sz="1200" spc="-1" strike="noStrike">
                <a:solidFill>
                  <a:srgbClr val="d1d5db"/>
                </a:solidFill>
                <a:highlight>
                  <a:srgbClr val="444654"/>
                </a:highlight>
                <a:latin typeface="Roboto"/>
                <a:ea typeface="Roboto"/>
              </a:rPr>
              <a:t>Higher Code Quality: TDD encourages developers to write clean, modular, and well-structured code. By starting with tests that define the expected behavior of a feature, developers are compelled to think through the design and functionality, resulting in code that is less error-prone and easier to maintain.</a:t>
            </a:r>
            <a:endParaRPr b="0" lang="en-US" sz="1200" spc="-1" strike="noStrike">
              <a:latin typeface="Arial"/>
            </a:endParaRPr>
          </a:p>
          <a:p>
            <a:pPr marL="457200" indent="-228600">
              <a:lnSpc>
                <a:spcPct val="115000"/>
              </a:lnSpc>
              <a:buNone/>
              <a:tabLst>
                <a:tab algn="l" pos="0"/>
              </a:tabLst>
            </a:pPr>
            <a:r>
              <a:rPr b="0" lang="en" sz="1200" spc="-1" strike="noStrike">
                <a:solidFill>
                  <a:srgbClr val="d1d5db"/>
                </a:solidFill>
                <a:highlight>
                  <a:srgbClr val="444654"/>
                </a:highlight>
                <a:latin typeface="Roboto"/>
                <a:ea typeface="Roboto"/>
              </a:rPr>
              <a:t>Early Bug Detection: TDD ensures that bugs are caught early in the development process. When tests are written before the code, any deviations from the expected behavior are immediately identified. This means issues can be addressed when they are less costly and time-consuming to fix.</a:t>
            </a:r>
            <a:endParaRPr b="0" lang="en-US" sz="1200" spc="-1" strike="noStrike">
              <a:latin typeface="Arial"/>
            </a:endParaRPr>
          </a:p>
          <a:p>
            <a:pPr marL="457200" indent="-228600">
              <a:lnSpc>
                <a:spcPct val="115000"/>
              </a:lnSpc>
              <a:buNone/>
              <a:tabLst>
                <a:tab algn="l" pos="0"/>
              </a:tabLst>
            </a:pPr>
            <a:r>
              <a:rPr b="0" lang="en" sz="1200" spc="-1" strike="noStrike">
                <a:solidFill>
                  <a:srgbClr val="d1d5db"/>
                </a:solidFill>
                <a:highlight>
                  <a:srgbClr val="444654"/>
                </a:highlight>
                <a:latin typeface="Roboto"/>
                <a:ea typeface="Roboto"/>
              </a:rPr>
              <a:t>Improved Collaboration: TDD fosters collaboration among team members, including developers, testers, and product owners. It provides a common language and understanding of requirements, leading to better communication and alignment within the team.</a:t>
            </a:r>
            <a:endParaRPr b="0" lang="en-US" sz="1200" spc="-1" strike="noStrike">
              <a:latin typeface="Arial"/>
            </a:endParaRPr>
          </a:p>
          <a:p>
            <a:pPr marL="457200" indent="-228600">
              <a:lnSpc>
                <a:spcPct val="115000"/>
              </a:lnSpc>
              <a:buNone/>
              <a:tabLst>
                <a:tab algn="l" pos="0"/>
              </a:tabLst>
            </a:pPr>
            <a:r>
              <a:rPr b="0" lang="en" sz="1200" spc="-1" strike="noStrike">
                <a:solidFill>
                  <a:srgbClr val="d1d5db"/>
                </a:solidFill>
                <a:highlight>
                  <a:srgbClr val="444654"/>
                </a:highlight>
                <a:latin typeface="Roboto"/>
                <a:ea typeface="Roboto"/>
              </a:rPr>
              <a:t>Rapid Feedback: TDD provides rapid feedback on code changes. Developers can quickly verify that their code works as intended by running the test suite. This immediate feedback loop accelerates development and reduces the risk of introducing defects.</a:t>
            </a:r>
            <a:endParaRPr b="0" lang="en-US" sz="1200" spc="-1" strike="noStrike">
              <a:latin typeface="Arial"/>
            </a:endParaRPr>
          </a:p>
          <a:p>
            <a:pPr marL="457200" indent="-228600">
              <a:lnSpc>
                <a:spcPct val="115000"/>
              </a:lnSpc>
              <a:buNone/>
              <a:tabLst>
                <a:tab algn="l" pos="0"/>
              </a:tabLst>
            </a:pPr>
            <a:r>
              <a:rPr b="0" lang="en" sz="1200" spc="-1" strike="noStrike">
                <a:solidFill>
                  <a:srgbClr val="d1d5db"/>
                </a:solidFill>
                <a:highlight>
                  <a:srgbClr val="444654"/>
                </a:highlight>
                <a:latin typeface="Roboto"/>
                <a:ea typeface="Roboto"/>
              </a:rPr>
              <a:t>Enhanced Maintainability: Code developed using TDD is typically more maintainable. As changes or enhancements are needed, the existing test suite acts as a safety net, ensuring that modifications do not inadvertently break existing functionality.</a:t>
            </a:r>
            <a:endParaRPr b="0" lang="en-US" sz="1200" spc="-1" strike="noStrike">
              <a:latin typeface="Arial"/>
            </a:endParaRPr>
          </a:p>
          <a:p>
            <a:pPr marL="457200" indent="-228600">
              <a:lnSpc>
                <a:spcPct val="115000"/>
              </a:lnSpc>
              <a:buNone/>
              <a:tabLst>
                <a:tab algn="l" pos="0"/>
              </a:tabLst>
            </a:pPr>
            <a:r>
              <a:rPr b="0" lang="en" sz="1200" spc="-1" strike="noStrike">
                <a:solidFill>
                  <a:srgbClr val="d1d5db"/>
                </a:solidFill>
                <a:highlight>
                  <a:srgbClr val="444654"/>
                </a:highlight>
                <a:latin typeface="Roboto"/>
                <a:ea typeface="Roboto"/>
              </a:rPr>
              <a:t>Adaptability to Change: In agile methodologies, requirements often change. TDD makes it easier to adapt to changing requirements because you can update the tests to reflect the new specifications, providing confidence that existing functionality remains intact.</a:t>
            </a:r>
            <a:endParaRPr b="0" lang="en-US" sz="1200" spc="-1" strike="noStrike">
              <a:latin typeface="Arial"/>
            </a:endParaRPr>
          </a:p>
          <a:p>
            <a:pPr marL="457200" indent="-228600">
              <a:lnSpc>
                <a:spcPct val="115000"/>
              </a:lnSpc>
              <a:buNone/>
              <a:tabLst>
                <a:tab algn="l" pos="0"/>
              </a:tabLst>
            </a:pPr>
            <a:r>
              <a:rPr b="0" lang="en" sz="1200" spc="-1" strike="noStrike">
                <a:solidFill>
                  <a:srgbClr val="d1d5db"/>
                </a:solidFill>
                <a:highlight>
                  <a:srgbClr val="444654"/>
                </a:highlight>
                <a:latin typeface="Roboto"/>
                <a:ea typeface="Roboto"/>
              </a:rPr>
              <a:t>Documentation: The tests themselves serve as documentation for the code. They</a:t>
            </a:r>
            <a:endParaRPr b="0" lang="en-US" sz="1200" spc="-1" strike="noStrike">
              <a:latin typeface="Arial"/>
            </a:endParaRPr>
          </a:p>
          <a:p>
            <a:pPr>
              <a:lnSpc>
                <a:spcPct val="100000"/>
              </a:lnSpc>
              <a:buNone/>
              <a:tabLst>
                <a:tab algn="l" pos="0"/>
              </a:tabLst>
            </a:pPr>
            <a:endParaRPr b="0" lang="en-US" sz="11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47AABF30-A255-4114-A043-6B08B95C9D22}"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5" name="PlaceHolder 2"/>
          <p:cNvSpPr>
            <a:spLocks noGrp="1"/>
          </p:cNvSpPr>
          <p:nvPr>
            <p:ph/>
          </p:nvPr>
        </p:nvSpPr>
        <p:spPr>
          <a:xfrm>
            <a:off x="311760" y="1152360"/>
            <a:ext cx="852012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6" name="PlaceHolder 3"/>
          <p:cNvSpPr>
            <a:spLocks noGrp="1"/>
          </p:cNvSpPr>
          <p:nvPr>
            <p:ph/>
          </p:nvPr>
        </p:nvSpPr>
        <p:spPr>
          <a:xfrm>
            <a:off x="311760" y="2936880"/>
            <a:ext cx="852012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 name="PlaceHolder 4"/>
          <p:cNvSpPr>
            <a:spLocks noGrp="1"/>
          </p:cNvSpPr>
          <p:nvPr>
            <p:ph type="sldNum" idx="1"/>
          </p:nvPr>
        </p:nvSpPr>
        <p:spPr/>
        <p:txBody>
          <a:bodyPr/>
          <a:p>
            <a:fld id="{BF523192-BD8E-4EAC-8259-75ED9ECC7458}"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8" name="PlaceHolder 2"/>
          <p:cNvSpPr>
            <a:spLocks noGrp="1"/>
          </p:cNvSpPr>
          <p:nvPr>
            <p:ph/>
          </p:nvPr>
        </p:nvSpPr>
        <p:spPr>
          <a:xfrm>
            <a:off x="311760" y="115236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9" name="PlaceHolder 3"/>
          <p:cNvSpPr>
            <a:spLocks noGrp="1"/>
          </p:cNvSpPr>
          <p:nvPr>
            <p:ph/>
          </p:nvPr>
        </p:nvSpPr>
        <p:spPr>
          <a:xfrm>
            <a:off x="4677840" y="115236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0" name="PlaceHolder 4"/>
          <p:cNvSpPr>
            <a:spLocks noGrp="1"/>
          </p:cNvSpPr>
          <p:nvPr>
            <p:ph/>
          </p:nvPr>
        </p:nvSpPr>
        <p:spPr>
          <a:xfrm>
            <a:off x="311760" y="293688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1" name="PlaceHolder 5"/>
          <p:cNvSpPr>
            <a:spLocks noGrp="1"/>
          </p:cNvSpPr>
          <p:nvPr>
            <p:ph/>
          </p:nvPr>
        </p:nvSpPr>
        <p:spPr>
          <a:xfrm>
            <a:off x="4677840" y="293688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 name="PlaceHolder 6"/>
          <p:cNvSpPr>
            <a:spLocks noGrp="1"/>
          </p:cNvSpPr>
          <p:nvPr>
            <p:ph type="sldNum" idx="1"/>
          </p:nvPr>
        </p:nvSpPr>
        <p:spPr/>
        <p:txBody>
          <a:bodyPr/>
          <a:p>
            <a:fld id="{CBB8330F-955C-4ABF-A9EA-1102A67F018E}"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3" name="PlaceHolder 2"/>
          <p:cNvSpPr>
            <a:spLocks noGrp="1"/>
          </p:cNvSpPr>
          <p:nvPr>
            <p:ph/>
          </p:nvPr>
        </p:nvSpPr>
        <p:spPr>
          <a:xfrm>
            <a:off x="311760" y="1152360"/>
            <a:ext cx="274320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4" name="PlaceHolder 3"/>
          <p:cNvSpPr>
            <a:spLocks noGrp="1"/>
          </p:cNvSpPr>
          <p:nvPr>
            <p:ph/>
          </p:nvPr>
        </p:nvSpPr>
        <p:spPr>
          <a:xfrm>
            <a:off x="3192480" y="1152360"/>
            <a:ext cx="274320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5" name="PlaceHolder 4"/>
          <p:cNvSpPr>
            <a:spLocks noGrp="1"/>
          </p:cNvSpPr>
          <p:nvPr>
            <p:ph/>
          </p:nvPr>
        </p:nvSpPr>
        <p:spPr>
          <a:xfrm>
            <a:off x="6073200" y="1152360"/>
            <a:ext cx="274320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6" name="PlaceHolder 5"/>
          <p:cNvSpPr>
            <a:spLocks noGrp="1"/>
          </p:cNvSpPr>
          <p:nvPr>
            <p:ph/>
          </p:nvPr>
        </p:nvSpPr>
        <p:spPr>
          <a:xfrm>
            <a:off x="311760" y="2936880"/>
            <a:ext cx="274320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7" name="PlaceHolder 6"/>
          <p:cNvSpPr>
            <a:spLocks noGrp="1"/>
          </p:cNvSpPr>
          <p:nvPr>
            <p:ph/>
          </p:nvPr>
        </p:nvSpPr>
        <p:spPr>
          <a:xfrm>
            <a:off x="3192480" y="2936880"/>
            <a:ext cx="274320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8" name="PlaceHolder 7"/>
          <p:cNvSpPr>
            <a:spLocks noGrp="1"/>
          </p:cNvSpPr>
          <p:nvPr>
            <p:ph/>
          </p:nvPr>
        </p:nvSpPr>
        <p:spPr>
          <a:xfrm>
            <a:off x="6073200" y="2936880"/>
            <a:ext cx="274320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 name="PlaceHolder 8"/>
          <p:cNvSpPr>
            <a:spLocks noGrp="1"/>
          </p:cNvSpPr>
          <p:nvPr>
            <p:ph type="sldNum" idx="1"/>
          </p:nvPr>
        </p:nvSpPr>
        <p:spPr/>
        <p:txBody>
          <a:bodyPr/>
          <a:p>
            <a:fld id="{6C304A5D-44B9-40B4-9A67-D282FA2A0ED1}"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A3DCEFD6-3EB9-45D7-9F2B-9FC0CEB0EDBC}"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43" name="PlaceHolder 2"/>
          <p:cNvSpPr>
            <a:spLocks noGrp="1"/>
          </p:cNvSpPr>
          <p:nvPr>
            <p:ph type="subTitle"/>
          </p:nvPr>
        </p:nvSpPr>
        <p:spPr>
          <a:xfrm>
            <a:off x="311760" y="1152360"/>
            <a:ext cx="8520120" cy="34160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sldNum" idx="2"/>
          </p:nvPr>
        </p:nvSpPr>
        <p:spPr/>
        <p:txBody>
          <a:bodyPr/>
          <a:p>
            <a:fld id="{C7149675-4145-4F6F-BC20-1174DD36D017}"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45" name="PlaceHolder 2"/>
          <p:cNvSpPr>
            <a:spLocks noGrp="1"/>
          </p:cNvSpPr>
          <p:nvPr>
            <p:ph/>
          </p:nvPr>
        </p:nvSpPr>
        <p:spPr>
          <a:xfrm>
            <a:off x="311760" y="1152360"/>
            <a:ext cx="8520120" cy="34160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 name="PlaceHolder 3"/>
          <p:cNvSpPr>
            <a:spLocks noGrp="1"/>
          </p:cNvSpPr>
          <p:nvPr>
            <p:ph type="sldNum" idx="2"/>
          </p:nvPr>
        </p:nvSpPr>
        <p:spPr/>
        <p:txBody>
          <a:bodyPr/>
          <a:p>
            <a:fld id="{09E12AC9-8B7D-4EF6-8F4C-7A13292F8D6D}"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47" name="PlaceHolder 2"/>
          <p:cNvSpPr>
            <a:spLocks noGrp="1"/>
          </p:cNvSpPr>
          <p:nvPr>
            <p:ph/>
          </p:nvPr>
        </p:nvSpPr>
        <p:spPr>
          <a:xfrm>
            <a:off x="311760" y="1152360"/>
            <a:ext cx="4157640" cy="34160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8" name="PlaceHolder 3"/>
          <p:cNvSpPr>
            <a:spLocks noGrp="1"/>
          </p:cNvSpPr>
          <p:nvPr>
            <p:ph/>
          </p:nvPr>
        </p:nvSpPr>
        <p:spPr>
          <a:xfrm>
            <a:off x="4677840" y="1152360"/>
            <a:ext cx="4157640" cy="34160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 name="PlaceHolder 4"/>
          <p:cNvSpPr>
            <a:spLocks noGrp="1"/>
          </p:cNvSpPr>
          <p:nvPr>
            <p:ph type="sldNum" idx="2"/>
          </p:nvPr>
        </p:nvSpPr>
        <p:spPr/>
        <p:txBody>
          <a:bodyPr/>
          <a:p>
            <a:fld id="{2720C2AF-782D-4D38-8151-E89438031626}"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 name="PlaceHolder 2"/>
          <p:cNvSpPr>
            <a:spLocks noGrp="1"/>
          </p:cNvSpPr>
          <p:nvPr>
            <p:ph type="sldNum" idx="2"/>
          </p:nvPr>
        </p:nvSpPr>
        <p:spPr/>
        <p:txBody>
          <a:bodyPr/>
          <a:p>
            <a:fld id="{BC4A8B76-1C06-4BCA-880D-ECF550907B58}"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311760" y="444960"/>
            <a:ext cx="8520120" cy="26546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sldNum" idx="2"/>
          </p:nvPr>
        </p:nvSpPr>
        <p:spPr/>
        <p:txBody>
          <a:bodyPr/>
          <a:p>
            <a:fld id="{5C406747-AE16-47BB-BF73-2778874B0A9E}"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52" name="PlaceHolder 2"/>
          <p:cNvSpPr>
            <a:spLocks noGrp="1"/>
          </p:cNvSpPr>
          <p:nvPr>
            <p:ph/>
          </p:nvPr>
        </p:nvSpPr>
        <p:spPr>
          <a:xfrm>
            <a:off x="311760" y="115236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3" name="PlaceHolder 3"/>
          <p:cNvSpPr>
            <a:spLocks noGrp="1"/>
          </p:cNvSpPr>
          <p:nvPr>
            <p:ph/>
          </p:nvPr>
        </p:nvSpPr>
        <p:spPr>
          <a:xfrm>
            <a:off x="4677840" y="1152360"/>
            <a:ext cx="4157640" cy="34160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4" name="PlaceHolder 4"/>
          <p:cNvSpPr>
            <a:spLocks noGrp="1"/>
          </p:cNvSpPr>
          <p:nvPr>
            <p:ph/>
          </p:nvPr>
        </p:nvSpPr>
        <p:spPr>
          <a:xfrm>
            <a:off x="311760" y="293688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sldNum" idx="2"/>
          </p:nvPr>
        </p:nvSpPr>
        <p:spPr/>
        <p:txBody>
          <a:bodyPr/>
          <a:p>
            <a:fld id="{A859B9CA-61EA-475C-8C2F-1A50CD588149}"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4" name="PlaceHolder 2"/>
          <p:cNvSpPr>
            <a:spLocks noGrp="1"/>
          </p:cNvSpPr>
          <p:nvPr>
            <p:ph type="subTitle"/>
          </p:nvPr>
        </p:nvSpPr>
        <p:spPr>
          <a:xfrm>
            <a:off x="311760" y="1152360"/>
            <a:ext cx="8520120" cy="34160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sldNum" idx="1"/>
          </p:nvPr>
        </p:nvSpPr>
        <p:spPr/>
        <p:txBody>
          <a:bodyPr/>
          <a:p>
            <a:fld id="{D4EC51EE-9626-45E8-B050-C0110AA21127}" type="slidenum">
              <a:t>&lt;#&gt;</a:t>
            </a:fld>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56" name="PlaceHolder 2"/>
          <p:cNvSpPr>
            <a:spLocks noGrp="1"/>
          </p:cNvSpPr>
          <p:nvPr>
            <p:ph/>
          </p:nvPr>
        </p:nvSpPr>
        <p:spPr>
          <a:xfrm>
            <a:off x="311760" y="1152360"/>
            <a:ext cx="4157640" cy="34160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7" name="PlaceHolder 3"/>
          <p:cNvSpPr>
            <a:spLocks noGrp="1"/>
          </p:cNvSpPr>
          <p:nvPr>
            <p:ph/>
          </p:nvPr>
        </p:nvSpPr>
        <p:spPr>
          <a:xfrm>
            <a:off x="4677840" y="115236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8" name="PlaceHolder 4"/>
          <p:cNvSpPr>
            <a:spLocks noGrp="1"/>
          </p:cNvSpPr>
          <p:nvPr>
            <p:ph/>
          </p:nvPr>
        </p:nvSpPr>
        <p:spPr>
          <a:xfrm>
            <a:off x="4677840" y="293688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sldNum" idx="2"/>
          </p:nvPr>
        </p:nvSpPr>
        <p:spPr/>
        <p:txBody>
          <a:bodyPr/>
          <a:p>
            <a:fld id="{8365E53C-B413-456D-A700-E9CB7C2EB113}"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60" name="PlaceHolder 2"/>
          <p:cNvSpPr>
            <a:spLocks noGrp="1"/>
          </p:cNvSpPr>
          <p:nvPr>
            <p:ph/>
          </p:nvPr>
        </p:nvSpPr>
        <p:spPr>
          <a:xfrm>
            <a:off x="311760" y="115236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1" name="PlaceHolder 3"/>
          <p:cNvSpPr>
            <a:spLocks noGrp="1"/>
          </p:cNvSpPr>
          <p:nvPr>
            <p:ph/>
          </p:nvPr>
        </p:nvSpPr>
        <p:spPr>
          <a:xfrm>
            <a:off x="4677840" y="115236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2" name="PlaceHolder 4"/>
          <p:cNvSpPr>
            <a:spLocks noGrp="1"/>
          </p:cNvSpPr>
          <p:nvPr>
            <p:ph/>
          </p:nvPr>
        </p:nvSpPr>
        <p:spPr>
          <a:xfrm>
            <a:off x="311760" y="2936880"/>
            <a:ext cx="852012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sldNum" idx="2"/>
          </p:nvPr>
        </p:nvSpPr>
        <p:spPr/>
        <p:txBody>
          <a:bodyPr/>
          <a:p>
            <a:fld id="{7D884376-CFE6-4766-A30C-4E28AE515E9B}"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64" name="PlaceHolder 2"/>
          <p:cNvSpPr>
            <a:spLocks noGrp="1"/>
          </p:cNvSpPr>
          <p:nvPr>
            <p:ph/>
          </p:nvPr>
        </p:nvSpPr>
        <p:spPr>
          <a:xfrm>
            <a:off x="311760" y="1152360"/>
            <a:ext cx="852012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5" name="PlaceHolder 3"/>
          <p:cNvSpPr>
            <a:spLocks noGrp="1"/>
          </p:cNvSpPr>
          <p:nvPr>
            <p:ph/>
          </p:nvPr>
        </p:nvSpPr>
        <p:spPr>
          <a:xfrm>
            <a:off x="311760" y="2936880"/>
            <a:ext cx="852012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 name="PlaceHolder 4"/>
          <p:cNvSpPr>
            <a:spLocks noGrp="1"/>
          </p:cNvSpPr>
          <p:nvPr>
            <p:ph type="sldNum" idx="2"/>
          </p:nvPr>
        </p:nvSpPr>
        <p:spPr/>
        <p:txBody>
          <a:bodyPr/>
          <a:p>
            <a:fld id="{A2E903B2-3ED3-41F0-82B7-6ABCF2E64C7F}"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67" name="PlaceHolder 2"/>
          <p:cNvSpPr>
            <a:spLocks noGrp="1"/>
          </p:cNvSpPr>
          <p:nvPr>
            <p:ph/>
          </p:nvPr>
        </p:nvSpPr>
        <p:spPr>
          <a:xfrm>
            <a:off x="311760" y="115236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8" name="PlaceHolder 3"/>
          <p:cNvSpPr>
            <a:spLocks noGrp="1"/>
          </p:cNvSpPr>
          <p:nvPr>
            <p:ph/>
          </p:nvPr>
        </p:nvSpPr>
        <p:spPr>
          <a:xfrm>
            <a:off x="4677840" y="115236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9" name="PlaceHolder 4"/>
          <p:cNvSpPr>
            <a:spLocks noGrp="1"/>
          </p:cNvSpPr>
          <p:nvPr>
            <p:ph/>
          </p:nvPr>
        </p:nvSpPr>
        <p:spPr>
          <a:xfrm>
            <a:off x="311760" y="293688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0" name="PlaceHolder 5"/>
          <p:cNvSpPr>
            <a:spLocks noGrp="1"/>
          </p:cNvSpPr>
          <p:nvPr>
            <p:ph/>
          </p:nvPr>
        </p:nvSpPr>
        <p:spPr>
          <a:xfrm>
            <a:off x="4677840" y="293688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 name="PlaceHolder 6"/>
          <p:cNvSpPr>
            <a:spLocks noGrp="1"/>
          </p:cNvSpPr>
          <p:nvPr>
            <p:ph type="sldNum" idx="2"/>
          </p:nvPr>
        </p:nvSpPr>
        <p:spPr/>
        <p:txBody>
          <a:bodyPr/>
          <a:p>
            <a:fld id="{B4D37EBD-C678-4490-8E52-2AEBF9537935}"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72" name="PlaceHolder 2"/>
          <p:cNvSpPr>
            <a:spLocks noGrp="1"/>
          </p:cNvSpPr>
          <p:nvPr>
            <p:ph/>
          </p:nvPr>
        </p:nvSpPr>
        <p:spPr>
          <a:xfrm>
            <a:off x="311760" y="1152360"/>
            <a:ext cx="274320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3" name="PlaceHolder 3"/>
          <p:cNvSpPr>
            <a:spLocks noGrp="1"/>
          </p:cNvSpPr>
          <p:nvPr>
            <p:ph/>
          </p:nvPr>
        </p:nvSpPr>
        <p:spPr>
          <a:xfrm>
            <a:off x="3192480" y="1152360"/>
            <a:ext cx="274320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4" name="PlaceHolder 4"/>
          <p:cNvSpPr>
            <a:spLocks noGrp="1"/>
          </p:cNvSpPr>
          <p:nvPr>
            <p:ph/>
          </p:nvPr>
        </p:nvSpPr>
        <p:spPr>
          <a:xfrm>
            <a:off x="6073200" y="1152360"/>
            <a:ext cx="274320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5" name="PlaceHolder 5"/>
          <p:cNvSpPr>
            <a:spLocks noGrp="1"/>
          </p:cNvSpPr>
          <p:nvPr>
            <p:ph/>
          </p:nvPr>
        </p:nvSpPr>
        <p:spPr>
          <a:xfrm>
            <a:off x="311760" y="2936880"/>
            <a:ext cx="274320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6" name="PlaceHolder 6"/>
          <p:cNvSpPr>
            <a:spLocks noGrp="1"/>
          </p:cNvSpPr>
          <p:nvPr>
            <p:ph/>
          </p:nvPr>
        </p:nvSpPr>
        <p:spPr>
          <a:xfrm>
            <a:off x="3192480" y="2936880"/>
            <a:ext cx="274320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7" name="PlaceHolder 7"/>
          <p:cNvSpPr>
            <a:spLocks noGrp="1"/>
          </p:cNvSpPr>
          <p:nvPr>
            <p:ph/>
          </p:nvPr>
        </p:nvSpPr>
        <p:spPr>
          <a:xfrm>
            <a:off x="6073200" y="2936880"/>
            <a:ext cx="274320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 name="PlaceHolder 8"/>
          <p:cNvSpPr>
            <a:spLocks noGrp="1"/>
          </p:cNvSpPr>
          <p:nvPr>
            <p:ph type="sldNum" idx="2"/>
          </p:nvPr>
        </p:nvSpPr>
        <p:spPr/>
        <p:txBody>
          <a:bodyPr/>
          <a:p>
            <a:fld id="{BB4AB435-3341-40A4-8246-61805DC011A7}"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6" name="PlaceHolder 2"/>
          <p:cNvSpPr>
            <a:spLocks noGrp="1"/>
          </p:cNvSpPr>
          <p:nvPr>
            <p:ph/>
          </p:nvPr>
        </p:nvSpPr>
        <p:spPr>
          <a:xfrm>
            <a:off x="311760" y="1152360"/>
            <a:ext cx="8520120" cy="34160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 name="PlaceHolder 3"/>
          <p:cNvSpPr>
            <a:spLocks noGrp="1"/>
          </p:cNvSpPr>
          <p:nvPr>
            <p:ph type="sldNum" idx="1"/>
          </p:nvPr>
        </p:nvSpPr>
        <p:spPr/>
        <p:txBody>
          <a:bodyPr/>
          <a:p>
            <a:fld id="{B83826D8-DE75-454C-8436-3A5F521CFE50}"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8" name="PlaceHolder 2"/>
          <p:cNvSpPr>
            <a:spLocks noGrp="1"/>
          </p:cNvSpPr>
          <p:nvPr>
            <p:ph/>
          </p:nvPr>
        </p:nvSpPr>
        <p:spPr>
          <a:xfrm>
            <a:off x="311760" y="1152360"/>
            <a:ext cx="4157640" cy="34160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 name="PlaceHolder 3"/>
          <p:cNvSpPr>
            <a:spLocks noGrp="1"/>
          </p:cNvSpPr>
          <p:nvPr>
            <p:ph/>
          </p:nvPr>
        </p:nvSpPr>
        <p:spPr>
          <a:xfrm>
            <a:off x="4677840" y="1152360"/>
            <a:ext cx="4157640" cy="34160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 name="PlaceHolder 4"/>
          <p:cNvSpPr>
            <a:spLocks noGrp="1"/>
          </p:cNvSpPr>
          <p:nvPr>
            <p:ph type="sldNum" idx="1"/>
          </p:nvPr>
        </p:nvSpPr>
        <p:spPr/>
        <p:txBody>
          <a:bodyPr/>
          <a:p>
            <a:fld id="{E6FC67FB-4F27-4EEA-B6E4-0162FFDA0606}"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 name="PlaceHolder 2"/>
          <p:cNvSpPr>
            <a:spLocks noGrp="1"/>
          </p:cNvSpPr>
          <p:nvPr>
            <p:ph type="sldNum" idx="1"/>
          </p:nvPr>
        </p:nvSpPr>
        <p:spPr/>
        <p:txBody>
          <a:bodyPr/>
          <a:p>
            <a:fld id="{85F3741F-5414-48D7-8B5D-102DF12AF00C}"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11760" y="444960"/>
            <a:ext cx="8520120" cy="26546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sldNum" idx="1"/>
          </p:nvPr>
        </p:nvSpPr>
        <p:spPr/>
        <p:txBody>
          <a:bodyPr/>
          <a:p>
            <a:fld id="{40E39F22-F40F-420A-989C-87F70FB0822F}"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3" name="PlaceHolder 2"/>
          <p:cNvSpPr>
            <a:spLocks noGrp="1"/>
          </p:cNvSpPr>
          <p:nvPr>
            <p:ph/>
          </p:nvPr>
        </p:nvSpPr>
        <p:spPr>
          <a:xfrm>
            <a:off x="311760" y="115236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4" name="PlaceHolder 3"/>
          <p:cNvSpPr>
            <a:spLocks noGrp="1"/>
          </p:cNvSpPr>
          <p:nvPr>
            <p:ph/>
          </p:nvPr>
        </p:nvSpPr>
        <p:spPr>
          <a:xfrm>
            <a:off x="4677840" y="1152360"/>
            <a:ext cx="4157640" cy="34160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5" name="PlaceHolder 4"/>
          <p:cNvSpPr>
            <a:spLocks noGrp="1"/>
          </p:cNvSpPr>
          <p:nvPr>
            <p:ph/>
          </p:nvPr>
        </p:nvSpPr>
        <p:spPr>
          <a:xfrm>
            <a:off x="311760" y="293688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sldNum" idx="1"/>
          </p:nvPr>
        </p:nvSpPr>
        <p:spPr/>
        <p:txBody>
          <a:bodyPr/>
          <a:p>
            <a:fld id="{184B4621-7DCA-4AE9-A49F-DF095169A8F8}"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7" name="PlaceHolder 2"/>
          <p:cNvSpPr>
            <a:spLocks noGrp="1"/>
          </p:cNvSpPr>
          <p:nvPr>
            <p:ph/>
          </p:nvPr>
        </p:nvSpPr>
        <p:spPr>
          <a:xfrm>
            <a:off x="311760" y="1152360"/>
            <a:ext cx="4157640" cy="34160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8" name="PlaceHolder 3"/>
          <p:cNvSpPr>
            <a:spLocks noGrp="1"/>
          </p:cNvSpPr>
          <p:nvPr>
            <p:ph/>
          </p:nvPr>
        </p:nvSpPr>
        <p:spPr>
          <a:xfrm>
            <a:off x="4677840" y="115236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9" name="PlaceHolder 4"/>
          <p:cNvSpPr>
            <a:spLocks noGrp="1"/>
          </p:cNvSpPr>
          <p:nvPr>
            <p:ph/>
          </p:nvPr>
        </p:nvSpPr>
        <p:spPr>
          <a:xfrm>
            <a:off x="4677840" y="293688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sldNum" idx="1"/>
          </p:nvPr>
        </p:nvSpPr>
        <p:spPr/>
        <p:txBody>
          <a:bodyPr/>
          <a:p>
            <a:fld id="{E16FF127-48BB-475B-B06E-52822CA8606F}"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1" name="PlaceHolder 2"/>
          <p:cNvSpPr>
            <a:spLocks noGrp="1"/>
          </p:cNvSpPr>
          <p:nvPr>
            <p:ph/>
          </p:nvPr>
        </p:nvSpPr>
        <p:spPr>
          <a:xfrm>
            <a:off x="311760" y="115236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2" name="PlaceHolder 3"/>
          <p:cNvSpPr>
            <a:spLocks noGrp="1"/>
          </p:cNvSpPr>
          <p:nvPr>
            <p:ph/>
          </p:nvPr>
        </p:nvSpPr>
        <p:spPr>
          <a:xfrm>
            <a:off x="4677840" y="1152360"/>
            <a:ext cx="415764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3" name="PlaceHolder 4"/>
          <p:cNvSpPr>
            <a:spLocks noGrp="1"/>
          </p:cNvSpPr>
          <p:nvPr>
            <p:ph/>
          </p:nvPr>
        </p:nvSpPr>
        <p:spPr>
          <a:xfrm>
            <a:off x="311760" y="2936880"/>
            <a:ext cx="8520120" cy="16293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sldNum" idx="1"/>
          </p:nvPr>
        </p:nvSpPr>
        <p:spPr/>
        <p:txBody>
          <a:bodyPr/>
          <a:p>
            <a:fld id="{EAF75F2D-E234-4E3D-A611-6D2A63B02A70}"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744480"/>
            <a:ext cx="8520120" cy="2052360"/>
          </a:xfrm>
          <a:prstGeom prst="rect">
            <a:avLst/>
          </a:prstGeom>
          <a:noFill/>
          <a:ln w="0">
            <a:noFill/>
          </a:ln>
        </p:spPr>
        <p:txBody>
          <a:bodyPr lIns="0" rIns="0" tIns="0" bIns="0" anchor="ctr">
            <a:noAutofit/>
          </a:bodyPr>
          <a:p>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
        <p:nvSpPr>
          <p:cNvPr id="1" name="PlaceHolder 2"/>
          <p:cNvSpPr>
            <a:spLocks noGrp="1"/>
          </p:cNvSpPr>
          <p:nvPr>
            <p:ph type="sldNum" idx="1"/>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algn="l" pos="0"/>
              </a:tabLst>
              <a:defRPr b="0" lang="en" sz="1000" spc="-1" strike="noStrike">
                <a:solidFill>
                  <a:srgbClr val="595959"/>
                </a:solidFill>
                <a:latin typeface="Arial"/>
                <a:ea typeface="Arial"/>
              </a:defRPr>
            </a:lvl1pPr>
          </a:lstStyle>
          <a:p>
            <a:pPr algn="r">
              <a:lnSpc>
                <a:spcPct val="100000"/>
              </a:lnSpc>
              <a:buNone/>
              <a:tabLst>
                <a:tab algn="l" pos="0"/>
              </a:tabLst>
            </a:pPr>
            <a:fld id="{7BB8535A-DF05-46AD-9889-0BE06472C389}" type="slidenum">
              <a:rPr b="0" lang="en" sz="1000" spc="-1" strike="noStrike">
                <a:solidFill>
                  <a:srgbClr val="595959"/>
                </a:solidFill>
                <a:latin typeface="Arial"/>
                <a:ea typeface="Arial"/>
              </a:rPr>
              <a:t>&lt;number&gt;</a:t>
            </a:fld>
            <a:endParaRPr b="0" lang="en-US" sz="1000" spc="-1" strike="noStrike">
              <a:latin typeface="Times New Roman"/>
            </a:endParaRPr>
          </a:p>
        </p:txBody>
      </p:sp>
      <p:sp>
        <p:nvSpPr>
          <p:cNvPr id="2"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
        <p:nvSpPr>
          <p:cNvPr id="40" name="PlaceHolder 2"/>
          <p:cNvSpPr>
            <a:spLocks noGrp="1"/>
          </p:cNvSpPr>
          <p:nvPr>
            <p:ph type="body"/>
          </p:nvPr>
        </p:nvSpPr>
        <p:spPr>
          <a:xfrm>
            <a:off x="311760" y="1152360"/>
            <a:ext cx="8520120" cy="34160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
        <p:nvSpPr>
          <p:cNvPr id="41" name="PlaceHolder 3"/>
          <p:cNvSpPr>
            <a:spLocks noGrp="1"/>
          </p:cNvSpPr>
          <p:nvPr>
            <p:ph type="sldNum" idx="2"/>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algn="l" pos="0"/>
              </a:tabLst>
              <a:defRPr b="0" lang="en" sz="1000" spc="-1" strike="noStrike">
                <a:solidFill>
                  <a:srgbClr val="595959"/>
                </a:solidFill>
                <a:latin typeface="Arial"/>
                <a:ea typeface="Arial"/>
              </a:defRPr>
            </a:lvl1pPr>
          </a:lstStyle>
          <a:p>
            <a:pPr algn="r">
              <a:lnSpc>
                <a:spcPct val="100000"/>
              </a:lnSpc>
              <a:buNone/>
              <a:tabLst>
                <a:tab algn="l" pos="0"/>
              </a:tabLst>
            </a:pPr>
            <a:fld id="{7BE3FE6E-EF64-4DB9-9203-31B457033D31}" type="slidenum">
              <a:rPr b="0" lang="en" sz="1000" spc="-1" strike="noStrike">
                <a:solidFill>
                  <a:srgbClr val="595959"/>
                </a:solidFill>
                <a:latin typeface="Arial"/>
                <a:ea typeface="Arial"/>
              </a:rPr>
              <a:t>&lt;number&gt;</a:t>
            </a:fld>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image" Target="../media/image29.png"/><Relationship Id="rId3" Type="http://schemas.openxmlformats.org/officeDocument/2006/relationships/image" Target="../media/image30.png"/><Relationship Id="rId4" Type="http://schemas.openxmlformats.org/officeDocument/2006/relationships/slideLayout" Target="../slideLayouts/slideLayout15.xml"/><Relationship Id="rId5"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image" Target="../media/image34.png"/><Relationship Id="rId3"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image" Target="../media/image36.png"/><Relationship Id="rId3" Type="http://schemas.openxmlformats.org/officeDocument/2006/relationships/hyperlink" Target="https://www.mysql.com/downloads" TargetMode="External"/><Relationship Id="rId4" Type="http://schemas.openxmlformats.org/officeDocument/2006/relationships/hyperlink" Target="https://go.dev/dl/" TargetMode="External"/><Relationship Id="rId5" Type="http://schemas.openxmlformats.org/officeDocument/2006/relationships/hyperlink" Target="https://gorm.io/" TargetMode="External"/><Relationship Id="rId6" Type="http://schemas.openxmlformats.org/officeDocument/2006/relationships/hyperlink" Target="https://gin-gonic.com/" TargetMode="External"/><Relationship Id="rId7"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image" Target="../media/image38.png"/><Relationship Id="rId3"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image" Target="../media/image40.png"/><Relationship Id="rId3" Type="http://schemas.openxmlformats.org/officeDocument/2006/relationships/slideLayout" Target="../slideLayouts/slideLayout15.xml"/><Relationship Id="rId4"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41.png"/><Relationship Id="rId2" Type="http://schemas.openxmlformats.org/officeDocument/2006/relationships/hyperlink" Target="https://www.linkedin.com/in/jafar-rohmadi-660103144/" TargetMode="External"/><Relationship Id="rId3" Type="http://schemas.openxmlformats.org/officeDocument/2006/relationships/image" Target="../media/image42.png"/><Relationship Id="rId4" Type="http://schemas.openxmlformats.org/officeDocument/2006/relationships/slideLayout" Target="../slideLayouts/slideLayout1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slideLayout" Target="../slideLayouts/slideLayout15.xml"/><Relationship Id="rId4"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image" Target="../media/image23.png"/><Relationship Id="rId7" Type="http://schemas.openxmlformats.org/officeDocument/2006/relationships/image" Target="../media/image24.png"/><Relationship Id="rId8" Type="http://schemas.openxmlformats.org/officeDocument/2006/relationships/image" Target="../media/image25.png"/><Relationship Id="rId9"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image" Target="../media/image27.png"/><Relationship Id="rId3"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84" name="PlaceHolder 1"/>
          <p:cNvSpPr>
            <a:spLocks noGrp="1"/>
          </p:cNvSpPr>
          <p:nvPr>
            <p:ph type="title"/>
          </p:nvPr>
        </p:nvSpPr>
        <p:spPr>
          <a:xfrm>
            <a:off x="259920" y="1529640"/>
            <a:ext cx="8413560" cy="739440"/>
          </a:xfrm>
          <a:prstGeom prst="rect">
            <a:avLst/>
          </a:prstGeom>
          <a:noFill/>
          <a:ln w="0">
            <a:noFill/>
          </a:ln>
        </p:spPr>
        <p:txBody>
          <a:bodyPr tIns="91440" bIns="91440" anchor="b">
            <a:normAutofit/>
          </a:bodyPr>
          <a:p>
            <a:pPr>
              <a:lnSpc>
                <a:spcPct val="100000"/>
              </a:lnSpc>
              <a:buNone/>
              <a:tabLst>
                <a:tab algn="l" pos="0"/>
              </a:tabLst>
            </a:pPr>
            <a:r>
              <a:rPr b="1" lang="en" sz="2600" spc="-1" strike="noStrike">
                <a:solidFill>
                  <a:srgbClr val="ffffff"/>
                </a:solidFill>
                <a:latin typeface="Ubuntu"/>
                <a:ea typeface="Ubuntu"/>
              </a:rPr>
              <a:t>Build simple gRPC  In Golang</a:t>
            </a:r>
            <a:endParaRPr b="0" lang="en-US" sz="2600" spc="-1" strike="noStrike">
              <a:solidFill>
                <a:srgbClr val="000000"/>
              </a:solidFill>
              <a:latin typeface="Arial"/>
            </a:endParaRPr>
          </a:p>
        </p:txBody>
      </p:sp>
      <p:sp>
        <p:nvSpPr>
          <p:cNvPr id="85" name="PlaceHolder 2"/>
          <p:cNvSpPr>
            <a:spLocks noGrp="1"/>
          </p:cNvSpPr>
          <p:nvPr>
            <p:ph type="title"/>
          </p:nvPr>
        </p:nvSpPr>
        <p:spPr>
          <a:xfrm>
            <a:off x="289080" y="2494080"/>
            <a:ext cx="8413560" cy="739440"/>
          </a:xfrm>
          <a:prstGeom prst="rect">
            <a:avLst/>
          </a:prstGeom>
          <a:noFill/>
          <a:ln w="0">
            <a:noFill/>
          </a:ln>
        </p:spPr>
        <p:txBody>
          <a:bodyPr tIns="91440" bIns="91440" anchor="t">
            <a:normAutofit/>
          </a:bodyPr>
          <a:p>
            <a:pPr>
              <a:lnSpc>
                <a:spcPct val="100000"/>
              </a:lnSpc>
              <a:buNone/>
              <a:tabLst>
                <a:tab algn="l" pos="0"/>
              </a:tabLst>
            </a:pPr>
            <a:r>
              <a:rPr b="0" lang="en" sz="1910" spc="-1" strike="noStrike">
                <a:solidFill>
                  <a:srgbClr val="ffffff"/>
                </a:solidFill>
                <a:latin typeface="Ubuntu Light"/>
                <a:ea typeface="Ubuntu Light"/>
              </a:rPr>
              <a:t>Jafar Rohmadi</a:t>
            </a:r>
            <a:endParaRPr b="0" lang="en-US" sz="1910" spc="-1" strike="noStrike">
              <a:solidFill>
                <a:srgbClr val="000000"/>
              </a:solidFill>
              <a:latin typeface="Arial"/>
            </a:endParaRPr>
          </a:p>
        </p:txBody>
      </p:sp>
      <p:pic>
        <p:nvPicPr>
          <p:cNvPr id="86" name="Google Shape;56;p13" descr=""/>
          <p:cNvPicPr/>
          <p:nvPr/>
        </p:nvPicPr>
        <p:blipFill>
          <a:blip r:embed="rId2"/>
          <a:stretch/>
        </p:blipFill>
        <p:spPr>
          <a:xfrm>
            <a:off x="6866640" y="273240"/>
            <a:ext cx="2005560" cy="160452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pic>
        <p:nvPicPr>
          <p:cNvPr id="114" name="Google Shape;87;p 1" descr=""/>
          <p:cNvPicPr/>
          <p:nvPr/>
        </p:nvPicPr>
        <p:blipFill>
          <a:blip r:embed="rId2"/>
          <a:stretch/>
        </p:blipFill>
        <p:spPr>
          <a:xfrm>
            <a:off x="8300520" y="154080"/>
            <a:ext cx="678960" cy="542880"/>
          </a:xfrm>
          <a:prstGeom prst="rect">
            <a:avLst/>
          </a:prstGeom>
          <a:ln w="0">
            <a:noFill/>
          </a:ln>
        </p:spPr>
      </p:pic>
      <p:sp>
        <p:nvSpPr>
          <p:cNvPr id="115" name="Google Shape;88;p 2"/>
          <p:cNvSpPr/>
          <p:nvPr/>
        </p:nvSpPr>
        <p:spPr>
          <a:xfrm>
            <a:off x="575280" y="480240"/>
            <a:ext cx="2853720" cy="331920"/>
          </a:xfrm>
          <a:prstGeom prst="rect">
            <a:avLst/>
          </a:prstGeom>
          <a:noFill/>
          <a:ln w="0">
            <a:noFill/>
          </a:ln>
        </p:spPr>
        <p:style>
          <a:lnRef idx="0"/>
          <a:fillRef idx="0"/>
          <a:effectRef idx="0"/>
          <a:fontRef idx="minor"/>
        </p:style>
        <p:txBody>
          <a:bodyPr tIns="182880" bIns="182880" anchor="t">
            <a:noAutofit/>
          </a:bodyPr>
          <a:p>
            <a:pPr>
              <a:lnSpc>
                <a:spcPct val="100000"/>
              </a:lnSpc>
              <a:buNone/>
              <a:tabLst>
                <a:tab algn="l" pos="0"/>
              </a:tabLst>
            </a:pPr>
            <a:r>
              <a:rPr b="1" lang="en" sz="2500" spc="-1" strike="noStrike">
                <a:solidFill>
                  <a:srgbClr val="000000"/>
                </a:solidFill>
                <a:latin typeface="Ubuntu"/>
                <a:ea typeface="Ubuntu"/>
              </a:rPr>
              <a:t>Why Protobuff </a:t>
            </a:r>
            <a:endParaRPr b="0" lang="en-US" sz="2500" spc="-1" strike="noStrike">
              <a:latin typeface="Arial"/>
            </a:endParaRPr>
          </a:p>
        </p:txBody>
      </p:sp>
      <p:sp>
        <p:nvSpPr>
          <p:cNvPr id="116" name="PlaceHolder 1"/>
          <p:cNvSpPr>
            <a:spLocks noGrp="1"/>
          </p:cNvSpPr>
          <p:nvPr>
            <p:ph/>
          </p:nvPr>
        </p:nvSpPr>
        <p:spPr>
          <a:xfrm>
            <a:off x="575280" y="1026360"/>
            <a:ext cx="3869280" cy="1716840"/>
          </a:xfrm>
          <a:prstGeom prst="rect">
            <a:avLst/>
          </a:prstGeom>
          <a:noFill/>
          <a:ln w="0">
            <a:noFill/>
          </a:ln>
        </p:spPr>
        <p:txBody>
          <a:bodyPr tIns="91440" bIns="91440" anchor="t">
            <a:noAutofit/>
          </a:bodyPr>
          <a:p>
            <a:pPr marL="457200" indent="-336600">
              <a:lnSpc>
                <a:spcPct val="150000"/>
              </a:lnSpc>
              <a:buClr>
                <a:srgbClr val="3c5467"/>
              </a:buClr>
              <a:buFont typeface="Ubuntu Medium"/>
              <a:buChar char="●"/>
            </a:pPr>
            <a:endParaRPr b="0" lang="en-US" sz="1700" spc="-1" strike="noStrike">
              <a:solidFill>
                <a:srgbClr val="000000"/>
              </a:solidFill>
              <a:latin typeface="Arial"/>
            </a:endParaRPr>
          </a:p>
          <a:p>
            <a:pPr marL="457200" indent="-336600">
              <a:lnSpc>
                <a:spcPct val="150000"/>
              </a:lnSpc>
              <a:buClr>
                <a:srgbClr val="3c5467"/>
              </a:buClr>
              <a:buFont typeface="Ubuntu Medium"/>
              <a:buChar char="●"/>
            </a:pPr>
            <a:r>
              <a:rPr b="0" lang="en" sz="1700" spc="-1" strike="noStrike">
                <a:solidFill>
                  <a:srgbClr val="3c5467"/>
                </a:solidFill>
                <a:latin typeface="Ubuntu Medium"/>
                <a:ea typeface="Ubuntu Medium"/>
              </a:rPr>
              <a:t>Easy to write message definition</a:t>
            </a:r>
            <a:endParaRPr b="0" lang="en-US" sz="1700" spc="-1" strike="noStrike">
              <a:solidFill>
                <a:srgbClr val="000000"/>
              </a:solidFill>
              <a:latin typeface="Arial"/>
            </a:endParaRPr>
          </a:p>
          <a:p>
            <a:pPr marL="457200" indent="-336600">
              <a:lnSpc>
                <a:spcPct val="150000"/>
              </a:lnSpc>
              <a:buClr>
                <a:srgbClr val="3c5467"/>
              </a:buClr>
              <a:buFont typeface="Ubuntu Medium"/>
              <a:buChar char="●"/>
            </a:pPr>
            <a:r>
              <a:rPr b="0" lang="en" sz="1700" spc="-1" strike="noStrike">
                <a:solidFill>
                  <a:srgbClr val="3c5467"/>
                </a:solidFill>
                <a:latin typeface="Ubuntu Medium"/>
                <a:ea typeface="Ubuntu Medium"/>
              </a:rPr>
              <a:t>Definition of API is independent from implementation</a:t>
            </a:r>
            <a:endParaRPr b="0" lang="en-US" sz="1700" spc="-1" strike="noStrike">
              <a:solidFill>
                <a:srgbClr val="000000"/>
              </a:solidFill>
              <a:latin typeface="Arial"/>
            </a:endParaRPr>
          </a:p>
          <a:p>
            <a:pPr marL="457200" indent="-336600">
              <a:lnSpc>
                <a:spcPct val="150000"/>
              </a:lnSpc>
              <a:buClr>
                <a:srgbClr val="3c5467"/>
              </a:buClr>
              <a:buFont typeface="Ubuntu Medium"/>
              <a:buChar char="●"/>
            </a:pPr>
            <a:r>
              <a:rPr b="0" lang="en" sz="1700" spc="-1" strike="noStrike">
                <a:solidFill>
                  <a:srgbClr val="3c5467"/>
                </a:solidFill>
                <a:latin typeface="Ubuntu Medium"/>
                <a:ea typeface="Ubuntu Medium"/>
              </a:rPr>
              <a:t>Code can generated in any language</a:t>
            </a:r>
            <a:endParaRPr b="0" lang="en-US" sz="1700" spc="-1" strike="noStrike">
              <a:solidFill>
                <a:srgbClr val="000000"/>
              </a:solidFill>
              <a:latin typeface="Arial"/>
            </a:endParaRPr>
          </a:p>
        </p:txBody>
      </p:sp>
      <p:pic>
        <p:nvPicPr>
          <p:cNvPr id="117" name="" descr=""/>
          <p:cNvPicPr/>
          <p:nvPr/>
        </p:nvPicPr>
        <p:blipFill>
          <a:blip r:embed="rId3"/>
          <a:stretch/>
        </p:blipFill>
        <p:spPr>
          <a:xfrm>
            <a:off x="4881240" y="685800"/>
            <a:ext cx="3348360" cy="4114800"/>
          </a:xfrm>
          <a:prstGeom prst="rect">
            <a:avLst/>
          </a:prstGeom>
          <a:ln w="0">
            <a:noFill/>
          </a:ln>
        </p:spPr>
      </p:pic>
    </p:spTree>
  </p:cSld>
  <mc:AlternateContent>
    <mc:Choice Requires="p14">
      <p:transition spd="slow" p14:dur="2000"/>
    </mc:Choice>
    <mc:Fallback>
      <p:transition spd="slow"/>
    </mc:Fallback>
  </mc:AlternateContent>
  <p:timing>
    <p:tnLst>
      <p:par>
        <p:cTn id="8" dur="indefinite" restart="never" nodeType="tmRoot">
          <p:childTnLst>
            <p:seq>
              <p:cTn id="9" dur="indefinite" nodeType="mainSeq">
                <p:childTnLst>
                  <p:par>
                    <p:cTn id="10" fill="hold">
                      <p:stCondLst>
                        <p:cond delay="indefinite"/>
                      </p:stCondLst>
                      <p:childTnLst>
                        <p:par>
                          <p:cTn id="11" fill="hold">
                            <p:stCondLst>
                              <p:cond delay="0"/>
                            </p:stCondLst>
                            <p:childTnLst>
                              <p:par>
                                <p:cTn id="12" nodeType="clickEffect" fill="hold" presetClass="entr" presetID="2" presetSubtype="4">
                                  <p:stCondLst>
                                    <p:cond delay="0"/>
                                  </p:stCondLst>
                                  <p:childTnLst>
                                    <p:set>
                                      <p:cBhvr>
                                        <p:cTn id="13" dur="1" fill="hold">
                                          <p:stCondLst>
                                            <p:cond delay="0"/>
                                          </p:stCondLst>
                                        </p:cTn>
                                        <p:tgtEl>
                                          <p:spTgt spid="116"/>
                                        </p:tgtEl>
                                        <p:attrNameLst>
                                          <p:attrName>style.visibility</p:attrName>
                                        </p:attrNameLst>
                                      </p:cBhvr>
                                      <p:to>
                                        <p:strVal val="visible"/>
                                      </p:to>
                                    </p:set>
                                    <p:anim calcmode="lin" valueType="num">
                                      <p:cBhvr additive="repl">
                                        <p:cTn id="14" dur="1000"/>
                                        <p:tgtEl>
                                          <p:spTgt spid="1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18" name="PlaceHolder 1"/>
          <p:cNvSpPr>
            <a:spLocks noGrp="1"/>
          </p:cNvSpPr>
          <p:nvPr>
            <p:ph type="title"/>
          </p:nvPr>
        </p:nvSpPr>
        <p:spPr>
          <a:xfrm>
            <a:off x="400680" y="2151360"/>
            <a:ext cx="8520120" cy="572400"/>
          </a:xfrm>
          <a:prstGeom prst="rect">
            <a:avLst/>
          </a:prstGeom>
          <a:noFill/>
          <a:ln w="0">
            <a:noFill/>
          </a:ln>
        </p:spPr>
        <p:txBody>
          <a:bodyPr tIns="91440" bIns="91440" anchor="t">
            <a:normAutofit fontScale="91000"/>
          </a:bodyPr>
          <a:p>
            <a:pPr algn="ctr">
              <a:lnSpc>
                <a:spcPct val="100000"/>
              </a:lnSpc>
              <a:buNone/>
              <a:tabLst>
                <a:tab algn="l" pos="0"/>
              </a:tabLst>
            </a:pPr>
            <a:r>
              <a:rPr b="1" lang="en" sz="2800" spc="-1" strike="noStrike">
                <a:solidFill>
                  <a:srgbClr val="ffffff"/>
                </a:solidFill>
                <a:latin typeface="Ubuntu"/>
                <a:ea typeface="Ubuntu"/>
              </a:rPr>
              <a:t>Practices</a:t>
            </a:r>
            <a:endParaRPr b="0" lang="en-US" sz="2800" spc="-1" strike="noStrike">
              <a:solidFill>
                <a:srgbClr val="000000"/>
              </a:solidFill>
              <a:latin typeface="Arial"/>
            </a:endParaRPr>
          </a:p>
        </p:txBody>
      </p:sp>
      <p:pic>
        <p:nvPicPr>
          <p:cNvPr id="119" name="Google Shape;102;p 1" descr=""/>
          <p:cNvPicPr/>
          <p:nvPr/>
        </p:nvPicPr>
        <p:blipFill>
          <a:blip r:embed="rId2"/>
          <a:stretch/>
        </p:blipFill>
        <p:spPr>
          <a:xfrm>
            <a:off x="8272080" y="144000"/>
            <a:ext cx="715680" cy="57240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1000"/>
          </a:bodyPr>
          <a:p>
            <a:pPr>
              <a:lnSpc>
                <a:spcPct val="100000"/>
              </a:lnSpc>
              <a:buNone/>
              <a:tabLst>
                <a:tab algn="l" pos="0"/>
              </a:tabLst>
            </a:pPr>
            <a:r>
              <a:rPr b="1" lang="en" sz="2800" spc="-1" strike="noStrike">
                <a:solidFill>
                  <a:srgbClr val="3c5467"/>
                </a:solidFill>
                <a:latin typeface="Ubuntu"/>
                <a:ea typeface="Ubuntu"/>
              </a:rPr>
              <a:t>Example Case</a:t>
            </a:r>
            <a:endParaRPr b="0" lang="en-US" sz="2800" spc="-1" strike="noStrike">
              <a:solidFill>
                <a:srgbClr val="000000"/>
              </a:solidFill>
              <a:latin typeface="Arial"/>
            </a:endParaRPr>
          </a:p>
        </p:txBody>
      </p:sp>
      <p:sp>
        <p:nvSpPr>
          <p:cNvPr id="121" name="PlaceHolder 2"/>
          <p:cNvSpPr>
            <a:spLocks noGrp="1"/>
          </p:cNvSpPr>
          <p:nvPr>
            <p:ph/>
          </p:nvPr>
        </p:nvSpPr>
        <p:spPr>
          <a:xfrm>
            <a:off x="311760" y="1152360"/>
            <a:ext cx="8520120" cy="3416040"/>
          </a:xfrm>
          <a:prstGeom prst="rect">
            <a:avLst/>
          </a:prstGeom>
          <a:noFill/>
          <a:ln w="0">
            <a:noFill/>
          </a:ln>
        </p:spPr>
        <p:txBody>
          <a:bodyPr tIns="91440" bIns="91440" anchor="t">
            <a:normAutofit/>
          </a:bodyPr>
          <a:p>
            <a:pPr>
              <a:lnSpc>
                <a:spcPct val="150000"/>
              </a:lnSpc>
              <a:buNone/>
              <a:tabLst>
                <a:tab algn="l" pos="0"/>
              </a:tabLst>
            </a:pPr>
            <a:r>
              <a:rPr b="0" lang="en" sz="1800" spc="-1" strike="noStrike">
                <a:solidFill>
                  <a:srgbClr val="000000"/>
                </a:solidFill>
                <a:latin typeface="Ubuntu"/>
                <a:ea typeface="Ubuntu"/>
              </a:rPr>
              <a:t>Create Crud for user table with field:</a:t>
            </a:r>
            <a:endParaRPr b="0" lang="en-US" sz="1800" spc="-1" strike="noStrike">
              <a:solidFill>
                <a:srgbClr val="000000"/>
              </a:solidFill>
              <a:latin typeface="Arial"/>
            </a:endParaRPr>
          </a:p>
          <a:p>
            <a:pPr marL="457200" indent="-343080">
              <a:lnSpc>
                <a:spcPct val="150000"/>
              </a:lnSpc>
              <a:spcBef>
                <a:spcPts val="1199"/>
              </a:spcBef>
              <a:buClr>
                <a:srgbClr val="000000"/>
              </a:buClr>
              <a:buFont typeface="StarSymbol"/>
              <a:buAutoNum type="arabicPeriod"/>
              <a:tabLst>
                <a:tab algn="l" pos="0"/>
              </a:tabLst>
            </a:pPr>
            <a:r>
              <a:rPr b="0" lang="en" sz="1800" spc="-1" strike="noStrike">
                <a:solidFill>
                  <a:srgbClr val="000000"/>
                </a:solidFill>
                <a:latin typeface="Ubuntu"/>
                <a:ea typeface="Ubuntu"/>
              </a:rPr>
              <a:t>Id</a:t>
            </a:r>
            <a:endParaRPr b="0" lang="en-US" sz="1800" spc="-1" strike="noStrike">
              <a:solidFill>
                <a:srgbClr val="000000"/>
              </a:solidFill>
              <a:latin typeface="Arial"/>
            </a:endParaRPr>
          </a:p>
          <a:p>
            <a:pPr marL="457200" indent="-343080">
              <a:lnSpc>
                <a:spcPct val="150000"/>
              </a:lnSpc>
              <a:spcBef>
                <a:spcPts val="1199"/>
              </a:spcBef>
              <a:buClr>
                <a:srgbClr val="000000"/>
              </a:buClr>
              <a:buFont typeface="StarSymbol"/>
              <a:buAutoNum type="arabicPeriod"/>
              <a:tabLst>
                <a:tab algn="l" pos="0"/>
              </a:tabLst>
            </a:pPr>
            <a:r>
              <a:rPr b="0" lang="en" sz="1800" spc="-1" strike="noStrike">
                <a:solidFill>
                  <a:srgbClr val="000000"/>
                </a:solidFill>
                <a:latin typeface="Ubuntu"/>
                <a:ea typeface="Ubuntu"/>
              </a:rPr>
              <a:t>Name</a:t>
            </a:r>
            <a:endParaRPr b="0" lang="en-US" sz="1800" spc="-1" strike="noStrike">
              <a:solidFill>
                <a:srgbClr val="000000"/>
              </a:solidFill>
              <a:latin typeface="Arial"/>
            </a:endParaRPr>
          </a:p>
          <a:p>
            <a:pPr marL="457200" indent="-343080">
              <a:lnSpc>
                <a:spcPct val="150000"/>
              </a:lnSpc>
              <a:buClr>
                <a:srgbClr val="000000"/>
              </a:buClr>
              <a:buFont typeface="StarSymbol"/>
              <a:buAutoNum type="arabicPeriod"/>
              <a:tabLst>
                <a:tab algn="l" pos="0"/>
              </a:tabLst>
            </a:pPr>
            <a:r>
              <a:rPr b="0" lang="en" sz="1800" spc="-1" strike="noStrike">
                <a:solidFill>
                  <a:srgbClr val="000000"/>
                </a:solidFill>
                <a:latin typeface="Ubuntu"/>
                <a:ea typeface="Ubuntu"/>
              </a:rPr>
              <a:t>Email </a:t>
            </a:r>
            <a:endParaRPr b="0" lang="en-US" sz="1800" spc="-1" strike="noStrike">
              <a:solidFill>
                <a:srgbClr val="000000"/>
              </a:solidFill>
              <a:latin typeface="Arial"/>
            </a:endParaRPr>
          </a:p>
          <a:p>
            <a:pPr marL="457200" indent="-343080">
              <a:lnSpc>
                <a:spcPct val="150000"/>
              </a:lnSpc>
              <a:buClr>
                <a:srgbClr val="000000"/>
              </a:buClr>
              <a:buFont typeface="StarSymbol"/>
              <a:buAutoNum type="arabicPeriod"/>
              <a:tabLst>
                <a:tab algn="l" pos="0"/>
              </a:tabLst>
            </a:pPr>
            <a:r>
              <a:rPr b="0" lang="en" sz="1800" spc="-1" strike="noStrike">
                <a:solidFill>
                  <a:srgbClr val="000000"/>
                </a:solidFill>
                <a:latin typeface="Ubuntu"/>
                <a:ea typeface="Ubuntu"/>
              </a:rPr>
              <a:t>Address</a:t>
            </a:r>
            <a:endParaRPr b="0" lang="en-US" sz="1800" spc="-1" strike="noStrike">
              <a:solidFill>
                <a:srgbClr val="000000"/>
              </a:solidFill>
              <a:latin typeface="Arial"/>
            </a:endParaRPr>
          </a:p>
        </p:txBody>
      </p:sp>
      <p:pic>
        <p:nvPicPr>
          <p:cNvPr id="122" name="Google Shape;109;p21" descr=""/>
          <p:cNvPicPr/>
          <p:nvPr/>
        </p:nvPicPr>
        <p:blipFill>
          <a:blip r:embed="rId2"/>
          <a:stretch/>
        </p:blipFill>
        <p:spPr>
          <a:xfrm>
            <a:off x="8300520" y="154080"/>
            <a:ext cx="678960" cy="54288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23" name="PlaceHolder 1"/>
          <p:cNvSpPr>
            <a:spLocks noGrp="1"/>
          </p:cNvSpPr>
          <p:nvPr>
            <p:ph type="title"/>
          </p:nvPr>
        </p:nvSpPr>
        <p:spPr>
          <a:xfrm>
            <a:off x="0" y="697320"/>
            <a:ext cx="5715000" cy="572400"/>
          </a:xfrm>
          <a:prstGeom prst="rect">
            <a:avLst/>
          </a:prstGeom>
          <a:noFill/>
          <a:ln w="0">
            <a:noFill/>
          </a:ln>
        </p:spPr>
        <p:txBody>
          <a:bodyPr tIns="91440" bIns="91440" anchor="t">
            <a:normAutofit fontScale="87000"/>
          </a:bodyPr>
          <a:p>
            <a:pPr marL="457200" indent="-388800">
              <a:lnSpc>
                <a:spcPct val="100000"/>
              </a:lnSpc>
              <a:buClr>
                <a:srgbClr val="3c5467"/>
              </a:buClr>
              <a:buFont typeface="StarSymbol"/>
              <a:buAutoNum type="arabicPeriod"/>
            </a:pPr>
            <a:r>
              <a:rPr b="1" lang="en" sz="2800" spc="-1" strike="noStrike">
                <a:solidFill>
                  <a:srgbClr val="3c5467"/>
                </a:solidFill>
                <a:latin typeface="Ubuntu"/>
                <a:ea typeface="Ubuntu"/>
              </a:rPr>
              <a:t>Install tools that use for this demo</a:t>
            </a:r>
            <a:endParaRPr b="0" lang="en-US" sz="2800" spc="-1" strike="noStrike">
              <a:solidFill>
                <a:srgbClr val="000000"/>
              </a:solidFill>
              <a:latin typeface="Arial"/>
            </a:endParaRPr>
          </a:p>
        </p:txBody>
      </p:sp>
      <p:pic>
        <p:nvPicPr>
          <p:cNvPr id="124" name="Google Shape;115;p22" descr=""/>
          <p:cNvPicPr/>
          <p:nvPr/>
        </p:nvPicPr>
        <p:blipFill>
          <a:blip r:embed="rId2"/>
          <a:stretch/>
        </p:blipFill>
        <p:spPr>
          <a:xfrm>
            <a:off x="8300520" y="154080"/>
            <a:ext cx="678960" cy="542880"/>
          </a:xfrm>
          <a:prstGeom prst="rect">
            <a:avLst/>
          </a:prstGeom>
          <a:ln w="0">
            <a:noFill/>
          </a:ln>
        </p:spPr>
      </p:pic>
      <p:sp>
        <p:nvSpPr>
          <p:cNvPr id="125" name=""/>
          <p:cNvSpPr txBox="1"/>
          <p:nvPr/>
        </p:nvSpPr>
        <p:spPr>
          <a:xfrm>
            <a:off x="457200" y="1715040"/>
            <a:ext cx="8458200" cy="2856960"/>
          </a:xfrm>
          <a:prstGeom prst="rect">
            <a:avLst/>
          </a:prstGeom>
          <a:noFill/>
          <a:ln w="0">
            <a:noFill/>
          </a:ln>
        </p:spPr>
        <p:txBody>
          <a:bodyPr lIns="90000" rIns="90000" tIns="45000" bIns="45000" anchor="t">
            <a:noAutofit/>
          </a:bodyPr>
          <a:p>
            <a:r>
              <a:rPr b="0" lang="en" sz="1700" spc="-1" strike="noStrike">
                <a:solidFill>
                  <a:srgbClr val="3c5467"/>
                </a:solidFill>
                <a:latin typeface="Ubuntu Medium"/>
                <a:ea typeface="Ubuntu Medium"/>
              </a:rPr>
              <a:t>- Mysql (</a:t>
            </a:r>
            <a:r>
              <a:rPr b="0" lang="en" sz="1700" spc="-1" strike="noStrike">
                <a:solidFill>
                  <a:srgbClr val="3c5467"/>
                </a:solidFill>
                <a:latin typeface="Ubuntu Medium"/>
                <a:ea typeface="Ubuntu Medium"/>
                <a:hlinkClick r:id="rId3"/>
              </a:rPr>
              <a:t>https://www.mysql.com/downloads</a:t>
            </a:r>
            <a:r>
              <a:rPr b="0" lang="en" sz="1700" spc="-1" strike="noStrike">
                <a:solidFill>
                  <a:srgbClr val="3c5467"/>
                </a:solidFill>
                <a:latin typeface="Ubuntu Medium"/>
                <a:ea typeface="Ubuntu Medium"/>
              </a:rPr>
              <a:t>/)</a:t>
            </a:r>
            <a:endParaRPr b="0" lang="en-US" sz="1700" spc="-1" strike="noStrike">
              <a:latin typeface="Arial"/>
            </a:endParaRPr>
          </a:p>
          <a:p>
            <a:endParaRPr b="0" lang="en-US" sz="1700" spc="-1" strike="noStrike">
              <a:latin typeface="Arial"/>
            </a:endParaRPr>
          </a:p>
          <a:p>
            <a:r>
              <a:rPr b="0" lang="en" sz="1700" spc="-1" strike="noStrike">
                <a:solidFill>
                  <a:srgbClr val="3c5467"/>
                </a:solidFill>
                <a:latin typeface="Ubuntu Medium"/>
                <a:ea typeface="Ubuntu Medium"/>
              </a:rPr>
              <a:t>- golang (</a:t>
            </a:r>
            <a:r>
              <a:rPr b="0" lang="en" sz="1700" spc="-1" strike="noStrike">
                <a:solidFill>
                  <a:srgbClr val="3c5467"/>
                </a:solidFill>
                <a:latin typeface="Ubuntu Medium"/>
                <a:ea typeface="Ubuntu Medium"/>
                <a:hlinkClick r:id="rId4"/>
              </a:rPr>
              <a:t>https://go.dev/dl/</a:t>
            </a:r>
            <a:r>
              <a:rPr b="0" lang="en" sz="1700" spc="-1" strike="noStrike">
                <a:solidFill>
                  <a:srgbClr val="3c5467"/>
                </a:solidFill>
                <a:latin typeface="Ubuntu Medium"/>
                <a:ea typeface="Ubuntu Medium"/>
              </a:rPr>
              <a:t>)</a:t>
            </a:r>
            <a:endParaRPr b="0" lang="en-US" sz="1700" spc="-1" strike="noStrike">
              <a:latin typeface="Arial"/>
            </a:endParaRPr>
          </a:p>
          <a:p>
            <a:endParaRPr b="0" lang="en-US" sz="1700" spc="-1" strike="noStrike">
              <a:latin typeface="Arial"/>
            </a:endParaRPr>
          </a:p>
          <a:p>
            <a:r>
              <a:rPr b="0" lang="en" sz="1700" spc="-1" strike="noStrike">
                <a:solidFill>
                  <a:srgbClr val="3c5467"/>
                </a:solidFill>
                <a:latin typeface="Ubuntu Medium"/>
                <a:ea typeface="Ubuntu Medium"/>
              </a:rPr>
              <a:t>- gorm (</a:t>
            </a:r>
            <a:r>
              <a:rPr b="0" lang="en" sz="1700" spc="-1" strike="noStrike">
                <a:solidFill>
                  <a:srgbClr val="3c5467"/>
                </a:solidFill>
                <a:latin typeface="Ubuntu Medium"/>
                <a:ea typeface="Ubuntu Medium"/>
                <a:hlinkClick r:id="rId5"/>
              </a:rPr>
              <a:t>https://gorm.io</a:t>
            </a:r>
            <a:r>
              <a:rPr b="0" lang="en" sz="1700" spc="-1" strike="noStrike">
                <a:solidFill>
                  <a:srgbClr val="3c5467"/>
                </a:solidFill>
                <a:latin typeface="Ubuntu Medium"/>
                <a:ea typeface="Ubuntu Medium"/>
              </a:rPr>
              <a:t>)</a:t>
            </a:r>
            <a:endParaRPr b="0" lang="en-US" sz="1700" spc="-1" strike="noStrike">
              <a:latin typeface="Arial"/>
            </a:endParaRPr>
          </a:p>
          <a:p>
            <a:endParaRPr b="0" lang="en-US" sz="1700" spc="-1" strike="noStrike">
              <a:latin typeface="Arial"/>
            </a:endParaRPr>
          </a:p>
          <a:p>
            <a:r>
              <a:rPr b="0" lang="en" sz="1700" spc="-1" strike="noStrike">
                <a:solidFill>
                  <a:srgbClr val="3c5467"/>
                </a:solidFill>
                <a:latin typeface="Ubuntu Medium"/>
                <a:ea typeface="Ubuntu Medium"/>
              </a:rPr>
              <a:t>- gin (</a:t>
            </a:r>
            <a:r>
              <a:rPr b="0" lang="en" sz="1700" spc="-1" strike="noStrike">
                <a:solidFill>
                  <a:srgbClr val="3c5467"/>
                </a:solidFill>
                <a:latin typeface="Ubuntu Medium"/>
                <a:ea typeface="Ubuntu Medium"/>
                <a:hlinkClick r:id="rId6"/>
              </a:rPr>
              <a:t>https://gin-gonic.com/</a:t>
            </a:r>
            <a:r>
              <a:rPr b="0" lang="en" sz="1700" spc="-1" strike="noStrike">
                <a:solidFill>
                  <a:srgbClr val="3c5467"/>
                </a:solidFill>
                <a:latin typeface="Ubuntu Medium"/>
                <a:ea typeface="Ubuntu Medium"/>
              </a:rPr>
              <a:t>)</a:t>
            </a:r>
            <a:endParaRPr b="0" lang="en-US" sz="1700" spc="-1" strike="noStrike">
              <a:latin typeface="Arial"/>
            </a:endParaRPr>
          </a:p>
          <a:p>
            <a:endParaRPr b="0" lang="en-US" sz="1700" spc="-1" strike="noStrike">
              <a:latin typeface="Arial"/>
            </a:endParaRPr>
          </a:p>
          <a:p>
            <a:r>
              <a:rPr b="0" lang="en" sz="1700" spc="-1" strike="noStrike">
                <a:solidFill>
                  <a:srgbClr val="3c5467"/>
                </a:solidFill>
                <a:latin typeface="Ubuntu Medium"/>
                <a:ea typeface="Ubuntu Medium"/>
              </a:rPr>
              <a:t>- protoc (https://github.com/golang/protobuf)</a:t>
            </a:r>
            <a:endParaRPr b="0" lang="en-US" sz="17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26" name="PlaceHolder 1"/>
          <p:cNvSpPr>
            <a:spLocks noGrp="1"/>
          </p:cNvSpPr>
          <p:nvPr>
            <p:ph type="title"/>
          </p:nvPr>
        </p:nvSpPr>
        <p:spPr>
          <a:xfrm>
            <a:off x="400680" y="2151360"/>
            <a:ext cx="8520120" cy="572400"/>
          </a:xfrm>
          <a:prstGeom prst="rect">
            <a:avLst/>
          </a:prstGeom>
          <a:noFill/>
          <a:ln w="0">
            <a:noFill/>
          </a:ln>
        </p:spPr>
        <p:txBody>
          <a:bodyPr tIns="91440" bIns="91440" anchor="t">
            <a:normAutofit fontScale="91000"/>
          </a:bodyPr>
          <a:p>
            <a:pPr algn="ctr">
              <a:lnSpc>
                <a:spcPct val="100000"/>
              </a:lnSpc>
              <a:buNone/>
              <a:tabLst>
                <a:tab algn="l" pos="0"/>
              </a:tabLst>
            </a:pPr>
            <a:r>
              <a:rPr b="1" lang="en" sz="2800" spc="-1" strike="noStrike">
                <a:solidFill>
                  <a:srgbClr val="ffffff"/>
                </a:solidFill>
                <a:latin typeface="Ubuntu"/>
                <a:ea typeface="Ubuntu"/>
              </a:rPr>
              <a:t>Conclusion</a:t>
            </a:r>
            <a:endParaRPr b="0" lang="en-US" sz="2800" spc="-1" strike="noStrike">
              <a:solidFill>
                <a:srgbClr val="000000"/>
              </a:solidFill>
              <a:latin typeface="Arial"/>
            </a:endParaRPr>
          </a:p>
        </p:txBody>
      </p:sp>
      <p:pic>
        <p:nvPicPr>
          <p:cNvPr id="127" name="Google Shape;138;p25" descr=""/>
          <p:cNvPicPr/>
          <p:nvPr/>
        </p:nvPicPr>
        <p:blipFill>
          <a:blip r:embed="rId2"/>
          <a:stretch/>
        </p:blipFill>
        <p:spPr>
          <a:xfrm>
            <a:off x="8272080" y="144000"/>
            <a:ext cx="715680" cy="57240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28"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1000"/>
          </a:bodyPr>
          <a:p>
            <a:pPr>
              <a:lnSpc>
                <a:spcPct val="100000"/>
              </a:lnSpc>
              <a:buNone/>
              <a:tabLst>
                <a:tab algn="l" pos="0"/>
              </a:tabLst>
            </a:pPr>
            <a:r>
              <a:rPr b="1" lang="en" sz="2800" spc="-1" strike="noStrike">
                <a:solidFill>
                  <a:srgbClr val="3c5467"/>
                </a:solidFill>
                <a:latin typeface="Ubuntu"/>
                <a:ea typeface="Ubuntu"/>
              </a:rPr>
              <a:t>Conclusion</a:t>
            </a:r>
            <a:endParaRPr b="0" lang="en-US" sz="2800" spc="-1" strike="noStrike">
              <a:solidFill>
                <a:srgbClr val="000000"/>
              </a:solidFill>
              <a:latin typeface="Arial"/>
            </a:endParaRPr>
          </a:p>
        </p:txBody>
      </p:sp>
      <p:sp>
        <p:nvSpPr>
          <p:cNvPr id="129" name="PlaceHolder 2"/>
          <p:cNvSpPr>
            <a:spLocks noGrp="1"/>
          </p:cNvSpPr>
          <p:nvPr>
            <p:ph/>
          </p:nvPr>
        </p:nvSpPr>
        <p:spPr>
          <a:xfrm>
            <a:off x="311760" y="1152360"/>
            <a:ext cx="8520120" cy="3416040"/>
          </a:xfrm>
          <a:prstGeom prst="rect">
            <a:avLst/>
          </a:prstGeom>
          <a:noFill/>
          <a:ln w="0">
            <a:noFill/>
          </a:ln>
        </p:spPr>
        <p:txBody>
          <a:bodyPr tIns="91440" bIns="91440" anchor="t">
            <a:normAutofit/>
          </a:bodyPr>
          <a:p>
            <a:pPr>
              <a:lnSpc>
                <a:spcPct val="150000"/>
              </a:lnSpc>
              <a:buNone/>
              <a:tabLst>
                <a:tab algn="l" pos="0"/>
              </a:tabLst>
            </a:pPr>
            <a:r>
              <a:rPr b="0" lang="en" sz="1800" spc="-1" strike="noStrike">
                <a:solidFill>
                  <a:srgbClr val="000000"/>
                </a:solidFill>
                <a:latin typeface="Ubuntu"/>
                <a:ea typeface="Ubuntu"/>
              </a:rPr>
              <a:t>- gRPC is a good choice for implementing microservices architectures. Microservices are small, </a:t>
            </a:r>
            <a:r>
              <a:rPr b="0" lang="en" sz="1800" spc="-1" strike="noStrike">
                <a:solidFill>
                  <a:srgbClr val="000000"/>
                </a:solidFill>
                <a:latin typeface="Ubuntu"/>
                <a:ea typeface="Ubuntu"/>
              </a:rPr>
              <a:t>independent services that communicate with each other over RPC.</a:t>
            </a:r>
            <a:endParaRPr b="0" lang="en-US" sz="1800" spc="-1" strike="noStrike">
              <a:solidFill>
                <a:srgbClr val="000000"/>
              </a:solidFill>
              <a:latin typeface="Arial"/>
            </a:endParaRPr>
          </a:p>
          <a:p>
            <a:pPr>
              <a:lnSpc>
                <a:spcPct val="150000"/>
              </a:lnSpc>
              <a:spcBef>
                <a:spcPts val="1199"/>
              </a:spcBef>
              <a:spcAft>
                <a:spcPts val="1199"/>
              </a:spcAft>
              <a:buNone/>
              <a:tabLst>
                <a:tab algn="l" pos="0"/>
              </a:tabLst>
            </a:pPr>
            <a:r>
              <a:rPr b="0" lang="en" sz="1800" spc="-1" strike="noStrike">
                <a:solidFill>
                  <a:srgbClr val="000000"/>
                </a:solidFill>
                <a:latin typeface="Ubuntu"/>
                <a:ea typeface="Ubuntu"/>
              </a:rPr>
              <a:t>-  gRPC is a good choice for real-time applications because it is high-performance. This makes it </a:t>
            </a:r>
            <a:r>
              <a:rPr b="0" lang="en" sz="1800" spc="-1" strike="noStrike">
                <a:solidFill>
                  <a:srgbClr val="000000"/>
                </a:solidFill>
                <a:latin typeface="Ubuntu"/>
                <a:ea typeface="Ubuntu"/>
              </a:rPr>
              <a:t>well-suited for applications such as chat, gaming, and streaming media.</a:t>
            </a:r>
            <a:endParaRPr b="0" lang="en-US" sz="1800" spc="-1" strike="noStrike">
              <a:solidFill>
                <a:srgbClr val="000000"/>
              </a:solidFill>
              <a:latin typeface="Arial"/>
            </a:endParaRPr>
          </a:p>
        </p:txBody>
      </p:sp>
      <p:pic>
        <p:nvPicPr>
          <p:cNvPr id="130" name="Google Shape;152;p27" descr=""/>
          <p:cNvPicPr/>
          <p:nvPr/>
        </p:nvPicPr>
        <p:blipFill>
          <a:blip r:embed="rId2"/>
          <a:stretch/>
        </p:blipFill>
        <p:spPr>
          <a:xfrm>
            <a:off x="8300520" y="154080"/>
            <a:ext cx="678960" cy="54288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31" name="PlaceHolder 1"/>
          <p:cNvSpPr>
            <a:spLocks noGrp="1"/>
          </p:cNvSpPr>
          <p:nvPr>
            <p:ph type="title"/>
          </p:nvPr>
        </p:nvSpPr>
        <p:spPr>
          <a:xfrm>
            <a:off x="395280" y="428040"/>
            <a:ext cx="8520120" cy="4372560"/>
          </a:xfrm>
          <a:prstGeom prst="rect">
            <a:avLst/>
          </a:prstGeom>
          <a:noFill/>
          <a:ln w="0">
            <a:noFill/>
          </a:ln>
        </p:spPr>
        <p:txBody>
          <a:bodyPr tIns="91440" bIns="91440" anchor="t">
            <a:normAutofit fontScale="75000"/>
          </a:bodyPr>
          <a:p>
            <a:pPr algn="ctr">
              <a:lnSpc>
                <a:spcPct val="100000"/>
              </a:lnSpc>
              <a:buNone/>
              <a:tabLst>
                <a:tab algn="l" pos="0"/>
              </a:tabLst>
            </a:pPr>
            <a:r>
              <a:rPr b="1" lang="en" sz="2800" spc="-1" strike="noStrike">
                <a:solidFill>
                  <a:srgbClr val="ffffff"/>
                </a:solidFill>
                <a:latin typeface="Ubuntu"/>
                <a:ea typeface="Ubuntu"/>
              </a:rPr>
              <a:t>Thanks!</a:t>
            </a:r>
            <a:br>
              <a:rPr sz="2800"/>
            </a:br>
            <a:br>
              <a:rPr sz="2800"/>
            </a:br>
            <a:br>
              <a:rPr sz="2800"/>
            </a:br>
            <a:br>
              <a:rPr sz="2800"/>
            </a:br>
            <a:br>
              <a:rPr sz="2800"/>
            </a:br>
            <a:br>
              <a:rPr sz="2800"/>
            </a:br>
            <a:br>
              <a:rPr sz="2800"/>
            </a:br>
            <a:br>
              <a:rPr sz="2800"/>
            </a:br>
            <a:br>
              <a:rPr sz="2800"/>
            </a:br>
            <a:r>
              <a:rPr b="1" lang="en" sz="2800" spc="-1" strike="noStrike">
                <a:solidFill>
                  <a:srgbClr val="ffffff"/>
                </a:solidFill>
                <a:latin typeface="Ubuntu"/>
                <a:ea typeface="Ubuntu"/>
              </a:rPr>
              <a:t>Let </a:t>
            </a:r>
            <a:r>
              <a:rPr b="1" lang="en" sz="2800" spc="-1" strike="noStrike">
                <a:solidFill>
                  <a:srgbClr val="ffffff"/>
                </a:solidFill>
                <a:latin typeface="Ubuntu"/>
                <a:ea typeface="Ubuntu"/>
              </a:rPr>
              <a:t>Connect  </a:t>
            </a:r>
            <a:r>
              <a:rPr b="1" lang="en" sz="2800" spc="-1" strike="noStrike">
                <a:solidFill>
                  <a:srgbClr val="ffffff"/>
                </a:solidFill>
                <a:latin typeface="Ubuntu"/>
                <a:ea typeface="Ubuntu"/>
                <a:hlinkClick r:id="rId2"/>
              </a:rPr>
              <a:t>https://www.linkedin.com/in/jafar-rohmadi-660103144/</a:t>
            </a:r>
            <a:br>
              <a:rPr sz="2800"/>
            </a:br>
            <a:br>
              <a:rPr sz="2800"/>
            </a:br>
            <a:endParaRPr b="0" lang="en-US" sz="2800" spc="-1" strike="noStrike">
              <a:solidFill>
                <a:srgbClr val="000000"/>
              </a:solidFill>
              <a:latin typeface="Arial"/>
            </a:endParaRPr>
          </a:p>
        </p:txBody>
      </p:sp>
      <p:pic>
        <p:nvPicPr>
          <p:cNvPr id="132" name="Google Shape;158;p28" descr=""/>
          <p:cNvPicPr/>
          <p:nvPr/>
        </p:nvPicPr>
        <p:blipFill>
          <a:blip r:embed="rId3"/>
          <a:stretch/>
        </p:blipFill>
        <p:spPr>
          <a:xfrm>
            <a:off x="4375080" y="1856880"/>
            <a:ext cx="571320" cy="85680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r>
              <a:rPr b="0" lang="en-US" sz="1400" spc="-1" strike="noStrike">
                <a:solidFill>
                  <a:srgbClr val="000000"/>
                </a:solidFill>
                <a:latin typeface="Arial"/>
              </a:rPr>
              <a:t>Credit</a:t>
            </a:r>
            <a:endParaRPr b="0" lang="en-US" sz="1400" spc="-1" strike="noStrike">
              <a:solidFill>
                <a:srgbClr val="000000"/>
              </a:solidFill>
              <a:latin typeface="Arial"/>
            </a:endParaRPr>
          </a:p>
        </p:txBody>
      </p:sp>
      <p:sp>
        <p:nvSpPr>
          <p:cNvPr id="134" name="PlaceHolder 2"/>
          <p:cNvSpPr>
            <a:spLocks noGrp="1"/>
          </p:cNvSpPr>
          <p:nvPr>
            <p:ph/>
          </p:nvPr>
        </p:nvSpPr>
        <p:spPr>
          <a:xfrm>
            <a:off x="311760" y="1152360"/>
            <a:ext cx="8520120" cy="34160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bytebytego.com</a:t>
            </a:r>
            <a:endParaRPr b="0" lang="en-US" sz="14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Grpc.io</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87" name="PlaceHolder 1"/>
          <p:cNvSpPr>
            <a:spLocks noGrp="1"/>
          </p:cNvSpPr>
          <p:nvPr>
            <p:ph type="title"/>
          </p:nvPr>
        </p:nvSpPr>
        <p:spPr>
          <a:xfrm>
            <a:off x="400680" y="2151360"/>
            <a:ext cx="8520120" cy="572400"/>
          </a:xfrm>
          <a:prstGeom prst="rect">
            <a:avLst/>
          </a:prstGeom>
          <a:noFill/>
          <a:ln w="0">
            <a:noFill/>
          </a:ln>
        </p:spPr>
        <p:txBody>
          <a:bodyPr tIns="91440" bIns="91440" anchor="t">
            <a:normAutofit fontScale="91000"/>
          </a:bodyPr>
          <a:p>
            <a:pPr algn="ctr">
              <a:lnSpc>
                <a:spcPct val="100000"/>
              </a:lnSpc>
              <a:buNone/>
              <a:tabLst>
                <a:tab algn="l" pos="0"/>
              </a:tabLst>
            </a:pPr>
            <a:r>
              <a:rPr b="1" lang="en" sz="2800" spc="-1" strike="noStrike">
                <a:solidFill>
                  <a:srgbClr val="ffffff"/>
                </a:solidFill>
                <a:latin typeface="Ubuntu"/>
                <a:ea typeface="Ubuntu"/>
              </a:rPr>
              <a:t>What is gRPC</a:t>
            </a:r>
            <a:endParaRPr b="0" lang="en-US" sz="2800" spc="-1" strike="noStrike">
              <a:solidFill>
                <a:srgbClr val="000000"/>
              </a:solidFill>
              <a:latin typeface="Arial"/>
            </a:endParaRPr>
          </a:p>
        </p:txBody>
      </p:sp>
      <p:pic>
        <p:nvPicPr>
          <p:cNvPr id="88" name="Google Shape;62;p14" descr=""/>
          <p:cNvPicPr/>
          <p:nvPr/>
        </p:nvPicPr>
        <p:blipFill>
          <a:blip r:embed="rId2"/>
          <a:stretch/>
        </p:blipFill>
        <p:spPr>
          <a:xfrm>
            <a:off x="8272080" y="144000"/>
            <a:ext cx="715680" cy="57240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89" name="PlaceHolder 1"/>
          <p:cNvSpPr>
            <a:spLocks noGrp="1"/>
          </p:cNvSpPr>
          <p:nvPr>
            <p:ph/>
          </p:nvPr>
        </p:nvSpPr>
        <p:spPr>
          <a:xfrm>
            <a:off x="457200" y="1143000"/>
            <a:ext cx="8520120" cy="1190160"/>
          </a:xfrm>
          <a:prstGeom prst="rect">
            <a:avLst/>
          </a:prstGeom>
          <a:noFill/>
          <a:ln w="0">
            <a:noFill/>
          </a:ln>
        </p:spPr>
        <p:txBody>
          <a:bodyPr tIns="91440" bIns="91440" anchor="t">
            <a:noAutofit/>
          </a:bodyPr>
          <a:p>
            <a:pPr>
              <a:lnSpc>
                <a:spcPct val="150000"/>
              </a:lnSpc>
              <a:spcAft>
                <a:spcPts val="1199"/>
              </a:spcAft>
              <a:buNone/>
              <a:tabLst>
                <a:tab algn="l" pos="0"/>
              </a:tabLst>
            </a:pPr>
            <a:r>
              <a:rPr b="0" lang="en" sz="1500" spc="-1" strike="noStrike">
                <a:solidFill>
                  <a:srgbClr val="3c5467"/>
                </a:solidFill>
                <a:latin typeface="Ubuntu Medium"/>
                <a:ea typeface="Ubuntu Medium"/>
              </a:rPr>
              <a:t>gRPC is an open source remote procedure call (RPC) framework created by google in </a:t>
            </a:r>
            <a:r>
              <a:rPr b="0" lang="en" sz="1500" spc="-1" strike="noStrike">
                <a:solidFill>
                  <a:srgbClr val="3c5467"/>
                </a:solidFill>
                <a:latin typeface="Ubuntu Medium"/>
                <a:ea typeface="Ubuntu Medium"/>
              </a:rPr>
              <a:t>2016. it was a rewrite of their internal RPC infrastructure that they used for years. </a:t>
            </a:r>
            <a:endParaRPr b="0" lang="en-US" sz="1500" spc="-1" strike="noStrike">
              <a:solidFill>
                <a:srgbClr val="000000"/>
              </a:solidFill>
              <a:latin typeface="Arial"/>
            </a:endParaRPr>
          </a:p>
        </p:txBody>
      </p:sp>
      <p:pic>
        <p:nvPicPr>
          <p:cNvPr id="90" name="Google Shape;68;p15" descr=""/>
          <p:cNvPicPr/>
          <p:nvPr/>
        </p:nvPicPr>
        <p:blipFill>
          <a:blip r:embed="rId2"/>
          <a:stretch/>
        </p:blipFill>
        <p:spPr>
          <a:xfrm>
            <a:off x="8300520" y="154080"/>
            <a:ext cx="678960" cy="542880"/>
          </a:xfrm>
          <a:prstGeom prst="rect">
            <a:avLst/>
          </a:prstGeom>
          <a:ln w="0">
            <a:noFill/>
          </a:ln>
        </p:spPr>
      </p:pic>
      <p:sp>
        <p:nvSpPr>
          <p:cNvPr id="91" name="Google Shape;69;p15"/>
          <p:cNvSpPr/>
          <p:nvPr/>
        </p:nvSpPr>
        <p:spPr>
          <a:xfrm>
            <a:off x="575280" y="469800"/>
            <a:ext cx="4408920" cy="331920"/>
          </a:xfrm>
          <a:prstGeom prst="rect">
            <a:avLst/>
          </a:prstGeom>
          <a:noFill/>
          <a:ln w="0">
            <a:noFill/>
          </a:ln>
        </p:spPr>
        <p:style>
          <a:lnRef idx="0"/>
          <a:fillRef idx="0"/>
          <a:effectRef idx="0"/>
          <a:fontRef idx="minor"/>
        </p:style>
        <p:txBody>
          <a:bodyPr tIns="182880" bIns="182880" anchor="t">
            <a:noAutofit/>
          </a:bodyPr>
          <a:p>
            <a:pPr>
              <a:lnSpc>
                <a:spcPct val="100000"/>
              </a:lnSpc>
              <a:buNone/>
              <a:tabLst>
                <a:tab algn="l" pos="0"/>
              </a:tabLst>
            </a:pPr>
            <a:r>
              <a:rPr b="1" lang="en" sz="2500" spc="-1" strike="noStrike">
                <a:solidFill>
                  <a:srgbClr val="000000"/>
                </a:solidFill>
                <a:latin typeface="Ubuntu"/>
                <a:ea typeface="Ubuntu"/>
              </a:rPr>
              <a:t>What is gRPC</a:t>
            </a:r>
            <a:endParaRPr b="0" lang="en-US" sz="2500" spc="-1" strike="noStrike">
              <a:latin typeface="Arial"/>
            </a:endParaRPr>
          </a:p>
        </p:txBody>
      </p:sp>
      <p:pic>
        <p:nvPicPr>
          <p:cNvPr id="92" name="" descr=""/>
          <p:cNvPicPr/>
          <p:nvPr/>
        </p:nvPicPr>
        <p:blipFill>
          <a:blip r:embed="rId3"/>
          <a:stretch/>
        </p:blipFill>
        <p:spPr>
          <a:xfrm>
            <a:off x="2514600" y="2333160"/>
            <a:ext cx="3254760" cy="219024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pic>
        <p:nvPicPr>
          <p:cNvPr id="93" name="Google Shape;68;p 1" descr=""/>
          <p:cNvPicPr/>
          <p:nvPr/>
        </p:nvPicPr>
        <p:blipFill>
          <a:blip r:embed="rId2"/>
          <a:stretch/>
        </p:blipFill>
        <p:spPr>
          <a:xfrm>
            <a:off x="8300520" y="154080"/>
            <a:ext cx="678960" cy="542880"/>
          </a:xfrm>
          <a:prstGeom prst="rect">
            <a:avLst/>
          </a:prstGeom>
          <a:ln w="0">
            <a:noFill/>
          </a:ln>
        </p:spPr>
      </p:pic>
      <p:sp>
        <p:nvSpPr>
          <p:cNvPr id="94" name="Google Shape;69;p 1"/>
          <p:cNvSpPr/>
          <p:nvPr/>
        </p:nvSpPr>
        <p:spPr>
          <a:xfrm>
            <a:off x="575280" y="469800"/>
            <a:ext cx="4408920" cy="331920"/>
          </a:xfrm>
          <a:prstGeom prst="rect">
            <a:avLst/>
          </a:prstGeom>
          <a:noFill/>
          <a:ln w="0">
            <a:noFill/>
          </a:ln>
        </p:spPr>
        <p:style>
          <a:lnRef idx="0"/>
          <a:fillRef idx="0"/>
          <a:effectRef idx="0"/>
          <a:fontRef idx="minor"/>
        </p:style>
        <p:txBody>
          <a:bodyPr tIns="182880" bIns="182880" anchor="t">
            <a:noAutofit/>
          </a:bodyPr>
          <a:p>
            <a:pPr>
              <a:lnSpc>
                <a:spcPct val="100000"/>
              </a:lnSpc>
              <a:buNone/>
              <a:tabLst>
                <a:tab algn="l" pos="0"/>
              </a:tabLst>
            </a:pPr>
            <a:r>
              <a:rPr b="1" lang="en" sz="2500" spc="-1" strike="noStrike">
                <a:solidFill>
                  <a:srgbClr val="000000"/>
                </a:solidFill>
                <a:latin typeface="Ubuntu"/>
                <a:ea typeface="Ubuntu"/>
              </a:rPr>
              <a:t>gRPC Flow </a:t>
            </a:r>
            <a:endParaRPr b="0" lang="en-US" sz="2500" spc="-1" strike="noStrike">
              <a:latin typeface="Arial"/>
            </a:endParaRPr>
          </a:p>
        </p:txBody>
      </p:sp>
      <p:pic>
        <p:nvPicPr>
          <p:cNvPr id="95" name="" descr=""/>
          <p:cNvPicPr/>
          <p:nvPr/>
        </p:nvPicPr>
        <p:blipFill>
          <a:blip r:embed="rId3"/>
          <a:stretch/>
        </p:blipFill>
        <p:spPr>
          <a:xfrm>
            <a:off x="1654920" y="1143000"/>
            <a:ext cx="5888880" cy="379152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pic>
        <p:nvPicPr>
          <p:cNvPr id="96" name="Google Shape;68;p 2" descr=""/>
          <p:cNvPicPr/>
          <p:nvPr/>
        </p:nvPicPr>
        <p:blipFill>
          <a:blip r:embed="rId2"/>
          <a:stretch/>
        </p:blipFill>
        <p:spPr>
          <a:xfrm>
            <a:off x="8300520" y="154080"/>
            <a:ext cx="678960" cy="542880"/>
          </a:xfrm>
          <a:prstGeom prst="rect">
            <a:avLst/>
          </a:prstGeom>
          <a:ln w="0">
            <a:noFill/>
          </a:ln>
        </p:spPr>
      </p:pic>
      <p:sp>
        <p:nvSpPr>
          <p:cNvPr id="97" name="Google Shape;69;p 2"/>
          <p:cNvSpPr/>
          <p:nvPr/>
        </p:nvSpPr>
        <p:spPr>
          <a:xfrm>
            <a:off x="575280" y="469800"/>
            <a:ext cx="4408920" cy="331920"/>
          </a:xfrm>
          <a:prstGeom prst="rect">
            <a:avLst/>
          </a:prstGeom>
          <a:noFill/>
          <a:ln w="0">
            <a:noFill/>
          </a:ln>
        </p:spPr>
        <p:style>
          <a:lnRef idx="0"/>
          <a:fillRef idx="0"/>
          <a:effectRef idx="0"/>
          <a:fontRef idx="minor"/>
        </p:style>
        <p:txBody>
          <a:bodyPr tIns="182880" bIns="182880" anchor="t">
            <a:noAutofit/>
          </a:bodyPr>
          <a:p>
            <a:pPr>
              <a:lnSpc>
                <a:spcPct val="100000"/>
              </a:lnSpc>
              <a:buNone/>
              <a:tabLst>
                <a:tab algn="l" pos="0"/>
              </a:tabLst>
            </a:pPr>
            <a:r>
              <a:rPr b="1" lang="en" sz="2500" spc="-1" strike="noStrike">
                <a:solidFill>
                  <a:srgbClr val="000000"/>
                </a:solidFill>
                <a:latin typeface="Ubuntu"/>
                <a:ea typeface="Ubuntu"/>
              </a:rPr>
              <a:t>4 Type of API in gRPC</a:t>
            </a:r>
            <a:endParaRPr b="0" lang="en-US" sz="2500" spc="-1" strike="noStrike">
              <a:latin typeface="Arial"/>
            </a:endParaRPr>
          </a:p>
        </p:txBody>
      </p:sp>
      <p:pic>
        <p:nvPicPr>
          <p:cNvPr id="98" name="" descr=""/>
          <p:cNvPicPr/>
          <p:nvPr/>
        </p:nvPicPr>
        <p:blipFill>
          <a:blip r:embed="rId3"/>
          <a:stretch/>
        </p:blipFill>
        <p:spPr>
          <a:xfrm>
            <a:off x="457200" y="1224720"/>
            <a:ext cx="7905600" cy="311868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99" name="PlaceHolder 1"/>
          <p:cNvSpPr>
            <a:spLocks noGrp="1"/>
          </p:cNvSpPr>
          <p:nvPr>
            <p:ph type="title"/>
          </p:nvPr>
        </p:nvSpPr>
        <p:spPr>
          <a:xfrm>
            <a:off x="400680" y="2151360"/>
            <a:ext cx="8520120" cy="572400"/>
          </a:xfrm>
          <a:prstGeom prst="rect">
            <a:avLst/>
          </a:prstGeom>
          <a:noFill/>
          <a:ln w="0">
            <a:noFill/>
          </a:ln>
        </p:spPr>
        <p:txBody>
          <a:bodyPr tIns="91440" bIns="91440" anchor="t">
            <a:normAutofit fontScale="91000"/>
          </a:bodyPr>
          <a:p>
            <a:pPr algn="ctr">
              <a:lnSpc>
                <a:spcPct val="100000"/>
              </a:lnSpc>
              <a:buNone/>
              <a:tabLst>
                <a:tab algn="l" pos="0"/>
              </a:tabLst>
            </a:pPr>
            <a:r>
              <a:rPr b="1" lang="en" sz="2800" spc="-1" strike="noStrike">
                <a:solidFill>
                  <a:srgbClr val="ffffff"/>
                </a:solidFill>
                <a:latin typeface="Ubuntu"/>
                <a:ea typeface="Ubuntu"/>
              </a:rPr>
              <a:t>Why gRPC?</a:t>
            </a:r>
            <a:endParaRPr b="0" lang="en-US" sz="2800" spc="-1" strike="noStrike">
              <a:solidFill>
                <a:srgbClr val="000000"/>
              </a:solidFill>
              <a:latin typeface="Arial"/>
            </a:endParaRPr>
          </a:p>
        </p:txBody>
      </p:sp>
      <p:pic>
        <p:nvPicPr>
          <p:cNvPr id="100" name="Google Shape;82;p17" descr=""/>
          <p:cNvPicPr/>
          <p:nvPr/>
        </p:nvPicPr>
        <p:blipFill>
          <a:blip r:embed="rId2"/>
          <a:stretch/>
        </p:blipFill>
        <p:spPr>
          <a:xfrm>
            <a:off x="8272080" y="144000"/>
            <a:ext cx="715680" cy="57240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pic>
        <p:nvPicPr>
          <p:cNvPr id="101" name="Google Shape;87;p18" descr=""/>
          <p:cNvPicPr/>
          <p:nvPr/>
        </p:nvPicPr>
        <p:blipFill>
          <a:blip r:embed="rId2"/>
          <a:stretch/>
        </p:blipFill>
        <p:spPr>
          <a:xfrm>
            <a:off x="8300520" y="154080"/>
            <a:ext cx="678960" cy="542880"/>
          </a:xfrm>
          <a:prstGeom prst="rect">
            <a:avLst/>
          </a:prstGeom>
          <a:ln w="0">
            <a:noFill/>
          </a:ln>
        </p:spPr>
      </p:pic>
      <p:sp>
        <p:nvSpPr>
          <p:cNvPr id="102" name="Google Shape;88;p18"/>
          <p:cNvSpPr/>
          <p:nvPr/>
        </p:nvSpPr>
        <p:spPr>
          <a:xfrm>
            <a:off x="575280" y="480240"/>
            <a:ext cx="2167920" cy="331920"/>
          </a:xfrm>
          <a:prstGeom prst="rect">
            <a:avLst/>
          </a:prstGeom>
          <a:noFill/>
          <a:ln w="0">
            <a:noFill/>
          </a:ln>
        </p:spPr>
        <p:style>
          <a:lnRef idx="0"/>
          <a:fillRef idx="0"/>
          <a:effectRef idx="0"/>
          <a:fontRef idx="minor"/>
        </p:style>
        <p:txBody>
          <a:bodyPr tIns="182880" bIns="182880" anchor="t">
            <a:noAutofit/>
          </a:bodyPr>
          <a:p>
            <a:pPr>
              <a:lnSpc>
                <a:spcPct val="100000"/>
              </a:lnSpc>
              <a:buNone/>
              <a:tabLst>
                <a:tab algn="l" pos="0"/>
              </a:tabLst>
            </a:pPr>
            <a:r>
              <a:rPr b="1" lang="en" sz="2500" spc="-1" strike="noStrike">
                <a:solidFill>
                  <a:srgbClr val="000000"/>
                </a:solidFill>
                <a:latin typeface="Ubuntu"/>
                <a:ea typeface="Ubuntu"/>
              </a:rPr>
              <a:t>Why gRPC?</a:t>
            </a:r>
            <a:endParaRPr b="0" lang="en-US" sz="2500" spc="-1" strike="noStrike">
              <a:latin typeface="Arial"/>
            </a:endParaRPr>
          </a:p>
        </p:txBody>
      </p:sp>
      <p:sp>
        <p:nvSpPr>
          <p:cNvPr id="103" name="PlaceHolder 1"/>
          <p:cNvSpPr>
            <a:spLocks noGrp="1"/>
          </p:cNvSpPr>
          <p:nvPr>
            <p:ph/>
          </p:nvPr>
        </p:nvSpPr>
        <p:spPr>
          <a:xfrm>
            <a:off x="575280" y="1298880"/>
            <a:ext cx="3869280" cy="1716840"/>
          </a:xfrm>
          <a:prstGeom prst="rect">
            <a:avLst/>
          </a:prstGeom>
          <a:noFill/>
          <a:ln w="0">
            <a:noFill/>
          </a:ln>
        </p:spPr>
        <p:txBody>
          <a:bodyPr tIns="91440" bIns="91440" anchor="t">
            <a:noAutofit/>
          </a:bodyPr>
          <a:p>
            <a:pPr marL="457200" indent="-336600">
              <a:lnSpc>
                <a:spcPct val="150000"/>
              </a:lnSpc>
              <a:buClr>
                <a:srgbClr val="3c5467"/>
              </a:buClr>
              <a:buFont typeface="Ubuntu Medium"/>
              <a:buChar char="●"/>
            </a:pPr>
            <a:r>
              <a:rPr b="0" lang="en" sz="1700" spc="-1" strike="noStrike">
                <a:solidFill>
                  <a:srgbClr val="3c5467"/>
                </a:solidFill>
                <a:latin typeface="Ubuntu Medium"/>
                <a:ea typeface="Ubuntu Medium"/>
              </a:rPr>
              <a:t>Language agnostic</a:t>
            </a:r>
            <a:endParaRPr b="0" lang="en-US" sz="1700" spc="-1" strike="noStrike">
              <a:solidFill>
                <a:srgbClr val="000000"/>
              </a:solidFill>
              <a:latin typeface="Arial"/>
            </a:endParaRPr>
          </a:p>
          <a:p>
            <a:pPr marL="457200" indent="-336600">
              <a:lnSpc>
                <a:spcPct val="150000"/>
              </a:lnSpc>
              <a:buClr>
                <a:srgbClr val="3c5467"/>
              </a:buClr>
              <a:buFont typeface="Ubuntu Medium"/>
              <a:buChar char="●"/>
            </a:pPr>
            <a:r>
              <a:rPr b="0" lang="en" sz="1700" spc="-1" strike="noStrike">
                <a:solidFill>
                  <a:srgbClr val="3c5467"/>
                </a:solidFill>
                <a:latin typeface="Ubuntu Medium"/>
                <a:ea typeface="Ubuntu Medium"/>
              </a:rPr>
              <a:t>High performance</a:t>
            </a:r>
            <a:endParaRPr b="0" lang="en-US" sz="1700" spc="-1" strike="noStrike">
              <a:solidFill>
                <a:srgbClr val="000000"/>
              </a:solidFill>
              <a:latin typeface="Arial"/>
            </a:endParaRPr>
          </a:p>
          <a:p>
            <a:pPr marL="457200" indent="-336600">
              <a:lnSpc>
                <a:spcPct val="150000"/>
              </a:lnSpc>
              <a:buClr>
                <a:srgbClr val="3c5467"/>
              </a:buClr>
              <a:buFont typeface="Ubuntu Medium"/>
              <a:buChar char="●"/>
            </a:pPr>
            <a:r>
              <a:rPr b="0" lang="en" sz="1700" spc="-1" strike="noStrike">
                <a:solidFill>
                  <a:srgbClr val="3c5467"/>
                </a:solidFill>
                <a:latin typeface="Ubuntu Medium"/>
                <a:ea typeface="Ubuntu Medium"/>
              </a:rPr>
              <a:t>Strong api contract</a:t>
            </a:r>
            <a:endParaRPr b="0" lang="en-US" sz="1700" spc="-1" strike="noStrike">
              <a:solidFill>
                <a:srgbClr val="000000"/>
              </a:solidFill>
              <a:latin typeface="Arial"/>
            </a:endParaRPr>
          </a:p>
          <a:p>
            <a:pPr marL="457200" indent="-336600">
              <a:lnSpc>
                <a:spcPct val="150000"/>
              </a:lnSpc>
              <a:buClr>
                <a:srgbClr val="3c5467"/>
              </a:buClr>
              <a:buFont typeface="Ubuntu Medium"/>
              <a:buChar char="●"/>
            </a:pPr>
            <a:r>
              <a:rPr b="0" lang="en" sz="1700" spc="-1" strike="noStrike">
                <a:solidFill>
                  <a:srgbClr val="3c5467"/>
                </a:solidFill>
                <a:latin typeface="Ubuntu Medium"/>
                <a:ea typeface="Ubuntu Medium"/>
              </a:rPr>
              <a:t>Automatic code generation</a:t>
            </a:r>
            <a:endParaRPr b="0" lang="en-US" sz="17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2" presetSubtype="4">
                                  <p:stCondLst>
                                    <p:cond delay="0"/>
                                  </p:stCondLst>
                                  <p:childTnLst>
                                    <p:set>
                                      <p:cBhvr>
                                        <p:cTn id="6" dur="1" fill="hold">
                                          <p:stCondLst>
                                            <p:cond delay="0"/>
                                          </p:stCondLst>
                                        </p:cTn>
                                        <p:tgtEl>
                                          <p:spTgt spid="103"/>
                                        </p:tgtEl>
                                        <p:attrNameLst>
                                          <p:attrName>style.visibility</p:attrName>
                                        </p:attrNameLst>
                                      </p:cBhvr>
                                      <p:to>
                                        <p:strVal val="visible"/>
                                      </p:to>
                                    </p:set>
                                    <p:anim calcmode="lin" valueType="num">
                                      <p:cBhvr additive="repl">
                                        <p:cTn id="7" dur="1000"/>
                                        <p:tgtEl>
                                          <p:spTgt spid="10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pic>
        <p:nvPicPr>
          <p:cNvPr id="104" name="Google Shape;94;p19" descr=""/>
          <p:cNvPicPr/>
          <p:nvPr/>
        </p:nvPicPr>
        <p:blipFill>
          <a:blip r:embed="rId2"/>
          <a:stretch/>
        </p:blipFill>
        <p:spPr>
          <a:xfrm>
            <a:off x="8300520" y="154080"/>
            <a:ext cx="678960" cy="542880"/>
          </a:xfrm>
          <a:prstGeom prst="rect">
            <a:avLst/>
          </a:prstGeom>
          <a:ln w="0">
            <a:noFill/>
          </a:ln>
        </p:spPr>
      </p:pic>
      <p:sp>
        <p:nvSpPr>
          <p:cNvPr id="105" name="Google Shape;95;p19"/>
          <p:cNvSpPr/>
          <p:nvPr/>
        </p:nvSpPr>
        <p:spPr>
          <a:xfrm>
            <a:off x="575280" y="480240"/>
            <a:ext cx="4225320" cy="331920"/>
          </a:xfrm>
          <a:prstGeom prst="rect">
            <a:avLst/>
          </a:prstGeom>
          <a:noFill/>
          <a:ln w="0">
            <a:noFill/>
          </a:ln>
        </p:spPr>
        <p:style>
          <a:lnRef idx="0"/>
          <a:fillRef idx="0"/>
          <a:effectRef idx="0"/>
          <a:fontRef idx="minor"/>
        </p:style>
        <p:txBody>
          <a:bodyPr tIns="182880" bIns="182880" anchor="t">
            <a:noAutofit/>
          </a:bodyPr>
          <a:p>
            <a:pPr>
              <a:lnSpc>
                <a:spcPct val="100000"/>
              </a:lnSpc>
              <a:buNone/>
              <a:tabLst>
                <a:tab algn="l" pos="0"/>
              </a:tabLst>
            </a:pPr>
            <a:r>
              <a:rPr b="1" lang="en" sz="2500" spc="-1" strike="noStrike">
                <a:solidFill>
                  <a:srgbClr val="000000"/>
                </a:solidFill>
                <a:latin typeface="Ubuntu"/>
                <a:ea typeface="Ubuntu"/>
              </a:rPr>
              <a:t>Companies Using gRPC</a:t>
            </a:r>
            <a:endParaRPr b="0" lang="en-US" sz="2500" spc="-1" strike="noStrike">
              <a:latin typeface="Arial"/>
            </a:endParaRPr>
          </a:p>
        </p:txBody>
      </p:sp>
      <p:pic>
        <p:nvPicPr>
          <p:cNvPr id="106" name="" descr=""/>
          <p:cNvPicPr/>
          <p:nvPr/>
        </p:nvPicPr>
        <p:blipFill>
          <a:blip r:embed="rId3"/>
          <a:stretch/>
        </p:blipFill>
        <p:spPr>
          <a:xfrm>
            <a:off x="3294360" y="1371600"/>
            <a:ext cx="1963440" cy="914400"/>
          </a:xfrm>
          <a:prstGeom prst="rect">
            <a:avLst/>
          </a:prstGeom>
          <a:ln w="0">
            <a:noFill/>
          </a:ln>
        </p:spPr>
      </p:pic>
      <p:pic>
        <p:nvPicPr>
          <p:cNvPr id="107" name="" descr=""/>
          <p:cNvPicPr/>
          <p:nvPr/>
        </p:nvPicPr>
        <p:blipFill>
          <a:blip r:embed="rId4"/>
          <a:stretch/>
        </p:blipFill>
        <p:spPr>
          <a:xfrm>
            <a:off x="692280" y="2743200"/>
            <a:ext cx="2050920" cy="1001880"/>
          </a:xfrm>
          <a:prstGeom prst="rect">
            <a:avLst/>
          </a:prstGeom>
          <a:ln w="0">
            <a:noFill/>
          </a:ln>
        </p:spPr>
      </p:pic>
      <p:pic>
        <p:nvPicPr>
          <p:cNvPr id="108" name="" descr=""/>
          <p:cNvPicPr/>
          <p:nvPr/>
        </p:nvPicPr>
        <p:blipFill>
          <a:blip r:embed="rId5"/>
          <a:stretch/>
        </p:blipFill>
        <p:spPr>
          <a:xfrm>
            <a:off x="2971800" y="2743200"/>
            <a:ext cx="2730960" cy="943560"/>
          </a:xfrm>
          <a:prstGeom prst="rect">
            <a:avLst/>
          </a:prstGeom>
          <a:ln w="0">
            <a:noFill/>
          </a:ln>
        </p:spPr>
      </p:pic>
      <p:pic>
        <p:nvPicPr>
          <p:cNvPr id="109" name="" descr=""/>
          <p:cNvPicPr/>
          <p:nvPr/>
        </p:nvPicPr>
        <p:blipFill>
          <a:blip r:embed="rId6"/>
          <a:stretch/>
        </p:blipFill>
        <p:spPr>
          <a:xfrm>
            <a:off x="647280" y="1505160"/>
            <a:ext cx="2324520" cy="780840"/>
          </a:xfrm>
          <a:prstGeom prst="rect">
            <a:avLst/>
          </a:prstGeom>
          <a:ln w="0">
            <a:noFill/>
          </a:ln>
        </p:spPr>
      </p:pic>
      <p:pic>
        <p:nvPicPr>
          <p:cNvPr id="110" name="" descr=""/>
          <p:cNvPicPr/>
          <p:nvPr/>
        </p:nvPicPr>
        <p:blipFill>
          <a:blip r:embed="rId7"/>
          <a:stretch/>
        </p:blipFill>
        <p:spPr>
          <a:xfrm>
            <a:off x="5943600" y="1371600"/>
            <a:ext cx="2514600" cy="914400"/>
          </a:xfrm>
          <a:prstGeom prst="rect">
            <a:avLst/>
          </a:prstGeom>
          <a:ln w="0">
            <a:noFill/>
          </a:ln>
        </p:spPr>
      </p:pic>
      <p:pic>
        <p:nvPicPr>
          <p:cNvPr id="111" name="" descr=""/>
          <p:cNvPicPr/>
          <p:nvPr/>
        </p:nvPicPr>
        <p:blipFill>
          <a:blip r:embed="rId8"/>
          <a:stretch/>
        </p:blipFill>
        <p:spPr>
          <a:xfrm>
            <a:off x="6172200" y="2743200"/>
            <a:ext cx="1600200" cy="91440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12" name="PlaceHolder 1"/>
          <p:cNvSpPr>
            <a:spLocks noGrp="1"/>
          </p:cNvSpPr>
          <p:nvPr>
            <p:ph type="title"/>
          </p:nvPr>
        </p:nvSpPr>
        <p:spPr>
          <a:xfrm>
            <a:off x="400680" y="2151360"/>
            <a:ext cx="8520120" cy="572400"/>
          </a:xfrm>
          <a:prstGeom prst="rect">
            <a:avLst/>
          </a:prstGeom>
          <a:noFill/>
          <a:ln w="0">
            <a:noFill/>
          </a:ln>
        </p:spPr>
        <p:txBody>
          <a:bodyPr tIns="91440" bIns="91440" anchor="t">
            <a:normAutofit fontScale="91000"/>
          </a:bodyPr>
          <a:p>
            <a:pPr algn="ctr">
              <a:lnSpc>
                <a:spcPct val="100000"/>
              </a:lnSpc>
              <a:buNone/>
              <a:tabLst>
                <a:tab algn="l" pos="0"/>
              </a:tabLst>
            </a:pPr>
            <a:r>
              <a:rPr b="1" lang="en" sz="2800" spc="-1" strike="noStrike">
                <a:solidFill>
                  <a:srgbClr val="ffffff"/>
                </a:solidFill>
                <a:latin typeface="Ubuntu"/>
                <a:ea typeface="Ubuntu"/>
              </a:rPr>
              <a:t>Protobuf</a:t>
            </a:r>
            <a:endParaRPr b="0" lang="en-US" sz="2800" spc="-1" strike="noStrike">
              <a:solidFill>
                <a:srgbClr val="000000"/>
              </a:solidFill>
              <a:latin typeface="Arial"/>
            </a:endParaRPr>
          </a:p>
        </p:txBody>
      </p:sp>
      <p:pic>
        <p:nvPicPr>
          <p:cNvPr id="113" name="Google Shape;102;p20" descr=""/>
          <p:cNvPicPr/>
          <p:nvPr/>
        </p:nvPicPr>
        <p:blipFill>
          <a:blip r:embed="rId2"/>
          <a:stretch/>
        </p:blipFill>
        <p:spPr>
          <a:xfrm>
            <a:off x="8272080" y="144000"/>
            <a:ext cx="715680" cy="57240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252</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2024-01-11T00:47:06Z</dcterms:modified>
  <cp:revision>15</cp:revision>
  <dc:subject/>
  <dc:title/>
</cp:coreProperties>
</file>