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7" r:id="rId3"/>
    <p:sldId id="279" r:id="rId4"/>
    <p:sldId id="278" r:id="rId5"/>
    <p:sldId id="276" r:id="rId6"/>
    <p:sldId id="275" r:id="rId7"/>
    <p:sldId id="272" r:id="rId8"/>
    <p:sldId id="274" r:id="rId9"/>
    <p:sldId id="271" r:id="rId10"/>
    <p:sldId id="270" r:id="rId11"/>
    <p:sldId id="262" r:id="rId12"/>
    <p:sldId id="263" r:id="rId13"/>
    <p:sldId id="266" r:id="rId14"/>
    <p:sldId id="261" r:id="rId15"/>
    <p:sldId id="265" r:id="rId16"/>
    <p:sldId id="264" r:id="rId17"/>
    <p:sldId id="267" r:id="rId18"/>
    <p:sldId id="269" r:id="rId19"/>
    <p:sldId id="268" r:id="rId20"/>
    <p:sldId id="257" r:id="rId21"/>
    <p:sldId id="258" r:id="rId22"/>
    <p:sldId id="25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15E06FF-4B38-41C6-A0D6-2387E711D026}">
          <p14:sldIdLst>
            <p14:sldId id="256"/>
            <p14:sldId id="277"/>
            <p14:sldId id="279"/>
            <p14:sldId id="278"/>
            <p14:sldId id="276"/>
            <p14:sldId id="275"/>
            <p14:sldId id="272"/>
            <p14:sldId id="274"/>
            <p14:sldId id="271"/>
            <p14:sldId id="270"/>
            <p14:sldId id="262"/>
            <p14:sldId id="263"/>
            <p14:sldId id="266"/>
            <p14:sldId id="261"/>
            <p14:sldId id="265"/>
            <p14:sldId id="264"/>
            <p14:sldId id="267"/>
            <p14:sldId id="269"/>
            <p14:sldId id="268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1B63CE-18A5-4544-8B58-DF40E28E067C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0F6CB6-F34A-45C5-BA1F-082E91B41C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Century Gothic" pitchFamily="34" charset="0"/>
              </a:rPr>
              <a:t>Крипто – Алгоритмы</a:t>
            </a:r>
            <a:endParaRPr lang="ru-RU" sz="5400" dirty="0">
              <a:latin typeface="Century Gothic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4040" y="5245099"/>
            <a:ext cx="4655297" cy="614985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Century Gothic" pitchFamily="34" charset="0"/>
              </a:rPr>
              <a:t>Джаъфар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Ёрмахмадзода</a:t>
            </a:r>
            <a:endParaRPr lang="ru-RU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Формулировка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492896"/>
            <a:ext cx="7315200" cy="3539527"/>
          </a:xfrm>
        </p:spPr>
        <p:txBody>
          <a:bodyPr/>
          <a:lstStyle/>
          <a:p>
            <a:r>
              <a:rPr lang="ru-RU" dirty="0">
                <a:latin typeface="Century Gothic" pitchFamily="34" charset="0"/>
              </a:rPr>
              <a:t>если в прошедшем ранее выходном потоке уже встречалась подобная последовательность байт, причем запись о ее длине и смещении от текущей позиции короче чем сама эта последовательность, то в выходной файл записывается ссылка (смещение, длина), а не сама последовательность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8408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789040"/>
            <a:ext cx="7704856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Century Gothic" pitchFamily="34" charset="0"/>
              </a:rPr>
              <a:t>Triple DES</a:t>
            </a:r>
            <a:br>
              <a:rPr lang="en-US" sz="6600" dirty="0" smtClean="0">
                <a:latin typeface="Century Gothic" pitchFamily="34" charset="0"/>
              </a:rPr>
            </a:br>
            <a:r>
              <a:rPr lang="en-US" sz="5300" dirty="0" smtClean="0">
                <a:latin typeface="Century Gothic" pitchFamily="34" charset="0"/>
              </a:rPr>
              <a:t>(</a:t>
            </a:r>
            <a:r>
              <a:rPr lang="en-US" sz="4900" i="1" dirty="0" smtClean="0">
                <a:latin typeface="Century Gothic" pitchFamily="34" charset="0"/>
              </a:rPr>
              <a:t>Data Encryption Standard</a:t>
            </a:r>
            <a:r>
              <a:rPr lang="en-US" sz="5300" dirty="0" smtClean="0">
                <a:latin typeface="Century Gothic" pitchFamily="34" charset="0"/>
              </a:rPr>
              <a:t>)</a:t>
            </a:r>
            <a:endParaRPr lang="ru-RU" sz="53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1154097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t</a:t>
            </a:r>
            <a:r>
              <a:rPr lang="en-US" dirty="0" smtClean="0">
                <a:latin typeface="Century Gothic" pitchFamily="34" charset="0"/>
              </a:rPr>
              <a:t>riple DES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Создатель:		</a:t>
            </a:r>
            <a:r>
              <a:rPr lang="en-US" dirty="0" smtClean="0">
                <a:latin typeface="Century Gothic" pitchFamily="34" charset="0"/>
              </a:rPr>
              <a:t>IBM</a:t>
            </a:r>
          </a:p>
          <a:p>
            <a:r>
              <a:rPr lang="ru-RU" dirty="0" smtClean="0">
                <a:latin typeface="Century Gothic" pitchFamily="34" charset="0"/>
              </a:rPr>
              <a:t>Создан:		1977</a:t>
            </a:r>
          </a:p>
          <a:p>
            <a:r>
              <a:rPr lang="ru-RU" dirty="0" smtClean="0">
                <a:latin typeface="Century Gothic" pitchFamily="34" charset="0"/>
              </a:rPr>
              <a:t>Размер ключа:	56 бит</a:t>
            </a:r>
          </a:p>
          <a:p>
            <a:r>
              <a:rPr lang="ru-RU" dirty="0" smtClean="0">
                <a:latin typeface="Century Gothic" pitchFamily="34" charset="0"/>
              </a:rPr>
              <a:t>Размер блока:	</a:t>
            </a:r>
            <a:r>
              <a:rPr lang="ru-RU" dirty="0" smtClean="0">
                <a:latin typeface="Century Gothic" pitchFamily="34" charset="0"/>
              </a:rPr>
              <a:t>4</a:t>
            </a:r>
            <a:r>
              <a:rPr lang="en-US" dirty="0" smtClean="0">
                <a:latin typeface="Century Gothic" pitchFamily="34" charset="0"/>
              </a:rPr>
              <a:t>6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бит</a:t>
            </a:r>
          </a:p>
          <a:p>
            <a:r>
              <a:rPr lang="ru-RU" dirty="0" smtClean="0">
                <a:latin typeface="Century Gothic" pitchFamily="34" charset="0"/>
              </a:rPr>
              <a:t>Число раундов:	16</a:t>
            </a:r>
          </a:p>
          <a:p>
            <a:r>
              <a:rPr lang="ru-RU" dirty="0" smtClean="0">
                <a:latin typeface="Century Gothic" pitchFamily="34" charset="0"/>
              </a:rPr>
              <a:t>Тип:			Сеть </a:t>
            </a:r>
            <a:r>
              <a:rPr lang="ru-RU" dirty="0" err="1" smtClean="0">
                <a:latin typeface="Century Gothic" pitchFamily="34" charset="0"/>
              </a:rPr>
              <a:t>Фейстеля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Режимы работы:	</a:t>
            </a:r>
            <a:r>
              <a:rPr lang="en-US" dirty="0" smtClean="0">
                <a:latin typeface="Century Gothic" pitchFamily="34" charset="0"/>
              </a:rPr>
              <a:t>CBC, ECB, CFB, OFB</a:t>
            </a:r>
            <a:endParaRPr lang="ru-RU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Преобразования </a:t>
            </a:r>
            <a:r>
              <a:rPr lang="ru-RU" dirty="0" err="1" smtClean="0">
                <a:latin typeface="Century Gothic" pitchFamily="34" charset="0"/>
              </a:rPr>
              <a:t>Фейстеля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401315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7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62507"/>
            <a:ext cx="7315200" cy="115409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itchFamily="34" charset="0"/>
              </a:rPr>
              <a:t>Схема Шифрования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414047"/>
            <a:ext cx="7344816" cy="520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30650"/>
            <a:ext cx="3374771" cy="3973794"/>
          </a:xfrm>
        </p:spPr>
      </p:pic>
      <p:sp>
        <p:nvSpPr>
          <p:cNvPr id="6" name="AutoShape 2" descr="C:\Users\Jafar\Documents\Crypt\DES %E2%80%94 %D0%92%D0%B8%D0%BA%D0%B8%D0%BF%D0%B5%D0%B4%D0%B8%D1%8F_files\Cod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4047"/>
            <a:ext cx="258445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1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87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Century Gothic" pitchFamily="34" charset="0"/>
              </a:rPr>
              <a:t>ECB</a:t>
            </a:r>
            <a:r>
              <a:rPr lang="ru-RU" sz="4800" dirty="0" smtClean="0">
                <a:latin typeface="Century Gothic" pitchFamily="34" charset="0"/>
              </a:rPr>
              <a:t/>
            </a:r>
            <a:br>
              <a:rPr lang="ru-RU" sz="4800" dirty="0" smtClean="0">
                <a:latin typeface="Century Gothic" pitchFamily="34" charset="0"/>
              </a:rPr>
            </a:br>
            <a:r>
              <a:rPr lang="ru-RU" sz="2700" dirty="0" smtClean="0">
                <a:latin typeface="Century Gothic" pitchFamily="34" charset="0"/>
              </a:rPr>
              <a:t>(режим электронной кодовой книги)</a:t>
            </a:r>
            <a:endParaRPr lang="ru-RU" sz="3600" dirty="0"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0429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6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5487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Century Gothic" pitchFamily="34" charset="0"/>
              </a:rPr>
              <a:t>C</a:t>
            </a:r>
            <a:r>
              <a:rPr lang="en-US" sz="4900" dirty="0" smtClean="0">
                <a:latin typeface="Century Gothic" pitchFamily="34" charset="0"/>
              </a:rPr>
              <a:t>B</a:t>
            </a:r>
            <a:r>
              <a:rPr lang="ru-RU" sz="4900" dirty="0" smtClean="0">
                <a:latin typeface="Century Gothic" pitchFamily="34" charset="0"/>
              </a:rPr>
              <a:t>С</a:t>
            </a:r>
            <a:r>
              <a:rPr lang="ru-RU" sz="4800" dirty="0" smtClean="0">
                <a:latin typeface="Century Gothic" pitchFamily="34" charset="0"/>
              </a:rPr>
              <a:t/>
            </a:r>
            <a:br>
              <a:rPr lang="ru-RU" sz="4800" dirty="0" smtClean="0">
                <a:latin typeface="Century Gothic" pitchFamily="34" charset="0"/>
              </a:rPr>
            </a:br>
            <a:r>
              <a:rPr lang="ru-RU" sz="2700" dirty="0" smtClean="0">
                <a:latin typeface="Century Gothic" pitchFamily="34" charset="0"/>
              </a:rPr>
              <a:t>(режим сцепление блоков)</a:t>
            </a:r>
            <a:endParaRPr lang="ru-RU" sz="3600" dirty="0">
              <a:latin typeface="Century Gothic" pitchFamily="34" charset="0"/>
            </a:endParaRPr>
          </a:p>
        </p:txBody>
      </p:sp>
      <p:sp>
        <p:nvSpPr>
          <p:cNvPr id="5" name="AutoShape 2" descr="C:\Users\Jafar\Documents\Crypt\DES %E2%80%94 %D0%92%D0%B8%D0%BA%D0%B8%D0%BF%D0%B5%D0%B4%D0%B8%D1%8F_files\CB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128792" cy="273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5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5487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Century Gothic" pitchFamily="34" charset="0"/>
              </a:rPr>
              <a:t>CFB</a:t>
            </a:r>
            <a:r>
              <a:rPr lang="ru-RU" sz="4800" dirty="0" smtClean="0">
                <a:latin typeface="Century Gothic" pitchFamily="34" charset="0"/>
              </a:rPr>
              <a:t/>
            </a:r>
            <a:br>
              <a:rPr lang="ru-RU" sz="4800" dirty="0" smtClean="0">
                <a:latin typeface="Century Gothic" pitchFamily="34" charset="0"/>
              </a:rPr>
            </a:br>
            <a:r>
              <a:rPr lang="ru-RU" sz="2700" dirty="0" smtClean="0">
                <a:latin typeface="Century Gothic" pitchFamily="34" charset="0"/>
              </a:rPr>
              <a:t>(режим обратной связи по </a:t>
            </a:r>
            <a:r>
              <a:rPr lang="ru-RU" sz="2700" dirty="0" err="1" smtClean="0">
                <a:latin typeface="Century Gothic" pitchFamily="34" charset="0"/>
              </a:rPr>
              <a:t>шифротексту</a:t>
            </a:r>
            <a:r>
              <a:rPr lang="ru-RU" sz="2700" dirty="0" smtClean="0">
                <a:latin typeface="Century Gothic" pitchFamily="34" charset="0"/>
              </a:rPr>
              <a:t>)</a:t>
            </a:r>
            <a:endParaRPr lang="ru-RU" sz="3600" dirty="0">
              <a:latin typeface="Century Gothic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48192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5487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Century Gothic" pitchFamily="34" charset="0"/>
              </a:rPr>
              <a:t>O</a:t>
            </a:r>
            <a:r>
              <a:rPr lang="en-US" sz="4900" dirty="0" smtClean="0">
                <a:latin typeface="Century Gothic" pitchFamily="34" charset="0"/>
              </a:rPr>
              <a:t>FB</a:t>
            </a:r>
            <a:r>
              <a:rPr lang="ru-RU" sz="4800" dirty="0" smtClean="0">
                <a:latin typeface="Century Gothic" pitchFamily="34" charset="0"/>
              </a:rPr>
              <a:t/>
            </a:r>
            <a:br>
              <a:rPr lang="ru-RU" sz="4800" dirty="0" smtClean="0">
                <a:latin typeface="Century Gothic" pitchFamily="34" charset="0"/>
              </a:rPr>
            </a:br>
            <a:r>
              <a:rPr lang="ru-RU" sz="2700" dirty="0" smtClean="0">
                <a:latin typeface="Century Gothic" pitchFamily="34" charset="0"/>
              </a:rPr>
              <a:t>(режим обратной связи по выходу)</a:t>
            </a:r>
            <a:endParaRPr lang="ru-RU" sz="3600" dirty="0"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440255" cy="28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9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itchFamily="34" charset="0"/>
              </a:rPr>
              <a:t>triple DES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triple DES = DES(key, DES(key, DES(key, Message)))</a:t>
            </a: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  <a:p>
            <a:r>
              <a:rPr lang="ru-RU" dirty="0">
                <a:latin typeface="Century Gothic" pitchFamily="34" charset="0"/>
              </a:rPr>
              <a:t>Длина ключа:				192 бит</a:t>
            </a:r>
          </a:p>
          <a:p>
            <a:r>
              <a:rPr lang="ru-RU" dirty="0">
                <a:latin typeface="Century Gothic" pitchFamily="34" charset="0"/>
              </a:rPr>
              <a:t>Длина инициализирующего вектора:	</a:t>
            </a:r>
            <a:r>
              <a:rPr lang="ru-RU" dirty="0" smtClean="0">
                <a:latin typeface="Century Gothic" pitchFamily="34" charset="0"/>
              </a:rPr>
              <a:t>64 </a:t>
            </a:r>
            <a:r>
              <a:rPr lang="ru-RU" dirty="0">
                <a:latin typeface="Century Gothic" pitchFamily="34" charset="0"/>
              </a:rPr>
              <a:t>бит</a:t>
            </a:r>
          </a:p>
          <a:p>
            <a:r>
              <a:rPr lang="ru-RU" dirty="0" smtClean="0">
                <a:latin typeface="Century Gothic" pitchFamily="34" charset="0"/>
              </a:rPr>
              <a:t>Увеличение </a:t>
            </a:r>
            <a:r>
              <a:rPr lang="ru-RU" dirty="0" err="1" smtClean="0">
                <a:latin typeface="Century Gothic" pitchFamily="34" charset="0"/>
              </a:rPr>
              <a:t>криптостойкости</a:t>
            </a:r>
            <a:endParaRPr lang="ru-RU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3568" y="3789040"/>
            <a:ext cx="7992888" cy="115409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Base64</a:t>
            </a:r>
            <a:endParaRPr lang="ru-RU" sz="4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914400" y="2780928"/>
            <a:ext cx="7315200" cy="2330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latin typeface="Century Gothic" pitchFamily="34" charset="0"/>
              </a:rPr>
              <a:t>RSA</a:t>
            </a:r>
          </a:p>
          <a:p>
            <a:pPr algn="ctr"/>
            <a:r>
              <a:rPr lang="en-US" sz="6600" dirty="0"/>
              <a:t> </a:t>
            </a:r>
            <a:r>
              <a:rPr lang="en-US" sz="4400" i="1" dirty="0" smtClean="0">
                <a:latin typeface="Century Gothic" pitchFamily="34" charset="0"/>
              </a:rPr>
              <a:t>(</a:t>
            </a:r>
            <a:r>
              <a:rPr lang="en-US" sz="4400" i="1" dirty="0" err="1" smtClean="0">
                <a:latin typeface="Century Gothic" pitchFamily="34" charset="0"/>
              </a:rPr>
              <a:t>Rivest</a:t>
            </a:r>
            <a:r>
              <a:rPr lang="en-US" sz="4400" i="1" dirty="0" smtClean="0">
                <a:latin typeface="Century Gothic" pitchFamily="34" charset="0"/>
              </a:rPr>
              <a:t> Shamir </a:t>
            </a:r>
            <a:r>
              <a:rPr lang="en-US" sz="4400" i="1" dirty="0" err="1" smtClean="0">
                <a:latin typeface="Century Gothic" pitchFamily="34" charset="0"/>
              </a:rPr>
              <a:t>Adleman</a:t>
            </a:r>
            <a:r>
              <a:rPr lang="en-US" sz="4400" i="1" dirty="0" smtClean="0">
                <a:latin typeface="Century Gothic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7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itchFamily="34" charset="0"/>
              </a:rPr>
              <a:t>Алгоритм </a:t>
            </a:r>
            <a:r>
              <a:rPr lang="ru-RU" dirty="0" smtClean="0">
                <a:latin typeface="Century Gothic" pitchFamily="34" charset="0"/>
              </a:rPr>
              <a:t>RSA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492896"/>
            <a:ext cx="7546032" cy="3539527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entury Gothic" pitchFamily="34" charset="0"/>
              </a:rPr>
              <a:t>Выбрать </a:t>
            </a:r>
            <a:r>
              <a:rPr lang="ru-RU" dirty="0">
                <a:latin typeface="Century Gothic" pitchFamily="34" charset="0"/>
              </a:rPr>
              <a:t>простые числа p и </a:t>
            </a:r>
            <a:r>
              <a:rPr lang="ru-RU" dirty="0" smtClean="0">
                <a:latin typeface="Century Gothic" pitchFamily="34" charset="0"/>
              </a:rPr>
              <a:t>q</a:t>
            </a:r>
          </a:p>
          <a:p>
            <a:r>
              <a:rPr lang="ru-RU" dirty="0" smtClean="0">
                <a:latin typeface="Century Gothic" pitchFamily="34" charset="0"/>
              </a:rPr>
              <a:t>Вычислить </a:t>
            </a:r>
            <a:r>
              <a:rPr lang="ru-RU" dirty="0">
                <a:latin typeface="Century Gothic" pitchFamily="34" charset="0"/>
              </a:rPr>
              <a:t>n = p * q</a:t>
            </a:r>
          </a:p>
          <a:p>
            <a:r>
              <a:rPr lang="ru-RU" dirty="0" smtClean="0">
                <a:latin typeface="Century Gothic" pitchFamily="34" charset="0"/>
              </a:rPr>
              <a:t>Вычислить </a:t>
            </a:r>
            <a:r>
              <a:rPr lang="en-US" dirty="0" smtClean="0">
                <a:latin typeface="Century Gothic" pitchFamily="34" charset="0"/>
              </a:rPr>
              <a:t>f(n)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>
                <a:latin typeface="Century Gothic" pitchFamily="34" charset="0"/>
              </a:rPr>
              <a:t>= (p - 1) * (q - 1</a:t>
            </a:r>
            <a:r>
              <a:rPr lang="ru-RU" dirty="0" smtClean="0">
                <a:latin typeface="Century Gothic" pitchFamily="34" charset="0"/>
              </a:rPr>
              <a:t>)</a:t>
            </a:r>
            <a:endParaRPr lang="ru-RU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Выбрать целое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число </a:t>
            </a:r>
            <a:r>
              <a:rPr lang="ru-RU" dirty="0">
                <a:latin typeface="Century Gothic" pitchFamily="34" charset="0"/>
              </a:rPr>
              <a:t>e </a:t>
            </a:r>
            <a:r>
              <a:rPr lang="en-US" dirty="0" smtClean="0">
                <a:latin typeface="Century Gothic" pitchFamily="34" charset="0"/>
              </a:rPr>
              <a:t>(0&lt;e&lt;f(n)) </a:t>
            </a:r>
            <a:r>
              <a:rPr lang="ru-RU" dirty="0" smtClean="0">
                <a:latin typeface="Century Gothic" pitchFamily="34" charset="0"/>
              </a:rPr>
              <a:t>взаимно простое с </a:t>
            </a:r>
            <a:r>
              <a:rPr lang="en-US" dirty="0" smtClean="0">
                <a:latin typeface="Century Gothic" pitchFamily="34" charset="0"/>
              </a:rPr>
              <a:t>f(n)</a:t>
            </a:r>
          </a:p>
          <a:p>
            <a:r>
              <a:rPr lang="ru-RU" dirty="0" smtClean="0">
                <a:latin typeface="Century Gothic" pitchFamily="34" charset="0"/>
              </a:rPr>
              <a:t>Вычислить </a:t>
            </a:r>
            <a:r>
              <a:rPr lang="ru-RU" dirty="0">
                <a:latin typeface="Century Gothic" pitchFamily="34" charset="0"/>
              </a:rPr>
              <a:t>число d </a:t>
            </a:r>
            <a:r>
              <a:rPr lang="ru-RU" dirty="0" err="1" smtClean="0">
                <a:latin typeface="Century Gothic" pitchFamily="34" charset="0"/>
              </a:rPr>
              <a:t>мультипликативно</a:t>
            </a:r>
            <a:r>
              <a:rPr lang="ru-RU" dirty="0" smtClean="0">
                <a:latin typeface="Century Gothic" pitchFamily="34" charset="0"/>
              </a:rPr>
              <a:t> обратное к числу е по модулю </a:t>
            </a:r>
            <a:r>
              <a:rPr lang="en-US" dirty="0" smtClean="0">
                <a:latin typeface="Century Gothic" pitchFamily="34" charset="0"/>
              </a:rPr>
              <a:t>f(n)</a:t>
            </a:r>
            <a:r>
              <a:rPr lang="ru-RU" dirty="0" smtClean="0">
                <a:latin typeface="Century Gothic" pitchFamily="34" charset="0"/>
              </a:rPr>
              <a:t>:		</a:t>
            </a:r>
            <a:r>
              <a:rPr lang="en-US" dirty="0" smtClean="0">
                <a:latin typeface="Century Gothic" pitchFamily="34" charset="0"/>
              </a:rPr>
              <a:t>d * e = 1 mod ( f(n) )</a:t>
            </a:r>
            <a:endParaRPr lang="ru-RU" dirty="0">
              <a:latin typeface="Century Gothic" pitchFamily="34" charset="0"/>
            </a:endParaRPr>
          </a:p>
          <a:p>
            <a:endParaRPr lang="ru-RU" dirty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{e, n} – </a:t>
            </a:r>
            <a:r>
              <a:rPr lang="ru-RU" dirty="0" smtClean="0">
                <a:latin typeface="Century Gothic" pitchFamily="34" charset="0"/>
              </a:rPr>
              <a:t>открытый ключ</a:t>
            </a:r>
          </a:p>
          <a:p>
            <a:r>
              <a:rPr lang="en-US" dirty="0" smtClean="0">
                <a:latin typeface="Century Gothic" pitchFamily="34" charset="0"/>
              </a:rPr>
              <a:t>{d, n} – </a:t>
            </a:r>
            <a:r>
              <a:rPr lang="ru-RU" dirty="0" smtClean="0">
                <a:latin typeface="Century Gothic" pitchFamily="34" charset="0"/>
              </a:rPr>
              <a:t>закрытый ключ</a:t>
            </a:r>
            <a:endParaRPr lang="ru-RU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entury Gothic" pitchFamily="34" charset="0"/>
              </a:rPr>
              <a:t>Шифрование и </a:t>
            </a:r>
            <a:r>
              <a:rPr lang="ru-RU" sz="3200" dirty="0" err="1" smtClean="0">
                <a:latin typeface="Century Gothic" pitchFamily="34" charset="0"/>
              </a:rPr>
              <a:t>расшифрование</a:t>
            </a:r>
            <a:endParaRPr lang="ru-RU" sz="3600" dirty="0"/>
          </a:p>
        </p:txBody>
      </p:sp>
      <p:sp>
        <p:nvSpPr>
          <p:cNvPr id="7" name="AutoShape 4" descr="Public key encryption, transmission and decryption light-ru-render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Century Gothic" pitchFamily="34" charset="0"/>
                  </a:rPr>
                  <a:t>С</a:t>
                </a:r>
                <a:r>
                  <a:rPr lang="ru-RU" sz="2400" dirty="0" smtClean="0">
                    <a:latin typeface="Century Gothic" pitchFamily="34" charset="0"/>
                  </a:rPr>
                  <a:t>ообщение</a:t>
                </a:r>
                <a:r>
                  <a:rPr lang="en-US" sz="2400" dirty="0" smtClean="0">
                    <a:latin typeface="Century Gothic" pitchFamily="34" charset="0"/>
                  </a:rPr>
                  <a:t> </a:t>
                </a:r>
                <a:r>
                  <a:rPr lang="ru-RU" sz="2400" dirty="0" smtClean="0">
                    <a:latin typeface="Century Gothic" pitchFamily="34" charset="0"/>
                  </a:rPr>
                  <a:t>М – целое (0</a:t>
                </a:r>
                <a:r>
                  <a:rPr lang="en-US" sz="2400" dirty="0" smtClean="0">
                    <a:latin typeface="Century Gothic" pitchFamily="34" charset="0"/>
                  </a:rPr>
                  <a:t>&lt;M&lt;n</a:t>
                </a:r>
                <a:r>
                  <a:rPr lang="ru-RU" sz="2400" dirty="0" smtClean="0">
                    <a:latin typeface="Century Gothic" pitchFamily="34" charset="0"/>
                  </a:rPr>
                  <a:t>)</a:t>
                </a:r>
              </a:p>
              <a:p>
                <a:r>
                  <a:rPr lang="ru-RU" sz="2400" dirty="0" smtClean="0">
                    <a:latin typeface="Century Gothic" pitchFamily="34" charset="0"/>
                  </a:rPr>
                  <a:t>Шифрование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mod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</m:t>
                    </m:r>
                  </m:oMath>
                </a14:m>
                <a:endParaRPr lang="ru-RU" sz="2400" dirty="0" smtClean="0">
                  <a:latin typeface="Century Gothic" pitchFamily="34" charset="0"/>
                </a:endParaRPr>
              </a:p>
              <a:p>
                <a:r>
                  <a:rPr lang="ru-RU" sz="2400" dirty="0" err="1" smtClean="0">
                    <a:latin typeface="Century Gothic" pitchFamily="34" charset="0"/>
                  </a:rPr>
                  <a:t>Расшифрование</a:t>
                </a:r>
                <a:r>
                  <a:rPr lang="ru-RU" sz="2400" dirty="0" smtClean="0">
                    <a:latin typeface="Century Gothic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ru-RU" sz="2400" dirty="0">
                  <a:latin typeface="Century Gothic" pitchFamily="34" charset="0"/>
                </a:endParaRPr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1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794057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Процесс кодирования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0" y="3262561"/>
            <a:ext cx="8275394" cy="175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4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Алфавит </a:t>
            </a:r>
            <a:r>
              <a:rPr lang="en-US" dirty="0" smtClean="0">
                <a:latin typeface="Century Gothic" pitchFamily="34" charset="0"/>
              </a:rPr>
              <a:t>Base64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08712" cy="37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3568" y="3789040"/>
            <a:ext cx="7992888" cy="115409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Scrambler</a:t>
            </a:r>
            <a:endParaRPr lang="ru-RU" sz="4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itchFamily="34" charset="0"/>
              </a:rPr>
              <a:t>Схема кодирования и декодирование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82264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9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3568" y="3789040"/>
            <a:ext cx="7992888" cy="115409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Century Gothic" pitchFamily="34" charset="0"/>
              </a:rPr>
              <a:t>Huffman’s Code</a:t>
            </a:r>
            <a:br>
              <a:rPr lang="en-US" sz="5400" dirty="0" smtClean="0">
                <a:latin typeface="Century Gothic" pitchFamily="34" charset="0"/>
              </a:rPr>
            </a:br>
            <a:r>
              <a:rPr lang="en-US" sz="4400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David Huffman’s Algorithm</a:t>
            </a:r>
            <a:r>
              <a:rPr lang="en-US" sz="4400" dirty="0" smtClean="0">
                <a:latin typeface="Century Gothic" pitchFamily="34" charset="0"/>
              </a:rPr>
              <a:t>)</a:t>
            </a:r>
            <a:endParaRPr lang="ru-RU" sz="4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1"/>
            <a:ext cx="7315200" cy="720079"/>
          </a:xfrm>
        </p:spPr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Алгоритм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916833"/>
            <a:ext cx="7315200" cy="439252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Century Gothic" pitchFamily="34" charset="0"/>
              </a:rPr>
              <a:t>Символы входного алфавита образуют список свободных узлов. Каждый лист имеет вес, </a:t>
            </a:r>
            <a:r>
              <a:rPr lang="ru-RU" sz="1800" dirty="0" smtClean="0">
                <a:latin typeface="Century Gothic" pitchFamily="34" charset="0"/>
              </a:rPr>
              <a:t>который </a:t>
            </a:r>
            <a:r>
              <a:rPr lang="ru-RU" sz="1800" dirty="0">
                <a:latin typeface="Century Gothic" pitchFamily="34" charset="0"/>
              </a:rPr>
              <a:t>равен </a:t>
            </a:r>
            <a:r>
              <a:rPr lang="ru-RU" sz="1800" dirty="0" smtClean="0">
                <a:latin typeface="Century Gothic" pitchFamily="34" charset="0"/>
              </a:rPr>
              <a:t>количеству </a:t>
            </a:r>
            <a:r>
              <a:rPr lang="ru-RU" sz="1800" dirty="0">
                <a:latin typeface="Century Gothic" pitchFamily="34" charset="0"/>
              </a:rPr>
              <a:t>вхождений символа в сжимаемое </a:t>
            </a:r>
            <a:r>
              <a:rPr lang="ru-RU" sz="1800" dirty="0" smtClean="0">
                <a:latin typeface="Century Gothic" pitchFamily="34" charset="0"/>
              </a:rPr>
              <a:t>сообщение</a:t>
            </a:r>
            <a:endParaRPr lang="ru-RU" sz="1800" dirty="0">
              <a:latin typeface="Century Gothic" pitchFamily="34" charset="0"/>
            </a:endParaRPr>
          </a:p>
          <a:p>
            <a:r>
              <a:rPr lang="ru-RU" sz="1800" dirty="0">
                <a:latin typeface="Century Gothic" pitchFamily="34" charset="0"/>
              </a:rPr>
              <a:t>Выбираются два свободных узла дерева с наименьшими </a:t>
            </a:r>
            <a:r>
              <a:rPr lang="ru-RU" sz="1800" dirty="0" smtClean="0">
                <a:latin typeface="Century Gothic" pitchFamily="34" charset="0"/>
              </a:rPr>
              <a:t>весами</a:t>
            </a:r>
          </a:p>
          <a:p>
            <a:r>
              <a:rPr lang="ru-RU" sz="1800" dirty="0">
                <a:latin typeface="Century Gothic" pitchFamily="34" charset="0"/>
              </a:rPr>
              <a:t>Создается их родитель с весом, равным их суммарному </a:t>
            </a:r>
            <a:r>
              <a:rPr lang="ru-RU" sz="1800" dirty="0" smtClean="0">
                <a:latin typeface="Century Gothic" pitchFamily="34" charset="0"/>
              </a:rPr>
              <a:t>весу</a:t>
            </a:r>
          </a:p>
          <a:p>
            <a:r>
              <a:rPr lang="ru-RU" sz="1800" dirty="0">
                <a:latin typeface="Century Gothic" pitchFamily="34" charset="0"/>
              </a:rPr>
              <a:t>Родитель добавляется в список свободных узлов, а два его потомка удаляются из этого списка</a:t>
            </a:r>
          </a:p>
          <a:p>
            <a:r>
              <a:rPr lang="ru-RU" sz="1800" dirty="0">
                <a:latin typeface="Century Gothic" pitchFamily="34" charset="0"/>
              </a:rPr>
              <a:t>Одной дуге, выходящей из родителя, ставится в соответствие бит 1, другой — бит 0.</a:t>
            </a:r>
          </a:p>
          <a:p>
            <a:r>
              <a:rPr lang="ru-RU" sz="1800" dirty="0">
                <a:latin typeface="Century Gothic" pitchFamily="34" charset="0"/>
              </a:rPr>
              <a:t>Шаги, начиная со второго, повторяются до тех пор, пока в списке свободных узлов не останется только один свободный узел. Он и будет считаться корнем дерева</a:t>
            </a:r>
          </a:p>
        </p:txBody>
      </p:sp>
    </p:spTree>
    <p:extLst>
      <p:ext uri="{BB962C8B-B14F-4D97-AF65-F5344CB8AC3E}">
        <p14:creationId xmlns:p14="http://schemas.microsoft.com/office/powerpoint/2010/main" val="8081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27584" y="3789040"/>
            <a:ext cx="7704856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Century Gothic" pitchFamily="34" charset="0"/>
              </a:rPr>
              <a:t>LZ77</a:t>
            </a:r>
            <a:br>
              <a:rPr lang="en-US" sz="6600" dirty="0" smtClean="0">
                <a:latin typeface="Century Gothic" pitchFamily="34" charset="0"/>
              </a:rPr>
            </a:br>
            <a:r>
              <a:rPr lang="en-US" sz="5300" dirty="0" smtClean="0">
                <a:latin typeface="Century Gothic" pitchFamily="34" charset="0"/>
              </a:rPr>
              <a:t>(</a:t>
            </a:r>
            <a:r>
              <a:rPr lang="en-US" sz="4900" i="1" dirty="0" smtClean="0">
                <a:latin typeface="Century Gothic" pitchFamily="34" charset="0"/>
              </a:rPr>
              <a:t>Lempel – </a:t>
            </a:r>
            <a:r>
              <a:rPr lang="en-US" sz="4900" i="1" dirty="0" err="1" smtClean="0">
                <a:latin typeface="Century Gothic" pitchFamily="34" charset="0"/>
              </a:rPr>
              <a:t>Ziv’s</a:t>
            </a:r>
            <a:r>
              <a:rPr lang="en-US" sz="4900" i="1" dirty="0" smtClean="0">
                <a:latin typeface="Century Gothic" pitchFamily="34" charset="0"/>
              </a:rPr>
              <a:t> Algorithm</a:t>
            </a:r>
            <a:r>
              <a:rPr lang="en-US" sz="5300" dirty="0" smtClean="0">
                <a:latin typeface="Century Gothic" pitchFamily="34" charset="0"/>
              </a:rPr>
              <a:t>)</a:t>
            </a:r>
            <a:endParaRPr lang="ru-RU" sz="53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297</TotalTime>
  <Words>247</Words>
  <Application>Microsoft Office PowerPoint</Application>
  <PresentationFormat>Экран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Перспектива</vt:lpstr>
      <vt:lpstr>Крипто – Алгоритмы</vt:lpstr>
      <vt:lpstr>Base64</vt:lpstr>
      <vt:lpstr>Процесс кодирования</vt:lpstr>
      <vt:lpstr>Алфавит Base64</vt:lpstr>
      <vt:lpstr>Scrambler</vt:lpstr>
      <vt:lpstr>Схема кодирования и декодирование</vt:lpstr>
      <vt:lpstr>Huffman’s Code (David Huffman’s Algorithm)</vt:lpstr>
      <vt:lpstr>Алгоритм</vt:lpstr>
      <vt:lpstr>LZ77 (Lempel – Ziv’s Algorithm)</vt:lpstr>
      <vt:lpstr>Формулировка</vt:lpstr>
      <vt:lpstr>Triple DES (Data Encryption Standard)</vt:lpstr>
      <vt:lpstr>triple DES</vt:lpstr>
      <vt:lpstr>Преобразования Фейстеля</vt:lpstr>
      <vt:lpstr>Схема Шифрования</vt:lpstr>
      <vt:lpstr>ECB (режим электронной кодовой книги)</vt:lpstr>
      <vt:lpstr>CBС (режим сцепление блоков)</vt:lpstr>
      <vt:lpstr>CFB (режим обратной связи по шифротексту)</vt:lpstr>
      <vt:lpstr>OFB (режим обратной связи по выходу)</vt:lpstr>
      <vt:lpstr>triple DES</vt:lpstr>
      <vt:lpstr>Презентация PowerPoint</vt:lpstr>
      <vt:lpstr>Алгоритм RSA </vt:lpstr>
      <vt:lpstr>Шифрование и расшифрование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 – Алгоритмы</dc:title>
  <dc:creator>Jafar</dc:creator>
  <cp:lastModifiedBy>Jafar</cp:lastModifiedBy>
  <cp:revision>25</cp:revision>
  <dcterms:created xsi:type="dcterms:W3CDTF">2013-11-26T18:47:13Z</dcterms:created>
  <dcterms:modified xsi:type="dcterms:W3CDTF">2013-11-28T04:21:01Z</dcterms:modified>
</cp:coreProperties>
</file>