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Associative Rule Mining And Classification System in the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Jafet</a:t>
            </a:r>
            <a:r>
              <a:rPr lang="en-US" dirty="0" smtClean="0"/>
              <a:t> Morales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98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Algorithm is more complex than it looks</a:t>
            </a:r>
          </a:p>
          <a:p>
            <a:r>
              <a:rPr lang="en-US" dirty="0" smtClean="0"/>
              <a:t>Finds rules to classify all negative examples in the inner loop</a:t>
            </a:r>
          </a:p>
          <a:p>
            <a:r>
              <a:rPr lang="en-US" dirty="0" smtClean="0"/>
              <a:t>Finds rules to classify all positive examples in the outer loop</a:t>
            </a:r>
          </a:p>
        </p:txBody>
      </p:sp>
    </p:spTree>
    <p:extLst>
      <p:ext uri="{BB962C8B-B14F-4D97-AF65-F5344CB8AC3E}">
        <p14:creationId xmlns:p14="http://schemas.microsoft.com/office/powerpoint/2010/main" val="129922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used matrices in Python instead of IF statements</a:t>
            </a:r>
          </a:p>
          <a:p>
            <a:r>
              <a:rPr lang="en-US" dirty="0" smtClean="0"/>
              <a:t>The representation I used is shown next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8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Representation By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represented a rule with three matrices</a:t>
            </a:r>
          </a:p>
          <a:p>
            <a:pPr lvl="1"/>
            <a:r>
              <a:rPr lang="en-US" dirty="0" smtClean="0"/>
              <a:t>Matrix 1: contains the features used for each rule</a:t>
            </a:r>
          </a:p>
          <a:p>
            <a:pPr lvl="1"/>
            <a:r>
              <a:rPr lang="en-US" dirty="0" smtClean="0"/>
              <a:t>Matrix 2: contains the values that the instance is supposed to have for each one of those features in order to comply by the rule and is same size as Matrix 1</a:t>
            </a:r>
          </a:p>
          <a:p>
            <a:pPr lvl="1"/>
            <a:r>
              <a:rPr lang="en-US" dirty="0" smtClean="0"/>
              <a:t>Matrix 3: contains the class to which the rule belongs</a:t>
            </a:r>
          </a:p>
        </p:txBody>
      </p:sp>
    </p:spTree>
    <p:extLst>
      <p:ext uri="{BB962C8B-B14F-4D97-AF65-F5344CB8AC3E}">
        <p14:creationId xmlns:p14="http://schemas.microsoft.com/office/powerpoint/2010/main" val="423404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Representation By Matrices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46366"/>
            <a:ext cx="2743200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24594"/>
            <a:ext cx="2743200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24594"/>
            <a:ext cx="2743200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425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rule is checked for compliance in the entire dataset</a:t>
            </a:r>
          </a:p>
          <a:p>
            <a:r>
              <a:rPr lang="en-US" dirty="0" smtClean="0"/>
              <a:t>This generates a matrix</a:t>
            </a:r>
          </a:p>
          <a:p>
            <a:pPr lvl="1"/>
            <a:r>
              <a:rPr lang="en-US" dirty="0" smtClean="0"/>
              <a:t>Height=number of instances being classified</a:t>
            </a:r>
          </a:p>
          <a:p>
            <a:pPr lvl="1"/>
            <a:r>
              <a:rPr lang="en-US" dirty="0" smtClean="0"/>
              <a:t>Width=number of rules being used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86200"/>
            <a:ext cx="4849996" cy="238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602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From this matrix, two more matrices are generated with the same size</a:t>
            </a:r>
          </a:p>
          <a:p>
            <a:pPr lvl="1"/>
            <a:r>
              <a:rPr lang="en-US" dirty="0"/>
              <a:t>First matrix: holds the classes to which each </a:t>
            </a:r>
            <a:r>
              <a:rPr lang="en-US" b="1" dirty="0"/>
              <a:t>complied </a:t>
            </a:r>
            <a:r>
              <a:rPr lang="en-US" dirty="0"/>
              <a:t>rule belongs</a:t>
            </a:r>
          </a:p>
          <a:p>
            <a:pPr lvl="1"/>
            <a:r>
              <a:rPr lang="en-US" dirty="0"/>
              <a:t>Second matrix: holds the confidence for each complied rule</a:t>
            </a:r>
          </a:p>
          <a:p>
            <a:pPr lvl="1"/>
            <a:r>
              <a:rPr lang="en-US" dirty="0"/>
              <a:t>Confidence=support/(total instances that passed the rule test)</a:t>
            </a:r>
          </a:p>
          <a:p>
            <a:pPr lvl="1"/>
            <a:r>
              <a:rPr lang="en-US" dirty="0"/>
              <a:t>Support=total instances that were true positives to the rule</a:t>
            </a:r>
          </a:p>
          <a:p>
            <a:r>
              <a:rPr lang="en-US" dirty="0"/>
              <a:t>The confidence for each class is then averaged for each instance and the class with the maximum average confidence is chosen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74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After classifying each instance, accuracy can be calculated as follows:</a:t>
            </a:r>
          </a:p>
          <a:p>
            <a:pPr lvl="1"/>
            <a:r>
              <a:rPr lang="en-US" dirty="0" smtClean="0"/>
              <a:t>(#correctly classified instances)/(# of instances)</a:t>
            </a:r>
          </a:p>
          <a:p>
            <a:r>
              <a:rPr lang="en-US" dirty="0" smtClean="0"/>
              <a:t>An accuracy of 88.1% was obtained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038600"/>
            <a:ext cx="30003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905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was able to use the cloud to implement an Associative Rule Mining and </a:t>
            </a:r>
            <a:r>
              <a:rPr lang="en-US" dirty="0"/>
              <a:t>c</a:t>
            </a:r>
            <a:r>
              <a:rPr lang="en-US" dirty="0" smtClean="0"/>
              <a:t>lassifying system with a good accuracy.</a:t>
            </a:r>
          </a:p>
          <a:p>
            <a:r>
              <a:rPr lang="en-US" dirty="0" smtClean="0"/>
              <a:t>An extension would be to find a way to select the top rules to reduce the </a:t>
            </a:r>
            <a:r>
              <a:rPr lang="en-US" smtClean="0"/>
              <a:t>classification workload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8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develop a method for classifying instances depending on categorical values</a:t>
            </a:r>
          </a:p>
          <a:p>
            <a:r>
              <a:rPr lang="en-US" dirty="0" smtClean="0"/>
              <a:t>Where can this be used?</a:t>
            </a:r>
          </a:p>
          <a:p>
            <a:pPr lvl="1"/>
            <a:r>
              <a:rPr lang="en-US" dirty="0" smtClean="0"/>
              <a:t>Example: classify restaurants based on categorical descriptions given by people, such as:</a:t>
            </a:r>
          </a:p>
          <a:p>
            <a:pPr lvl="2"/>
            <a:r>
              <a:rPr lang="en-US" dirty="0" err="1" smtClean="0"/>
              <a:t>Food:good</a:t>
            </a:r>
            <a:endParaRPr lang="en-US" dirty="0" smtClean="0"/>
          </a:p>
          <a:p>
            <a:pPr lvl="2"/>
            <a:r>
              <a:rPr lang="en-US" dirty="0" err="1" smtClean="0"/>
              <a:t>Location:bad</a:t>
            </a:r>
            <a:endParaRPr lang="en-US" dirty="0" smtClean="0"/>
          </a:p>
          <a:p>
            <a:pPr lvl="2"/>
            <a:r>
              <a:rPr lang="en-US" dirty="0" err="1" smtClean="0"/>
              <a:t>Price:high</a:t>
            </a:r>
            <a:endParaRPr lang="en-US" dirty="0" smtClean="0"/>
          </a:p>
          <a:p>
            <a:pPr lvl="2"/>
            <a:r>
              <a:rPr lang="en-US" dirty="0" err="1" smtClean="0"/>
              <a:t>Service:horrible</a:t>
            </a:r>
            <a:endParaRPr lang="en-US" dirty="0" smtClean="0"/>
          </a:p>
          <a:p>
            <a:r>
              <a:rPr lang="en-US" dirty="0" smtClean="0"/>
              <a:t>Data for this example</a:t>
            </a:r>
          </a:p>
          <a:p>
            <a:pPr lvl="1"/>
            <a:r>
              <a:rPr lang="en-US" dirty="0" smtClean="0"/>
              <a:t>In this example categorical data was generated artificially from a dummy dataset</a:t>
            </a:r>
          </a:p>
        </p:txBody>
      </p:sp>
    </p:spTree>
    <p:extLst>
      <p:ext uri="{BB962C8B-B14F-4D97-AF65-F5344CB8AC3E}">
        <p14:creationId xmlns:p14="http://schemas.microsoft.com/office/powerpoint/2010/main" val="3515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raw data was generated by examining seed kernels with X-ray techniques and measuring the following properties</a:t>
            </a:r>
          </a:p>
          <a:p>
            <a:pPr lvl="1"/>
            <a:r>
              <a:rPr lang="en-US" dirty="0" smtClean="0"/>
              <a:t>Area</a:t>
            </a:r>
          </a:p>
          <a:p>
            <a:pPr lvl="1"/>
            <a:r>
              <a:rPr lang="en-US" dirty="0" smtClean="0"/>
              <a:t>Perimeter</a:t>
            </a:r>
          </a:p>
          <a:p>
            <a:pPr lvl="1"/>
            <a:r>
              <a:rPr lang="en-US" dirty="0" smtClean="0"/>
              <a:t>Compactness=4*pi*A/P^2</a:t>
            </a:r>
          </a:p>
          <a:p>
            <a:pPr lvl="1"/>
            <a:r>
              <a:rPr lang="en-US" dirty="0" smtClean="0"/>
              <a:t>Length</a:t>
            </a:r>
          </a:p>
          <a:p>
            <a:pPr lvl="1"/>
            <a:r>
              <a:rPr lang="en-US" dirty="0" smtClean="0"/>
              <a:t>Width</a:t>
            </a:r>
          </a:p>
          <a:p>
            <a:pPr lvl="1"/>
            <a:r>
              <a:rPr lang="en-US" dirty="0" smtClean="0"/>
              <a:t>Asymmetry coefficient</a:t>
            </a:r>
          </a:p>
          <a:p>
            <a:pPr lvl="1"/>
            <a:r>
              <a:rPr lang="en-US" dirty="0" smtClean="0"/>
              <a:t>Length of kernel groove</a:t>
            </a:r>
          </a:p>
          <a:p>
            <a:r>
              <a:rPr lang="en-US" dirty="0" smtClean="0"/>
              <a:t>All of the values above were preprocessed to generate the categorical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8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categorical data was generated by splitting each attribute into four groups</a:t>
            </a:r>
          </a:p>
          <a:p>
            <a:r>
              <a:rPr lang="en-US" dirty="0" smtClean="0"/>
              <a:t>These four groups are the four quartiles of the distribution for each 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2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Rule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order to perform classification, an associative rule-based technique was used</a:t>
            </a:r>
          </a:p>
          <a:p>
            <a:pPr lvl="1"/>
            <a:r>
              <a:rPr lang="en-US" dirty="0" smtClean="0"/>
              <a:t>Rules that associate each category to a type of seed are first mined and then these rules are used to classify the seeds</a:t>
            </a:r>
          </a:p>
          <a:p>
            <a:pPr lvl="1"/>
            <a:r>
              <a:rPr lang="en-US" dirty="0" smtClean="0"/>
              <a:t>There is no single rule that can classify everything correctly</a:t>
            </a:r>
          </a:p>
          <a:p>
            <a:pPr lvl="1"/>
            <a:r>
              <a:rPr lang="en-US" dirty="0" smtClean="0"/>
              <a:t>Also, we must use the smallest number of rules to avoid </a:t>
            </a:r>
            <a:r>
              <a:rPr lang="en-US" dirty="0" err="1" smtClean="0"/>
              <a:t>overfitting</a:t>
            </a:r>
            <a:r>
              <a:rPr lang="en-US" dirty="0" smtClean="0"/>
              <a:t> the classifier to the training data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307" y="5029200"/>
            <a:ext cx="33147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06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Foil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positive example: an instance that belongs to the class in question</a:t>
            </a:r>
          </a:p>
          <a:p>
            <a:r>
              <a:rPr lang="en-US" dirty="0" smtClean="0"/>
              <a:t>A negative example: an instance that does not belong to the class in question</a:t>
            </a:r>
          </a:p>
          <a:p>
            <a:r>
              <a:rPr lang="en-US" dirty="0" smtClean="0"/>
              <a:t>The FOIL algorithm is used to find rules that can help distinguish negative from positive examples for a single class</a:t>
            </a:r>
          </a:p>
          <a:p>
            <a:r>
              <a:rPr lang="en-US" dirty="0" smtClean="0"/>
              <a:t>The algorithm is run for each class we want to be able to classify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2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Input: Training set D = P [ N. (P and N are the sets of all positive and negative examples, respectively.)</a:t>
            </a:r>
          </a:p>
          <a:p>
            <a:r>
              <a:rPr lang="en-US" dirty="0"/>
              <a:t>Output: A set of rules for predicting class labels </a:t>
            </a:r>
            <a:r>
              <a:rPr lang="en-US" dirty="0" smtClean="0"/>
              <a:t>for examples</a:t>
            </a:r>
          </a:p>
          <a:p>
            <a:r>
              <a:rPr lang="en-US" dirty="0" smtClean="0"/>
              <a:t>The rules are found based on Foil Gain: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8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A Single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single rule is generated by creating a </a:t>
            </a:r>
            <a:r>
              <a:rPr lang="en-US" dirty="0" err="1" smtClean="0"/>
              <a:t>boolean</a:t>
            </a:r>
            <a:r>
              <a:rPr lang="en-US" dirty="0" smtClean="0"/>
              <a:t> operation of concatenated ANDs, such as the following:</a:t>
            </a:r>
          </a:p>
          <a:p>
            <a:pPr lvl="1"/>
            <a:r>
              <a:rPr lang="en-US" dirty="0" smtClean="0"/>
              <a:t>Example rule for finding a good restaurant: (food==good)AND(location==good)AND(price==low)AND(service==good)</a:t>
            </a:r>
            <a:endParaRPr lang="en-US" dirty="0"/>
          </a:p>
          <a:p>
            <a:r>
              <a:rPr lang="en-US" dirty="0" smtClean="0"/>
              <a:t>In order to generate the rule you must choose which features and which categories you want in the rule</a:t>
            </a:r>
          </a:p>
          <a:p>
            <a:r>
              <a:rPr lang="en-US" dirty="0" smtClean="0"/>
              <a:t>This is done based on Foil Gain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there is no gain by adding (restrooms==clean) to the rule, meaning we do not care about the restrooms in the restaurant, then this literal is not added to the rule</a:t>
            </a:r>
          </a:p>
          <a:p>
            <a:r>
              <a:rPr lang="en-US" dirty="0" smtClean="0"/>
              <a:t>A threshold is put on the gain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91000"/>
            <a:ext cx="4550229" cy="64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26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00200"/>
            <a:ext cx="6034088" cy="463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895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</TotalTime>
  <Words>709</Words>
  <Application>Microsoft Office PowerPoint</Application>
  <PresentationFormat>On-screen Show (4:3)</PresentationFormat>
  <Paragraphs>78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Associative Rule Mining And Classification System in the Cloud</vt:lpstr>
      <vt:lpstr>The Problem</vt:lpstr>
      <vt:lpstr>The Data</vt:lpstr>
      <vt:lpstr>Preprocessing</vt:lpstr>
      <vt:lpstr>Associative Rule Mining</vt:lpstr>
      <vt:lpstr>The Foil Algorithm</vt:lpstr>
      <vt:lpstr>PowerPoint Presentation</vt:lpstr>
      <vt:lpstr>Generating A Single Rule</vt:lpstr>
      <vt:lpstr>Pseudocode</vt:lpstr>
      <vt:lpstr>PowerPoint Presentation</vt:lpstr>
      <vt:lpstr>Implementation</vt:lpstr>
      <vt:lpstr>Rule Representation By Matrices</vt:lpstr>
      <vt:lpstr>Rule Representation By Matrices</vt:lpstr>
      <vt:lpstr>Classification Stage</vt:lpstr>
      <vt:lpstr>PowerPoint Presentation</vt:lpstr>
      <vt:lpstr>Accuracy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Categorical Data Classification in the Cloud</dc:title>
  <dc:creator>Jafet Morales</dc:creator>
  <cp:lastModifiedBy>Administrator</cp:lastModifiedBy>
  <cp:revision>9</cp:revision>
  <dcterms:created xsi:type="dcterms:W3CDTF">2006-08-16T00:00:00Z</dcterms:created>
  <dcterms:modified xsi:type="dcterms:W3CDTF">2013-12-11T19:08:10Z</dcterms:modified>
</cp:coreProperties>
</file>