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4" d="100"/>
          <a:sy n="84" d="100"/>
        </p:scale>
        <p:origin x="-14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973A9-D229-418B-9968-B16BE6672B4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565D-2A56-4A0A-A482-048AC96D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37564B-C231-454B-BD4D-DDBBB91D59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896AC2-2BCD-420C-B035-CEBB756B7A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FE903-2243-43BE-8149-159B5CF76D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77826-3041-4770-9C89-EF8FAABE4D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12CCBD-36B8-4272-957C-96F169A741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B8EF61-0D10-475D-8479-1A748BE5DA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A926C2-570B-4BA2-8249-83CF74C49347}" type="datetimeFigureOut">
              <a:rPr lang="en-US" smtClean="0"/>
              <a:t>11/7/2011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D84A14-D242-462A-920B-DD59BFBE8B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t.fi/sgn/arg/intro/basics.html" TargetMode="External"/><Relationship Id="rId7" Type="http://schemas.openxmlformats.org/officeDocument/2006/relationships/hyperlink" Target="http://www.mathworks.com/help" TargetMode="External"/><Relationship Id="rId2" Type="http://schemas.openxmlformats.org/officeDocument/2006/relationships/hyperlink" Target="http://homepages.udayton.edu/~rhardie1/ECE203/sound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eweb.poly.edu/~yao/EE3414/quantization.pdf" TargetMode="External"/><Relationship Id="rId5" Type="http://schemas.openxmlformats.org/officeDocument/2006/relationships/hyperlink" Target="http://www.dsplog.com/2007/06/17/interpreting-the-output-of-fft-operation-in-matlab/" TargetMode="External"/><Relationship Id="rId4" Type="http://schemas.openxmlformats.org/officeDocument/2006/relationships/hyperlink" Target="http://www.eetimes.com/design/programmable-logic/4017985/Designing-Digital-Filt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microsoft.com/office/2007/relationships/media" Target="../media/media2.wav"/><Relationship Id="rId7" Type="http://schemas.openxmlformats.org/officeDocument/2006/relationships/image" Target="../media/image4.e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4.wav"/><Relationship Id="rId7" Type="http://schemas.openxmlformats.org/officeDocument/2006/relationships/image" Target="../media/image18.emf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5.emf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4.wav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56376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EE-5163 Digital Signal Processing</a:t>
            </a:r>
          </a:p>
          <a:p>
            <a:pPr algn="ctr"/>
            <a:r>
              <a:rPr lang="en-US" sz="2500" dirty="0" smtClean="0"/>
              <a:t>Project #2  - </a:t>
            </a:r>
            <a:r>
              <a:rPr lang="en-US" sz="2500" dirty="0" smtClean="0"/>
              <a:t>Audio Sampling </a:t>
            </a:r>
            <a:r>
              <a:rPr lang="en-US" sz="2500" dirty="0" smtClean="0"/>
              <a:t>&amp; Quantization</a:t>
            </a:r>
          </a:p>
          <a:p>
            <a:pPr algn="ctr"/>
            <a:r>
              <a:rPr lang="en-US" sz="2000" dirty="0" smtClean="0"/>
              <a:t>Fall 2011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260786" y="5334000"/>
            <a:ext cx="442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Jesus Luna     @00883277 – Sampling</a:t>
            </a:r>
          </a:p>
          <a:p>
            <a:r>
              <a:rPr lang="en-US" dirty="0"/>
              <a:t>	</a:t>
            </a:r>
            <a:r>
              <a:rPr lang="en-US" dirty="0" smtClean="0"/>
              <a:t>		Quantization</a:t>
            </a:r>
          </a:p>
          <a:p>
            <a:r>
              <a:rPr lang="en-US" dirty="0"/>
              <a:t>Jafet Morales @</a:t>
            </a:r>
            <a:r>
              <a:rPr lang="en-US" dirty="0" smtClean="0"/>
              <a:t>00601612 – Sampling</a:t>
            </a:r>
          </a:p>
          <a:p>
            <a:r>
              <a:rPr lang="en-US" dirty="0"/>
              <a:t>	</a:t>
            </a:r>
            <a:r>
              <a:rPr lang="en-US" dirty="0" smtClean="0"/>
              <a:t>		Quantization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37" y="2226421"/>
            <a:ext cx="5162550" cy="27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Verdana" pitchFamily="34" charset="0"/>
              </a:rPr>
              <a:t>Quantization</a:t>
            </a:r>
          </a:p>
        </p:txBody>
      </p:sp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762000" y="1926848"/>
            <a:ext cx="780213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000" dirty="0">
                <a:solidFill>
                  <a:srgbClr val="228B22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% QUANTIZATION ROUTINE</a:t>
            </a:r>
            <a:endParaRPr lang="en-US" sz="6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% IMPLEMENTATION BY JAFET MORALES AND JESUS LUNA</a:t>
            </a:r>
            <a:endParaRPr lang="en-US" sz="600" dirty="0">
              <a:cs typeface="Calibri" pitchFamily="34" charset="0"/>
            </a:endParaRPr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cs typeface="Calibri" pitchFamily="34" charset="0"/>
              </a:rPr>
              <a:t>% QUANTIZATION EQUATION WAS OBTAINED FROM THE SYLLABUS FOR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cs typeface="Calibri" pitchFamily="34" charset="0"/>
              </a:rPr>
              <a:t>% EE-5163-DIGITAL SIGNAL PROCESSING CLASS AT UNIVERSITY OF TEXAS AT SAN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cs typeface="Calibri" pitchFamily="34" charset="0"/>
              </a:rPr>
              <a:t>% ANTONIO. INSTRUCTOR: SOS AGAIAN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cs typeface="Calibri" pitchFamily="34" charset="0"/>
              </a:rPr>
              <a:t>% INPUTS:ORIGINAL SIGNAL,NUMBER OF LEVELS,VALUE FOR THE HIGHEST LEVEL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cs typeface="Calibri" pitchFamily="34" charset="0"/>
              </a:rPr>
              <a:t>% OUTUTS:QUANTIZED SIGNAL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0000FF"/>
                </a:solidFill>
                <a:latin typeface="Courier New" pitchFamily="49" charset="0"/>
                <a:cs typeface="Calibri" pitchFamily="34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alibri" pitchFamily="34" charset="0"/>
              </a:rPr>
              <a:t> y=quant(x,levels,maxv)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228B22"/>
                </a:solidFill>
                <a:latin typeface="Courier New" pitchFamily="49" charset="0"/>
                <a:cs typeface="Calibri" pitchFamily="34" charset="0"/>
              </a:rPr>
              <a:t>% DELTA IS THE SPACING BETWEEN LEVELS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alibri" pitchFamily="34" charset="0"/>
              </a:rPr>
              <a:t>delta=2*maxv/(levels-1);</a:t>
            </a:r>
            <a:endParaRPr lang="en-US" sz="600" dirty="0"/>
          </a:p>
          <a:p>
            <a:pPr eaLnBrk="0" hangingPunct="0"/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alibri" pitchFamily="34" charset="0"/>
              </a:rPr>
              <a:t>y=maxv*double(x&gt;=maxv)+(floor(x/delta)+.5)*delta.*double(x&gt;(-maxv)&amp;x&lt;maxv)-maxv*double(x&lt;=(-maxv));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Verdana" pitchFamily="34" charset="0"/>
              </a:rPr>
              <a:t>Experiment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1371600" y="1371600"/>
            <a:ext cx="609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Verdana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524000"/>
            <a:ext cx="6096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1. Read </a:t>
            </a:r>
            <a:r>
              <a:rPr lang="en-US" dirty="0" err="1">
                <a:latin typeface="+mn-lt"/>
                <a:cs typeface="+mn-cs"/>
              </a:rPr>
              <a:t>downsampled</a:t>
            </a:r>
            <a:r>
              <a:rPr lang="en-US" dirty="0">
                <a:latin typeface="+mn-lt"/>
                <a:cs typeface="+mn-cs"/>
              </a:rPr>
              <a:t> WAV file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3. Quantize signal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4. Save new </a:t>
            </a:r>
            <a:r>
              <a:rPr lang="en-US" dirty="0" err="1">
                <a:latin typeface="+mn-lt"/>
                <a:cs typeface="+mn-cs"/>
              </a:rPr>
              <a:t>downsampled</a:t>
            </a:r>
            <a:r>
              <a:rPr lang="en-US" dirty="0">
                <a:latin typeface="+mn-lt"/>
                <a:cs typeface="+mn-cs"/>
              </a:rPr>
              <a:t> and quantized WAV file</a:t>
            </a:r>
          </a:p>
        </p:txBody>
      </p:sp>
    </p:spTree>
    <p:extLst>
      <p:ext uri="{BB962C8B-B14F-4D97-AF65-F5344CB8AC3E}">
        <p14:creationId xmlns:p14="http://schemas.microsoft.com/office/powerpoint/2010/main" val="27729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Verdana" pitchFamily="34" charset="0"/>
              </a:rPr>
              <a:t>Original Signal</a:t>
            </a:r>
          </a:p>
        </p:txBody>
      </p:sp>
      <p:pic>
        <p:nvPicPr>
          <p:cNvPr id="9219" name="Picture 2" descr="E:\DSP Project 2\figures\original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28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Verdana" pitchFamily="34" charset="0"/>
              </a:rPr>
              <a:t>Quantized Signal (4 bits)</a:t>
            </a:r>
          </a:p>
        </p:txBody>
      </p:sp>
      <p:pic>
        <p:nvPicPr>
          <p:cNvPr id="10243" name="Picture 2" descr="E:\DSP Project 2\figures\quantized4bit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82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Verdana" pitchFamily="34" charset="0"/>
              </a:rPr>
              <a:t>Quantization Error Signal</a:t>
            </a:r>
          </a:p>
        </p:txBody>
      </p:sp>
      <p:pic>
        <p:nvPicPr>
          <p:cNvPr id="11267" name="Picture 2" descr="E:\DSP Project 2\figures\error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28750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32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Verdana" pitchFamily="34" charset="0"/>
              </a:rPr>
              <a:t>Quantization Error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486400" y="251460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24.0824 dB</a:t>
            </a:r>
          </a:p>
          <a:p>
            <a:endParaRPr 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5842" r="43810" b="74654"/>
          <a:stretch>
            <a:fillRect/>
          </a:stretch>
        </p:blipFill>
        <p:spPr bwMode="auto">
          <a:xfrm>
            <a:off x="914400" y="2819400"/>
            <a:ext cx="381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7426" r="75716" b="67525"/>
          <a:stretch>
            <a:fillRect/>
          </a:stretch>
        </p:blipFill>
        <p:spPr bwMode="auto">
          <a:xfrm>
            <a:off x="1371600" y="4724400"/>
            <a:ext cx="2209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990600" y="1600200"/>
            <a:ext cx="6858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When the quantization error is uniformly distributed between -1/2delta and 1/2delta and the signal is uniformly distributed across the range: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066800" y="3810000"/>
            <a:ext cx="685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We calculated the signal to noise ratio using the error signal as a noise signal and obtained a lower SQNR: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4267200" y="47244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10.3986 dB</a:t>
            </a:r>
          </a:p>
        </p:txBody>
      </p:sp>
    </p:spTree>
    <p:extLst>
      <p:ext uri="{BB962C8B-B14F-4D97-AF65-F5344CB8AC3E}">
        <p14:creationId xmlns:p14="http://schemas.microsoft.com/office/powerpoint/2010/main" val="158264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DSP Project 2\figures\originalSignalDistribution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1143000" y="838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Verdana" pitchFamily="34" charset="0"/>
              </a:rPr>
              <a:t>Our Signal Was Not Uniformly Distributed Across Range</a:t>
            </a:r>
          </a:p>
        </p:txBody>
      </p:sp>
    </p:spTree>
    <p:extLst>
      <p:ext uri="{BB962C8B-B14F-4D97-AF65-F5344CB8AC3E}">
        <p14:creationId xmlns:p14="http://schemas.microsoft.com/office/powerpoint/2010/main" val="35546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192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Sos </a:t>
            </a:r>
            <a:r>
              <a:rPr lang="en-US" dirty="0" err="1" smtClean="0"/>
              <a:t>Agaian</a:t>
            </a:r>
            <a:r>
              <a:rPr lang="en-US" dirty="0" smtClean="0"/>
              <a:t> notes Fall 2011</a:t>
            </a:r>
          </a:p>
          <a:p>
            <a:r>
              <a:rPr lang="en-US" dirty="0">
                <a:hlinkClick r:id="rId2"/>
              </a:rPr>
              <a:t>https://ccrma.stanford.edu/~</a:t>
            </a:r>
            <a:r>
              <a:rPr lang="en-US" dirty="0" smtClean="0">
                <a:hlinkClick r:id="rId2"/>
              </a:rPr>
              <a:t>jos/sasp/Example_1_Low_Pass_Filtering.html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://homepages.udayton.edu/~</a:t>
            </a:r>
            <a:r>
              <a:rPr lang="en-US" dirty="0" smtClean="0">
                <a:hlinkClick r:id="rId2"/>
              </a:rPr>
              <a:t>rhardie1/ECE203/sound.htm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www.cs.tut.fi/sgn/arg/intro/basics.html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www.eetimes.com/design/programmable-logic/4017985/Designing-Digital-Filters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http://www.dsplog.com/2007/06/17/interpreting-the-output-of-fft-operation-in-matlab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http://eeweb.poly.edu/~</a:t>
            </a:r>
            <a:r>
              <a:rPr lang="en-US" dirty="0" smtClean="0">
                <a:hlinkClick r:id="rId6"/>
              </a:rPr>
              <a:t>yao/EE3414/quantization.pdf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www.mathworks.com/help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57200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Sources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10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04072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 effects of </a:t>
            </a:r>
            <a:r>
              <a:rPr lang="en-US" dirty="0" err="1" smtClean="0"/>
              <a:t>downsampling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liasing reduction by pre-filtering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 effects of quantization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94472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Objectives: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444751" y="36576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Comparison between </a:t>
            </a:r>
            <a:r>
              <a:rPr lang="en-US" dirty="0" err="1" smtClean="0"/>
              <a:t>downsampled</a:t>
            </a:r>
            <a:r>
              <a:rPr lang="en-US" dirty="0" smtClean="0"/>
              <a:t> and original audio signals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Pre-filtering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Comparison between </a:t>
            </a:r>
            <a:r>
              <a:rPr lang="en-US" dirty="0" err="1" smtClean="0"/>
              <a:t>prefiltered</a:t>
            </a:r>
            <a:r>
              <a:rPr lang="en-US" dirty="0" smtClean="0"/>
              <a:t> signal and its </a:t>
            </a:r>
            <a:r>
              <a:rPr lang="en-US" dirty="0" err="1" smtClean="0"/>
              <a:t>downsampled</a:t>
            </a:r>
            <a:r>
              <a:rPr lang="en-US" dirty="0" smtClean="0"/>
              <a:t> signal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Quantization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Errors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808" y="3256002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Content: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656376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DSP Project 2</a:t>
            </a:r>
          </a:p>
        </p:txBody>
      </p:sp>
    </p:spTree>
    <p:extLst>
      <p:ext uri="{BB962C8B-B14F-4D97-AF65-F5344CB8AC3E}">
        <p14:creationId xmlns:p14="http://schemas.microsoft.com/office/powerpoint/2010/main" val="17948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1547" y="1168624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signal values: </a:t>
            </a:r>
          </a:p>
          <a:p>
            <a:endParaRPr lang="en-US" dirty="0" smtClean="0"/>
          </a:p>
          <a:p>
            <a:r>
              <a:rPr lang="en-US" dirty="0" smtClean="0"/>
              <a:t>Sampling rate: 22.05KHz</a:t>
            </a:r>
          </a:p>
          <a:p>
            <a:endParaRPr lang="en-US" dirty="0"/>
          </a:p>
          <a:p>
            <a:r>
              <a:rPr lang="en-US" dirty="0" smtClean="0"/>
              <a:t>Signal resolution: 16 bits/sample</a:t>
            </a:r>
          </a:p>
          <a:p>
            <a:endParaRPr lang="en-US" dirty="0"/>
          </a:p>
          <a:p>
            <a:r>
              <a:rPr lang="en-US" dirty="0" smtClean="0"/>
              <a:t>Size: (96375,1)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57200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Original flute audio signal</a:t>
            </a:r>
            <a:endParaRPr lang="en-US" sz="3000" dirty="0"/>
          </a:p>
        </p:txBody>
      </p:sp>
      <p:pic>
        <p:nvPicPr>
          <p:cNvPr id="4" name="flut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19800" y="3247723"/>
            <a:ext cx="487363" cy="48736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11198"/>
            <a:ext cx="3783610" cy="283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96828" y="3753947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signal values: </a:t>
            </a:r>
          </a:p>
          <a:p>
            <a:endParaRPr lang="en-US" dirty="0" smtClean="0"/>
          </a:p>
          <a:p>
            <a:r>
              <a:rPr lang="en-US" dirty="0" smtClean="0"/>
              <a:t>Sampling rate: 2.756KHz</a:t>
            </a:r>
          </a:p>
          <a:p>
            <a:endParaRPr lang="en-US" dirty="0"/>
          </a:p>
          <a:p>
            <a:r>
              <a:rPr lang="en-US" dirty="0" smtClean="0"/>
              <a:t>Signal resolution: 16 bits/sample</a:t>
            </a:r>
          </a:p>
          <a:p>
            <a:endParaRPr lang="en-US" dirty="0"/>
          </a:p>
          <a:p>
            <a:r>
              <a:rPr lang="en-US" dirty="0" smtClean="0"/>
              <a:t>Size: (12046,1)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48320"/>
            <a:ext cx="3783610" cy="283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Undersample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81657" y="57912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3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816" y="5546368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information is lost after </a:t>
            </a:r>
            <a:r>
              <a:rPr lang="en-US" dirty="0" err="1" smtClean="0"/>
              <a:t>undersampling</a:t>
            </a:r>
            <a:r>
              <a:rPr lang="en-US" dirty="0" smtClean="0"/>
              <a:t>, specially at low and high peaks.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572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Original signal vs. </a:t>
            </a:r>
            <a:r>
              <a:rPr lang="en-US" sz="3000" dirty="0" err="1" smtClean="0"/>
              <a:t>undersampled</a:t>
            </a:r>
            <a:r>
              <a:rPr lang="en-US" sz="3000" dirty="0" smtClean="0"/>
              <a:t> signal</a:t>
            </a: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384"/>
            <a:ext cx="3581400" cy="268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3581400" cy="268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72863"/>
            <a:ext cx="5229616" cy="392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8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1060" y="19812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reduce aliasing after </a:t>
            </a:r>
            <a:r>
              <a:rPr lang="en-US" dirty="0" err="1" smtClean="0"/>
              <a:t>undersampling</a:t>
            </a:r>
            <a:r>
              <a:rPr lang="en-US" dirty="0" smtClean="0"/>
              <a:t>, a low pass filter is used on the original signal.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57200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Pre-filtering </a:t>
            </a:r>
            <a:endParaRPr 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" y="1143000"/>
            <a:ext cx="4023477" cy="301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148330" cy="311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100" y="4648200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Cutoff frequency = ½ of under sampling frequency</a:t>
            </a:r>
          </a:p>
          <a:p>
            <a:endParaRPr lang="en-US" dirty="0" smtClean="0"/>
          </a:p>
          <a:p>
            <a:r>
              <a:rPr lang="en-US" dirty="0" smtClean="0"/>
              <a:t>Cutoff frequency = 1.378KHz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4634" y="48768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low pass filter is used to eliminate all the frequencies above half the sampling rate.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457200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Low pass filter applied to signal</a:t>
            </a:r>
            <a:endParaRPr lang="en-US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3" y="1295400"/>
            <a:ext cx="3497197" cy="262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8" y="4051426"/>
            <a:ext cx="3435932" cy="257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191000" cy="314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457200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Reconstruction of signal after filtering</a:t>
            </a:r>
            <a:endParaRPr 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37724"/>
            <a:ext cx="3767012" cy="282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4" y="3962400"/>
            <a:ext cx="3811279" cy="285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962400"/>
            <a:ext cx="3803737" cy="285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0" y="1074185"/>
            <a:ext cx="3851749" cy="28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7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3200400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Aliasing was not as noticeable on the </a:t>
            </a:r>
            <a:r>
              <a:rPr lang="en-US" dirty="0" err="1" smtClean="0"/>
              <a:t>undersampled</a:t>
            </a:r>
            <a:r>
              <a:rPr lang="en-US" dirty="0" smtClean="0"/>
              <a:t> signal when a low pass filter was applied before sampling.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4572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Pre-filtered signals, original vs. </a:t>
            </a:r>
            <a:r>
              <a:rPr lang="en-US" sz="3000" dirty="0" err="1" smtClean="0"/>
              <a:t>undersampled</a:t>
            </a:r>
            <a:endParaRPr 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0" y="1351581"/>
            <a:ext cx="3581417" cy="268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0" y="4114800"/>
            <a:ext cx="3578760" cy="268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37957" y="1855197"/>
            <a:ext cx="487363" cy="487363"/>
          </a:xfrm>
          <a:prstGeom prst="rect">
            <a:avLst/>
          </a:prstGeom>
        </p:spPr>
      </p:pic>
      <p:pic>
        <p:nvPicPr>
          <p:cNvPr id="5" name="FilteredUndersample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32299" y="51054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3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676400" y="762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Verdana" pitchFamily="34" charset="0"/>
              </a:rPr>
              <a:t>Quantization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9309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25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1770</TotalTime>
  <Words>419</Words>
  <Application>Microsoft Office PowerPoint</Application>
  <PresentationFormat>On-screen Show (4:3)</PresentationFormat>
  <Paragraphs>106</Paragraphs>
  <Slides>17</Slides>
  <Notes>6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Chuz</dc:creator>
  <cp:lastModifiedBy>Chuz</cp:lastModifiedBy>
  <cp:revision>46</cp:revision>
  <dcterms:created xsi:type="dcterms:W3CDTF">2011-11-06T02:08:27Z</dcterms:created>
  <dcterms:modified xsi:type="dcterms:W3CDTF">2011-11-08T02:19:39Z</dcterms:modified>
</cp:coreProperties>
</file>