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notesSlides/notesSlide10.xml" ContentType="application/vnd.openxmlformats-officedocument.presentationml.notesSlide+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8" d="100"/>
          <a:sy n="108" d="100"/>
        </p:scale>
        <p:origin x="-88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ES"/>
  <c:chart>
    <c:plotArea>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Sunset!$H$2:$H$19</c:f>
              <c:numCache>
                <c:formatCode>0.00</c:formatCode>
                <c:ptCount val="18"/>
                <c:pt idx="0">
                  <c:v>0.66595893894255365</c:v>
                </c:pt>
                <c:pt idx="1">
                  <c:v>0.77390980695120526</c:v>
                </c:pt>
                <c:pt idx="2">
                  <c:v>0.82116824635668784</c:v>
                </c:pt>
                <c:pt idx="3">
                  <c:v>0.84278473777508323</c:v>
                </c:pt>
                <c:pt idx="4">
                  <c:v>0.84383865537210934</c:v>
                </c:pt>
                <c:pt idx="5">
                  <c:v>0.85894670929201788</c:v>
                </c:pt>
                <c:pt idx="6">
                  <c:v>0.84967487574973133</c:v>
                </c:pt>
                <c:pt idx="7">
                  <c:v>0.87199747639294933</c:v>
                </c:pt>
                <c:pt idx="8">
                  <c:v>0.87308657275405044</c:v>
                </c:pt>
                <c:pt idx="9">
                  <c:v>0.88056722447997149</c:v>
                </c:pt>
                <c:pt idx="10">
                  <c:v>0.88425402324804114</c:v>
                </c:pt>
                <c:pt idx="11">
                  <c:v>0.88378998114559282</c:v>
                </c:pt>
                <c:pt idx="12">
                  <c:v>0.88710112017025256</c:v>
                </c:pt>
                <c:pt idx="13">
                  <c:v>0.88859349505985452</c:v>
                </c:pt>
                <c:pt idx="14">
                  <c:v>0.88932515639249565</c:v>
                </c:pt>
                <c:pt idx="15">
                  <c:v>0.88979442278916865</c:v>
                </c:pt>
                <c:pt idx="16">
                  <c:v>0.89050470137757354</c:v>
                </c:pt>
                <c:pt idx="17">
                  <c:v>0.89113877472928249</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Makaha!$H$2:$H$20</c:f>
              <c:numCache>
                <c:formatCode>General</c:formatCode>
                <c:ptCount val="19"/>
                <c:pt idx="0">
                  <c:v>0.45195561849074034</c:v>
                </c:pt>
                <c:pt idx="1">
                  <c:v>0.57215581949427918</c:v>
                </c:pt>
                <c:pt idx="2">
                  <c:v>0.62450099068289588</c:v>
                </c:pt>
                <c:pt idx="3">
                  <c:v>0.66411572966000465</c:v>
                </c:pt>
                <c:pt idx="4">
                  <c:v>0.74483311690120912</c:v>
                </c:pt>
                <c:pt idx="5">
                  <c:v>0.74913092370987555</c:v>
                </c:pt>
                <c:pt idx="6">
                  <c:v>0.7507812790712286</c:v>
                </c:pt>
                <c:pt idx="7">
                  <c:v>0.74615794410022251</c:v>
                </c:pt>
                <c:pt idx="8">
                  <c:v>0.76473712742559075</c:v>
                </c:pt>
                <c:pt idx="9">
                  <c:v>0.78030975508297951</c:v>
                </c:pt>
                <c:pt idx="10">
                  <c:v>0.79256323960055097</c:v>
                </c:pt>
                <c:pt idx="11">
                  <c:v>0.80135018516470657</c:v>
                </c:pt>
                <c:pt idx="12">
                  <c:v>0.79454547384463925</c:v>
                </c:pt>
                <c:pt idx="13">
                  <c:v>0.80275073868568014</c:v>
                </c:pt>
                <c:pt idx="14">
                  <c:v>0.8070254483799697</c:v>
                </c:pt>
                <c:pt idx="15">
                  <c:v>0.80758714251854524</c:v>
                </c:pt>
                <c:pt idx="16">
                  <c:v>0.81189884836444171</c:v>
                </c:pt>
                <c:pt idx="17">
                  <c:v>0.81267156633446436</c:v>
                </c:pt>
                <c:pt idx="18">
                  <c:v>0.81495442086601244</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Moana'!$H$2:$H$20</c:f>
              <c:numCache>
                <c:formatCode>0.00</c:formatCode>
                <c:ptCount val="19"/>
                <c:pt idx="0">
                  <c:v>9.2164199211591025E-2</c:v>
                </c:pt>
                <c:pt idx="1">
                  <c:v>0.10918893085792125</c:v>
                </c:pt>
                <c:pt idx="2">
                  <c:v>2.2061880915201552E-2</c:v>
                </c:pt>
                <c:pt idx="3">
                  <c:v>0.16744350433735891</c:v>
                </c:pt>
                <c:pt idx="4">
                  <c:v>0.19606871899944522</c:v>
                </c:pt>
                <c:pt idx="5">
                  <c:v>0.19883932721616648</c:v>
                </c:pt>
                <c:pt idx="6">
                  <c:v>0.21852557439483689</c:v>
                </c:pt>
                <c:pt idx="7">
                  <c:v>0.18963030437506267</c:v>
                </c:pt>
                <c:pt idx="8">
                  <c:v>0.31329234492981106</c:v>
                </c:pt>
                <c:pt idx="9">
                  <c:v>0.30854195458238609</c:v>
                </c:pt>
                <c:pt idx="10">
                  <c:v>0.33996429339252909</c:v>
                </c:pt>
                <c:pt idx="11">
                  <c:v>0.39000788763685618</c:v>
                </c:pt>
                <c:pt idx="12">
                  <c:v>0.37452278792340477</c:v>
                </c:pt>
                <c:pt idx="13">
                  <c:v>0.396396573655797</c:v>
                </c:pt>
                <c:pt idx="14">
                  <c:v>0.45661986014735262</c:v>
                </c:pt>
                <c:pt idx="15">
                  <c:v>0.48000000000000032</c:v>
                </c:pt>
                <c:pt idx="16">
                  <c:v>0.49000000000000032</c:v>
                </c:pt>
                <c:pt idx="17">
                  <c:v>0.49000000000000032</c:v>
                </c:pt>
                <c:pt idx="18">
                  <c:v>0.48734965895269938</c:v>
                </c:pt>
              </c:numCache>
            </c:numRef>
          </c:yVal>
          <c:smooth val="1"/>
        </c:ser>
        <c:ser>
          <c:idx val="3"/>
          <c:order val="3"/>
          <c:tx>
            <c:v>Diamond Head</c:v>
          </c:tx>
          <c:spPr>
            <a:ln>
              <a:solidFill>
                <a:schemeClr val="tx1"/>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Head'!$H$2:$H$19</c:f>
              <c:numCache>
                <c:formatCode>0.00</c:formatCode>
                <c:ptCount val="18"/>
                <c:pt idx="0">
                  <c:v>6.3837399085048735E-2</c:v>
                </c:pt>
                <c:pt idx="1">
                  <c:v>0.10509372944250717</c:v>
                </c:pt>
                <c:pt idx="2">
                  <c:v>0.12395822380363669</c:v>
                </c:pt>
                <c:pt idx="3">
                  <c:v>0.17533238646771654</c:v>
                </c:pt>
                <c:pt idx="4">
                  <c:v>0.18994629844945071</c:v>
                </c:pt>
                <c:pt idx="5">
                  <c:v>0.22687270194889517</c:v>
                </c:pt>
                <c:pt idx="6">
                  <c:v>0.23790997736954461</c:v>
                </c:pt>
                <c:pt idx="7">
                  <c:v>0.23411148955336997</c:v>
                </c:pt>
                <c:pt idx="8">
                  <c:v>0.25778608542670911</c:v>
                </c:pt>
                <c:pt idx="9">
                  <c:v>0.31056299933227499</c:v>
                </c:pt>
                <c:pt idx="10">
                  <c:v>0.33877739342409308</c:v>
                </c:pt>
                <c:pt idx="11">
                  <c:v>0.35225259726803532</c:v>
                </c:pt>
                <c:pt idx="12">
                  <c:v>0.35947445565100472</c:v>
                </c:pt>
                <c:pt idx="13">
                  <c:v>0.39000000000000284</c:v>
                </c:pt>
                <c:pt idx="14">
                  <c:v>0.39000000000000284</c:v>
                </c:pt>
                <c:pt idx="15">
                  <c:v>0.4</c:v>
                </c:pt>
                <c:pt idx="16">
                  <c:v>0.40041490630404647</c:v>
                </c:pt>
                <c:pt idx="17">
                  <c:v>0.4</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Makapuu!$H$2:$H$20</c:f>
              <c:numCache>
                <c:formatCode>General</c:formatCode>
                <c:ptCount val="19"/>
                <c:pt idx="0">
                  <c:v>0.28931899175148817</c:v>
                </c:pt>
                <c:pt idx="1">
                  <c:v>0.30427205718078232</c:v>
                </c:pt>
                <c:pt idx="2">
                  <c:v>0.28833535935117605</c:v>
                </c:pt>
                <c:pt idx="3">
                  <c:v>0.5067383162888891</c:v>
                </c:pt>
                <c:pt idx="4">
                  <c:v>0.58986811562939223</c:v>
                </c:pt>
                <c:pt idx="5">
                  <c:v>0.60174244358029139</c:v>
                </c:pt>
                <c:pt idx="6">
                  <c:v>0.62230234655114092</c:v>
                </c:pt>
                <c:pt idx="7">
                  <c:v>0.64892172802499903</c:v>
                </c:pt>
                <c:pt idx="8">
                  <c:v>0.60213497372141267</c:v>
                </c:pt>
                <c:pt idx="9">
                  <c:v>0.65929398719852583</c:v>
                </c:pt>
                <c:pt idx="10">
                  <c:v>0.63740945216596512</c:v>
                </c:pt>
                <c:pt idx="11">
                  <c:v>0.66496829605747898</c:v>
                </c:pt>
                <c:pt idx="12">
                  <c:v>0.68587643695394063</c:v>
                </c:pt>
                <c:pt idx="13">
                  <c:v>0.70280463859163733</c:v>
                </c:pt>
                <c:pt idx="14">
                  <c:v>0.68555591749742384</c:v>
                </c:pt>
                <c:pt idx="15">
                  <c:v>0.71798687616048884</c:v>
                </c:pt>
                <c:pt idx="16">
                  <c:v>0.72902988600000751</c:v>
                </c:pt>
                <c:pt idx="17">
                  <c:v>0.73331457600000005</c:v>
                </c:pt>
                <c:pt idx="18">
                  <c:v>0.73521230499999957</c:v>
                </c:pt>
              </c:numCache>
            </c:numRef>
          </c:yVal>
          <c:smooth val="1"/>
        </c:ser>
        <c:axId val="128785408"/>
        <c:axId val="128791680"/>
      </c:scatterChart>
      <c:valAx>
        <c:axId val="128785408"/>
        <c:scaling>
          <c:orientation val="minMax"/>
          <c:max val="1000"/>
        </c:scaling>
        <c:axPos val="b"/>
        <c:title>
          <c:tx>
            <c:rich>
              <a:bodyPr/>
              <a:lstStyle/>
              <a:p>
                <a:pPr>
                  <a:defRPr lang="es-AR"/>
                </a:pPr>
                <a:r>
                  <a:rPr lang="en-US"/>
                  <a:t>Instancias de entrenamiento</a:t>
                </a:r>
              </a:p>
            </c:rich>
          </c:tx>
          <c:layout>
            <c:manualLayout>
              <c:xMode val="edge"/>
              <c:yMode val="edge"/>
              <c:x val="0.38494599693816822"/>
              <c:y val="0.85101357098414687"/>
            </c:manualLayout>
          </c:layout>
        </c:title>
        <c:numFmt formatCode="General" sourceLinked="1"/>
        <c:tickLblPos val="nextTo"/>
        <c:txPr>
          <a:bodyPr/>
          <a:lstStyle/>
          <a:p>
            <a:pPr>
              <a:defRPr lang="es-AR"/>
            </a:pPr>
            <a:endParaRPr lang="es-ES"/>
          </a:p>
        </c:txPr>
        <c:crossAx val="128791680"/>
        <c:crosses val="autoZero"/>
        <c:crossBetween val="midCat"/>
      </c:valAx>
      <c:valAx>
        <c:axId val="128791680"/>
        <c:scaling>
          <c:orientation val="minMax"/>
          <c:min val="0"/>
        </c:scaling>
        <c:axPos val="l"/>
        <c:majorGridlines/>
        <c:title>
          <c:tx>
            <c:rich>
              <a:bodyPr rot="-5400000" vert="horz"/>
              <a:lstStyle/>
              <a:p>
                <a:pPr>
                  <a:defRPr lang="es-AR"/>
                </a:pPr>
                <a:r>
                  <a:rPr lang="en-US"/>
                  <a:t>Correlación</a:t>
                </a:r>
              </a:p>
            </c:rich>
          </c:tx>
          <c:layout/>
        </c:title>
        <c:numFmt formatCode="0.0" sourceLinked="0"/>
        <c:tickLblPos val="nextTo"/>
        <c:txPr>
          <a:bodyPr/>
          <a:lstStyle/>
          <a:p>
            <a:pPr>
              <a:defRPr lang="es-AR"/>
            </a:pPr>
            <a:endParaRPr lang="es-ES"/>
          </a:p>
        </c:txPr>
        <c:crossAx val="128785408"/>
        <c:crosses val="autoZero"/>
        <c:crossBetween val="midCat"/>
        <c:minorUnit val="0.2"/>
      </c:valAx>
    </c:plotArea>
    <c:legend>
      <c:legendPos val="r"/>
      <c:layout/>
      <c:txPr>
        <a:bodyPr/>
        <a:lstStyle/>
        <a:p>
          <a:pPr>
            <a:defRPr lang="es-AR"/>
          </a:pPr>
          <a:endParaRPr lang="es-E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ES"/>
  <c:chart>
    <c:plotArea>
      <c:layout>
        <c:manualLayout>
          <c:layoutTarget val="inner"/>
          <c:xMode val="edge"/>
          <c:yMode val="edge"/>
          <c:x val="6.6018365639943594E-2"/>
          <c:y val="6.5222117477706842E-2"/>
          <c:w val="0.75784920088746865"/>
          <c:h val="0.71893046093892921"/>
        </c:manualLayout>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Sunset!$F$2:$F$19</c:f>
              <c:numCache>
                <c:formatCode>General</c:formatCode>
                <c:ptCount val="18"/>
                <c:pt idx="0">
                  <c:v>1.4767677092682241</c:v>
                </c:pt>
                <c:pt idx="1">
                  <c:v>1.2937873061116081</c:v>
                </c:pt>
                <c:pt idx="2">
                  <c:v>1.1056954999674498</c:v>
                </c:pt>
                <c:pt idx="3">
                  <c:v>1.0618572057428213</c:v>
                </c:pt>
                <c:pt idx="4">
                  <c:v>1.0245864581558848</c:v>
                </c:pt>
                <c:pt idx="5">
                  <c:v>1.0330390684786552</c:v>
                </c:pt>
                <c:pt idx="6">
                  <c:v>1.0302429519403229</c:v>
                </c:pt>
                <c:pt idx="7">
                  <c:v>0.94738273200566459</c:v>
                </c:pt>
                <c:pt idx="8">
                  <c:v>0.92793801360197781</c:v>
                </c:pt>
                <c:pt idx="9">
                  <c:v>0.92012906293872665</c:v>
                </c:pt>
                <c:pt idx="10">
                  <c:v>0.88481716181109515</c:v>
                </c:pt>
                <c:pt idx="11">
                  <c:v>0.88417424754272178</c:v>
                </c:pt>
                <c:pt idx="12">
                  <c:v>0.86439255450128394</c:v>
                </c:pt>
                <c:pt idx="13">
                  <c:v>0.85063806565684563</c:v>
                </c:pt>
                <c:pt idx="14">
                  <c:v>0.84777133793555925</c:v>
                </c:pt>
                <c:pt idx="15">
                  <c:v>0.8445144923789446</c:v>
                </c:pt>
                <c:pt idx="16">
                  <c:v>0.83725594840038564</c:v>
                </c:pt>
                <c:pt idx="17">
                  <c:v>0.83461703141919086</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Makaha!$F$2:$F$20</c:f>
              <c:numCache>
                <c:formatCode>General</c:formatCode>
                <c:ptCount val="19"/>
                <c:pt idx="0">
                  <c:v>0.9387309603633297</c:v>
                </c:pt>
                <c:pt idx="1">
                  <c:v>0.89153277738271086</c:v>
                </c:pt>
                <c:pt idx="2">
                  <c:v>0.82301056544373608</c:v>
                </c:pt>
                <c:pt idx="3">
                  <c:v>0.80716326679644346</c:v>
                </c:pt>
                <c:pt idx="4">
                  <c:v>0.75252199659024765</c:v>
                </c:pt>
                <c:pt idx="5">
                  <c:v>0.742123733312818</c:v>
                </c:pt>
                <c:pt idx="6">
                  <c:v>0.73688717786732749</c:v>
                </c:pt>
                <c:pt idx="7">
                  <c:v>0.72860146352750665</c:v>
                </c:pt>
                <c:pt idx="8">
                  <c:v>0.70577785559581363</c:v>
                </c:pt>
                <c:pt idx="9">
                  <c:v>0.69274686371956962</c:v>
                </c:pt>
                <c:pt idx="10">
                  <c:v>0.67930161414046786</c:v>
                </c:pt>
                <c:pt idx="11">
                  <c:v>0.67228263477634131</c:v>
                </c:pt>
                <c:pt idx="12">
                  <c:v>0.68022471453120004</c:v>
                </c:pt>
                <c:pt idx="13">
                  <c:v>0.6639850316185244</c:v>
                </c:pt>
                <c:pt idx="14">
                  <c:v>0.6640628299517749</c:v>
                </c:pt>
                <c:pt idx="15">
                  <c:v>0.66308558009337915</c:v>
                </c:pt>
                <c:pt idx="16">
                  <c:v>0.65656511915425986</c:v>
                </c:pt>
                <c:pt idx="17">
                  <c:v>0.65158141257238955</c:v>
                </c:pt>
                <c:pt idx="18">
                  <c:v>0.65187548701494824</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Moana'!$F$2:$F$20</c:f>
              <c:numCache>
                <c:formatCode>General</c:formatCode>
                <c:ptCount val="19"/>
                <c:pt idx="0">
                  <c:v>0.66149732049012744</c:v>
                </c:pt>
                <c:pt idx="1">
                  <c:v>0.6001326027033127</c:v>
                </c:pt>
                <c:pt idx="2">
                  <c:v>0.55639887771499263</c:v>
                </c:pt>
                <c:pt idx="3">
                  <c:v>0.62284472485511311</c:v>
                </c:pt>
                <c:pt idx="4">
                  <c:v>0.55351605829049677</c:v>
                </c:pt>
                <c:pt idx="5">
                  <c:v>0.58846095302595558</c:v>
                </c:pt>
                <c:pt idx="6">
                  <c:v>0.57298820383188065</c:v>
                </c:pt>
                <c:pt idx="7">
                  <c:v>0.59104950455027683</c:v>
                </c:pt>
                <c:pt idx="8">
                  <c:v>0.55636349504129456</c:v>
                </c:pt>
                <c:pt idx="9">
                  <c:v>0.56175580469495101</c:v>
                </c:pt>
                <c:pt idx="10">
                  <c:v>0.54619756290876298</c:v>
                </c:pt>
                <c:pt idx="11">
                  <c:v>0.53938115693477862</c:v>
                </c:pt>
                <c:pt idx="12">
                  <c:v>0.53786626837827667</c:v>
                </c:pt>
                <c:pt idx="13">
                  <c:v>0.55508591852136624</c:v>
                </c:pt>
                <c:pt idx="14">
                  <c:v>0.51784753087798252</c:v>
                </c:pt>
                <c:pt idx="15">
                  <c:v>0.51348541074419762</c:v>
                </c:pt>
                <c:pt idx="16">
                  <c:v>0.51143147696254332</c:v>
                </c:pt>
                <c:pt idx="17">
                  <c:v>0.5086924254677847</c:v>
                </c:pt>
                <c:pt idx="18">
                  <c:v>0.50110883026833364</c:v>
                </c:pt>
              </c:numCache>
            </c:numRef>
          </c:yVal>
          <c:smooth val="1"/>
        </c:ser>
        <c:ser>
          <c:idx val="3"/>
          <c:order val="3"/>
          <c:tx>
            <c:v>Diamond Head</c:v>
          </c:tx>
          <c:spPr>
            <a:ln>
              <a:solidFill>
                <a:prstClr val="black"/>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Head'!$F$2:$F$19</c:f>
              <c:numCache>
                <c:formatCode>General</c:formatCode>
                <c:ptCount val="18"/>
                <c:pt idx="0">
                  <c:v>0.63237080268503842</c:v>
                </c:pt>
                <c:pt idx="1">
                  <c:v>0.58374227027070569</c:v>
                </c:pt>
                <c:pt idx="2">
                  <c:v>0.59186681564330168</c:v>
                </c:pt>
                <c:pt idx="3">
                  <c:v>0.56326543263150108</c:v>
                </c:pt>
                <c:pt idx="4">
                  <c:v>0.57183044589207288</c:v>
                </c:pt>
                <c:pt idx="5">
                  <c:v>0.55808548231600563</c:v>
                </c:pt>
                <c:pt idx="6">
                  <c:v>0.56434518218686269</c:v>
                </c:pt>
                <c:pt idx="7">
                  <c:v>0.53802118949602251</c:v>
                </c:pt>
                <c:pt idx="8">
                  <c:v>0.53450509736819385</c:v>
                </c:pt>
                <c:pt idx="9">
                  <c:v>0.52829897414829863</c:v>
                </c:pt>
                <c:pt idx="10">
                  <c:v>0.51941251159682356</c:v>
                </c:pt>
                <c:pt idx="11">
                  <c:v>0.51717315368008965</c:v>
                </c:pt>
                <c:pt idx="12">
                  <c:v>0.51220246199977459</c:v>
                </c:pt>
                <c:pt idx="13">
                  <c:v>0.50865411865113264</c:v>
                </c:pt>
                <c:pt idx="14">
                  <c:v>0.50922340404343069</c:v>
                </c:pt>
                <c:pt idx="15">
                  <c:v>0.50670323954628771</c:v>
                </c:pt>
                <c:pt idx="16">
                  <c:v>0.5023819255266021</c:v>
                </c:pt>
                <c:pt idx="17">
                  <c:v>0.49463977381829932</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Makapuu!$F$2:$F$20</c:f>
              <c:numCache>
                <c:formatCode>General</c:formatCode>
                <c:ptCount val="19"/>
                <c:pt idx="0">
                  <c:v>0.7728998376992402</c:v>
                </c:pt>
                <c:pt idx="1">
                  <c:v>0.74632356481168916</c:v>
                </c:pt>
                <c:pt idx="2">
                  <c:v>0.78634361659647711</c:v>
                </c:pt>
                <c:pt idx="3">
                  <c:v>0.68296121733003656</c:v>
                </c:pt>
                <c:pt idx="4">
                  <c:v>0.66450739252953894</c:v>
                </c:pt>
                <c:pt idx="5">
                  <c:v>0.61644319255847901</c:v>
                </c:pt>
                <c:pt idx="6">
                  <c:v>0.6102724059818817</c:v>
                </c:pt>
                <c:pt idx="7">
                  <c:v>0.60925823106012378</c:v>
                </c:pt>
                <c:pt idx="8">
                  <c:v>0.62851239646724921</c:v>
                </c:pt>
                <c:pt idx="9">
                  <c:v>0.60456332932399459</c:v>
                </c:pt>
                <c:pt idx="10">
                  <c:v>0.59800801508451062</c:v>
                </c:pt>
                <c:pt idx="11">
                  <c:v>0.59484127138609588</c:v>
                </c:pt>
                <c:pt idx="12">
                  <c:v>0.57774424327942331</c:v>
                </c:pt>
                <c:pt idx="13">
                  <c:v>0.57412911597622418</c:v>
                </c:pt>
                <c:pt idx="14">
                  <c:v>0.58076146777152249</c:v>
                </c:pt>
                <c:pt idx="15">
                  <c:v>0.56501689473407068</c:v>
                </c:pt>
                <c:pt idx="16">
                  <c:v>0.56487792557592453</c:v>
                </c:pt>
                <c:pt idx="17">
                  <c:v>0.55704303471989702</c:v>
                </c:pt>
                <c:pt idx="18">
                  <c:v>0.55532457683742076</c:v>
                </c:pt>
              </c:numCache>
            </c:numRef>
          </c:yVal>
          <c:smooth val="1"/>
        </c:ser>
        <c:axId val="128823296"/>
        <c:axId val="128825216"/>
      </c:scatterChart>
      <c:valAx>
        <c:axId val="128823296"/>
        <c:scaling>
          <c:orientation val="minMax"/>
          <c:max val="1000"/>
        </c:scaling>
        <c:axPos val="b"/>
        <c:title>
          <c:tx>
            <c:rich>
              <a:bodyPr/>
              <a:lstStyle/>
              <a:p>
                <a:pPr>
                  <a:defRPr lang="es-AR"/>
                </a:pPr>
                <a:r>
                  <a:rPr lang="en-US"/>
                  <a:t>Instancias de entrenamiento</a:t>
                </a:r>
              </a:p>
            </c:rich>
          </c:tx>
          <c:layout/>
        </c:title>
        <c:numFmt formatCode="General" sourceLinked="1"/>
        <c:tickLblPos val="nextTo"/>
        <c:txPr>
          <a:bodyPr/>
          <a:lstStyle/>
          <a:p>
            <a:pPr>
              <a:defRPr lang="es-AR"/>
            </a:pPr>
            <a:endParaRPr lang="es-ES"/>
          </a:p>
        </c:txPr>
        <c:crossAx val="128825216"/>
        <c:crosses val="autoZero"/>
        <c:crossBetween val="midCat"/>
      </c:valAx>
      <c:valAx>
        <c:axId val="128825216"/>
        <c:scaling>
          <c:orientation val="minMax"/>
          <c:min val="0.4"/>
        </c:scaling>
        <c:axPos val="l"/>
        <c:majorGridlines/>
        <c:title>
          <c:tx>
            <c:rich>
              <a:bodyPr rot="-5400000" vert="horz"/>
              <a:lstStyle/>
              <a:p>
                <a:pPr>
                  <a:defRPr lang="es-AR"/>
                </a:pPr>
                <a:r>
                  <a:rPr lang="en-US"/>
                  <a:t>MAE (mts.)</a:t>
                </a:r>
              </a:p>
            </c:rich>
          </c:tx>
          <c:layout/>
        </c:title>
        <c:numFmt formatCode="General" sourceLinked="1"/>
        <c:tickLblPos val="nextTo"/>
        <c:txPr>
          <a:bodyPr/>
          <a:lstStyle/>
          <a:p>
            <a:pPr>
              <a:defRPr lang="es-AR"/>
            </a:pPr>
            <a:endParaRPr lang="es-ES"/>
          </a:p>
        </c:txPr>
        <c:crossAx val="128823296"/>
        <c:crosses val="autoZero"/>
        <c:crossBetween val="midCat"/>
      </c:valAx>
    </c:plotArea>
    <c:legend>
      <c:legendPos val="r"/>
      <c:layout/>
      <c:txPr>
        <a:bodyPr/>
        <a:lstStyle/>
        <a:p>
          <a:pPr>
            <a:defRPr lang="es-AR"/>
          </a:pPr>
          <a:endParaRPr lang="es-E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1200" b="0" i="0" baseline="0" dirty="0">
                <a:latin typeface="+mj-lt"/>
              </a:rPr>
              <a:t>Makaha - Observación Visual/ </a:t>
            </a:r>
            <a:r>
              <a:rPr lang="es-AR" sz="1200" b="0" i="0" baseline="0" dirty="0" err="1" smtClean="0">
                <a:latin typeface="+mj-lt"/>
              </a:rPr>
              <a:t>WaveWatch</a:t>
            </a:r>
            <a:r>
              <a:rPr lang="es-AR" sz="1200" b="0" i="0" baseline="0" dirty="0" smtClean="0">
                <a:latin typeface="+mj-lt"/>
              </a:rPr>
              <a:t> </a:t>
            </a:r>
            <a:r>
              <a:rPr lang="es-AR" sz="1200" b="0" i="0" baseline="0" dirty="0">
                <a:latin typeface="+mj-lt"/>
              </a:rPr>
              <a:t>III</a:t>
            </a:r>
          </a:p>
        </c:rich>
      </c:tx>
      <c:layout/>
    </c:title>
    <c:plotArea>
      <c:layout>
        <c:manualLayout>
          <c:layoutTarget val="inner"/>
          <c:xMode val="edge"/>
          <c:yMode val="edge"/>
          <c:x val="5.0128971669717602E-2"/>
          <c:y val="0.16285573489051136"/>
          <c:w val="0.91229087688864363"/>
          <c:h val="0.42844667523762586"/>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1.2189999999999876</c:v>
                </c:pt>
                <c:pt idx="2">
                  <c:v>2.4379999999999997</c:v>
                </c:pt>
                <c:pt idx="3">
                  <c:v>3.6579999999999999</c:v>
                </c:pt>
                <c:pt idx="4">
                  <c:v>1.829</c:v>
                </c:pt>
                <c:pt idx="5">
                  <c:v>1.2189999999999876</c:v>
                </c:pt>
                <c:pt idx="6">
                  <c:v>1.2189999999999876</c:v>
                </c:pt>
                <c:pt idx="7">
                  <c:v>1.2189999999999876</c:v>
                </c:pt>
                <c:pt idx="8">
                  <c:v>2.4379999999999997</c:v>
                </c:pt>
                <c:pt idx="9">
                  <c:v>1.2189999999999876</c:v>
                </c:pt>
                <c:pt idx="10">
                  <c:v>0.61000000000000065</c:v>
                </c:pt>
                <c:pt idx="11">
                  <c:v>3.048</c:v>
                </c:pt>
                <c:pt idx="12">
                  <c:v>1.2189999999999876</c:v>
                </c:pt>
                <c:pt idx="13">
                  <c:v>0.61000000000000065</c:v>
                </c:pt>
                <c:pt idx="14">
                  <c:v>1.2189999999999876</c:v>
                </c:pt>
                <c:pt idx="15">
                  <c:v>2.4379999999999997</c:v>
                </c:pt>
                <c:pt idx="16">
                  <c:v>1.2189999999999876</c:v>
                </c:pt>
                <c:pt idx="17">
                  <c:v>1.2189999999999876</c:v>
                </c:pt>
                <c:pt idx="18">
                  <c:v>0.61000000000000065</c:v>
                </c:pt>
                <c:pt idx="19">
                  <c:v>0.61000000000000065</c:v>
                </c:pt>
                <c:pt idx="20">
                  <c:v>1.829</c:v>
                </c:pt>
                <c:pt idx="21">
                  <c:v>3.048</c:v>
                </c:pt>
                <c:pt idx="22">
                  <c:v>3.048</c:v>
                </c:pt>
                <c:pt idx="23">
                  <c:v>1.2189999999999876</c:v>
                </c:pt>
                <c:pt idx="24">
                  <c:v>1.829</c:v>
                </c:pt>
                <c:pt idx="25">
                  <c:v>0.61000000000000065</c:v>
                </c:pt>
                <c:pt idx="26">
                  <c:v>1.829</c:v>
                </c:pt>
                <c:pt idx="27">
                  <c:v>2.4379999999999997</c:v>
                </c:pt>
                <c:pt idx="28">
                  <c:v>0.61000000000000065</c:v>
                </c:pt>
                <c:pt idx="29">
                  <c:v>0.61000000000000065</c:v>
                </c:pt>
                <c:pt idx="30">
                  <c:v>0.61000000000000065</c:v>
                </c:pt>
                <c:pt idx="31">
                  <c:v>1.2189999999999876</c:v>
                </c:pt>
                <c:pt idx="32">
                  <c:v>1.2189999999999876</c:v>
                </c:pt>
                <c:pt idx="33">
                  <c:v>1.2189999999999876</c:v>
                </c:pt>
                <c:pt idx="34">
                  <c:v>1.2189999999999876</c:v>
                </c:pt>
                <c:pt idx="35">
                  <c:v>1.2189999999999876</c:v>
                </c:pt>
                <c:pt idx="36">
                  <c:v>3.048</c:v>
                </c:pt>
                <c:pt idx="37">
                  <c:v>1.2189999999999876</c:v>
                </c:pt>
                <c:pt idx="38">
                  <c:v>0.61000000000000065</c:v>
                </c:pt>
                <c:pt idx="39">
                  <c:v>1.2189999999999876</c:v>
                </c:pt>
                <c:pt idx="40">
                  <c:v>1.2189999999999876</c:v>
                </c:pt>
                <c:pt idx="41">
                  <c:v>2.4379999999999997</c:v>
                </c:pt>
                <c:pt idx="42">
                  <c:v>1.829</c:v>
                </c:pt>
                <c:pt idx="43">
                  <c:v>1.829</c:v>
                </c:pt>
                <c:pt idx="44">
                  <c:v>0.61000000000000065</c:v>
                </c:pt>
                <c:pt idx="45">
                  <c:v>1.2189999999999876</c:v>
                </c:pt>
                <c:pt idx="46">
                  <c:v>4.8769999999999998</c:v>
                </c:pt>
                <c:pt idx="47">
                  <c:v>0.61000000000000065</c:v>
                </c:pt>
                <c:pt idx="48">
                  <c:v>1.2189999999999876</c:v>
                </c:pt>
                <c:pt idx="49">
                  <c:v>7.3149999999999755</c:v>
                </c:pt>
                <c:pt idx="50">
                  <c:v>1.2189999999999876</c:v>
                </c:pt>
                <c:pt idx="51">
                  <c:v>1.2189999999999876</c:v>
                </c:pt>
                <c:pt idx="52">
                  <c:v>0.61000000000000065</c:v>
                </c:pt>
                <c:pt idx="53">
                  <c:v>1.2189999999999876</c:v>
                </c:pt>
                <c:pt idx="54">
                  <c:v>1.2189999999999876</c:v>
                </c:pt>
                <c:pt idx="55">
                  <c:v>1.2189999999999876</c:v>
                </c:pt>
                <c:pt idx="56">
                  <c:v>2.4379999999999997</c:v>
                </c:pt>
                <c:pt idx="57">
                  <c:v>1.2189999999999876</c:v>
                </c:pt>
                <c:pt idx="58">
                  <c:v>4.8769999999999998</c:v>
                </c:pt>
                <c:pt idx="59">
                  <c:v>1.829</c:v>
                </c:pt>
                <c:pt idx="60">
                  <c:v>2.4379999999999997</c:v>
                </c:pt>
                <c:pt idx="61">
                  <c:v>1.2189999999999876</c:v>
                </c:pt>
                <c:pt idx="62">
                  <c:v>0.61000000000000065</c:v>
                </c:pt>
                <c:pt idx="63">
                  <c:v>3.048</c:v>
                </c:pt>
              </c:numCache>
            </c:numRef>
          </c:yVal>
        </c:ser>
        <c:ser>
          <c:idx val="1"/>
          <c:order val="1"/>
          <c:tx>
            <c:v>Prediccion Wave Watch 3</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Sheet1!$E$1:$E$64</c:f>
              <c:numCache>
                <c:formatCode>General</c:formatCode>
                <c:ptCount val="64"/>
                <c:pt idx="0">
                  <c:v>0</c:v>
                </c:pt>
                <c:pt idx="1">
                  <c:v>1.8</c:v>
                </c:pt>
                <c:pt idx="2">
                  <c:v>3.2600000000000002</c:v>
                </c:pt>
                <c:pt idx="3">
                  <c:v>4.5</c:v>
                </c:pt>
                <c:pt idx="4">
                  <c:v>2.13</c:v>
                </c:pt>
                <c:pt idx="5">
                  <c:v>2.2200000000000002</c:v>
                </c:pt>
                <c:pt idx="6">
                  <c:v>1.61</c:v>
                </c:pt>
                <c:pt idx="7">
                  <c:v>1.87</c:v>
                </c:pt>
                <c:pt idx="8">
                  <c:v>1.9500000000000097</c:v>
                </c:pt>
                <c:pt idx="9">
                  <c:v>2.4899999999999998</c:v>
                </c:pt>
                <c:pt idx="10">
                  <c:v>1.6800000000000097</c:v>
                </c:pt>
                <c:pt idx="11">
                  <c:v>2.98</c:v>
                </c:pt>
                <c:pt idx="12">
                  <c:v>1.4</c:v>
                </c:pt>
                <c:pt idx="13">
                  <c:v>1.6400000000000001</c:v>
                </c:pt>
                <c:pt idx="14">
                  <c:v>2.2799999999999998</c:v>
                </c:pt>
                <c:pt idx="15">
                  <c:v>3.3099999999999987</c:v>
                </c:pt>
                <c:pt idx="16">
                  <c:v>1.9500000000000097</c:v>
                </c:pt>
                <c:pt idx="17">
                  <c:v>1.4</c:v>
                </c:pt>
                <c:pt idx="18">
                  <c:v>1.72</c:v>
                </c:pt>
                <c:pt idx="19">
                  <c:v>1.28</c:v>
                </c:pt>
                <c:pt idx="20">
                  <c:v>3.02</c:v>
                </c:pt>
                <c:pt idx="21">
                  <c:v>3.08</c:v>
                </c:pt>
                <c:pt idx="22">
                  <c:v>1.86</c:v>
                </c:pt>
                <c:pt idx="23">
                  <c:v>1.5</c:v>
                </c:pt>
                <c:pt idx="24">
                  <c:v>2.69</c:v>
                </c:pt>
                <c:pt idx="25">
                  <c:v>1.45</c:v>
                </c:pt>
                <c:pt idx="26">
                  <c:v>1.9900000000000109</c:v>
                </c:pt>
                <c:pt idx="27">
                  <c:v>3</c:v>
                </c:pt>
                <c:pt idx="28">
                  <c:v>2.1</c:v>
                </c:pt>
                <c:pt idx="29">
                  <c:v>2.52</c:v>
                </c:pt>
                <c:pt idx="30">
                  <c:v>2.12</c:v>
                </c:pt>
                <c:pt idx="31">
                  <c:v>1.47</c:v>
                </c:pt>
                <c:pt idx="32">
                  <c:v>5.53</c:v>
                </c:pt>
                <c:pt idx="33">
                  <c:v>2.82</c:v>
                </c:pt>
                <c:pt idx="34">
                  <c:v>3.13</c:v>
                </c:pt>
                <c:pt idx="35">
                  <c:v>2.56</c:v>
                </c:pt>
                <c:pt idx="36">
                  <c:v>2.11</c:v>
                </c:pt>
                <c:pt idx="37">
                  <c:v>2.25</c:v>
                </c:pt>
                <c:pt idx="38">
                  <c:v>1.73</c:v>
                </c:pt>
                <c:pt idx="39">
                  <c:v>2.04</c:v>
                </c:pt>
                <c:pt idx="40">
                  <c:v>1.9600000000000097</c:v>
                </c:pt>
                <c:pt idx="41">
                  <c:v>3.09</c:v>
                </c:pt>
                <c:pt idx="42">
                  <c:v>1.76</c:v>
                </c:pt>
                <c:pt idx="43">
                  <c:v>2.0099999999999998</c:v>
                </c:pt>
                <c:pt idx="44">
                  <c:v>1.54</c:v>
                </c:pt>
                <c:pt idx="45">
                  <c:v>1.9000000000000001</c:v>
                </c:pt>
                <c:pt idx="46">
                  <c:v>4.24</c:v>
                </c:pt>
                <c:pt idx="47">
                  <c:v>1.56</c:v>
                </c:pt>
                <c:pt idx="48">
                  <c:v>1.8800000000000001</c:v>
                </c:pt>
                <c:pt idx="49">
                  <c:v>5.63</c:v>
                </c:pt>
                <c:pt idx="50">
                  <c:v>2.27</c:v>
                </c:pt>
                <c:pt idx="51">
                  <c:v>3.16</c:v>
                </c:pt>
                <c:pt idx="52">
                  <c:v>4.5999999999999996</c:v>
                </c:pt>
                <c:pt idx="53">
                  <c:v>1.6500000000000001</c:v>
                </c:pt>
                <c:pt idx="54">
                  <c:v>2.3699999999999997</c:v>
                </c:pt>
                <c:pt idx="55">
                  <c:v>1.8</c:v>
                </c:pt>
                <c:pt idx="56">
                  <c:v>2.82</c:v>
                </c:pt>
                <c:pt idx="57">
                  <c:v>2</c:v>
                </c:pt>
                <c:pt idx="58">
                  <c:v>5.48</c:v>
                </c:pt>
                <c:pt idx="59">
                  <c:v>3.57</c:v>
                </c:pt>
                <c:pt idx="60">
                  <c:v>2.56</c:v>
                </c:pt>
                <c:pt idx="61">
                  <c:v>2.4</c:v>
                </c:pt>
                <c:pt idx="62">
                  <c:v>1.82</c:v>
                </c:pt>
                <c:pt idx="63">
                  <c:v>3.06</c:v>
                </c:pt>
              </c:numCache>
            </c:numRef>
          </c:yVal>
        </c:ser>
        <c:axId val="129445888"/>
        <c:axId val="129447808"/>
      </c:scatterChart>
      <c:valAx>
        <c:axId val="129445888"/>
        <c:scaling>
          <c:orientation val="minMax"/>
        </c:scaling>
        <c:axPos val="b"/>
        <c:title>
          <c:tx>
            <c:rich>
              <a:bodyPr/>
              <a:lstStyle/>
              <a:p>
                <a:pPr>
                  <a:defRPr lang="es-AR"/>
                </a:pPr>
                <a:r>
                  <a:rPr lang="es-AR"/>
                  <a:t>Día de observación</a:t>
                </a:r>
              </a:p>
            </c:rich>
          </c:tx>
          <c:layout/>
        </c:title>
        <c:numFmt formatCode="#,##0;\-#,##0" sourceLinked="0"/>
        <c:majorTickMark val="none"/>
        <c:tickLblPos val="nextTo"/>
        <c:txPr>
          <a:bodyPr/>
          <a:lstStyle/>
          <a:p>
            <a:pPr>
              <a:defRPr lang="es-AR" baseline="0"/>
            </a:pPr>
            <a:endParaRPr lang="es-ES"/>
          </a:p>
        </c:txPr>
        <c:crossAx val="129447808"/>
        <c:crosses val="autoZero"/>
        <c:crossBetween val="midCat"/>
        <c:majorUnit val="5"/>
      </c:valAx>
      <c:valAx>
        <c:axId val="129447808"/>
        <c:scaling>
          <c:orientation val="minMax"/>
        </c:scaling>
        <c:axPos val="l"/>
        <c:majorGridlines/>
        <c:title>
          <c:tx>
            <c:rich>
              <a:bodyPr/>
              <a:lstStyle/>
              <a:p>
                <a:pPr>
                  <a:defRPr lang="es-AR"/>
                </a:pPr>
                <a:r>
                  <a:rPr lang="es-A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129445888"/>
        <c:crosses val="autoZero"/>
        <c:crossBetween val="midCat"/>
      </c:valAx>
    </c:plotArea>
    <c:legend>
      <c:legendPos val="r"/>
      <c:layout>
        <c:manualLayout>
          <c:xMode val="edge"/>
          <c:yMode val="edge"/>
          <c:x val="0.74133589770230268"/>
          <c:y val="0.71233526043915962"/>
          <c:w val="0.24201434347572612"/>
          <c:h val="0.16317756172635517"/>
        </c:manualLayout>
      </c:layout>
      <c:txPr>
        <a:bodyPr/>
        <a:lstStyle/>
        <a:p>
          <a:pPr>
            <a:defRPr lang="es-AR"/>
          </a:pPr>
          <a:endParaRPr lang="es-ES"/>
        </a:p>
      </c:txPr>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1200" b="0" i="0" baseline="0" dirty="0">
                <a:latin typeface="+mj-lt"/>
              </a:rPr>
              <a:t>Makaha - Observación Visual/ Máquina de Soporte Vectorial</a:t>
            </a:r>
          </a:p>
        </c:rich>
      </c:tx>
      <c:layout/>
    </c:title>
    <c:plotArea>
      <c:layout>
        <c:manualLayout>
          <c:layoutTarget val="inner"/>
          <c:xMode val="edge"/>
          <c:yMode val="edge"/>
          <c:x val="5.0128971669717602E-2"/>
          <c:y val="0.16285573489051136"/>
          <c:w val="0.91229087688864363"/>
          <c:h val="0.42844667523762553"/>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1.2189999999999876</c:v>
                </c:pt>
                <c:pt idx="2">
                  <c:v>2.4379999999999997</c:v>
                </c:pt>
                <c:pt idx="3">
                  <c:v>3.6579999999999999</c:v>
                </c:pt>
                <c:pt idx="4">
                  <c:v>1.829</c:v>
                </c:pt>
                <c:pt idx="5">
                  <c:v>1.2189999999999876</c:v>
                </c:pt>
                <c:pt idx="6">
                  <c:v>1.2189999999999876</c:v>
                </c:pt>
                <c:pt idx="7">
                  <c:v>1.2189999999999876</c:v>
                </c:pt>
                <c:pt idx="8">
                  <c:v>2.4379999999999997</c:v>
                </c:pt>
                <c:pt idx="9">
                  <c:v>1.2189999999999876</c:v>
                </c:pt>
                <c:pt idx="10">
                  <c:v>0.61000000000000065</c:v>
                </c:pt>
                <c:pt idx="11">
                  <c:v>3.048</c:v>
                </c:pt>
                <c:pt idx="12">
                  <c:v>1.2189999999999876</c:v>
                </c:pt>
                <c:pt idx="13">
                  <c:v>0.61000000000000065</c:v>
                </c:pt>
                <c:pt idx="14">
                  <c:v>1.2189999999999876</c:v>
                </c:pt>
                <c:pt idx="15">
                  <c:v>2.4379999999999997</c:v>
                </c:pt>
                <c:pt idx="16">
                  <c:v>1.2189999999999876</c:v>
                </c:pt>
                <c:pt idx="17">
                  <c:v>1.2189999999999876</c:v>
                </c:pt>
                <c:pt idx="18">
                  <c:v>0.61000000000000065</c:v>
                </c:pt>
                <c:pt idx="19">
                  <c:v>0.61000000000000065</c:v>
                </c:pt>
                <c:pt idx="20">
                  <c:v>1.829</c:v>
                </c:pt>
                <c:pt idx="21">
                  <c:v>3.048</c:v>
                </c:pt>
                <c:pt idx="22">
                  <c:v>3.048</c:v>
                </c:pt>
                <c:pt idx="23">
                  <c:v>1.2189999999999876</c:v>
                </c:pt>
                <c:pt idx="24">
                  <c:v>1.829</c:v>
                </c:pt>
                <c:pt idx="25">
                  <c:v>0.61000000000000065</c:v>
                </c:pt>
                <c:pt idx="26">
                  <c:v>1.829</c:v>
                </c:pt>
                <c:pt idx="27">
                  <c:v>2.4379999999999997</c:v>
                </c:pt>
                <c:pt idx="28">
                  <c:v>0.61000000000000065</c:v>
                </c:pt>
                <c:pt idx="29">
                  <c:v>0.61000000000000065</c:v>
                </c:pt>
                <c:pt idx="30">
                  <c:v>0.61000000000000065</c:v>
                </c:pt>
                <c:pt idx="31">
                  <c:v>1.2189999999999876</c:v>
                </c:pt>
                <c:pt idx="32">
                  <c:v>1.2189999999999876</c:v>
                </c:pt>
                <c:pt idx="33">
                  <c:v>1.2189999999999876</c:v>
                </c:pt>
                <c:pt idx="34">
                  <c:v>1.2189999999999876</c:v>
                </c:pt>
                <c:pt idx="35">
                  <c:v>1.2189999999999876</c:v>
                </c:pt>
                <c:pt idx="36">
                  <c:v>3.048</c:v>
                </c:pt>
                <c:pt idx="37">
                  <c:v>1.2189999999999876</c:v>
                </c:pt>
                <c:pt idx="38">
                  <c:v>0.61000000000000065</c:v>
                </c:pt>
                <c:pt idx="39">
                  <c:v>1.2189999999999876</c:v>
                </c:pt>
                <c:pt idx="40">
                  <c:v>1.2189999999999876</c:v>
                </c:pt>
                <c:pt idx="41">
                  <c:v>2.4379999999999997</c:v>
                </c:pt>
                <c:pt idx="42">
                  <c:v>1.829</c:v>
                </c:pt>
                <c:pt idx="43">
                  <c:v>1.829</c:v>
                </c:pt>
                <c:pt idx="44">
                  <c:v>0.61000000000000065</c:v>
                </c:pt>
                <c:pt idx="45">
                  <c:v>1.2189999999999876</c:v>
                </c:pt>
                <c:pt idx="46">
                  <c:v>4.8769999999999998</c:v>
                </c:pt>
                <c:pt idx="47">
                  <c:v>0.61000000000000065</c:v>
                </c:pt>
                <c:pt idx="48">
                  <c:v>1.2189999999999876</c:v>
                </c:pt>
                <c:pt idx="49">
                  <c:v>7.3149999999999755</c:v>
                </c:pt>
                <c:pt idx="50">
                  <c:v>1.2189999999999876</c:v>
                </c:pt>
                <c:pt idx="51">
                  <c:v>1.2189999999999876</c:v>
                </c:pt>
                <c:pt idx="52">
                  <c:v>0.61000000000000065</c:v>
                </c:pt>
                <c:pt idx="53">
                  <c:v>1.2189999999999876</c:v>
                </c:pt>
                <c:pt idx="54">
                  <c:v>1.2189999999999876</c:v>
                </c:pt>
                <c:pt idx="55">
                  <c:v>1.2189999999999876</c:v>
                </c:pt>
                <c:pt idx="56">
                  <c:v>2.4379999999999997</c:v>
                </c:pt>
                <c:pt idx="57">
                  <c:v>1.2189999999999876</c:v>
                </c:pt>
                <c:pt idx="58">
                  <c:v>4.8769999999999998</c:v>
                </c:pt>
                <c:pt idx="59">
                  <c:v>1.829</c:v>
                </c:pt>
                <c:pt idx="60">
                  <c:v>2.4379999999999997</c:v>
                </c:pt>
                <c:pt idx="61">
                  <c:v>1.2189999999999876</c:v>
                </c:pt>
                <c:pt idx="62">
                  <c:v>0.61000000000000065</c:v>
                </c:pt>
                <c:pt idx="63">
                  <c:v>3.048</c:v>
                </c:pt>
              </c:numCache>
            </c:numRef>
          </c:yVal>
        </c:ser>
        <c:ser>
          <c:idx val="1"/>
          <c:order val="1"/>
          <c:tx>
            <c:v>Prediccion Clasificador</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Sheet1!$C$1:$C$64</c:f>
              <c:numCache>
                <c:formatCode>General</c:formatCode>
                <c:ptCount val="64"/>
                <c:pt idx="0">
                  <c:v>0</c:v>
                </c:pt>
                <c:pt idx="1">
                  <c:v>1.103</c:v>
                </c:pt>
                <c:pt idx="2">
                  <c:v>1.3580000000000001</c:v>
                </c:pt>
                <c:pt idx="3">
                  <c:v>4.9340000000000002</c:v>
                </c:pt>
                <c:pt idx="4">
                  <c:v>1.02</c:v>
                </c:pt>
                <c:pt idx="5">
                  <c:v>0.97700000000000065</c:v>
                </c:pt>
                <c:pt idx="6">
                  <c:v>1.03</c:v>
                </c:pt>
                <c:pt idx="7">
                  <c:v>0.97700000000000065</c:v>
                </c:pt>
                <c:pt idx="8">
                  <c:v>1.153</c:v>
                </c:pt>
                <c:pt idx="9">
                  <c:v>1.3560000000000001</c:v>
                </c:pt>
                <c:pt idx="10">
                  <c:v>1.121</c:v>
                </c:pt>
                <c:pt idx="11">
                  <c:v>2.9569999999999967</c:v>
                </c:pt>
                <c:pt idx="12">
                  <c:v>2.2909999999999999</c:v>
                </c:pt>
                <c:pt idx="13">
                  <c:v>0.96900000000000064</c:v>
                </c:pt>
                <c:pt idx="14">
                  <c:v>1.276999999999989</c:v>
                </c:pt>
                <c:pt idx="15">
                  <c:v>3.0789999999999997</c:v>
                </c:pt>
                <c:pt idx="16">
                  <c:v>1.137</c:v>
                </c:pt>
                <c:pt idx="17">
                  <c:v>1.1990000000000001</c:v>
                </c:pt>
                <c:pt idx="18">
                  <c:v>1.024999999999989</c:v>
                </c:pt>
                <c:pt idx="19">
                  <c:v>1.0409999999999899</c:v>
                </c:pt>
                <c:pt idx="20">
                  <c:v>1.9940000000000109</c:v>
                </c:pt>
                <c:pt idx="21">
                  <c:v>2.6759999999999997</c:v>
                </c:pt>
                <c:pt idx="22">
                  <c:v>2.258</c:v>
                </c:pt>
                <c:pt idx="23">
                  <c:v>0.93799999999999994</c:v>
                </c:pt>
                <c:pt idx="24">
                  <c:v>1.159</c:v>
                </c:pt>
                <c:pt idx="25">
                  <c:v>0.89300000000000002</c:v>
                </c:pt>
                <c:pt idx="26">
                  <c:v>1.0580000000000001</c:v>
                </c:pt>
                <c:pt idx="27">
                  <c:v>1.657</c:v>
                </c:pt>
                <c:pt idx="28">
                  <c:v>1.367</c:v>
                </c:pt>
                <c:pt idx="29">
                  <c:v>1.32</c:v>
                </c:pt>
                <c:pt idx="30">
                  <c:v>1.127</c:v>
                </c:pt>
                <c:pt idx="31">
                  <c:v>1.1619999999999895</c:v>
                </c:pt>
                <c:pt idx="32">
                  <c:v>1.175</c:v>
                </c:pt>
                <c:pt idx="33">
                  <c:v>1.635</c:v>
                </c:pt>
                <c:pt idx="34">
                  <c:v>2.3759999999999977</c:v>
                </c:pt>
                <c:pt idx="35">
                  <c:v>2.0880000000000001</c:v>
                </c:pt>
                <c:pt idx="36">
                  <c:v>1.9540000000000097</c:v>
                </c:pt>
                <c:pt idx="37">
                  <c:v>1.073</c:v>
                </c:pt>
                <c:pt idx="38">
                  <c:v>0.93200000000000005</c:v>
                </c:pt>
                <c:pt idx="39">
                  <c:v>1.2209999999999877</c:v>
                </c:pt>
                <c:pt idx="40">
                  <c:v>1.081</c:v>
                </c:pt>
                <c:pt idx="41">
                  <c:v>3.5019999999999998</c:v>
                </c:pt>
                <c:pt idx="42">
                  <c:v>1.052</c:v>
                </c:pt>
                <c:pt idx="43">
                  <c:v>1.538</c:v>
                </c:pt>
                <c:pt idx="44">
                  <c:v>1.0569999999999902</c:v>
                </c:pt>
                <c:pt idx="45">
                  <c:v>1.028</c:v>
                </c:pt>
                <c:pt idx="46">
                  <c:v>3.6629999999999998</c:v>
                </c:pt>
                <c:pt idx="47">
                  <c:v>0.96500000000000064</c:v>
                </c:pt>
                <c:pt idx="48">
                  <c:v>1.595</c:v>
                </c:pt>
                <c:pt idx="49">
                  <c:v>6.8039999999999985</c:v>
                </c:pt>
                <c:pt idx="50">
                  <c:v>1.0489999999999902</c:v>
                </c:pt>
                <c:pt idx="51">
                  <c:v>1.4489999999999876</c:v>
                </c:pt>
                <c:pt idx="52">
                  <c:v>0.91600000000000004</c:v>
                </c:pt>
                <c:pt idx="53">
                  <c:v>0.91700000000000004</c:v>
                </c:pt>
                <c:pt idx="54">
                  <c:v>0.99299999999999999</c:v>
                </c:pt>
                <c:pt idx="55">
                  <c:v>1.165</c:v>
                </c:pt>
                <c:pt idx="56">
                  <c:v>2.363</c:v>
                </c:pt>
                <c:pt idx="57">
                  <c:v>1.0580000000000001</c:v>
                </c:pt>
                <c:pt idx="58">
                  <c:v>5.9459999999999997</c:v>
                </c:pt>
                <c:pt idx="59">
                  <c:v>1.5940000000000001</c:v>
                </c:pt>
                <c:pt idx="60">
                  <c:v>1.599</c:v>
                </c:pt>
                <c:pt idx="61">
                  <c:v>1.5629999999999902</c:v>
                </c:pt>
                <c:pt idx="62">
                  <c:v>0.99199999999999999</c:v>
                </c:pt>
                <c:pt idx="63">
                  <c:v>2.8779999999999997</c:v>
                </c:pt>
              </c:numCache>
            </c:numRef>
          </c:yVal>
        </c:ser>
        <c:axId val="129481344"/>
        <c:axId val="129598208"/>
      </c:scatterChart>
      <c:valAx>
        <c:axId val="129481344"/>
        <c:scaling>
          <c:orientation val="minMax"/>
        </c:scaling>
        <c:axPos val="b"/>
        <c:title>
          <c:tx>
            <c:rich>
              <a:bodyPr/>
              <a:lstStyle/>
              <a:p>
                <a:pPr>
                  <a:defRPr lang="es-AR"/>
                </a:pPr>
                <a:r>
                  <a:rPr lang="es-AR"/>
                  <a:t>Día de observación</a:t>
                </a:r>
              </a:p>
            </c:rich>
          </c:tx>
          <c:layout/>
        </c:title>
        <c:numFmt formatCode="#,##0;\-#,##0" sourceLinked="0"/>
        <c:majorTickMark val="none"/>
        <c:tickLblPos val="nextTo"/>
        <c:txPr>
          <a:bodyPr/>
          <a:lstStyle/>
          <a:p>
            <a:pPr>
              <a:defRPr lang="es-AR" baseline="0"/>
            </a:pPr>
            <a:endParaRPr lang="es-ES"/>
          </a:p>
        </c:txPr>
        <c:crossAx val="129598208"/>
        <c:crosses val="autoZero"/>
        <c:crossBetween val="midCat"/>
        <c:majorUnit val="5"/>
      </c:valAx>
      <c:valAx>
        <c:axId val="129598208"/>
        <c:scaling>
          <c:orientation val="minMax"/>
        </c:scaling>
        <c:axPos val="l"/>
        <c:majorGridlines/>
        <c:title>
          <c:tx>
            <c:rich>
              <a:bodyPr/>
              <a:lstStyle/>
              <a:p>
                <a:pPr>
                  <a:defRPr lang="es-AR"/>
                </a:pPr>
                <a:r>
                  <a:rPr lang="es-A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129481344"/>
        <c:crosses val="autoZero"/>
        <c:crossBetween val="midCat"/>
      </c:valAx>
    </c:plotArea>
    <c:legend>
      <c:legendPos val="r"/>
      <c:layout>
        <c:manualLayout>
          <c:xMode val="edge"/>
          <c:yMode val="edge"/>
          <c:x val="0.74133589770230268"/>
          <c:y val="0.71233526043915962"/>
          <c:w val="0.24201434347572601"/>
          <c:h val="0.16317756172635517"/>
        </c:manualLayout>
      </c:layout>
      <c:txPr>
        <a:bodyPr/>
        <a:lstStyle/>
        <a:p>
          <a:pPr>
            <a:defRPr lang="es-AR"/>
          </a:pPr>
          <a:endParaRPr lang="es-ES"/>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838"/>
        </c:manualLayout>
      </c:layout>
      <c:scatterChart>
        <c:scatterStyle val="lineMarker"/>
        <c:ser>
          <c:idx val="0"/>
          <c:order val="0"/>
          <c:tx>
            <c:v>Observacion Visual</c:v>
          </c:tx>
          <c:spPr>
            <a:ln w="28575">
              <a:noFill/>
            </a:ln>
          </c:spPr>
          <c:xVal>
            <c:numRef>
              <c:f>Sheet1!$E$2:$E$65</c:f>
              <c:numCache>
                <c:formatCode>General</c:formatCode>
                <c:ptCount val="64"/>
                <c:pt idx="0">
                  <c:v>1.8</c:v>
                </c:pt>
                <c:pt idx="1">
                  <c:v>3.2600000000000002</c:v>
                </c:pt>
                <c:pt idx="2">
                  <c:v>4.5</c:v>
                </c:pt>
                <c:pt idx="3">
                  <c:v>2.13</c:v>
                </c:pt>
                <c:pt idx="4">
                  <c:v>2.2200000000000002</c:v>
                </c:pt>
                <c:pt idx="5">
                  <c:v>1.61</c:v>
                </c:pt>
                <c:pt idx="6">
                  <c:v>1.87</c:v>
                </c:pt>
                <c:pt idx="7">
                  <c:v>1.9500000000000097</c:v>
                </c:pt>
                <c:pt idx="8">
                  <c:v>2.4899999999999998</c:v>
                </c:pt>
                <c:pt idx="9">
                  <c:v>1.6800000000000097</c:v>
                </c:pt>
                <c:pt idx="10">
                  <c:v>2.98</c:v>
                </c:pt>
                <c:pt idx="11">
                  <c:v>1.4</c:v>
                </c:pt>
                <c:pt idx="12">
                  <c:v>1.6400000000000001</c:v>
                </c:pt>
                <c:pt idx="13">
                  <c:v>2.2799999999999998</c:v>
                </c:pt>
                <c:pt idx="14">
                  <c:v>3.3099999999999987</c:v>
                </c:pt>
                <c:pt idx="15">
                  <c:v>1.9500000000000097</c:v>
                </c:pt>
                <c:pt idx="16">
                  <c:v>1.4</c:v>
                </c:pt>
                <c:pt idx="17">
                  <c:v>1.72</c:v>
                </c:pt>
                <c:pt idx="18">
                  <c:v>1.28</c:v>
                </c:pt>
                <c:pt idx="19">
                  <c:v>3.02</c:v>
                </c:pt>
                <c:pt idx="20">
                  <c:v>3.08</c:v>
                </c:pt>
                <c:pt idx="21">
                  <c:v>1.86</c:v>
                </c:pt>
                <c:pt idx="22">
                  <c:v>1.5</c:v>
                </c:pt>
                <c:pt idx="23">
                  <c:v>2.69</c:v>
                </c:pt>
                <c:pt idx="24">
                  <c:v>1.45</c:v>
                </c:pt>
                <c:pt idx="25">
                  <c:v>1.9900000000000109</c:v>
                </c:pt>
                <c:pt idx="26">
                  <c:v>3</c:v>
                </c:pt>
                <c:pt idx="27">
                  <c:v>2.1</c:v>
                </c:pt>
                <c:pt idx="28">
                  <c:v>2.52</c:v>
                </c:pt>
                <c:pt idx="29">
                  <c:v>2.12</c:v>
                </c:pt>
                <c:pt idx="30">
                  <c:v>1.47</c:v>
                </c:pt>
                <c:pt idx="31">
                  <c:v>5.53</c:v>
                </c:pt>
                <c:pt idx="32">
                  <c:v>2.82</c:v>
                </c:pt>
                <c:pt idx="33">
                  <c:v>3.13</c:v>
                </c:pt>
                <c:pt idx="34">
                  <c:v>2.56</c:v>
                </c:pt>
                <c:pt idx="35">
                  <c:v>2.11</c:v>
                </c:pt>
                <c:pt idx="36">
                  <c:v>2.25</c:v>
                </c:pt>
                <c:pt idx="37">
                  <c:v>1.73</c:v>
                </c:pt>
                <c:pt idx="38">
                  <c:v>2.04</c:v>
                </c:pt>
                <c:pt idx="39">
                  <c:v>1.9600000000000097</c:v>
                </c:pt>
                <c:pt idx="40">
                  <c:v>3.09</c:v>
                </c:pt>
                <c:pt idx="41">
                  <c:v>1.76</c:v>
                </c:pt>
                <c:pt idx="42">
                  <c:v>2.0099999999999998</c:v>
                </c:pt>
                <c:pt idx="43">
                  <c:v>1.54</c:v>
                </c:pt>
                <c:pt idx="44">
                  <c:v>1.9000000000000001</c:v>
                </c:pt>
                <c:pt idx="45">
                  <c:v>4.24</c:v>
                </c:pt>
                <c:pt idx="46">
                  <c:v>1.56</c:v>
                </c:pt>
                <c:pt idx="47">
                  <c:v>1.8800000000000001</c:v>
                </c:pt>
                <c:pt idx="48">
                  <c:v>5.63</c:v>
                </c:pt>
                <c:pt idx="49">
                  <c:v>2.27</c:v>
                </c:pt>
                <c:pt idx="50">
                  <c:v>3.16</c:v>
                </c:pt>
                <c:pt idx="51">
                  <c:v>4.5999999999999996</c:v>
                </c:pt>
                <c:pt idx="52">
                  <c:v>1.6500000000000001</c:v>
                </c:pt>
                <c:pt idx="53">
                  <c:v>2.3699999999999997</c:v>
                </c:pt>
                <c:pt idx="54">
                  <c:v>1.8</c:v>
                </c:pt>
                <c:pt idx="55">
                  <c:v>2.82</c:v>
                </c:pt>
                <c:pt idx="56">
                  <c:v>2</c:v>
                </c:pt>
                <c:pt idx="57">
                  <c:v>5.48</c:v>
                </c:pt>
                <c:pt idx="58">
                  <c:v>3.57</c:v>
                </c:pt>
                <c:pt idx="59">
                  <c:v>2.56</c:v>
                </c:pt>
                <c:pt idx="60">
                  <c:v>2.4</c:v>
                </c:pt>
                <c:pt idx="61">
                  <c:v>1.82</c:v>
                </c:pt>
                <c:pt idx="62">
                  <c:v>3.06</c:v>
                </c:pt>
                <c:pt idx="63">
                  <c:v>2.0099999999999998</c:v>
                </c:pt>
              </c:numCache>
            </c:numRef>
          </c:xVal>
          <c:yVal>
            <c:numRef>
              <c:f>Sheet1!$B$2:$B$65</c:f>
              <c:numCache>
                <c:formatCode>General</c:formatCode>
                <c:ptCount val="64"/>
                <c:pt idx="0">
                  <c:v>1.2189999999999876</c:v>
                </c:pt>
                <c:pt idx="1">
                  <c:v>2.4379999999999997</c:v>
                </c:pt>
                <c:pt idx="2">
                  <c:v>3.6579999999999999</c:v>
                </c:pt>
                <c:pt idx="3">
                  <c:v>1.829</c:v>
                </c:pt>
                <c:pt idx="4">
                  <c:v>1.2189999999999876</c:v>
                </c:pt>
                <c:pt idx="5">
                  <c:v>1.2189999999999876</c:v>
                </c:pt>
                <c:pt idx="6">
                  <c:v>1.2189999999999876</c:v>
                </c:pt>
                <c:pt idx="7">
                  <c:v>2.4379999999999997</c:v>
                </c:pt>
                <c:pt idx="8">
                  <c:v>1.2189999999999876</c:v>
                </c:pt>
                <c:pt idx="9">
                  <c:v>0.61000000000000065</c:v>
                </c:pt>
                <c:pt idx="10">
                  <c:v>3.048</c:v>
                </c:pt>
                <c:pt idx="11">
                  <c:v>1.2189999999999876</c:v>
                </c:pt>
                <c:pt idx="12">
                  <c:v>0.61000000000000065</c:v>
                </c:pt>
                <c:pt idx="13">
                  <c:v>1.2189999999999876</c:v>
                </c:pt>
                <c:pt idx="14">
                  <c:v>2.4379999999999997</c:v>
                </c:pt>
                <c:pt idx="15">
                  <c:v>1.2189999999999876</c:v>
                </c:pt>
                <c:pt idx="16">
                  <c:v>1.2189999999999876</c:v>
                </c:pt>
                <c:pt idx="17">
                  <c:v>0.61000000000000065</c:v>
                </c:pt>
                <c:pt idx="18">
                  <c:v>0.61000000000000065</c:v>
                </c:pt>
                <c:pt idx="19">
                  <c:v>1.829</c:v>
                </c:pt>
                <c:pt idx="20">
                  <c:v>3.048</c:v>
                </c:pt>
                <c:pt idx="21">
                  <c:v>3.048</c:v>
                </c:pt>
                <c:pt idx="22">
                  <c:v>1.2189999999999876</c:v>
                </c:pt>
                <c:pt idx="23">
                  <c:v>1.829</c:v>
                </c:pt>
                <c:pt idx="24">
                  <c:v>0.61000000000000065</c:v>
                </c:pt>
                <c:pt idx="25">
                  <c:v>1.829</c:v>
                </c:pt>
                <c:pt idx="26">
                  <c:v>2.4379999999999997</c:v>
                </c:pt>
                <c:pt idx="27">
                  <c:v>0.61000000000000065</c:v>
                </c:pt>
                <c:pt idx="28">
                  <c:v>0.61000000000000065</c:v>
                </c:pt>
                <c:pt idx="29">
                  <c:v>0.61000000000000065</c:v>
                </c:pt>
                <c:pt idx="30">
                  <c:v>1.2189999999999876</c:v>
                </c:pt>
                <c:pt idx="31">
                  <c:v>1.2189999999999876</c:v>
                </c:pt>
                <c:pt idx="32">
                  <c:v>1.2189999999999876</c:v>
                </c:pt>
                <c:pt idx="33">
                  <c:v>1.2189999999999876</c:v>
                </c:pt>
                <c:pt idx="34">
                  <c:v>1.2189999999999876</c:v>
                </c:pt>
                <c:pt idx="35">
                  <c:v>3.048</c:v>
                </c:pt>
                <c:pt idx="36">
                  <c:v>1.2189999999999876</c:v>
                </c:pt>
                <c:pt idx="37">
                  <c:v>0.61000000000000065</c:v>
                </c:pt>
                <c:pt idx="38">
                  <c:v>1.2189999999999876</c:v>
                </c:pt>
                <c:pt idx="39">
                  <c:v>1.2189999999999876</c:v>
                </c:pt>
                <c:pt idx="40">
                  <c:v>2.4379999999999997</c:v>
                </c:pt>
                <c:pt idx="41">
                  <c:v>1.829</c:v>
                </c:pt>
                <c:pt idx="42">
                  <c:v>1.829</c:v>
                </c:pt>
                <c:pt idx="43">
                  <c:v>0.61000000000000065</c:v>
                </c:pt>
                <c:pt idx="44">
                  <c:v>1.2189999999999876</c:v>
                </c:pt>
                <c:pt idx="45">
                  <c:v>4.8769999999999998</c:v>
                </c:pt>
                <c:pt idx="46">
                  <c:v>0.61000000000000065</c:v>
                </c:pt>
                <c:pt idx="47">
                  <c:v>1.2189999999999876</c:v>
                </c:pt>
                <c:pt idx="48">
                  <c:v>7.3149999999999755</c:v>
                </c:pt>
                <c:pt idx="49">
                  <c:v>1.2189999999999876</c:v>
                </c:pt>
                <c:pt idx="50">
                  <c:v>1.2189999999999876</c:v>
                </c:pt>
                <c:pt idx="51">
                  <c:v>0.61000000000000065</c:v>
                </c:pt>
                <c:pt idx="52">
                  <c:v>1.2189999999999876</c:v>
                </c:pt>
                <c:pt idx="53">
                  <c:v>1.2189999999999876</c:v>
                </c:pt>
                <c:pt idx="54">
                  <c:v>1.2189999999999876</c:v>
                </c:pt>
                <c:pt idx="55">
                  <c:v>2.4379999999999997</c:v>
                </c:pt>
                <c:pt idx="56">
                  <c:v>1.2189999999999876</c:v>
                </c:pt>
                <c:pt idx="57">
                  <c:v>4.8769999999999998</c:v>
                </c:pt>
                <c:pt idx="58">
                  <c:v>1.829</c:v>
                </c:pt>
                <c:pt idx="59">
                  <c:v>2.4379999999999997</c:v>
                </c:pt>
                <c:pt idx="60">
                  <c:v>1.2189999999999876</c:v>
                </c:pt>
                <c:pt idx="61">
                  <c:v>0.61000000000000065</c:v>
                </c:pt>
                <c:pt idx="62">
                  <c:v>3.048</c:v>
                </c:pt>
                <c:pt idx="63">
                  <c:v>1.2189999999999876</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144972416"/>
        <c:axId val="144982784"/>
      </c:scatterChart>
      <c:valAx>
        <c:axId val="144972416"/>
        <c:scaling>
          <c:orientation val="minMax"/>
          <c:max val="8"/>
        </c:scaling>
        <c:axPos val="b"/>
        <c:minorGridlines/>
        <c:title>
          <c:tx>
            <c:rich>
              <a:bodyPr/>
              <a:lstStyle/>
              <a:p>
                <a:pPr>
                  <a:defRPr lang="es-AR"/>
                </a:pPr>
                <a:r>
                  <a:rPr lang="es-AR"/>
                  <a:t>Wave</a:t>
                </a:r>
                <a:r>
                  <a:rPr lang="es-AR" baseline="0"/>
                  <a:t>Watch III (Altura en mts.)</a:t>
                </a:r>
                <a:endParaRPr lang="es-AR"/>
              </a:p>
            </c:rich>
          </c:tx>
        </c:title>
        <c:numFmt formatCode="#,##0;\-#,##0" sourceLinked="0"/>
        <c:tickLblPos val="nextTo"/>
        <c:txPr>
          <a:bodyPr/>
          <a:lstStyle/>
          <a:p>
            <a:pPr>
              <a:defRPr lang="es-AR" baseline="0"/>
            </a:pPr>
            <a:endParaRPr lang="es-ES"/>
          </a:p>
        </c:txPr>
        <c:crossAx val="144982784"/>
        <c:crosses val="autoZero"/>
        <c:crossBetween val="midCat"/>
        <c:majorUnit val="2"/>
      </c:valAx>
      <c:valAx>
        <c:axId val="144982784"/>
        <c:scaling>
          <c:orientation val="minMax"/>
        </c:scaling>
        <c:axPos val="l"/>
        <c:majorGridlines/>
        <c:minorGridlines/>
        <c:title>
          <c:tx>
            <c:rich>
              <a:bodyPr/>
              <a:lstStyle/>
              <a:p>
                <a:pPr>
                  <a:defRPr lang="es-AR"/>
                </a:pPr>
                <a:r>
                  <a:rPr lang="es-AR"/>
                  <a:t>Observación Visual (Altura</a:t>
                </a:r>
                <a:r>
                  <a:rPr lang="es-AR" baseline="0"/>
                  <a:t> en </a:t>
                </a:r>
                <a:r>
                  <a:rPr lang="es-AR"/>
                  <a:t>mts.)</a:t>
                </a:r>
              </a:p>
            </c:rich>
          </c:tx>
        </c:title>
        <c:numFmt formatCode="General" sourceLinked="1"/>
        <c:tickLblPos val="nextTo"/>
        <c:txPr>
          <a:bodyPr/>
          <a:lstStyle/>
          <a:p>
            <a:pPr>
              <a:defRPr lang="es-AR"/>
            </a:pPr>
            <a:endParaRPr lang="es-ES"/>
          </a:p>
        </c:txPr>
        <c:crossAx val="144972416"/>
        <c:crosses val="autoZero"/>
        <c:crossBetween val="midCat"/>
      </c:valAx>
    </c:plotArea>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805"/>
        </c:manualLayout>
      </c:layout>
      <c:scatterChart>
        <c:scatterStyle val="lineMarker"/>
        <c:ser>
          <c:idx val="0"/>
          <c:order val="0"/>
          <c:tx>
            <c:v>Observacion Visual</c:v>
          </c:tx>
          <c:spPr>
            <a:ln w="28575">
              <a:noFill/>
            </a:ln>
          </c:spPr>
          <c:xVal>
            <c:numRef>
              <c:f>Sheet1!$C$2:$C$65</c:f>
              <c:numCache>
                <c:formatCode>General</c:formatCode>
                <c:ptCount val="64"/>
                <c:pt idx="0">
                  <c:v>1.103</c:v>
                </c:pt>
                <c:pt idx="1">
                  <c:v>1.3580000000000001</c:v>
                </c:pt>
                <c:pt idx="2">
                  <c:v>4.9340000000000002</c:v>
                </c:pt>
                <c:pt idx="3">
                  <c:v>1.02</c:v>
                </c:pt>
                <c:pt idx="4">
                  <c:v>0.97700000000000065</c:v>
                </c:pt>
                <c:pt idx="5">
                  <c:v>1.03</c:v>
                </c:pt>
                <c:pt idx="6">
                  <c:v>0.97700000000000065</c:v>
                </c:pt>
                <c:pt idx="7">
                  <c:v>1.153</c:v>
                </c:pt>
                <c:pt idx="8">
                  <c:v>1.3560000000000001</c:v>
                </c:pt>
                <c:pt idx="9">
                  <c:v>1.121</c:v>
                </c:pt>
                <c:pt idx="10">
                  <c:v>2.9569999999999967</c:v>
                </c:pt>
                <c:pt idx="11">
                  <c:v>2.2909999999999999</c:v>
                </c:pt>
                <c:pt idx="12">
                  <c:v>0.96900000000000064</c:v>
                </c:pt>
                <c:pt idx="13">
                  <c:v>1.276999999999989</c:v>
                </c:pt>
                <c:pt idx="14">
                  <c:v>3.0789999999999997</c:v>
                </c:pt>
                <c:pt idx="15">
                  <c:v>1.137</c:v>
                </c:pt>
                <c:pt idx="16">
                  <c:v>1.1990000000000001</c:v>
                </c:pt>
                <c:pt idx="17">
                  <c:v>1.024999999999989</c:v>
                </c:pt>
                <c:pt idx="18">
                  <c:v>1.0409999999999899</c:v>
                </c:pt>
                <c:pt idx="19">
                  <c:v>1.9940000000000109</c:v>
                </c:pt>
                <c:pt idx="20">
                  <c:v>2.6759999999999997</c:v>
                </c:pt>
                <c:pt idx="21">
                  <c:v>2.258</c:v>
                </c:pt>
                <c:pt idx="22">
                  <c:v>0.93799999999999994</c:v>
                </c:pt>
                <c:pt idx="23">
                  <c:v>1.159</c:v>
                </c:pt>
                <c:pt idx="24">
                  <c:v>0.89300000000000002</c:v>
                </c:pt>
                <c:pt idx="25">
                  <c:v>1.0580000000000001</c:v>
                </c:pt>
                <c:pt idx="26">
                  <c:v>1.657</c:v>
                </c:pt>
                <c:pt idx="27">
                  <c:v>1.367</c:v>
                </c:pt>
                <c:pt idx="28">
                  <c:v>1.32</c:v>
                </c:pt>
                <c:pt idx="29">
                  <c:v>1.127</c:v>
                </c:pt>
                <c:pt idx="30">
                  <c:v>1.1619999999999895</c:v>
                </c:pt>
                <c:pt idx="31">
                  <c:v>1.175</c:v>
                </c:pt>
                <c:pt idx="32">
                  <c:v>1.635</c:v>
                </c:pt>
                <c:pt idx="33">
                  <c:v>2.3759999999999977</c:v>
                </c:pt>
                <c:pt idx="34">
                  <c:v>2.0880000000000001</c:v>
                </c:pt>
                <c:pt idx="35">
                  <c:v>1.9540000000000097</c:v>
                </c:pt>
                <c:pt idx="36">
                  <c:v>1.073</c:v>
                </c:pt>
                <c:pt idx="37">
                  <c:v>0.93200000000000005</c:v>
                </c:pt>
                <c:pt idx="38">
                  <c:v>1.2209999999999877</c:v>
                </c:pt>
                <c:pt idx="39">
                  <c:v>1.081</c:v>
                </c:pt>
                <c:pt idx="40">
                  <c:v>3.5019999999999998</c:v>
                </c:pt>
                <c:pt idx="41">
                  <c:v>1.052</c:v>
                </c:pt>
                <c:pt idx="42">
                  <c:v>1.538</c:v>
                </c:pt>
                <c:pt idx="43">
                  <c:v>1.0569999999999902</c:v>
                </c:pt>
                <c:pt idx="44">
                  <c:v>1.028</c:v>
                </c:pt>
                <c:pt idx="45">
                  <c:v>3.6629999999999998</c:v>
                </c:pt>
                <c:pt idx="46">
                  <c:v>0.96500000000000064</c:v>
                </c:pt>
                <c:pt idx="47">
                  <c:v>1.595</c:v>
                </c:pt>
                <c:pt idx="48">
                  <c:v>6.8039999999999985</c:v>
                </c:pt>
                <c:pt idx="49">
                  <c:v>1.0489999999999902</c:v>
                </c:pt>
                <c:pt idx="50">
                  <c:v>1.4489999999999876</c:v>
                </c:pt>
                <c:pt idx="51">
                  <c:v>0.91600000000000004</c:v>
                </c:pt>
                <c:pt idx="52">
                  <c:v>0.91700000000000004</c:v>
                </c:pt>
                <c:pt idx="53">
                  <c:v>0.99299999999999999</c:v>
                </c:pt>
                <c:pt idx="54">
                  <c:v>1.165</c:v>
                </c:pt>
                <c:pt idx="55">
                  <c:v>2.363</c:v>
                </c:pt>
                <c:pt idx="56">
                  <c:v>1.0580000000000001</c:v>
                </c:pt>
                <c:pt idx="57">
                  <c:v>5.9459999999999997</c:v>
                </c:pt>
                <c:pt idx="58">
                  <c:v>1.5940000000000001</c:v>
                </c:pt>
                <c:pt idx="59">
                  <c:v>1.599</c:v>
                </c:pt>
                <c:pt idx="60">
                  <c:v>1.5629999999999902</c:v>
                </c:pt>
                <c:pt idx="61">
                  <c:v>0.99199999999999999</c:v>
                </c:pt>
                <c:pt idx="62">
                  <c:v>2.8779999999999997</c:v>
                </c:pt>
                <c:pt idx="63">
                  <c:v>1.109</c:v>
                </c:pt>
              </c:numCache>
            </c:numRef>
          </c:xVal>
          <c:yVal>
            <c:numRef>
              <c:f>Sheet1!$B$2:$B$65</c:f>
              <c:numCache>
                <c:formatCode>General</c:formatCode>
                <c:ptCount val="64"/>
                <c:pt idx="0">
                  <c:v>1.2189999999999876</c:v>
                </c:pt>
                <c:pt idx="1">
                  <c:v>2.4379999999999997</c:v>
                </c:pt>
                <c:pt idx="2">
                  <c:v>3.6579999999999999</c:v>
                </c:pt>
                <c:pt idx="3">
                  <c:v>1.829</c:v>
                </c:pt>
                <c:pt idx="4">
                  <c:v>1.2189999999999876</c:v>
                </c:pt>
                <c:pt idx="5">
                  <c:v>1.2189999999999876</c:v>
                </c:pt>
                <c:pt idx="6">
                  <c:v>1.2189999999999876</c:v>
                </c:pt>
                <c:pt idx="7">
                  <c:v>2.4379999999999997</c:v>
                </c:pt>
                <c:pt idx="8">
                  <c:v>1.2189999999999876</c:v>
                </c:pt>
                <c:pt idx="9">
                  <c:v>0.61000000000000065</c:v>
                </c:pt>
                <c:pt idx="10">
                  <c:v>3.048</c:v>
                </c:pt>
                <c:pt idx="11">
                  <c:v>1.2189999999999876</c:v>
                </c:pt>
                <c:pt idx="12">
                  <c:v>0.61000000000000065</c:v>
                </c:pt>
                <c:pt idx="13">
                  <c:v>1.2189999999999876</c:v>
                </c:pt>
                <c:pt idx="14">
                  <c:v>2.4379999999999997</c:v>
                </c:pt>
                <c:pt idx="15">
                  <c:v>1.2189999999999876</c:v>
                </c:pt>
                <c:pt idx="16">
                  <c:v>1.2189999999999876</c:v>
                </c:pt>
                <c:pt idx="17">
                  <c:v>0.61000000000000065</c:v>
                </c:pt>
                <c:pt idx="18">
                  <c:v>0.61000000000000065</c:v>
                </c:pt>
                <c:pt idx="19">
                  <c:v>1.829</c:v>
                </c:pt>
                <c:pt idx="20">
                  <c:v>3.048</c:v>
                </c:pt>
                <c:pt idx="21">
                  <c:v>3.048</c:v>
                </c:pt>
                <c:pt idx="22">
                  <c:v>1.2189999999999876</c:v>
                </c:pt>
                <c:pt idx="23">
                  <c:v>1.829</c:v>
                </c:pt>
                <c:pt idx="24">
                  <c:v>0.61000000000000065</c:v>
                </c:pt>
                <c:pt idx="25">
                  <c:v>1.829</c:v>
                </c:pt>
                <c:pt idx="26">
                  <c:v>2.4379999999999997</c:v>
                </c:pt>
                <c:pt idx="27">
                  <c:v>0.61000000000000065</c:v>
                </c:pt>
                <c:pt idx="28">
                  <c:v>0.61000000000000065</c:v>
                </c:pt>
                <c:pt idx="29">
                  <c:v>0.61000000000000065</c:v>
                </c:pt>
                <c:pt idx="30">
                  <c:v>1.2189999999999876</c:v>
                </c:pt>
                <c:pt idx="31">
                  <c:v>1.2189999999999876</c:v>
                </c:pt>
                <c:pt idx="32">
                  <c:v>1.2189999999999876</c:v>
                </c:pt>
                <c:pt idx="33">
                  <c:v>1.2189999999999876</c:v>
                </c:pt>
                <c:pt idx="34">
                  <c:v>1.2189999999999876</c:v>
                </c:pt>
                <c:pt idx="35">
                  <c:v>3.048</c:v>
                </c:pt>
                <c:pt idx="36">
                  <c:v>1.2189999999999876</c:v>
                </c:pt>
                <c:pt idx="37">
                  <c:v>0.61000000000000065</c:v>
                </c:pt>
                <c:pt idx="38">
                  <c:v>1.2189999999999876</c:v>
                </c:pt>
                <c:pt idx="39">
                  <c:v>1.2189999999999876</c:v>
                </c:pt>
                <c:pt idx="40">
                  <c:v>2.4379999999999997</c:v>
                </c:pt>
                <c:pt idx="41">
                  <c:v>1.829</c:v>
                </c:pt>
                <c:pt idx="42">
                  <c:v>1.829</c:v>
                </c:pt>
                <c:pt idx="43">
                  <c:v>0.61000000000000065</c:v>
                </c:pt>
                <c:pt idx="44">
                  <c:v>1.2189999999999876</c:v>
                </c:pt>
                <c:pt idx="45">
                  <c:v>4.8769999999999998</c:v>
                </c:pt>
                <c:pt idx="46">
                  <c:v>0.61000000000000065</c:v>
                </c:pt>
                <c:pt idx="47">
                  <c:v>1.2189999999999876</c:v>
                </c:pt>
                <c:pt idx="48">
                  <c:v>7.3149999999999755</c:v>
                </c:pt>
                <c:pt idx="49">
                  <c:v>1.2189999999999876</c:v>
                </c:pt>
                <c:pt idx="50">
                  <c:v>1.2189999999999876</c:v>
                </c:pt>
                <c:pt idx="51">
                  <c:v>0.61000000000000065</c:v>
                </c:pt>
                <c:pt idx="52">
                  <c:v>1.2189999999999876</c:v>
                </c:pt>
                <c:pt idx="53">
                  <c:v>1.2189999999999876</c:v>
                </c:pt>
                <c:pt idx="54">
                  <c:v>1.2189999999999876</c:v>
                </c:pt>
                <c:pt idx="55">
                  <c:v>2.4379999999999997</c:v>
                </c:pt>
                <c:pt idx="56">
                  <c:v>1.2189999999999876</c:v>
                </c:pt>
                <c:pt idx="57">
                  <c:v>4.8769999999999998</c:v>
                </c:pt>
                <c:pt idx="58">
                  <c:v>1.829</c:v>
                </c:pt>
                <c:pt idx="59">
                  <c:v>2.4379999999999997</c:v>
                </c:pt>
                <c:pt idx="60">
                  <c:v>1.2189999999999876</c:v>
                </c:pt>
                <c:pt idx="61">
                  <c:v>0.61000000000000065</c:v>
                </c:pt>
                <c:pt idx="62">
                  <c:v>3.048</c:v>
                </c:pt>
                <c:pt idx="63">
                  <c:v>1.2189999999999876</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145007360"/>
        <c:axId val="145009280"/>
      </c:scatterChart>
      <c:valAx>
        <c:axId val="145007360"/>
        <c:scaling>
          <c:orientation val="minMax"/>
          <c:max val="8"/>
        </c:scaling>
        <c:axPos val="b"/>
        <c:minorGridlines/>
        <c:title>
          <c:tx>
            <c:rich>
              <a:bodyPr/>
              <a:lstStyle/>
              <a:p>
                <a:pPr>
                  <a:defRPr lang="es-AR"/>
                </a:pPr>
                <a:r>
                  <a:rPr lang="es-AR"/>
                  <a:t>Predicción</a:t>
                </a:r>
                <a:r>
                  <a:rPr lang="es-AR" baseline="0"/>
                  <a:t> SVM (Altura en mts.)</a:t>
                </a:r>
              </a:p>
            </c:rich>
          </c:tx>
        </c:title>
        <c:numFmt formatCode="#,##0;\-#,##0" sourceLinked="0"/>
        <c:tickLblPos val="nextTo"/>
        <c:txPr>
          <a:bodyPr/>
          <a:lstStyle/>
          <a:p>
            <a:pPr>
              <a:defRPr lang="es-AR" baseline="0"/>
            </a:pPr>
            <a:endParaRPr lang="es-ES"/>
          </a:p>
        </c:txPr>
        <c:crossAx val="145009280"/>
        <c:crosses val="autoZero"/>
        <c:crossBetween val="midCat"/>
        <c:majorUnit val="2"/>
      </c:valAx>
      <c:valAx>
        <c:axId val="145009280"/>
        <c:scaling>
          <c:orientation val="minMax"/>
        </c:scaling>
        <c:axPos val="l"/>
        <c:majorGridlines/>
        <c:minorGridlines/>
        <c:title>
          <c:tx>
            <c:rich>
              <a:bodyPr/>
              <a:lstStyle/>
              <a:p>
                <a:pPr>
                  <a:defRPr lang="es-AR"/>
                </a:pPr>
                <a:r>
                  <a:rPr lang="es-AR"/>
                  <a:t>Observacion Visual (Altura en mts.)</a:t>
                </a:r>
              </a:p>
            </c:rich>
          </c:tx>
        </c:title>
        <c:numFmt formatCode="General" sourceLinked="1"/>
        <c:tickLblPos val="nextTo"/>
        <c:txPr>
          <a:bodyPr/>
          <a:lstStyle/>
          <a:p>
            <a:pPr>
              <a:defRPr lang="es-AR"/>
            </a:pPr>
            <a:endParaRPr lang="es-ES"/>
          </a:p>
        </c:txPr>
        <c:crossAx val="145007360"/>
        <c:crosses val="autoZero"/>
        <c:crossBetween val="midCat"/>
      </c:valAx>
    </c:plotArea>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s-ES"/>
  <c:chart>
    <c:view3D>
      <c:rAngAx val="1"/>
    </c:view3D>
    <c:plotArea>
      <c:layout/>
      <c:bar3DChart>
        <c:barDir val="col"/>
        <c:grouping val="clustered"/>
        <c:ser>
          <c:idx val="0"/>
          <c:order val="0"/>
          <c:tx>
            <c:strRef>
              <c:f>Hoja1!$B$1</c:f>
              <c:strCache>
                <c:ptCount val="1"/>
                <c:pt idx="0">
                  <c:v>Correlación WW3 / Obs. Visual</c:v>
                </c:pt>
              </c:strCache>
            </c:strRef>
          </c:tx>
          <c:cat>
            <c:strRef>
              <c:f>Hoja1!$A$2:$A$6</c:f>
              <c:strCache>
                <c:ptCount val="5"/>
                <c:pt idx="0">
                  <c:v>Makaha</c:v>
                </c:pt>
                <c:pt idx="1">
                  <c:v>Sunset</c:v>
                </c:pt>
                <c:pt idx="2">
                  <c:v>Ala Moana</c:v>
                </c:pt>
                <c:pt idx="3">
                  <c:v>Diamond Head</c:v>
                </c:pt>
                <c:pt idx="4">
                  <c:v>Makapuu</c:v>
                </c:pt>
              </c:strCache>
            </c:strRef>
          </c:cat>
          <c:val>
            <c:numRef>
              <c:f>Hoja1!$B$2:$B$6</c:f>
              <c:numCache>
                <c:formatCode>0%</c:formatCode>
                <c:ptCount val="5"/>
                <c:pt idx="0">
                  <c:v>0.66000000000000125</c:v>
                </c:pt>
                <c:pt idx="1">
                  <c:v>0.82000000000000062</c:v>
                </c:pt>
                <c:pt idx="2">
                  <c:v>0</c:v>
                </c:pt>
                <c:pt idx="3">
                  <c:v>0</c:v>
                </c:pt>
                <c:pt idx="4">
                  <c:v>0.4</c:v>
                </c:pt>
              </c:numCache>
            </c:numRef>
          </c:val>
        </c:ser>
        <c:ser>
          <c:idx val="1"/>
          <c:order val="1"/>
          <c:tx>
            <c:strRef>
              <c:f>Hoja1!$C$1</c:f>
              <c:strCache>
                <c:ptCount val="1"/>
                <c:pt idx="0">
                  <c:v>Correlación SVM / Obs. Visual</c:v>
                </c:pt>
              </c:strCache>
            </c:strRef>
          </c:tx>
          <c:spPr>
            <a:solidFill>
              <a:srgbClr val="FF0000"/>
            </a:solidFill>
          </c:spPr>
          <c:cat>
            <c:strRef>
              <c:f>Hoja1!$A$2:$A$6</c:f>
              <c:strCache>
                <c:ptCount val="5"/>
                <c:pt idx="0">
                  <c:v>Makaha</c:v>
                </c:pt>
                <c:pt idx="1">
                  <c:v>Sunset</c:v>
                </c:pt>
                <c:pt idx="2">
                  <c:v>Ala Moana</c:v>
                </c:pt>
                <c:pt idx="3">
                  <c:v>Diamond Head</c:v>
                </c:pt>
                <c:pt idx="4">
                  <c:v>Makapuu</c:v>
                </c:pt>
              </c:strCache>
            </c:strRef>
          </c:cat>
          <c:val>
            <c:numRef>
              <c:f>Hoja1!$C$2:$C$6</c:f>
              <c:numCache>
                <c:formatCode>0%</c:formatCode>
                <c:ptCount val="5"/>
                <c:pt idx="0">
                  <c:v>0.82000000000000062</c:v>
                </c:pt>
                <c:pt idx="1">
                  <c:v>0.89</c:v>
                </c:pt>
                <c:pt idx="2">
                  <c:v>0.5</c:v>
                </c:pt>
                <c:pt idx="3">
                  <c:v>0.48000000000000032</c:v>
                </c:pt>
                <c:pt idx="4">
                  <c:v>0.79</c:v>
                </c:pt>
              </c:numCache>
            </c:numRef>
          </c:val>
        </c:ser>
        <c:shape val="box"/>
        <c:axId val="127278464"/>
        <c:axId val="127280256"/>
        <c:axId val="0"/>
      </c:bar3DChart>
      <c:catAx>
        <c:axId val="127278464"/>
        <c:scaling>
          <c:orientation val="minMax"/>
        </c:scaling>
        <c:axPos val="b"/>
        <c:tickLblPos val="nextTo"/>
        <c:txPr>
          <a:bodyPr/>
          <a:lstStyle/>
          <a:p>
            <a:pPr>
              <a:defRPr lang="es-AR"/>
            </a:pPr>
            <a:endParaRPr lang="es-ES"/>
          </a:p>
        </c:txPr>
        <c:crossAx val="127280256"/>
        <c:crosses val="autoZero"/>
        <c:auto val="1"/>
        <c:lblAlgn val="ctr"/>
        <c:lblOffset val="100"/>
      </c:catAx>
      <c:valAx>
        <c:axId val="127280256"/>
        <c:scaling>
          <c:orientation val="minMax"/>
        </c:scaling>
        <c:axPos val="l"/>
        <c:majorGridlines/>
        <c:numFmt formatCode="0%" sourceLinked="1"/>
        <c:tickLblPos val="nextTo"/>
        <c:txPr>
          <a:bodyPr/>
          <a:lstStyle/>
          <a:p>
            <a:pPr>
              <a:defRPr lang="es-AR"/>
            </a:pPr>
            <a:endParaRPr lang="es-ES"/>
          </a:p>
        </c:txPr>
        <c:crossAx val="127278464"/>
        <c:crosses val="autoZero"/>
        <c:crossBetween val="between"/>
      </c:valAx>
    </c:plotArea>
    <c:legend>
      <c:legendPos val="r"/>
      <c:txPr>
        <a:bodyPr/>
        <a:lstStyle/>
        <a:p>
          <a:pPr>
            <a:defRPr lang="es-AR"/>
          </a:pPr>
          <a:endParaRPr lang="es-ES"/>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s-ES"/>
  <c:chart>
    <c:view3D>
      <c:rAngAx val="1"/>
    </c:view3D>
    <c:plotArea>
      <c:layout/>
      <c:bar3DChart>
        <c:barDir val="col"/>
        <c:grouping val="clustered"/>
        <c:ser>
          <c:idx val="0"/>
          <c:order val="0"/>
          <c:tx>
            <c:strRef>
              <c:f>Hoja1!$B$25</c:f>
              <c:strCache>
                <c:ptCount val="1"/>
                <c:pt idx="0">
                  <c:v>MAE WW3 / Obs. Visual [mts.]</c:v>
                </c:pt>
              </c:strCache>
            </c:strRef>
          </c:tx>
          <c:cat>
            <c:strRef>
              <c:f>Hoja1!$A$26:$A$30</c:f>
              <c:strCache>
                <c:ptCount val="5"/>
                <c:pt idx="0">
                  <c:v>Makaha</c:v>
                </c:pt>
                <c:pt idx="1">
                  <c:v>Sunset</c:v>
                </c:pt>
                <c:pt idx="2">
                  <c:v>Ala Moana</c:v>
                </c:pt>
                <c:pt idx="3">
                  <c:v>Diamond Head</c:v>
                </c:pt>
                <c:pt idx="4">
                  <c:v>Makapuu</c:v>
                </c:pt>
              </c:strCache>
            </c:strRef>
          </c:cat>
          <c:val>
            <c:numRef>
              <c:f>Hoja1!$B$26:$B$30</c:f>
              <c:numCache>
                <c:formatCode>General</c:formatCode>
                <c:ptCount val="5"/>
                <c:pt idx="0">
                  <c:v>0.96000000000000063</c:v>
                </c:pt>
                <c:pt idx="1">
                  <c:v>1.35</c:v>
                </c:pt>
                <c:pt idx="2">
                  <c:v>1.1800000000000019</c:v>
                </c:pt>
                <c:pt idx="3">
                  <c:v>0.99</c:v>
                </c:pt>
                <c:pt idx="4">
                  <c:v>0.9</c:v>
                </c:pt>
              </c:numCache>
            </c:numRef>
          </c:val>
        </c:ser>
        <c:ser>
          <c:idx val="1"/>
          <c:order val="1"/>
          <c:tx>
            <c:strRef>
              <c:f>Hoja1!$C$25</c:f>
              <c:strCache>
                <c:ptCount val="1"/>
                <c:pt idx="0">
                  <c:v>MAE SVM / Obs. Visual [mts.]</c:v>
                </c:pt>
              </c:strCache>
            </c:strRef>
          </c:tx>
          <c:spPr>
            <a:solidFill>
              <a:srgbClr val="FF0000"/>
            </a:solidFill>
          </c:spPr>
          <c:cat>
            <c:strRef>
              <c:f>Hoja1!$A$26:$A$30</c:f>
              <c:strCache>
                <c:ptCount val="5"/>
                <c:pt idx="0">
                  <c:v>Makaha</c:v>
                </c:pt>
                <c:pt idx="1">
                  <c:v>Sunset</c:v>
                </c:pt>
                <c:pt idx="2">
                  <c:v>Ala Moana</c:v>
                </c:pt>
                <c:pt idx="3">
                  <c:v>Diamond Head</c:v>
                </c:pt>
                <c:pt idx="4">
                  <c:v>Makapuu</c:v>
                </c:pt>
              </c:strCache>
            </c:strRef>
          </c:cat>
          <c:val>
            <c:numRef>
              <c:f>Hoja1!$C$26:$C$30</c:f>
              <c:numCache>
                <c:formatCode>General</c:formatCode>
                <c:ptCount val="5"/>
                <c:pt idx="0">
                  <c:v>0.61000000000000065</c:v>
                </c:pt>
                <c:pt idx="1">
                  <c:v>0.82000000000000062</c:v>
                </c:pt>
                <c:pt idx="2">
                  <c:v>0.46</c:v>
                </c:pt>
                <c:pt idx="3">
                  <c:v>0.47000000000000008</c:v>
                </c:pt>
                <c:pt idx="4">
                  <c:v>0.47000000000000008</c:v>
                </c:pt>
              </c:numCache>
            </c:numRef>
          </c:val>
        </c:ser>
        <c:shape val="cylinder"/>
        <c:axId val="127292928"/>
        <c:axId val="127294464"/>
        <c:axId val="0"/>
      </c:bar3DChart>
      <c:catAx>
        <c:axId val="127292928"/>
        <c:scaling>
          <c:orientation val="minMax"/>
        </c:scaling>
        <c:axPos val="b"/>
        <c:tickLblPos val="nextTo"/>
        <c:txPr>
          <a:bodyPr/>
          <a:lstStyle/>
          <a:p>
            <a:pPr>
              <a:defRPr lang="es-AR"/>
            </a:pPr>
            <a:endParaRPr lang="es-ES"/>
          </a:p>
        </c:txPr>
        <c:crossAx val="127294464"/>
        <c:crosses val="autoZero"/>
        <c:auto val="1"/>
        <c:lblAlgn val="ctr"/>
        <c:lblOffset val="100"/>
      </c:catAx>
      <c:valAx>
        <c:axId val="127294464"/>
        <c:scaling>
          <c:orientation val="minMax"/>
        </c:scaling>
        <c:axPos val="l"/>
        <c:majorGridlines/>
        <c:numFmt formatCode="General" sourceLinked="1"/>
        <c:tickLblPos val="nextTo"/>
        <c:txPr>
          <a:bodyPr/>
          <a:lstStyle/>
          <a:p>
            <a:pPr>
              <a:defRPr lang="es-AR"/>
            </a:pPr>
            <a:endParaRPr lang="es-ES"/>
          </a:p>
        </c:txPr>
        <c:crossAx val="127292928"/>
        <c:crosses val="autoZero"/>
        <c:crossBetween val="between"/>
      </c:valAx>
    </c:plotArea>
    <c:legend>
      <c:legendPos val="r"/>
      <c:txPr>
        <a:bodyPr/>
        <a:lstStyle/>
        <a:p>
          <a:pPr>
            <a:defRPr lang="es-AR"/>
          </a:pPr>
          <a:endParaRPr lang="es-ES"/>
        </a:p>
      </c:txPr>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836ABB-6633-4F2E-9CC4-347080E95772}" type="datetimeFigureOut">
              <a:rPr lang="es-ES" smtClean="0"/>
              <a:t>19/08/2010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32D0-E9B5-40DC-909E-F2E33DCC3B23}" type="slidenum">
              <a:rPr lang="es-ES" smtClean="0"/>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Con este enfoque logramos demostrar que el uso de algoritmos de aprendizaje de maquina son una herramienta efectiva y viable para realizar pronósticos de oleaje y del comportamiento del mar, mejorando también los resultados e información ofrecidos por modelos matemáticos desarrollados para el mismo fin. Las mejoras detectadas con el uso de Maquinas de soporte vectorial para predicción sobre la utilización del modelo WAVEWATCH fueron contundentes, ofreciendo incrementos de hasta un 50% en la correlación, y una reducción del MAE de hasta un 60% del original. </a:t>
            </a:r>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11</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13</a:t>
            </a:fld>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26</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Durante</a:t>
            </a:r>
            <a:r>
              <a:rPr lang="es-US" baseline="0" dirty="0" smtClean="0"/>
              <a:t> la </a:t>
            </a:r>
            <a:r>
              <a:rPr lang="es-US" baseline="0" dirty="0" err="1" smtClean="0"/>
              <a:t>experimentacion</a:t>
            </a:r>
            <a:r>
              <a:rPr lang="es-US" baseline="0" dirty="0" smtClean="0"/>
              <a:t> nos enfocamos en evaluar todas las combinaciones entre algoritmos de aprendizaje de maquina y modelos de instancia mencionados anteriormente con los siguientes objetivos: </a:t>
            </a:r>
          </a:p>
          <a:p>
            <a:pPr marL="228600" indent="-228600">
              <a:buAutoNum type="arabicParenR"/>
            </a:pPr>
            <a:r>
              <a:rPr lang="es-US" baseline="0" dirty="0" smtClean="0"/>
              <a:t>Encontrar la </a:t>
            </a:r>
            <a:r>
              <a:rPr lang="es-US" baseline="0" dirty="0" err="1" smtClean="0"/>
              <a:t>combinacion</a:t>
            </a:r>
            <a:r>
              <a:rPr lang="es-US" baseline="0" dirty="0" smtClean="0"/>
              <a:t> optima entre </a:t>
            </a:r>
            <a:r>
              <a:rPr lang="es-US" baseline="0" dirty="0" err="1" smtClean="0"/>
              <a:t>clasfic</a:t>
            </a:r>
            <a:r>
              <a:rPr lang="es-US" baseline="0" dirty="0" smtClean="0"/>
              <a:t> y </a:t>
            </a:r>
            <a:r>
              <a:rPr lang="es-US" baseline="0" dirty="0" err="1" smtClean="0"/>
              <a:t>mod</a:t>
            </a:r>
            <a:r>
              <a:rPr lang="es-US" baseline="0" dirty="0" smtClean="0"/>
              <a:t> de </a:t>
            </a:r>
            <a:r>
              <a:rPr lang="es-US" baseline="0" dirty="0" err="1" smtClean="0"/>
              <a:t>inst</a:t>
            </a:r>
            <a:r>
              <a:rPr lang="es-US" baseline="0" dirty="0" smtClean="0"/>
              <a:t> que ofrece los mejores resultados en cuanto a dos </a:t>
            </a:r>
            <a:r>
              <a:rPr lang="es-US" baseline="0" dirty="0" err="1" smtClean="0"/>
              <a:t>metricas</a:t>
            </a:r>
            <a:r>
              <a:rPr lang="es-US" baseline="0" dirty="0" smtClean="0"/>
              <a:t> (</a:t>
            </a:r>
            <a:r>
              <a:rPr lang="es-US" baseline="0" dirty="0" err="1" smtClean="0"/>
              <a:t>correlacion</a:t>
            </a:r>
            <a:r>
              <a:rPr lang="es-US" baseline="0" dirty="0" smtClean="0"/>
              <a:t> y MAE ) que se van a explicar mas adelante.</a:t>
            </a:r>
            <a:endParaRPr lang="es-ES" baseline="0" dirty="0" smtClean="0"/>
          </a:p>
          <a:p>
            <a:pPr marL="228600" indent="-228600">
              <a:buAutoNum type="arabicParenR" startAt="2"/>
            </a:pPr>
            <a:r>
              <a:rPr lang="es-US" baseline="0" dirty="0" smtClean="0"/>
              <a:t>Evaluar el clasificador entrenado en 5 olas  alrededor de la isla de </a:t>
            </a:r>
            <a:r>
              <a:rPr lang="es-US" baseline="0" dirty="0" err="1" smtClean="0"/>
              <a:t>oahu</a:t>
            </a:r>
            <a:r>
              <a:rPr lang="es-US" baseline="0" dirty="0" smtClean="0"/>
              <a:t>.</a:t>
            </a:r>
          </a:p>
          <a:p>
            <a:pPr marL="228600" indent="-228600">
              <a:buNone/>
            </a:pPr>
            <a:endParaRPr lang="es-US" baseline="0" dirty="0" smtClean="0"/>
          </a:p>
          <a:p>
            <a:pPr marL="228600" indent="-228600">
              <a:buNone/>
            </a:pPr>
            <a:r>
              <a:rPr lang="es-US" baseline="0" dirty="0" smtClean="0"/>
              <a:t>Todas las pruebas realizadas se llevaron a cabo utilizando WEKA , la cual es una herramienta JAVA para realizar </a:t>
            </a:r>
            <a:r>
              <a:rPr lang="es-US" baseline="0" dirty="0" err="1" smtClean="0"/>
              <a:t>mineria</a:t>
            </a:r>
            <a:r>
              <a:rPr lang="es-US" baseline="0" dirty="0" smtClean="0"/>
              <a:t> de datos, proveyendo entre otras cosas los algoritmos de ap. De maquina utilizados en nuestro estudio. Como ya menciono esteban los algoritmos estudiados </a:t>
            </a:r>
            <a:r>
              <a:rPr lang="es-US" baseline="0" dirty="0" err="1" smtClean="0"/>
              <a:t>fuereon</a:t>
            </a:r>
            <a:r>
              <a:rPr lang="es-US" baseline="0" dirty="0" smtClean="0"/>
              <a:t> (</a:t>
            </a:r>
            <a:r>
              <a:rPr lang="es-AR" sz="800" kern="1200" dirty="0" smtClean="0">
                <a:solidFill>
                  <a:schemeClr val="tx1"/>
                </a:solidFill>
                <a:latin typeface="+mn-lt"/>
                <a:ea typeface="+mn-ea"/>
                <a:cs typeface="+mn-cs"/>
              </a:rPr>
              <a:t>Reg. Lineal, SVM, Redes neuronales, Arboles Modelo</a:t>
            </a:r>
            <a:r>
              <a:rPr lang="es-US" baseline="0" dirty="0" smtClean="0"/>
              <a:t>), y los modelos de instancia fueron los </a:t>
            </a:r>
            <a:r>
              <a:rPr lang="es-US" baseline="0" dirty="0" err="1" smtClean="0"/>
              <a:t>tambien</a:t>
            </a:r>
            <a:r>
              <a:rPr lang="es-US" baseline="0" dirty="0" smtClean="0"/>
              <a:t> descriptos por esteban </a:t>
            </a:r>
            <a:r>
              <a:rPr lang="es-US" baseline="0" dirty="0" err="1" smtClean="0"/>
              <a:t>recien</a:t>
            </a:r>
            <a:r>
              <a:rPr lang="es-US" baseline="0" dirty="0" smtClean="0"/>
              <a:t>.</a:t>
            </a:r>
          </a:p>
          <a:p>
            <a:pPr marL="228600" indent="-228600">
              <a:buNone/>
            </a:pPr>
            <a:endParaRPr lang="es-US" baseline="0" dirty="0" smtClean="0"/>
          </a:p>
          <a:p>
            <a:pPr marL="228600" indent="-228600">
              <a:buNone/>
            </a:pPr>
            <a:r>
              <a:rPr lang="es-US" baseline="0" dirty="0" smtClean="0"/>
              <a:t>Todos los algoritmos utilizados </a:t>
            </a:r>
            <a:r>
              <a:rPr lang="es-US" baseline="0" dirty="0" err="1" smtClean="0"/>
              <a:t>utilizados</a:t>
            </a:r>
            <a:r>
              <a:rPr lang="es-US" baseline="0" dirty="0" smtClean="0"/>
              <a:t> provistos por </a:t>
            </a:r>
            <a:r>
              <a:rPr lang="es-US" baseline="0" dirty="0" err="1" smtClean="0"/>
              <a:t>weka</a:t>
            </a:r>
            <a:r>
              <a:rPr lang="es-US" baseline="0" dirty="0" smtClean="0"/>
              <a:t> son parametrizables. Dado que no </a:t>
            </a:r>
            <a:r>
              <a:rPr lang="es-US" baseline="0" dirty="0" err="1" smtClean="0"/>
              <a:t>esxiste</a:t>
            </a:r>
            <a:r>
              <a:rPr lang="es-US" baseline="0" dirty="0" smtClean="0"/>
              <a:t> una base </a:t>
            </a:r>
            <a:r>
              <a:rPr lang="es-US" baseline="0" dirty="0" err="1" smtClean="0"/>
              <a:t>teorica</a:t>
            </a:r>
            <a:r>
              <a:rPr lang="es-US" baseline="0" dirty="0" smtClean="0"/>
              <a:t> completa para determinar los </a:t>
            </a:r>
            <a:r>
              <a:rPr lang="es-US" baseline="0" dirty="0" err="1" smtClean="0"/>
              <a:t>parametros</a:t>
            </a:r>
            <a:r>
              <a:rPr lang="es-US" baseline="0" dirty="0" smtClean="0"/>
              <a:t> </a:t>
            </a:r>
            <a:r>
              <a:rPr lang="es-US" baseline="0" dirty="0" err="1" smtClean="0"/>
              <a:t>optimos</a:t>
            </a:r>
            <a:r>
              <a:rPr lang="es-US" baseline="0" dirty="0" smtClean="0"/>
              <a:t>,  esta tarea fue realizada a prueba y error. </a:t>
            </a:r>
          </a:p>
          <a:p>
            <a:pPr marL="228600" indent="-228600">
              <a:buNone/>
            </a:pPr>
            <a:r>
              <a:rPr lang="es-US" baseline="0" dirty="0" smtClean="0"/>
              <a:t>Se utilizo </a:t>
            </a:r>
            <a:r>
              <a:rPr lang="es-US" baseline="0" dirty="0" err="1" smtClean="0"/>
              <a:t>validacion</a:t>
            </a:r>
            <a:r>
              <a:rPr lang="es-US" baseline="0" dirty="0" smtClean="0"/>
              <a:t> cruzada para probar cada uno del los algoritmos.</a:t>
            </a:r>
          </a:p>
          <a:p>
            <a:pPr marL="228600" indent="-228600">
              <a:buNone/>
            </a:pPr>
            <a:r>
              <a:rPr lang="es-US" baseline="0" dirty="0" err="1" smtClean="0"/>
              <a:t>Regresion</a:t>
            </a:r>
            <a:r>
              <a:rPr lang="es-US" baseline="0" dirty="0" smtClean="0"/>
              <a:t> lineal: la </a:t>
            </a:r>
            <a:r>
              <a:rPr lang="es-US" baseline="0" dirty="0" err="1" smtClean="0"/>
              <a:t>variacion</a:t>
            </a:r>
            <a:r>
              <a:rPr lang="es-US" baseline="0" dirty="0" smtClean="0"/>
              <a:t> de </a:t>
            </a:r>
            <a:r>
              <a:rPr lang="es-US" baseline="0" dirty="0" err="1" smtClean="0"/>
              <a:t>parametros</a:t>
            </a:r>
            <a:r>
              <a:rPr lang="es-US" baseline="0" dirty="0" smtClean="0"/>
              <a:t> no mostro </a:t>
            </a:r>
            <a:r>
              <a:rPr lang="es-US" baseline="0" dirty="0" err="1" smtClean="0"/>
              <a:t>mejorias</a:t>
            </a:r>
            <a:r>
              <a:rPr lang="es-US" baseline="0" dirty="0" smtClean="0"/>
              <a:t> por lo que lo valores por defecto fueron los utilizados</a:t>
            </a:r>
          </a:p>
          <a:p>
            <a:pPr marL="228600" indent="-228600">
              <a:buNone/>
            </a:pPr>
            <a:r>
              <a:rPr lang="es-US" baseline="0" dirty="0" smtClean="0"/>
              <a:t>Arboles modelo: la </a:t>
            </a:r>
            <a:r>
              <a:rPr lang="es-US" baseline="0" dirty="0" err="1" smtClean="0"/>
              <a:t>utilizacion</a:t>
            </a:r>
            <a:r>
              <a:rPr lang="es-US" baseline="0" dirty="0" smtClean="0"/>
              <a:t> de la </a:t>
            </a:r>
            <a:r>
              <a:rPr lang="es-US" baseline="0" dirty="0" err="1" smtClean="0"/>
              <a:t>opcion</a:t>
            </a:r>
            <a:r>
              <a:rPr lang="es-US" baseline="0" dirty="0" smtClean="0"/>
              <a:t> de poda mejoraba notoriamente el rendimiento, el resto de los </a:t>
            </a:r>
            <a:r>
              <a:rPr lang="es-US" baseline="0" dirty="0" err="1" smtClean="0"/>
              <a:t>parametros</a:t>
            </a:r>
            <a:r>
              <a:rPr lang="es-US" baseline="0" dirty="0" smtClean="0"/>
              <a:t> no fueron influyentes pro lo que se utilizaron sus valores por defecto</a:t>
            </a:r>
          </a:p>
          <a:p>
            <a:pPr marL="228600" indent="-228600">
              <a:buNone/>
            </a:pPr>
            <a:r>
              <a:rPr lang="es-US" baseline="0" dirty="0" smtClean="0"/>
              <a:t>Redes neuronales: se jugo mucho con su </a:t>
            </a:r>
            <a:r>
              <a:rPr lang="es-US" baseline="0" dirty="0" err="1" smtClean="0"/>
              <a:t>topologia</a:t>
            </a:r>
            <a:r>
              <a:rPr lang="es-US" baseline="0" dirty="0" smtClean="0"/>
              <a:t> (capas ocultas, nodos y conexiones). 1 capa oculta de 4 nodos presento los mejores resultados. </a:t>
            </a:r>
            <a:r>
              <a:rPr lang="es-US" baseline="0" dirty="0" err="1" smtClean="0"/>
              <a:t>Ademas</a:t>
            </a:r>
            <a:r>
              <a:rPr lang="es-US" baseline="0" dirty="0" smtClean="0"/>
              <a:t> se utilizo una taza de aprendizaje elevada junto con el </a:t>
            </a:r>
            <a:r>
              <a:rPr lang="es-US" baseline="0" dirty="0" err="1" smtClean="0"/>
              <a:t>parametro</a:t>
            </a:r>
            <a:r>
              <a:rPr lang="es-US" baseline="0" dirty="0" smtClean="0"/>
              <a:t> “</a:t>
            </a:r>
            <a:r>
              <a:rPr lang="es-US" baseline="0" dirty="0" err="1" smtClean="0"/>
              <a:t>decay</a:t>
            </a:r>
            <a:r>
              <a:rPr lang="es-US" baseline="0" dirty="0" smtClean="0"/>
              <a:t>”.</a:t>
            </a:r>
          </a:p>
          <a:p>
            <a:pPr marL="228600" indent="-228600">
              <a:buNone/>
            </a:pPr>
            <a:r>
              <a:rPr lang="es-US" baseline="0" dirty="0" smtClean="0"/>
              <a:t>SVM: el </a:t>
            </a:r>
            <a:r>
              <a:rPr lang="es-US" baseline="0" dirty="0" err="1" smtClean="0"/>
              <a:t>parametro</a:t>
            </a:r>
            <a:r>
              <a:rPr lang="es-US" baseline="0" dirty="0" smtClean="0"/>
              <a:t> mas influyente en este fue el </a:t>
            </a:r>
            <a:r>
              <a:rPr lang="es-US" baseline="0" dirty="0" err="1" smtClean="0"/>
              <a:t>alg</a:t>
            </a:r>
            <a:r>
              <a:rPr lang="es-US" baseline="0" dirty="0" smtClean="0"/>
              <a:t> de la </a:t>
            </a:r>
            <a:r>
              <a:rPr lang="es-US" baseline="0" dirty="0" err="1" smtClean="0"/>
              <a:t>funcion</a:t>
            </a:r>
            <a:r>
              <a:rPr lang="es-US" baseline="0" dirty="0" smtClean="0"/>
              <a:t> de kernel, la que mejores resultados mostro fue la </a:t>
            </a:r>
            <a:r>
              <a:rPr lang="es-US" baseline="0" dirty="0" err="1" smtClean="0"/>
              <a:t>Funcion</a:t>
            </a:r>
            <a:r>
              <a:rPr lang="es-US" baseline="0" dirty="0" smtClean="0"/>
              <a:t> Radial </a:t>
            </a:r>
            <a:r>
              <a:rPr lang="es-US" baseline="0" dirty="0" err="1" smtClean="0"/>
              <a:t>Basica</a:t>
            </a:r>
            <a:r>
              <a:rPr lang="es-US" baseline="0" dirty="0" smtClean="0"/>
              <a:t> (RBF) junto con un valor Gamma apropiado (0,5)</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2</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Para</a:t>
            </a:r>
            <a:r>
              <a:rPr lang="es-US" baseline="0" dirty="0" smtClean="0"/>
              <a:t> la</a:t>
            </a:r>
            <a:r>
              <a:rPr lang="es-US" dirty="0" smtClean="0"/>
              <a:t> </a:t>
            </a:r>
            <a:r>
              <a:rPr lang="es-US" dirty="0" err="1" smtClean="0"/>
              <a:t>evaluacion</a:t>
            </a:r>
            <a:r>
              <a:rPr lang="es-US" dirty="0" smtClean="0"/>
              <a:t> de los clasificadores se</a:t>
            </a:r>
            <a:r>
              <a:rPr lang="es-US" baseline="0" dirty="0" smtClean="0"/>
              <a:t> utilizo la </a:t>
            </a:r>
            <a:r>
              <a:rPr lang="es-US" baseline="0" dirty="0" err="1" smtClean="0"/>
              <a:t>tecnica</a:t>
            </a:r>
            <a:r>
              <a:rPr lang="es-US" baseline="0" dirty="0" smtClean="0"/>
              <a:t> de </a:t>
            </a:r>
            <a:r>
              <a:rPr lang="es-US" baseline="0" dirty="0" err="1" smtClean="0"/>
              <a:t>validacion</a:t>
            </a:r>
            <a:r>
              <a:rPr lang="es-US" baseline="0" dirty="0" smtClean="0"/>
              <a:t> cruzada de 10 conjuntos. En cada </a:t>
            </a:r>
            <a:r>
              <a:rPr lang="es-US" baseline="0" dirty="0" err="1" smtClean="0"/>
              <a:t>evaluacion</a:t>
            </a:r>
            <a:r>
              <a:rPr lang="es-US" baseline="0" dirty="0" smtClean="0"/>
              <a:t> la </a:t>
            </a:r>
            <a:r>
              <a:rPr lang="es-US" baseline="0" dirty="0" err="1" smtClean="0"/>
              <a:t>validacion</a:t>
            </a:r>
            <a:r>
              <a:rPr lang="es-US" baseline="0" dirty="0" smtClean="0"/>
              <a:t> cruzada fue corrida 10 veces, en cada una se variaron las instancias que componen cada conjunto, finalmente la </a:t>
            </a:r>
            <a:r>
              <a:rPr lang="es-US" baseline="0" dirty="0" err="1" smtClean="0"/>
              <a:t>evaluacion</a:t>
            </a:r>
            <a:r>
              <a:rPr lang="es-US" baseline="0" dirty="0" smtClean="0"/>
              <a:t> final del clasificador consiste en el promedio de estas 10 corridas resultando en un clasificador mas confiable</a:t>
            </a:r>
          </a:p>
          <a:p>
            <a:endParaRPr lang="es-US" baseline="0" dirty="0" smtClean="0"/>
          </a:p>
          <a:p>
            <a:r>
              <a:rPr lang="es-US" dirty="0" smtClean="0"/>
              <a:t>Para evaluar</a:t>
            </a:r>
            <a:r>
              <a:rPr lang="es-US" baseline="0" dirty="0" smtClean="0"/>
              <a:t> el desempeño de los clasificadores los que se hace es utilizar instancias de prueba cuya clase se conoce y realizar la </a:t>
            </a:r>
            <a:r>
              <a:rPr lang="es-US" baseline="0" dirty="0" err="1" smtClean="0"/>
              <a:t>predicicon</a:t>
            </a:r>
            <a:r>
              <a:rPr lang="es-US" baseline="0" dirty="0" smtClean="0"/>
              <a:t> de dicha clase, luego se compara el valor predicho contra  el valor real. Repitiendo esto con un conjunto de instancias significante y utilizando indicadores </a:t>
            </a:r>
            <a:r>
              <a:rPr lang="es-US" baseline="0" dirty="0" err="1" smtClean="0"/>
              <a:t>estadisticos</a:t>
            </a:r>
            <a:r>
              <a:rPr lang="es-US" baseline="0" dirty="0" smtClean="0"/>
              <a:t> podemos determinar el rendimiento del clasificador y compararlo con otros.</a:t>
            </a:r>
          </a:p>
          <a:p>
            <a:endParaRPr lang="es-US" baseline="0" dirty="0" smtClean="0"/>
          </a:p>
          <a:p>
            <a:r>
              <a:rPr lang="es-US" baseline="0" dirty="0" smtClean="0"/>
              <a:t>Las </a:t>
            </a:r>
            <a:r>
              <a:rPr lang="es-US" baseline="0" dirty="0" err="1" smtClean="0"/>
              <a:t>metricas</a:t>
            </a:r>
            <a:r>
              <a:rPr lang="es-US" baseline="0" dirty="0" smtClean="0"/>
              <a:t> evaluadas fueron :</a:t>
            </a:r>
          </a:p>
          <a:p>
            <a:r>
              <a:rPr lang="es-US" baseline="0" dirty="0" err="1" smtClean="0"/>
              <a:t>Correlacion</a:t>
            </a:r>
            <a:r>
              <a:rPr lang="es-US" baseline="0" dirty="0" smtClean="0"/>
              <a:t> : la cual nos indica el grado de </a:t>
            </a:r>
            <a:r>
              <a:rPr lang="es-US" baseline="0" dirty="0" err="1" smtClean="0"/>
              <a:t>relacion</a:t>
            </a:r>
            <a:r>
              <a:rPr lang="es-US" baseline="0" dirty="0" smtClean="0"/>
              <a:t> entre el valor predicho y el verdadero. Esta toma un valor entre -1 y 1 donde los extremos denotan un alto grado de </a:t>
            </a:r>
            <a:r>
              <a:rPr lang="es-US" baseline="0" dirty="0" err="1" smtClean="0"/>
              <a:t>correlacion</a:t>
            </a:r>
            <a:r>
              <a:rPr lang="es-US" baseline="0" dirty="0" smtClean="0"/>
              <a:t>, lo cual es bueno, mientras que los valores cercanos a cero denotan baja </a:t>
            </a:r>
            <a:r>
              <a:rPr lang="es-US" baseline="0" dirty="0" err="1" smtClean="0"/>
              <a:t>correlacion</a:t>
            </a:r>
            <a:r>
              <a:rPr lang="es-US" baseline="0" dirty="0" smtClean="0"/>
              <a:t>.</a:t>
            </a:r>
          </a:p>
          <a:p>
            <a:r>
              <a:rPr lang="es-US" baseline="0" dirty="0" smtClean="0"/>
              <a:t>MAE: El error absoluto medio indica el promedio de la diferencia entre el valor predicho y el real. Mientras menor sea este valor mejor </a:t>
            </a:r>
            <a:r>
              <a:rPr lang="es-US" baseline="0" dirty="0" err="1" smtClean="0"/>
              <a:t>sera</a:t>
            </a:r>
            <a:r>
              <a:rPr lang="es-US" baseline="0" dirty="0" smtClean="0"/>
              <a:t> el rendimiento del clasificador.</a:t>
            </a:r>
          </a:p>
          <a:p>
            <a:endParaRPr lang="es-US" baseline="0" dirty="0" smtClean="0"/>
          </a:p>
          <a:p>
            <a:r>
              <a:rPr lang="es-US" baseline="0" dirty="0" smtClean="0"/>
              <a:t>Modelos de instancia: Como dijo </a:t>
            </a:r>
            <a:r>
              <a:rPr lang="es-US" baseline="0" dirty="0" err="1" smtClean="0"/>
              <a:t>estebna</a:t>
            </a:r>
            <a:r>
              <a:rPr lang="es-US" baseline="0" dirty="0" smtClean="0"/>
              <a:t> hace un ratito , se experimentaron con diferentes modelos de instancia buscando los atributos que mejores resultados generaban.</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3</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En la imagen</a:t>
            </a:r>
            <a:r>
              <a:rPr lang="es-US" baseline="0" dirty="0" smtClean="0"/>
              <a:t> de Oahu vemos los distintos puntos del modelo que rodean a la isla, junto con las olas que utilizamos en nuestro estudio. Estos fueron los que elegimos en primera </a:t>
            </a:r>
            <a:r>
              <a:rPr lang="es-US" baseline="0" dirty="0" err="1" smtClean="0"/>
              <a:t>instacia</a:t>
            </a:r>
            <a:r>
              <a:rPr lang="es-US" baseline="0" dirty="0" smtClean="0"/>
              <a:t> para evaluar cual se iba a utilizar para entrenar un clasificador para cada ola dado que son los mas cercanos a las distintas costas que presenta la isla.</a:t>
            </a:r>
            <a:endParaRPr lang="es-US" dirty="0" smtClean="0"/>
          </a:p>
          <a:p>
            <a:endParaRPr lang="es-US" dirty="0" smtClean="0"/>
          </a:p>
          <a:p>
            <a:r>
              <a:rPr lang="es-US" dirty="0" smtClean="0"/>
              <a:t>Para elegir</a:t>
            </a:r>
            <a:r>
              <a:rPr lang="es-US" baseline="0" dirty="0" smtClean="0"/>
              <a:t> el </a:t>
            </a:r>
            <a:r>
              <a:rPr lang="es-US" baseline="0" dirty="0" err="1" smtClean="0"/>
              <a:t>gridpoint</a:t>
            </a:r>
            <a:r>
              <a:rPr lang="es-US" baseline="0" dirty="0" smtClean="0"/>
              <a:t> a utilizar para entrenar cada una de las olas del estudio lo que hicimos fue entrenar por cada ola 4 clasificadores (uno por cada </a:t>
            </a:r>
            <a:r>
              <a:rPr lang="es-US" baseline="0" dirty="0" err="1" smtClean="0"/>
              <a:t>Gridpoint</a:t>
            </a:r>
            <a:r>
              <a:rPr lang="es-US" baseline="0" dirty="0" smtClean="0"/>
              <a:t> que se ve en la figura). Finalmente utilizando las </a:t>
            </a:r>
            <a:r>
              <a:rPr lang="es-US" baseline="0" dirty="0" err="1" smtClean="0"/>
              <a:t>metricas</a:t>
            </a:r>
            <a:r>
              <a:rPr lang="es-US" baseline="0" dirty="0" smtClean="0"/>
              <a:t> de </a:t>
            </a:r>
            <a:r>
              <a:rPr lang="es-US" baseline="0" dirty="0" err="1" smtClean="0"/>
              <a:t>evaluacion</a:t>
            </a:r>
            <a:r>
              <a:rPr lang="es-US" baseline="0" dirty="0" smtClean="0"/>
              <a:t> comentadas antes, elegimos el que mejores resultados mostro para cada ola, como se ve en la tabla. Esto a su vez lo hicimos con 2 o 3 modelos de instancia distintos, y todos daban resultados similares</a:t>
            </a:r>
          </a:p>
          <a:p>
            <a:r>
              <a:rPr lang="es-US" baseline="0" dirty="0" smtClean="0"/>
              <a:t>La tabla muestra los resultados con uno de ellos usando SVM.</a:t>
            </a:r>
          </a:p>
          <a:p>
            <a:endParaRPr lang="es-US" baseline="0" dirty="0" smtClean="0"/>
          </a:p>
          <a:p>
            <a:r>
              <a:rPr lang="es-US" baseline="0" dirty="0" smtClean="0"/>
              <a:t>Entre otras pruebas, como ya dijo esteban, se entrenaron clasificadores utilizando mas de un </a:t>
            </a:r>
            <a:r>
              <a:rPr lang="es-US" baseline="0" dirty="0" err="1" smtClean="0"/>
              <a:t>gridpoint</a:t>
            </a:r>
            <a:r>
              <a:rPr lang="es-US" baseline="0" dirty="0" smtClean="0"/>
              <a:t> para una ola especifica, pero dado que los resultados no fueron buenos, esta estrategia la descartamos tempranamente.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Finalmente</a:t>
            </a:r>
            <a:r>
              <a:rPr lang="es-US" baseline="0" dirty="0" smtClean="0"/>
              <a:t> el ultimo aspecto a tener en cuenta para en esta fase de </a:t>
            </a:r>
            <a:r>
              <a:rPr lang="es-US" baseline="0" dirty="0" err="1" smtClean="0"/>
              <a:t>experimentacion</a:t>
            </a:r>
            <a:r>
              <a:rPr lang="es-US" baseline="0" dirty="0" smtClean="0"/>
              <a:t> para obtener el clasificador optimo, fue el tamaño del conjunto de entrenamiento optimo para entrenar el clasificador. Se hicieron numerosas pruebas usando una SVM con conjuntos de 5, 50, 100, 200, 500, 1000, 2000 … instancias evaluando nuevamente los resultados en </a:t>
            </a:r>
            <a:r>
              <a:rPr lang="es-US" baseline="0" dirty="0" err="1" smtClean="0"/>
              <a:t>terminos</a:t>
            </a:r>
            <a:r>
              <a:rPr lang="es-US" baseline="0" dirty="0" smtClean="0"/>
              <a:t> de </a:t>
            </a:r>
            <a:r>
              <a:rPr lang="es-US" baseline="0" dirty="0" err="1" smtClean="0"/>
              <a:t>correlacion</a:t>
            </a:r>
            <a:r>
              <a:rPr lang="es-US" baseline="0" dirty="0" smtClean="0"/>
              <a:t> y MAE. </a:t>
            </a:r>
          </a:p>
          <a:p>
            <a:endParaRPr lang="es-US" baseline="0" dirty="0" smtClean="0"/>
          </a:p>
          <a:p>
            <a:r>
              <a:rPr lang="es-US" baseline="0" dirty="0" smtClean="0"/>
              <a:t>En todos los casos se noto que a medida que se incrementaba el tamaño del conjunto de instancias de entrenamiento, mejoraba el rendimiento del clasificador resultante, hasta alcanzar un tamaño en el cual “converge”.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err="1" smtClean="0"/>
              <a:t>Graficamente</a:t>
            </a:r>
            <a:r>
              <a:rPr lang="es-US" baseline="0" dirty="0" smtClean="0"/>
              <a:t> vemos como se van ajustando los valores de </a:t>
            </a:r>
            <a:r>
              <a:rPr lang="es-US" baseline="0" dirty="0" err="1" smtClean="0"/>
              <a:t>correlacion</a:t>
            </a:r>
            <a:r>
              <a:rPr lang="es-US" baseline="0" dirty="0" smtClean="0"/>
              <a:t> y MAE para cada una de las olas estudiadas a medida que agrandamos el conjunto de entrenamiento. Se ven cambios abruptos a medida que alcanzamos las 100 instancias que luego se va </a:t>
            </a:r>
            <a:r>
              <a:rPr lang="es-US" baseline="0" dirty="0" err="1" smtClean="0"/>
              <a:t>atenueando</a:t>
            </a:r>
            <a:r>
              <a:rPr lang="es-US" baseline="0" dirty="0" smtClean="0"/>
              <a:t> a medida que aumentamos aun mas el tamaño de los conjuntos.</a:t>
            </a:r>
          </a:p>
          <a:p>
            <a:endParaRPr lang="es-US" baseline="0" dirty="0" smtClean="0"/>
          </a:p>
          <a:p>
            <a:r>
              <a:rPr lang="es-US" baseline="0" dirty="0" smtClean="0"/>
              <a:t>En las imágenes se ve que para Sunset, Makaha  y Makapuu se alcanza estabilizar el rendimiento a partir de las 200 instancias aproximadamente (equivalente a 6 meses de observaciones </a:t>
            </a:r>
            <a:r>
              <a:rPr lang="es-US" baseline="0" dirty="0" err="1" smtClean="0"/>
              <a:t>aprox</a:t>
            </a:r>
            <a:r>
              <a:rPr lang="es-US" baseline="0" dirty="0" smtClean="0"/>
              <a:t>), mientras que Diamond head y Ala </a:t>
            </a:r>
            <a:r>
              <a:rPr lang="es-US" baseline="0" dirty="0" err="1" smtClean="0"/>
              <a:t>moana</a:t>
            </a:r>
            <a:r>
              <a:rPr lang="es-US" baseline="0" dirty="0" smtClean="0"/>
              <a:t> se estabilizan aproximadamente a partir de las 600 instancias, entre 12 y 24 meses de observaciones.</a:t>
            </a:r>
          </a:p>
          <a:p>
            <a:endParaRPr lang="es-US" baseline="0" dirty="0" smtClean="0"/>
          </a:p>
          <a:p>
            <a:r>
              <a:rPr lang="es-US" baseline="0" dirty="0" smtClean="0"/>
              <a:t>Estos </a:t>
            </a:r>
            <a:r>
              <a:rPr lang="es-US" baseline="0" dirty="0" err="1" smtClean="0"/>
              <a:t>graficos</a:t>
            </a:r>
            <a:r>
              <a:rPr lang="es-US" baseline="0" dirty="0" smtClean="0"/>
              <a:t> representan clasificadores del tipo SVM que como vamos a ver a </a:t>
            </a:r>
            <a:r>
              <a:rPr lang="es-US" baseline="0" dirty="0" err="1" smtClean="0"/>
              <a:t>continuacion</a:t>
            </a:r>
            <a:r>
              <a:rPr lang="es-US" baseline="0" dirty="0" smtClean="0"/>
              <a:t> fue el que resulto optimo luego de las pruebas..</a:t>
            </a:r>
          </a:p>
          <a:p>
            <a:endParaRPr lang="es-US" baseline="0" dirty="0" smtClean="0"/>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6</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a:t>
            </a:r>
            <a:r>
              <a:rPr lang="es-US" baseline="0" dirty="0" smtClean="0"/>
              <a:t> vez que tenemos todo claro, es decir, conocemos las olas que vamos a estudiar y disponemos </a:t>
            </a:r>
            <a:r>
              <a:rPr lang="es-US" baseline="0" dirty="0" err="1" smtClean="0"/>
              <a:t>informacion</a:t>
            </a:r>
            <a:r>
              <a:rPr lang="es-US" baseline="0" dirty="0" smtClean="0"/>
              <a:t> </a:t>
            </a:r>
            <a:r>
              <a:rPr lang="es-US" baseline="0" dirty="0" err="1" smtClean="0"/>
              <a:t>historica</a:t>
            </a:r>
            <a:r>
              <a:rPr lang="es-US" baseline="0" dirty="0" smtClean="0"/>
              <a:t> suficiente acerca de la altura de la ola (2 años), tenemos la </a:t>
            </a:r>
            <a:r>
              <a:rPr lang="es-US" baseline="0" dirty="0" err="1" smtClean="0"/>
              <a:t>implementacion</a:t>
            </a:r>
            <a:r>
              <a:rPr lang="es-US" baseline="0" dirty="0" smtClean="0"/>
              <a:t> de los algoritmos de </a:t>
            </a:r>
            <a:r>
              <a:rPr lang="es-US" baseline="0" dirty="0" err="1" smtClean="0"/>
              <a:t>ap</a:t>
            </a:r>
            <a:r>
              <a:rPr lang="es-US" baseline="0" dirty="0" smtClean="0"/>
              <a:t> de maquina a utilizar (en nuestro caso usando WEKA), tenemos definidos un conjunto de modelos de instancia, disponemos de </a:t>
            </a:r>
            <a:r>
              <a:rPr lang="es-US" baseline="0" dirty="0" err="1" smtClean="0"/>
              <a:t>metricas</a:t>
            </a:r>
            <a:r>
              <a:rPr lang="es-US" baseline="0" dirty="0" smtClean="0"/>
              <a:t> para evaluar el rendimiento de los clasificadores resultantes, tenemos historial con </a:t>
            </a:r>
            <a:r>
              <a:rPr lang="es-US" baseline="0" dirty="0" err="1" smtClean="0"/>
              <a:t>informacion</a:t>
            </a:r>
            <a:r>
              <a:rPr lang="es-US" baseline="0" dirty="0" smtClean="0"/>
              <a:t> de altamar de los mismos </a:t>
            </a:r>
            <a:r>
              <a:rPr lang="es-US" baseline="0" dirty="0" err="1" smtClean="0"/>
              <a:t>dias</a:t>
            </a:r>
            <a:r>
              <a:rPr lang="es-US" baseline="0" dirty="0" smtClean="0"/>
              <a:t> en que tenemos las observaciones visuales costeras, y tenemos definido el tamaño del conjunto de instancias de entrenamiento optimo, estamos en condiciones de combinar todos los algoritmos de </a:t>
            </a:r>
            <a:r>
              <a:rPr lang="es-US" baseline="0" dirty="0" err="1" smtClean="0"/>
              <a:t>ap</a:t>
            </a:r>
            <a:r>
              <a:rPr lang="es-US" baseline="0" dirty="0" smtClean="0"/>
              <a:t> de maquina con los diferentes modelos de instancia, para cada playa con el fin de obtener, luego de evaluarlos </a:t>
            </a:r>
            <a:r>
              <a:rPr lang="es-US" baseline="0" dirty="0" err="1" smtClean="0"/>
              <a:t>estadisticamente</a:t>
            </a:r>
            <a:r>
              <a:rPr lang="es-US" baseline="0" dirty="0" smtClean="0"/>
              <a:t> cual es la </a:t>
            </a:r>
            <a:r>
              <a:rPr lang="es-US" baseline="0" dirty="0" err="1" smtClean="0"/>
              <a:t>combinacion</a:t>
            </a:r>
            <a:r>
              <a:rPr lang="es-US" baseline="0" dirty="0" smtClean="0"/>
              <a:t> optima algoritmo/modelo de instancia, para poder generar clasificadores especializados para cualquier otra ola que se quiera estudiar.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7</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Esta tabla resume</a:t>
            </a:r>
            <a:r>
              <a:rPr lang="es-US" baseline="0" dirty="0" smtClean="0"/>
              <a:t> todas las tablas de la </a:t>
            </a:r>
            <a:r>
              <a:rPr lang="es-US" baseline="0" dirty="0" err="1" smtClean="0"/>
              <a:t>seccion</a:t>
            </a:r>
            <a:r>
              <a:rPr lang="es-US" baseline="0" dirty="0" smtClean="0"/>
              <a:t> de resultados generales en el informe. Muestra </a:t>
            </a:r>
            <a:r>
              <a:rPr lang="es-US" baseline="0" dirty="0" err="1" smtClean="0"/>
              <a:t>unicamente</a:t>
            </a:r>
            <a:r>
              <a:rPr lang="es-US" baseline="0" dirty="0" smtClean="0"/>
              <a:t> las combinaciones optimas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a:t>
            </a:r>
            <a:r>
              <a:rPr lang="es-US" baseline="0" dirty="0" err="1" smtClean="0"/>
              <a:t>instacia</a:t>
            </a:r>
            <a:r>
              <a:rPr lang="es-US" baseline="0" dirty="0" smtClean="0"/>
              <a:t> para cada playa. En todas las olas salve Makapuu vemos que el algoritmos mas eficiente son SVM, </a:t>
            </a:r>
            <a:r>
              <a:rPr lang="es-US" baseline="0" dirty="0" err="1" smtClean="0"/>
              <a:t>mierntras</a:t>
            </a:r>
            <a:r>
              <a:rPr lang="es-US" baseline="0" dirty="0" smtClean="0"/>
              <a:t> que esta ultima presenta como segunda mejor </a:t>
            </a:r>
            <a:r>
              <a:rPr lang="es-US" baseline="0" dirty="0" err="1" smtClean="0"/>
              <a:t>combinacion</a:t>
            </a:r>
            <a:r>
              <a:rPr lang="es-US" baseline="0" dirty="0" smtClean="0"/>
              <a:t> el algoritmo de </a:t>
            </a:r>
            <a:r>
              <a:rPr lang="es-US" baseline="0" dirty="0" err="1" smtClean="0"/>
              <a:t>Arbol</a:t>
            </a:r>
            <a:r>
              <a:rPr lang="es-US" baseline="0" dirty="0" smtClean="0"/>
              <a:t> Modelo.</a:t>
            </a:r>
            <a:r>
              <a:rPr lang="es-ES" baseline="0" dirty="0" smtClean="0"/>
              <a:t> De esta tabla resulta </a:t>
            </a:r>
            <a:r>
              <a:rPr lang="es-ES" baseline="0" dirty="0" err="1" smtClean="0"/>
              <a:t>facil</a:t>
            </a:r>
            <a:r>
              <a:rPr lang="es-ES" baseline="0" dirty="0" smtClean="0"/>
              <a:t> concluir que las SVM es el algoritmo mas eficiente de nuestro estudio y por ende el que usamos finalmente en el sistema desarrollado.</a:t>
            </a:r>
          </a:p>
          <a:p>
            <a:endParaRPr lang="es-US" baseline="0" dirty="0" smtClean="0"/>
          </a:p>
          <a:p>
            <a:r>
              <a:rPr lang="es-US" baseline="0" dirty="0" smtClean="0"/>
              <a:t>Falta determinar el modelo de instancia optimo. De la misma tabla vemos que </a:t>
            </a:r>
            <a:r>
              <a:rPr lang="es-US" baseline="0" dirty="0" err="1" smtClean="0"/>
              <a:t>ne</a:t>
            </a:r>
            <a:r>
              <a:rPr lang="es-US" baseline="0" dirty="0" smtClean="0"/>
              <a:t> las playas Ala Moana y Diamond y Makapuu , WW3Last3DaysStrategy es el optimo, mientras que en Sunset y Makaha es el segundo mejor. Como nuestro objetivo es elegir el algoritmo optimo en general para todas nuestras pruebas, con quedamos con WW3Last3DaysStrategy  como uno de los mas eficientes todos los casos.</a:t>
            </a:r>
          </a:p>
          <a:p>
            <a:endParaRPr lang="es-US" baseline="0" dirty="0" smtClean="0"/>
          </a:p>
          <a:p>
            <a:r>
              <a:rPr lang="es-US" baseline="0" dirty="0" smtClean="0"/>
              <a:t>De esta manera concluimos que la </a:t>
            </a:r>
            <a:r>
              <a:rPr lang="es-US" baseline="0" dirty="0" err="1" smtClean="0"/>
              <a:t>ocmbinacion</a:t>
            </a:r>
            <a:r>
              <a:rPr lang="es-US" baseline="0" dirty="0" smtClean="0"/>
              <a:t> optima clasificador/modelo es SVM/WW3Last3DaysStrategy</a:t>
            </a:r>
          </a:p>
          <a:p>
            <a:endParaRPr lang="es-US" baseline="0" dirty="0" smtClean="0"/>
          </a:p>
          <a:p>
            <a:r>
              <a:rPr lang="es-US" baseline="0" dirty="0" smtClean="0"/>
              <a:t>Algo para remarcar que no aparece en la tabla porque solo mostramos los mejores resultados para cada ola, fue que los algoritmos no </a:t>
            </a:r>
            <a:r>
              <a:rPr lang="es-US" baseline="0" dirty="0" err="1" smtClean="0"/>
              <a:t>lienales</a:t>
            </a:r>
            <a:r>
              <a:rPr lang="es-US" baseline="0" dirty="0" smtClean="0"/>
              <a:t> presentaron mucho mejores resultados que el de </a:t>
            </a:r>
            <a:r>
              <a:rPr lang="es-US" baseline="0" dirty="0" err="1" smtClean="0"/>
              <a:t>regresion</a:t>
            </a:r>
            <a:r>
              <a:rPr lang="es-US" baseline="0" dirty="0" smtClean="0"/>
              <a:t> lineal. </a:t>
            </a:r>
          </a:p>
          <a:p>
            <a:r>
              <a:rPr lang="es-US" baseline="0" dirty="0" smtClean="0"/>
              <a:t>Es </a:t>
            </a:r>
            <a:r>
              <a:rPr lang="es-US" baseline="0" dirty="0" err="1" smtClean="0"/>
              <a:t>comun</a:t>
            </a:r>
            <a:r>
              <a:rPr lang="es-US" baseline="0" dirty="0" smtClean="0"/>
              <a:t> que cuando las lecturas en altamar son similares en su </a:t>
            </a:r>
            <a:r>
              <a:rPr lang="es-US" baseline="0" dirty="0" err="1" smtClean="0"/>
              <a:t>mayoria</a:t>
            </a:r>
            <a:r>
              <a:rPr lang="es-US" baseline="0" dirty="0" smtClean="0"/>
              <a:t> a las observaciones visuales, la diferencia de </a:t>
            </a:r>
            <a:r>
              <a:rPr lang="es-US" baseline="0" dirty="0" err="1" smtClean="0"/>
              <a:t>performnace</a:t>
            </a:r>
            <a:r>
              <a:rPr lang="es-US" baseline="0" dirty="0" smtClean="0"/>
              <a:t> de ambos tipos de algoritmos (lineales y no lineales) sea muy pequeña (en estos </a:t>
            </a:r>
            <a:r>
              <a:rPr lang="es-US" baseline="0" dirty="0" err="1" smtClean="0"/>
              <a:t>casso</a:t>
            </a:r>
            <a:r>
              <a:rPr lang="es-US" baseline="0" dirty="0" smtClean="0"/>
              <a:t> no hay mucho que predecir), caso contrario, la diferencia de performance entre ambos tipos de algoritmos se hace muy notoria siendo mucho mas efectivos los no lineales. Esto se puede ver en olas como la de Sunset y Makaha (ambos tipos de </a:t>
            </a:r>
            <a:r>
              <a:rPr lang="es-US" baseline="0" dirty="0" err="1" smtClean="0"/>
              <a:t>alg</a:t>
            </a:r>
            <a:r>
              <a:rPr lang="es-US" baseline="0" dirty="0" smtClean="0"/>
              <a:t> resultan similares) , o en Makapuu, DH o Ala </a:t>
            </a:r>
            <a:r>
              <a:rPr lang="es-US" baseline="0" dirty="0" err="1" smtClean="0"/>
              <a:t>moana</a:t>
            </a:r>
            <a:r>
              <a:rPr lang="es-US" baseline="0" dirty="0" smtClean="0"/>
              <a:t> en el cual la diferencia entre ambos tipos es muy notoria.</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8</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 vez que elegimos</a:t>
            </a:r>
            <a:r>
              <a:rPr lang="es-US" baseline="0" dirty="0" smtClean="0"/>
              <a:t> la </a:t>
            </a:r>
            <a:r>
              <a:rPr lang="es-US" baseline="0" dirty="0" err="1" smtClean="0"/>
              <a:t>combinacion</a:t>
            </a:r>
            <a:r>
              <a:rPr lang="es-US" baseline="0" dirty="0" smtClean="0"/>
              <a:t> optima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instancia, utilizamos esta misma para evaluar cada una de las olas de la isla de Oahu para poder determinar que el uso de algoritmos de aprendizaje de maquina para </a:t>
            </a:r>
            <a:r>
              <a:rPr lang="es-US" baseline="0" dirty="0" err="1" smtClean="0"/>
              <a:t>pronosticos</a:t>
            </a:r>
            <a:r>
              <a:rPr lang="es-US" baseline="0" dirty="0" smtClean="0"/>
              <a:t> de oleaje es una </a:t>
            </a:r>
            <a:r>
              <a:rPr lang="es-US" baseline="0" dirty="0" err="1" smtClean="0"/>
              <a:t>tecnica</a:t>
            </a:r>
            <a:r>
              <a:rPr lang="es-US" baseline="0" dirty="0" smtClean="0"/>
              <a:t> viable.</a:t>
            </a:r>
          </a:p>
          <a:p>
            <a:endParaRPr lang="es-US" baseline="0" dirty="0" smtClean="0"/>
          </a:p>
          <a:p>
            <a:r>
              <a:rPr lang="es-US" baseline="0" dirty="0" smtClean="0"/>
              <a:t>Para esto lo que hicimos fue para cada ola calcular la </a:t>
            </a:r>
            <a:r>
              <a:rPr lang="es-US" baseline="0" dirty="0" err="1" smtClean="0"/>
              <a:t>correlacion</a:t>
            </a:r>
            <a:r>
              <a:rPr lang="es-US" baseline="0" dirty="0" smtClean="0"/>
              <a:t> y MAE resultante al contrastar los </a:t>
            </a:r>
            <a:r>
              <a:rPr lang="es-US" baseline="0" dirty="0" err="1" smtClean="0"/>
              <a:t>pronosticos</a:t>
            </a:r>
            <a:r>
              <a:rPr lang="es-US" baseline="0" dirty="0" smtClean="0"/>
              <a:t> del sistema WW3 con las observaciones visuales de lo ocurrido en la costa (Que es lo que usan la </a:t>
            </a:r>
            <a:r>
              <a:rPr lang="es-US" baseline="0" dirty="0" err="1" smtClean="0"/>
              <a:t>mayoria</a:t>
            </a:r>
            <a:r>
              <a:rPr lang="es-US" baseline="0" dirty="0" smtClean="0"/>
              <a:t> de los sistemas de pronostico existentes). Y luego hicimos el mismo estudio pero esta vez contrastando los </a:t>
            </a:r>
            <a:r>
              <a:rPr lang="es-US" baseline="0" dirty="0" err="1" smtClean="0"/>
              <a:t>pronosticos</a:t>
            </a:r>
            <a:r>
              <a:rPr lang="es-US" baseline="0" dirty="0" smtClean="0"/>
              <a:t> de nuestro clasificador previamente entrenado contra las observaciones visuales costeras. </a:t>
            </a:r>
          </a:p>
          <a:p>
            <a:endParaRPr lang="es-US" baseline="0" dirty="0" smtClean="0"/>
          </a:p>
          <a:p>
            <a:r>
              <a:rPr lang="es-US" baseline="0" dirty="0" smtClean="0"/>
              <a:t>Como se ven en las tablas , mejoramos en un 7% la </a:t>
            </a:r>
            <a:r>
              <a:rPr lang="es-US" baseline="0" dirty="0" err="1" smtClean="0"/>
              <a:t>correlacion</a:t>
            </a:r>
            <a:r>
              <a:rPr lang="es-US" baseline="0" dirty="0" smtClean="0"/>
              <a:t> y redujimos en 0,53 metros el MAE. Lo que demuestra que el uso de algoritmos de </a:t>
            </a:r>
            <a:r>
              <a:rPr lang="es-US" baseline="0" dirty="0" err="1" smtClean="0"/>
              <a:t>apren</a:t>
            </a:r>
            <a:r>
              <a:rPr lang="es-US" baseline="0" dirty="0" smtClean="0"/>
              <a:t>. De maquina para </a:t>
            </a:r>
            <a:r>
              <a:rPr lang="es-US" baseline="0" dirty="0" err="1" smtClean="0"/>
              <a:t>pronosticos</a:t>
            </a:r>
            <a:r>
              <a:rPr lang="es-US" baseline="0" dirty="0" smtClean="0"/>
              <a:t> es una </a:t>
            </a:r>
            <a:r>
              <a:rPr lang="es-US" baseline="0" dirty="0" err="1" smtClean="0"/>
              <a:t>tecnica</a:t>
            </a:r>
            <a:r>
              <a:rPr lang="es-US" baseline="0" dirty="0" smtClean="0"/>
              <a:t> efectiva y superior.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9</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47C9B81F-C347-4BEF-BFDF-29C42F48304A}" type="datetimeFigureOut">
              <a:rPr lang="en-US" smtClean="0"/>
              <a:pPr/>
              <a:t>8/19/2010</a:t>
            </a:fld>
            <a:endParaRPr lang="en-US"/>
          </a:p>
        </p:txBody>
      </p:sp>
      <p:sp>
        <p:nvSpPr>
          <p:cNvPr id="19" name="18 Marcador de pie de página"/>
          <p:cNvSpPr>
            <a:spLocks noGrp="1"/>
          </p:cNvSpPr>
          <p:nvPr>
            <p:ph type="ftr" sz="quarter" idx="11"/>
          </p:nvPr>
        </p:nvSpPr>
        <p:spPr/>
        <p:txBody>
          <a:bodyPr/>
          <a:lstStyle/>
          <a:p>
            <a:endParaRPr kumimoji="0" lang="en-US"/>
          </a:p>
        </p:txBody>
      </p:sp>
      <p:sp>
        <p:nvSpPr>
          <p:cNvPr id="27" name="2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8/19/2010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8/19/2010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8/19/2010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7C9B81F-C347-4BEF-BFDF-29C42F48304A}" type="datetimeFigureOut">
              <a:rPr lang="en-US" smtClean="0"/>
              <a:pPr/>
              <a:t>8/19/2010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8/19/2010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7C9B81F-C347-4BEF-BFDF-29C42F48304A}" type="datetimeFigureOut">
              <a:rPr lang="en-US" smtClean="0"/>
              <a:pPr/>
              <a:t>8/19/2010</a:t>
            </a:fld>
            <a:endParaRPr lang="en-US"/>
          </a:p>
        </p:txBody>
      </p:sp>
      <p:sp>
        <p:nvSpPr>
          <p:cNvPr id="8" name="7 Marcador de pie de página"/>
          <p:cNvSpPr>
            <a:spLocks noGrp="1"/>
          </p:cNvSpPr>
          <p:nvPr>
            <p:ph type="ftr" sz="quarter" idx="11"/>
          </p:nvPr>
        </p:nvSpPr>
        <p:spPr/>
        <p:txBody>
          <a:bodyPr/>
          <a:lstStyle/>
          <a:p>
            <a:endParaRPr kumimoji="0" lang="en-US" dirty="0"/>
          </a:p>
        </p:txBody>
      </p:sp>
      <p:sp>
        <p:nvSpPr>
          <p:cNvPr id="9" name="8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7C9B81F-C347-4BEF-BFDF-29C42F48304A}" type="datetimeFigureOut">
              <a:rPr lang="en-US" smtClean="0"/>
              <a:pPr/>
              <a:t>8/19/2010</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7C9B81F-C347-4BEF-BFDF-29C42F48304A}" type="datetimeFigureOut">
              <a:rPr lang="en-US" smtClean="0"/>
              <a:pPr/>
              <a:t>8/19/2010</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8/19/2010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7C9B81F-C347-4BEF-BFDF-29C42F48304A}" type="datetimeFigureOut">
              <a:rPr lang="en-US" smtClean="0"/>
              <a:pPr/>
              <a:t>8/19/2010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a:xfrm>
            <a:off x="8077200" y="6356350"/>
            <a:ext cx="609600" cy="365125"/>
          </a:xfrm>
        </p:spPr>
        <p:txBody>
          <a:bodyPr/>
          <a:lstStyle/>
          <a:p>
            <a:fld id="{042AED99-7FB4-404E-8A97-64753DCE42EC}" type="slidenum">
              <a:rPr kumimoji="0" lang="en-US" smtClean="0"/>
              <a:pPr/>
              <a:t>‹Nº›</a:t>
            </a:fld>
            <a:endParaRPr kumimoji="0" lang="en-U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8/19/2010</a:t>
            </a:fld>
            <a:endParaRPr lang="en-US" dirty="0">
              <a:solidFill>
                <a:schemeClr val="tx2">
                  <a:shade val="90000"/>
                </a:schemeClr>
              </a:solidFill>
            </a:endParaRP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‹Nº›</a:t>
            </a:fld>
            <a:endParaRPr kumimoji="0" lang="en-US" dirty="0">
              <a:solidFill>
                <a:schemeClr val="tx2">
                  <a:shade val="90000"/>
                </a:schemeClr>
              </a:solidFill>
            </a:endParaRPr>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Hoja_de_c_lculo_de_Microsoft_Office_Excel1.xlsx"/></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solidFill>
                  <a:schemeClr val="accent2">
                    <a:lumMod val="75000"/>
                  </a:schemeClr>
                </a:solidFill>
                <a:latin typeface="+mj-lt"/>
              </a:rPr>
              <a:t>Experimentación</a:t>
            </a:r>
            <a:endParaRPr lang="en-US" dirty="0" smtClean="0">
              <a:solidFill>
                <a:schemeClr val="accent2">
                  <a:lumMod val="75000"/>
                </a:schemeClr>
              </a:solidFill>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(9)</a:t>
            </a:r>
            <a:endParaRPr lang="es-ES" dirty="0"/>
          </a:p>
        </p:txBody>
      </p:sp>
      <p:graphicFrame>
        <p:nvGraphicFramePr>
          <p:cNvPr id="8" name="Chart 6"/>
          <p:cNvGraphicFramePr/>
          <p:nvPr/>
        </p:nvGraphicFramePr>
        <p:xfrm>
          <a:off x="142844" y="1857364"/>
          <a:ext cx="8858312" cy="23574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142844" y="4214818"/>
          <a:ext cx="8858312" cy="2490791"/>
        </p:xfrm>
        <a:graphic>
          <a:graphicData uri="http://schemas.openxmlformats.org/drawingml/2006/chart">
            <c:chart xmlns:c="http://schemas.openxmlformats.org/drawingml/2006/chart" xmlns:r="http://schemas.openxmlformats.org/officeDocument/2006/relationships" r:id="rId3"/>
          </a:graphicData>
        </a:graphic>
      </p:graphicFrame>
      <p:pic>
        <p:nvPicPr>
          <p:cNvPr id="38914" name="Picture 2"/>
          <p:cNvPicPr>
            <a:picLocks noChangeAspect="1" noChangeArrowheads="1"/>
          </p:cNvPicPr>
          <p:nvPr/>
        </p:nvPicPr>
        <p:blipFill>
          <a:blip r:embed="rId4" cstate="print"/>
          <a:srcRect/>
          <a:stretch>
            <a:fillRect/>
          </a:stretch>
        </p:blipFill>
        <p:spPr bwMode="auto">
          <a:xfrm>
            <a:off x="5729522" y="4519176"/>
            <a:ext cx="2305050" cy="12382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3891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Experimentación (10)</a:t>
            </a:r>
            <a:endParaRPr lang="es-ES" dirty="0"/>
          </a:p>
        </p:txBody>
      </p:sp>
      <p:graphicFrame>
        <p:nvGraphicFramePr>
          <p:cNvPr id="7" name="Chart 13"/>
          <p:cNvGraphicFramePr/>
          <p:nvPr/>
        </p:nvGraphicFramePr>
        <p:xfrm>
          <a:off x="1" y="1785926"/>
          <a:ext cx="4572000" cy="50720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12"/>
          <p:cNvGraphicFramePr/>
          <p:nvPr/>
        </p:nvGraphicFramePr>
        <p:xfrm>
          <a:off x="4500562" y="1785926"/>
          <a:ext cx="4643438" cy="507207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(11)</a:t>
            </a:r>
            <a:endParaRPr lang="es-ES" dirty="0"/>
          </a:p>
        </p:txBody>
      </p:sp>
      <p:sp>
        <p:nvSpPr>
          <p:cNvPr id="3" name="2 Marcador de contenido"/>
          <p:cNvSpPr>
            <a:spLocks noGrp="1"/>
          </p:cNvSpPr>
          <p:nvPr>
            <p:ph idx="1"/>
          </p:nvPr>
        </p:nvSpPr>
        <p:spPr>
          <a:xfrm>
            <a:off x="457200" y="1935480"/>
            <a:ext cx="8229600" cy="493388"/>
          </a:xfrm>
        </p:spPr>
        <p:txBody>
          <a:bodyPr/>
          <a:lstStyle/>
          <a:p>
            <a:r>
              <a:rPr lang="es-US" dirty="0" smtClean="0">
                <a:latin typeface="+mj-lt"/>
              </a:rPr>
              <a:t>Resultados detallados para todas las pruebas</a:t>
            </a:r>
            <a:endParaRPr lang="es-ES" dirty="0">
              <a:latin typeface="+mj-lt"/>
            </a:endParaRPr>
          </a:p>
        </p:txBody>
      </p:sp>
      <p:graphicFrame>
        <p:nvGraphicFramePr>
          <p:cNvPr id="4" name="1 Gráfico"/>
          <p:cNvGraphicFramePr/>
          <p:nvPr/>
        </p:nvGraphicFramePr>
        <p:xfrm>
          <a:off x="142844" y="2928934"/>
          <a:ext cx="4357718" cy="32861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6 Gráfico"/>
          <p:cNvGraphicFramePr/>
          <p:nvPr/>
        </p:nvGraphicFramePr>
        <p:xfrm>
          <a:off x="4786314" y="2928934"/>
          <a:ext cx="4214842" cy="3286148"/>
        </p:xfrm>
        <a:graphic>
          <a:graphicData uri="http://schemas.openxmlformats.org/drawingml/2006/chart">
            <c:chart xmlns:c="http://schemas.openxmlformats.org/drawingml/2006/chart" xmlns:r="http://schemas.openxmlformats.org/officeDocument/2006/relationships" r:id="rId3"/>
          </a:graphicData>
        </a:graphic>
      </p:graphicFrame>
      <p:sp>
        <p:nvSpPr>
          <p:cNvPr id="7" name="6 CuadroTexto"/>
          <p:cNvSpPr txBox="1"/>
          <p:nvPr/>
        </p:nvSpPr>
        <p:spPr>
          <a:xfrm>
            <a:off x="1714480" y="2571744"/>
            <a:ext cx="1260473" cy="369332"/>
          </a:xfrm>
          <a:prstGeom prst="rect">
            <a:avLst/>
          </a:prstGeom>
          <a:noFill/>
        </p:spPr>
        <p:txBody>
          <a:bodyPr wrap="none" rtlCol="0">
            <a:spAutoFit/>
          </a:bodyPr>
          <a:lstStyle/>
          <a:p>
            <a:r>
              <a:rPr lang="es-US" dirty="0" smtClean="0">
                <a:latin typeface="+mj-lt"/>
              </a:rPr>
              <a:t>Correlación</a:t>
            </a:r>
            <a:endParaRPr lang="es-ES" dirty="0">
              <a:latin typeface="+mj-lt"/>
            </a:endParaRPr>
          </a:p>
        </p:txBody>
      </p:sp>
      <p:sp>
        <p:nvSpPr>
          <p:cNvPr id="9" name="8 CuadroTexto"/>
          <p:cNvSpPr txBox="1"/>
          <p:nvPr/>
        </p:nvSpPr>
        <p:spPr>
          <a:xfrm>
            <a:off x="5429256" y="2571744"/>
            <a:ext cx="2808076" cy="369332"/>
          </a:xfrm>
          <a:prstGeom prst="rect">
            <a:avLst/>
          </a:prstGeom>
          <a:noFill/>
        </p:spPr>
        <p:txBody>
          <a:bodyPr wrap="none" rtlCol="0">
            <a:spAutoFit/>
          </a:bodyPr>
          <a:lstStyle/>
          <a:p>
            <a:r>
              <a:rPr lang="es-US" dirty="0" smtClean="0">
                <a:latin typeface="+mj-lt"/>
              </a:rPr>
              <a:t>Error absoluto medio (MAE)</a:t>
            </a:r>
            <a:endParaRPr lang="es-ES" dirty="0">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solidFill>
                  <a:schemeClr val="accent1">
                    <a:lumMod val="75000"/>
                  </a:schemeClr>
                </a:solidFill>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(1)</a:t>
            </a:r>
            <a:endParaRPr lang="es-ES" dirty="0"/>
          </a:p>
        </p:txBody>
      </p:sp>
      <p:sp>
        <p:nvSpPr>
          <p:cNvPr id="3" name="2 Marcador de contenido"/>
          <p:cNvSpPr>
            <a:spLocks noGrp="1"/>
          </p:cNvSpPr>
          <p:nvPr>
            <p:ph idx="1"/>
          </p:nvPr>
        </p:nvSpPr>
        <p:spPr/>
        <p:txBody>
          <a:bodyPr/>
          <a:lstStyle/>
          <a:p>
            <a:r>
              <a:rPr lang="es-US" dirty="0" smtClean="0">
                <a:latin typeface="+mj-lt"/>
              </a:rPr>
              <a:t>Características:</a:t>
            </a:r>
          </a:p>
          <a:p>
            <a:pPr lvl="1"/>
            <a:r>
              <a:rPr lang="es-US" dirty="0" smtClean="0">
                <a:latin typeface="+mj-lt"/>
              </a:rPr>
              <a:t>Sistema web para el pronóstico de olas.</a:t>
            </a:r>
          </a:p>
          <a:p>
            <a:pPr lvl="1"/>
            <a:r>
              <a:rPr lang="es-US" dirty="0" smtClean="0">
                <a:latin typeface="+mj-lt"/>
              </a:rPr>
              <a:t>Logra pronosticar olas de todo el mundo.</a:t>
            </a:r>
          </a:p>
          <a:p>
            <a:pPr lvl="1"/>
            <a:r>
              <a:rPr lang="es-US" dirty="0" smtClean="0">
                <a:latin typeface="+mj-lt"/>
              </a:rPr>
              <a:t>Utiliza como entrada pronósticos de WAVEWATCH III.</a:t>
            </a:r>
          </a:p>
          <a:p>
            <a:pPr lvl="1"/>
            <a:r>
              <a:rPr lang="es-US" dirty="0" smtClean="0">
                <a:latin typeface="+mj-lt"/>
              </a:rPr>
              <a:t>Ofrece un comparador de olas.</a:t>
            </a:r>
          </a:p>
          <a:p>
            <a:pPr lvl="1"/>
            <a:r>
              <a:rPr lang="es-US" dirty="0" smtClean="0">
                <a:latin typeface="+mj-lt"/>
              </a:rPr>
              <a:t>Usuarios registrados pueden persistir sus propias olas.</a:t>
            </a:r>
          </a:p>
          <a:p>
            <a:endParaRPr lang="es-US" dirty="0" smtClean="0">
              <a:latin typeface="+mj-lt"/>
            </a:endParaRPr>
          </a:p>
          <a:p>
            <a:r>
              <a:rPr lang="es-US" dirty="0" smtClean="0">
                <a:latin typeface="+mj-lt"/>
              </a:rPr>
              <a:t>¿Qué lo diferencia de otros pronosticadores existentes?</a:t>
            </a:r>
          </a:p>
          <a:p>
            <a:r>
              <a:rPr lang="es-US" dirty="0" smtClean="0">
                <a:latin typeface="+mj-lt"/>
              </a:rPr>
              <a:t>¿Cómo logra pronosticar Surf-Forecaster?</a:t>
            </a:r>
          </a:p>
        </p:txBody>
      </p:sp>
      <p:pic>
        <p:nvPicPr>
          <p:cNvPr id="57346" name="Picture 2"/>
          <p:cNvPicPr>
            <a:picLocks noChangeAspect="1" noChangeArrowheads="1"/>
          </p:cNvPicPr>
          <p:nvPr/>
        </p:nvPicPr>
        <p:blipFill>
          <a:blip r:embed="rId2" cstate="print"/>
          <a:srcRect/>
          <a:stretch>
            <a:fillRect/>
          </a:stretch>
        </p:blipFill>
        <p:spPr bwMode="auto">
          <a:xfrm>
            <a:off x="6786578" y="1714488"/>
            <a:ext cx="2033577" cy="16001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Surf-Forecaster(2)</a:t>
            </a:r>
            <a:endParaRPr lang="es-ES" dirty="0"/>
          </a:p>
        </p:txBody>
      </p:sp>
      <p:sp>
        <p:nvSpPr>
          <p:cNvPr id="3" name="2 Marcador de contenido"/>
          <p:cNvSpPr>
            <a:spLocks noGrp="1"/>
          </p:cNvSpPr>
          <p:nvPr>
            <p:ph idx="1"/>
          </p:nvPr>
        </p:nvSpPr>
        <p:spPr>
          <a:xfrm>
            <a:off x="457200" y="1935480"/>
            <a:ext cx="8258204" cy="707702"/>
          </a:xfrm>
        </p:spPr>
        <p:txBody>
          <a:bodyPr/>
          <a:lstStyle/>
          <a:p>
            <a:r>
              <a:rPr lang="es-US" dirty="0" smtClean="0">
                <a:latin typeface="+mj-lt"/>
              </a:rPr>
              <a:t>Arquitectura del sistema</a:t>
            </a:r>
            <a:endParaRPr lang="es-ES" dirty="0">
              <a:latin typeface="+mj-lt"/>
            </a:endParaRPr>
          </a:p>
        </p:txBody>
      </p:sp>
      <p:pic>
        <p:nvPicPr>
          <p:cNvPr id="55309" name="Picture 13"/>
          <p:cNvPicPr>
            <a:picLocks noChangeAspect="1" noChangeArrowheads="1"/>
          </p:cNvPicPr>
          <p:nvPr/>
        </p:nvPicPr>
        <p:blipFill>
          <a:blip r:embed="rId2" cstate="print"/>
          <a:srcRect/>
          <a:stretch>
            <a:fillRect/>
          </a:stretch>
        </p:blipFill>
        <p:spPr bwMode="auto">
          <a:xfrm>
            <a:off x="700097" y="2500306"/>
            <a:ext cx="2266950" cy="1524000"/>
          </a:xfrm>
          <a:prstGeom prst="rect">
            <a:avLst/>
          </a:prstGeom>
          <a:noFill/>
          <a:ln w="9525">
            <a:noFill/>
            <a:miter lim="800000"/>
            <a:headEnd/>
            <a:tailEnd/>
          </a:ln>
          <a:effectLst/>
        </p:spPr>
      </p:pic>
      <p:pic>
        <p:nvPicPr>
          <p:cNvPr id="55310" name="Picture 14"/>
          <p:cNvPicPr>
            <a:picLocks noChangeAspect="1" noChangeArrowheads="1"/>
          </p:cNvPicPr>
          <p:nvPr/>
        </p:nvPicPr>
        <p:blipFill>
          <a:blip r:embed="rId3" cstate="print"/>
          <a:srcRect/>
          <a:stretch>
            <a:fillRect/>
          </a:stretch>
        </p:blipFill>
        <p:spPr bwMode="auto">
          <a:xfrm>
            <a:off x="695098" y="2500306"/>
            <a:ext cx="2266950" cy="4086225"/>
          </a:xfrm>
          <a:prstGeom prst="rect">
            <a:avLst/>
          </a:prstGeom>
          <a:noFill/>
          <a:ln w="9525">
            <a:noFill/>
            <a:miter lim="800000"/>
            <a:headEnd/>
            <a:tailEnd/>
          </a:ln>
          <a:effectLst/>
        </p:spPr>
      </p:pic>
      <p:pic>
        <p:nvPicPr>
          <p:cNvPr id="55311" name="Picture 15"/>
          <p:cNvPicPr>
            <a:picLocks noChangeAspect="1" noChangeArrowheads="1"/>
          </p:cNvPicPr>
          <p:nvPr/>
        </p:nvPicPr>
        <p:blipFill>
          <a:blip r:embed="rId4" cstate="print"/>
          <a:srcRect/>
          <a:stretch>
            <a:fillRect/>
          </a:stretch>
        </p:blipFill>
        <p:spPr bwMode="auto">
          <a:xfrm>
            <a:off x="1914543" y="2500306"/>
            <a:ext cx="5229225" cy="4086225"/>
          </a:xfrm>
          <a:prstGeom prst="rect">
            <a:avLst/>
          </a:prstGeom>
          <a:noFill/>
          <a:ln w="9525">
            <a:noFill/>
            <a:miter lim="800000"/>
            <a:headEnd/>
            <a:tailEnd/>
          </a:ln>
          <a:effectLst/>
        </p:spPr>
      </p:pic>
      <p:cxnSp>
        <p:nvCxnSpPr>
          <p:cNvPr id="27" name="26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2" name="31 Conector recto de flecha"/>
          <p:cNvCxnSpPr/>
          <p:nvPr/>
        </p:nvCxnSpPr>
        <p:spPr>
          <a:xfrm>
            <a:off x="2714612" y="4572008"/>
            <a:ext cx="857256" cy="1588"/>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3" name="32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4" name="33 Conector recto de flecha"/>
          <p:cNvCxnSpPr/>
          <p:nvPr/>
        </p:nvCxnSpPr>
        <p:spPr>
          <a:xfrm flipV="1">
            <a:off x="2714612" y="5429264"/>
            <a:ext cx="857256" cy="285752"/>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3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 -1.1913E-6 L 0.13385 -1.1913E-6 " pathEditMode="relative" rAng="0" ptsTypes="AA">
                                      <p:cBhvr>
                                        <p:cTn id="10" dur="500" fill="hold"/>
                                        <p:tgtEl>
                                          <p:spTgt spid="55311"/>
                                        </p:tgtEl>
                                        <p:attrNameLst>
                                          <p:attrName>ppt_x</p:attrName>
                                          <p:attrName>ppt_y</p:attrName>
                                        </p:attrNameLst>
                                      </p:cBhvr>
                                      <p:rCtr x="67" y="0"/>
                                    </p:animMotion>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553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(3)</a:t>
            </a:r>
            <a:endParaRPr lang="es-ES" dirty="0"/>
          </a:p>
        </p:txBody>
      </p:sp>
      <p:sp>
        <p:nvSpPr>
          <p:cNvPr id="3" name="2 Marcador de contenido"/>
          <p:cNvSpPr>
            <a:spLocks noGrp="1"/>
          </p:cNvSpPr>
          <p:nvPr>
            <p:ph idx="1"/>
          </p:nvPr>
        </p:nvSpPr>
        <p:spPr/>
        <p:txBody>
          <a:bodyPr/>
          <a:lstStyle/>
          <a:p>
            <a:r>
              <a:rPr lang="es-US" dirty="0" smtClean="0">
                <a:latin typeface="+mj-lt"/>
              </a:rPr>
              <a:t>Tipos de usuario</a:t>
            </a:r>
          </a:p>
          <a:p>
            <a:pPr lvl="1"/>
            <a:r>
              <a:rPr lang="es-US" dirty="0" smtClean="0">
                <a:latin typeface="+mj-lt"/>
              </a:rPr>
              <a:t>Usuario no registrado u anónimo.</a:t>
            </a:r>
          </a:p>
          <a:p>
            <a:pPr lvl="1"/>
            <a:r>
              <a:rPr lang="es-US" dirty="0" smtClean="0">
                <a:latin typeface="+mj-lt"/>
              </a:rPr>
              <a:t>Usuario registrado.</a:t>
            </a:r>
          </a:p>
          <a:p>
            <a:pPr lvl="1"/>
            <a:r>
              <a:rPr lang="es-US" dirty="0" smtClean="0">
                <a:latin typeface="+mj-lt"/>
              </a:rPr>
              <a:t>Administrador.</a:t>
            </a:r>
          </a:p>
          <a:p>
            <a:pPr lvl="1"/>
            <a:endParaRPr lang="es-US" dirty="0" smtClean="0"/>
          </a:p>
          <a:p>
            <a:endParaRPr lang="es-ES" dirty="0"/>
          </a:p>
        </p:txBody>
      </p:sp>
      <p:pic>
        <p:nvPicPr>
          <p:cNvPr id="56326" name="Picture 6"/>
          <p:cNvPicPr>
            <a:picLocks noChangeAspect="1" noChangeArrowheads="1"/>
          </p:cNvPicPr>
          <p:nvPr/>
        </p:nvPicPr>
        <p:blipFill>
          <a:blip r:embed="rId2" cstate="print"/>
          <a:srcRect/>
          <a:stretch>
            <a:fillRect/>
          </a:stretch>
        </p:blipFill>
        <p:spPr bwMode="auto">
          <a:xfrm>
            <a:off x="6429388" y="4214818"/>
            <a:ext cx="2428892" cy="24218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Surf-Forecaster (4)</a:t>
            </a:r>
            <a:endParaRPr lang="es-ES" dirty="0"/>
          </a:p>
        </p:txBody>
      </p:sp>
      <p:sp>
        <p:nvSpPr>
          <p:cNvPr id="5" name="4 Marcador de contenido"/>
          <p:cNvSpPr>
            <a:spLocks noGrp="1"/>
          </p:cNvSpPr>
          <p:nvPr>
            <p:ph idx="1"/>
          </p:nvPr>
        </p:nvSpPr>
        <p:spPr/>
        <p:txBody>
          <a:bodyPr>
            <a:normAutofit/>
          </a:bodyPr>
          <a:lstStyle/>
          <a:p>
            <a:r>
              <a:rPr lang="es-US" sz="2000" dirty="0" smtClean="0">
                <a:latin typeface="+mj-lt"/>
              </a:rPr>
              <a:t>Página de inicio (Usuario anónimo)</a:t>
            </a:r>
            <a:endParaRPr lang="es-ES" sz="2000" dirty="0">
              <a:latin typeface="+mj-lt"/>
            </a:endParaRPr>
          </a:p>
        </p:txBody>
      </p:sp>
      <p:pic>
        <p:nvPicPr>
          <p:cNvPr id="55299" name="Picture 3"/>
          <p:cNvPicPr>
            <a:picLocks noChangeAspect="1" noChangeArrowheads="1"/>
          </p:cNvPicPr>
          <p:nvPr/>
        </p:nvPicPr>
        <p:blipFill>
          <a:blip r:embed="rId2" cstate="print"/>
          <a:srcRect/>
          <a:stretch>
            <a:fillRect/>
          </a:stretch>
        </p:blipFill>
        <p:spPr bwMode="auto">
          <a:xfrm>
            <a:off x="142844" y="2571744"/>
            <a:ext cx="8850959"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(5)</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Página de inicio (Usuario registrado)</a:t>
            </a:r>
            <a:endParaRPr lang="es-ES" sz="2000" dirty="0">
              <a:latin typeface="+mj-lt"/>
            </a:endParaRPr>
          </a:p>
        </p:txBody>
      </p:sp>
      <p:pic>
        <p:nvPicPr>
          <p:cNvPr id="56322" name="Picture 2"/>
          <p:cNvPicPr>
            <a:picLocks noChangeAspect="1" noChangeArrowheads="1"/>
          </p:cNvPicPr>
          <p:nvPr/>
        </p:nvPicPr>
        <p:blipFill>
          <a:blip r:embed="rId2" cstate="print"/>
          <a:srcRect/>
          <a:stretch>
            <a:fillRect/>
          </a:stretch>
        </p:blipFill>
        <p:spPr bwMode="auto">
          <a:xfrm>
            <a:off x="142844" y="2571744"/>
            <a:ext cx="8839333"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(6)</a:t>
            </a:r>
            <a:endParaRPr lang="es-ES" dirty="0"/>
          </a:p>
        </p:txBody>
      </p:sp>
      <p:sp>
        <p:nvSpPr>
          <p:cNvPr id="3" name="2 Marcador de contenido"/>
          <p:cNvSpPr>
            <a:spLocks noGrp="1"/>
          </p:cNvSpPr>
          <p:nvPr>
            <p:ph idx="1"/>
          </p:nvPr>
        </p:nvSpPr>
        <p:spPr/>
        <p:txBody>
          <a:bodyPr/>
          <a:lstStyle/>
          <a:p>
            <a:r>
              <a:rPr lang="es-US" sz="2000" dirty="0" smtClean="0">
                <a:latin typeface="+mj-lt"/>
              </a:rPr>
              <a:t>Pronósticos</a:t>
            </a:r>
            <a:endParaRPr lang="es-ES" sz="2000" dirty="0">
              <a:latin typeface="+mj-lt"/>
            </a:endParaRPr>
          </a:p>
        </p:txBody>
      </p:sp>
      <p:pic>
        <p:nvPicPr>
          <p:cNvPr id="57347" name="Picture 3"/>
          <p:cNvPicPr>
            <a:picLocks noChangeAspect="1" noChangeArrowheads="1"/>
          </p:cNvPicPr>
          <p:nvPr/>
        </p:nvPicPr>
        <p:blipFill>
          <a:blip r:embed="rId2" cstate="print"/>
          <a:srcRect/>
          <a:stretch>
            <a:fillRect/>
          </a:stretch>
        </p:blipFill>
        <p:spPr bwMode="auto">
          <a:xfrm>
            <a:off x="71406" y="2357430"/>
            <a:ext cx="9029700" cy="4500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Experimentación (1)</a:t>
            </a:r>
            <a:endParaRPr lang="es-AR" dirty="0"/>
          </a:p>
        </p:txBody>
      </p:sp>
      <p:sp>
        <p:nvSpPr>
          <p:cNvPr id="3" name="Content Placeholder 2"/>
          <p:cNvSpPr>
            <a:spLocks noGrp="1"/>
          </p:cNvSpPr>
          <p:nvPr>
            <p:ph idx="1"/>
          </p:nvPr>
        </p:nvSpPr>
        <p:spPr/>
        <p:txBody>
          <a:bodyPr/>
          <a:lstStyle/>
          <a:p>
            <a:r>
              <a:rPr lang="es-AR" dirty="0" smtClean="0">
                <a:latin typeface="+mj-lt"/>
              </a:rPr>
              <a:t>Objetivos: </a:t>
            </a:r>
          </a:p>
          <a:p>
            <a:pPr marL="880110" lvl="1" indent="-514350">
              <a:buFont typeface="+mj-lt"/>
              <a:buAutoNum type="arabicPeriod"/>
            </a:pPr>
            <a:r>
              <a:rPr lang="es-AR" dirty="0" smtClean="0">
                <a:latin typeface="+mj-lt"/>
              </a:rPr>
              <a:t>Encontrar la combinación óptima [algoritmo de aprendizaje de máquina / modelo de instancia].</a:t>
            </a:r>
          </a:p>
          <a:p>
            <a:pPr marL="880110" lvl="1" indent="-514350">
              <a:buFont typeface="+mj-lt"/>
              <a:buAutoNum type="arabicPeriod"/>
            </a:pPr>
            <a:r>
              <a:rPr lang="es-AR" dirty="0" smtClean="0">
                <a:latin typeface="+mj-lt"/>
              </a:rPr>
              <a:t>Evaluar el desempeño del clasificador  resultante.</a:t>
            </a:r>
          </a:p>
          <a:p>
            <a:endParaRPr lang="es-AR" dirty="0" smtClean="0">
              <a:latin typeface="+mj-lt"/>
            </a:endParaRPr>
          </a:p>
          <a:p>
            <a:r>
              <a:rPr lang="es-AR" dirty="0" smtClean="0">
                <a:latin typeface="+mj-lt"/>
              </a:rPr>
              <a:t>Consideraciones  generales:</a:t>
            </a:r>
          </a:p>
          <a:p>
            <a:pPr lvl="1"/>
            <a:r>
              <a:rPr lang="es-AR" dirty="0" smtClean="0">
                <a:latin typeface="+mj-lt"/>
              </a:rPr>
              <a:t>Utilización de la herramienta WEKA.</a:t>
            </a:r>
          </a:p>
          <a:p>
            <a:pPr lvl="1"/>
            <a:r>
              <a:rPr lang="es-AR" dirty="0" smtClean="0">
                <a:latin typeface="+mj-lt"/>
              </a:rPr>
              <a:t>Se evaluaron 4 algoritmos de clasificación : [Reg. Lineal, SVM, Redes neuronales, Arboles Modelo]</a:t>
            </a:r>
          </a:p>
          <a:p>
            <a:pPr lvl="1"/>
            <a:r>
              <a:rPr lang="es-AR" dirty="0" smtClean="0">
                <a:latin typeface="+mj-lt"/>
              </a:rPr>
              <a:t>Parametrización de los algoritmos</a:t>
            </a:r>
          </a:p>
          <a:p>
            <a:pPr lvl="1"/>
            <a:endParaRPr lang="es-AR" dirty="0" smtClean="0">
              <a:latin typeface="+mj-lt"/>
            </a:endParaRPr>
          </a:p>
          <a:p>
            <a:endParaRPr lang="es-AR" dirty="0" smtClean="0"/>
          </a:p>
        </p:txBody>
      </p:sp>
      <p:pic>
        <p:nvPicPr>
          <p:cNvPr id="32769" name="Picture 1"/>
          <p:cNvPicPr>
            <a:picLocks noChangeAspect="1" noChangeArrowheads="1"/>
          </p:cNvPicPr>
          <p:nvPr/>
        </p:nvPicPr>
        <p:blipFill>
          <a:blip r:embed="rId3" cstate="print"/>
          <a:srcRect/>
          <a:stretch>
            <a:fillRect/>
          </a:stretch>
        </p:blipFill>
        <p:spPr bwMode="auto">
          <a:xfrm>
            <a:off x="7072330" y="3571876"/>
            <a:ext cx="1714512"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(7)</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Comparador  de olas (1)</a:t>
            </a:r>
            <a:endParaRPr lang="es-ES" sz="2000" dirty="0">
              <a:latin typeface="+mj-lt"/>
            </a:endParaRPr>
          </a:p>
        </p:txBody>
      </p:sp>
      <p:pic>
        <p:nvPicPr>
          <p:cNvPr id="58370" name="Picture 2"/>
          <p:cNvPicPr>
            <a:picLocks noChangeAspect="1" noChangeArrowheads="1"/>
          </p:cNvPicPr>
          <p:nvPr/>
        </p:nvPicPr>
        <p:blipFill>
          <a:blip r:embed="rId2" cstate="print"/>
          <a:srcRect/>
          <a:stretch>
            <a:fillRect/>
          </a:stretch>
        </p:blipFill>
        <p:spPr bwMode="auto">
          <a:xfrm>
            <a:off x="39507" y="2305605"/>
            <a:ext cx="9058239" cy="4552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(8)</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(2)</a:t>
            </a:r>
            <a:endParaRPr lang="es-ES" sz="2000" dirty="0">
              <a:latin typeface="+mj-lt"/>
            </a:endParaRPr>
          </a:p>
        </p:txBody>
      </p:sp>
      <p:pic>
        <p:nvPicPr>
          <p:cNvPr id="59395" name="Picture 3"/>
          <p:cNvPicPr>
            <a:picLocks noChangeAspect="1" noChangeArrowheads="1"/>
          </p:cNvPicPr>
          <p:nvPr/>
        </p:nvPicPr>
        <p:blipFill>
          <a:blip r:embed="rId2" cstate="print"/>
          <a:srcRect/>
          <a:stretch>
            <a:fillRect/>
          </a:stretch>
        </p:blipFill>
        <p:spPr bwMode="auto">
          <a:xfrm>
            <a:off x="1" y="1799173"/>
            <a:ext cx="9144000" cy="50588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(9)</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(3)</a:t>
            </a:r>
            <a:endParaRPr lang="es-ES" sz="2000" dirty="0">
              <a:latin typeface="+mj-lt"/>
            </a:endParaRPr>
          </a:p>
        </p:txBody>
      </p:sp>
      <p:pic>
        <p:nvPicPr>
          <p:cNvPr id="60418" name="Picture 2"/>
          <p:cNvPicPr>
            <a:picLocks noChangeAspect="1" noChangeArrowheads="1"/>
          </p:cNvPicPr>
          <p:nvPr/>
        </p:nvPicPr>
        <p:blipFill>
          <a:blip r:embed="rId2" cstate="print"/>
          <a:srcRect/>
          <a:stretch>
            <a:fillRect/>
          </a:stretch>
        </p:blipFill>
        <p:spPr bwMode="auto">
          <a:xfrm>
            <a:off x="0" y="1813785"/>
            <a:ext cx="9144000" cy="50442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(10)</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Nueva ola (sólo usuarios registrados) (1)</a:t>
            </a:r>
            <a:endParaRPr lang="es-ES" sz="2000" dirty="0">
              <a:latin typeface="+mj-lt"/>
            </a:endParaRPr>
          </a:p>
        </p:txBody>
      </p:sp>
      <p:pic>
        <p:nvPicPr>
          <p:cNvPr id="61442" name="Picture 2"/>
          <p:cNvPicPr>
            <a:picLocks noChangeAspect="1" noChangeArrowheads="1"/>
          </p:cNvPicPr>
          <p:nvPr/>
        </p:nvPicPr>
        <p:blipFill>
          <a:blip r:embed="rId2" cstate="print"/>
          <a:srcRect/>
          <a:stretch>
            <a:fillRect/>
          </a:stretch>
        </p:blipFill>
        <p:spPr bwMode="auto">
          <a:xfrm>
            <a:off x="0" y="1764827"/>
            <a:ext cx="9144000" cy="50931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(11)</a:t>
            </a:r>
            <a:endParaRPr lang="es-ES" dirty="0"/>
          </a:p>
        </p:txBody>
      </p:sp>
      <p:sp>
        <p:nvSpPr>
          <p:cNvPr id="3" name="2 Marcador de contenido"/>
          <p:cNvSpPr>
            <a:spLocks noGrp="1"/>
          </p:cNvSpPr>
          <p:nvPr>
            <p:ph idx="1"/>
          </p:nvPr>
        </p:nvSpPr>
        <p:spPr>
          <a:xfrm>
            <a:off x="428596" y="1428736"/>
            <a:ext cx="8229600" cy="4895864"/>
          </a:xfrm>
        </p:spPr>
        <p:txBody>
          <a:bodyPr/>
          <a:lstStyle/>
          <a:p>
            <a:r>
              <a:rPr lang="es-US" sz="2000" dirty="0" smtClean="0">
                <a:latin typeface="+mj-lt"/>
              </a:rPr>
              <a:t>Nueva ola (sólo usuarios registrados) (2)</a:t>
            </a:r>
            <a:endParaRPr lang="es-ES" sz="2000" dirty="0" smtClean="0">
              <a:latin typeface="+mj-lt"/>
            </a:endParaRPr>
          </a:p>
          <a:p>
            <a:endParaRPr lang="es-ES" dirty="0"/>
          </a:p>
        </p:txBody>
      </p:sp>
      <p:pic>
        <p:nvPicPr>
          <p:cNvPr id="62467" name="Picture 3"/>
          <p:cNvPicPr>
            <a:picLocks noChangeAspect="1" noChangeArrowheads="1"/>
          </p:cNvPicPr>
          <p:nvPr/>
        </p:nvPicPr>
        <p:blipFill>
          <a:blip r:embed="rId2" cstate="print"/>
          <a:srcRect/>
          <a:stretch>
            <a:fillRect/>
          </a:stretch>
        </p:blipFill>
        <p:spPr bwMode="auto">
          <a:xfrm>
            <a:off x="0" y="1762169"/>
            <a:ext cx="9144000" cy="5095831"/>
          </a:xfrm>
          <a:prstGeom prst="rect">
            <a:avLst/>
          </a:prstGeom>
          <a:noFill/>
          <a:ln w="9525">
            <a:noFill/>
            <a:miter lim="800000"/>
            <a:headEnd/>
            <a:tailEnd/>
          </a:ln>
          <a:effectLst/>
        </p:spPr>
      </p:pic>
      <p:pic>
        <p:nvPicPr>
          <p:cNvPr id="62468" name="Picture 4"/>
          <p:cNvPicPr>
            <a:picLocks noChangeAspect="1" noChangeArrowheads="1"/>
          </p:cNvPicPr>
          <p:nvPr/>
        </p:nvPicPr>
        <p:blipFill>
          <a:blip r:embed="rId3" cstate="print"/>
          <a:srcRect/>
          <a:stretch>
            <a:fillRect/>
          </a:stretch>
        </p:blipFill>
        <p:spPr bwMode="auto">
          <a:xfrm>
            <a:off x="5214942" y="1357298"/>
            <a:ext cx="3367093" cy="521995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ppt_w</p:attrName>
                                        </p:attrNameLst>
                                      </p:cBhvr>
                                      <p:tavLst>
                                        <p:tav tm="0">
                                          <p:val>
                                            <p:fltVal val="0"/>
                                          </p:val>
                                        </p:tav>
                                        <p:tav tm="100000">
                                          <p:val>
                                            <p:strVal val="#ppt_w"/>
                                          </p:val>
                                        </p:tav>
                                      </p:tavLst>
                                    </p:anim>
                                    <p:anim calcmode="lin" valueType="num">
                                      <p:cBhvr>
                                        <p:cTn id="8" dur="500" fill="hold"/>
                                        <p:tgtEl>
                                          <p:spTgt spid="62468"/>
                                        </p:tgtEl>
                                        <p:attrNameLst>
                                          <p:attrName>ppt_h</p:attrName>
                                        </p:attrNameLst>
                                      </p:cBhvr>
                                      <p:tavLst>
                                        <p:tav tm="0">
                                          <p:val>
                                            <p:fltVal val="0"/>
                                          </p:val>
                                        </p:tav>
                                        <p:tav tm="100000">
                                          <p:val>
                                            <p:strVal val="#ppt_h"/>
                                          </p:val>
                                        </p:tav>
                                      </p:tavLst>
                                    </p:anim>
                                    <p:animEffect transition="in" filter="fade">
                                      <p:cBhvr>
                                        <p:cTn id="9"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(12)</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Mis olas (sólo usuarios registrados)</a:t>
            </a:r>
            <a:endParaRPr lang="es-ES" sz="2000" dirty="0">
              <a:latin typeface="+mj-lt"/>
            </a:endParaRPr>
          </a:p>
        </p:txBody>
      </p:sp>
      <p:pic>
        <p:nvPicPr>
          <p:cNvPr id="63490" name="Picture 2"/>
          <p:cNvPicPr>
            <a:picLocks noChangeAspect="1" noChangeArrowheads="1"/>
          </p:cNvPicPr>
          <p:nvPr/>
        </p:nvPicPr>
        <p:blipFill>
          <a:blip r:embed="rId2" cstate="print"/>
          <a:srcRect/>
          <a:stretch>
            <a:fillRect/>
          </a:stretch>
        </p:blipFill>
        <p:spPr bwMode="auto">
          <a:xfrm>
            <a:off x="0" y="1739889"/>
            <a:ext cx="9144000" cy="5118111"/>
          </a:xfrm>
          <a:prstGeom prst="rect">
            <a:avLst/>
          </a:prstGeom>
          <a:noFill/>
          <a:ln w="9525">
            <a:noFill/>
            <a:miter lim="800000"/>
            <a:headEnd/>
            <a:tailEnd/>
          </a:ln>
          <a:effectLst/>
        </p:spPr>
      </p:pic>
      <p:pic>
        <p:nvPicPr>
          <p:cNvPr id="63492" name="Picture 4"/>
          <p:cNvPicPr>
            <a:picLocks noChangeAspect="1" noChangeArrowheads="1"/>
          </p:cNvPicPr>
          <p:nvPr/>
        </p:nvPicPr>
        <p:blipFill>
          <a:blip r:embed="rId3" cstate="print"/>
          <a:srcRect/>
          <a:stretch>
            <a:fillRect/>
          </a:stretch>
        </p:blipFill>
        <p:spPr bwMode="auto">
          <a:xfrm>
            <a:off x="1500166" y="1785926"/>
            <a:ext cx="7099784" cy="4871698"/>
          </a:xfrm>
          <a:prstGeom prst="rect">
            <a:avLst/>
          </a:prstGeom>
          <a:noFill/>
          <a:ln w="9525">
            <a:noFill/>
            <a:miter lim="800000"/>
            <a:headEnd/>
            <a:tailEnd/>
          </a:ln>
          <a:effectLst/>
        </p:spPr>
      </p:pic>
      <p:pic>
        <p:nvPicPr>
          <p:cNvPr id="63493" name="Picture 5"/>
          <p:cNvPicPr>
            <a:picLocks noChangeAspect="1" noChangeArrowheads="1"/>
          </p:cNvPicPr>
          <p:nvPr/>
        </p:nvPicPr>
        <p:blipFill>
          <a:blip r:embed="rId4" cstate="print"/>
          <a:srcRect/>
          <a:stretch>
            <a:fillRect/>
          </a:stretch>
        </p:blipFill>
        <p:spPr bwMode="auto">
          <a:xfrm>
            <a:off x="5286380" y="3357562"/>
            <a:ext cx="3619500" cy="2419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 calcmode="lin" valueType="num">
                                      <p:cBhvr>
                                        <p:cTn id="7" dur="500" fill="hold"/>
                                        <p:tgtEl>
                                          <p:spTgt spid="63492"/>
                                        </p:tgtEl>
                                        <p:attrNameLst>
                                          <p:attrName>ppt_w</p:attrName>
                                        </p:attrNameLst>
                                      </p:cBhvr>
                                      <p:tavLst>
                                        <p:tav tm="0">
                                          <p:val>
                                            <p:fltVal val="0"/>
                                          </p:val>
                                        </p:tav>
                                        <p:tav tm="100000">
                                          <p:val>
                                            <p:strVal val="#ppt_w"/>
                                          </p:val>
                                        </p:tav>
                                      </p:tavLst>
                                    </p:anim>
                                    <p:anim calcmode="lin" valueType="num">
                                      <p:cBhvr>
                                        <p:cTn id="8" dur="500" fill="hold"/>
                                        <p:tgtEl>
                                          <p:spTgt spid="63492"/>
                                        </p:tgtEl>
                                        <p:attrNameLst>
                                          <p:attrName>ppt_h</p:attrName>
                                        </p:attrNameLst>
                                      </p:cBhvr>
                                      <p:tavLst>
                                        <p:tav tm="0">
                                          <p:val>
                                            <p:fltVal val="0"/>
                                          </p:val>
                                        </p:tav>
                                        <p:tav tm="100000">
                                          <p:val>
                                            <p:strVal val="#ppt_h"/>
                                          </p:val>
                                        </p:tav>
                                      </p:tavLst>
                                    </p:anim>
                                    <p:animEffect transition="in" filter="fade">
                                      <p:cBhvr>
                                        <p:cTn id="9" dur="500"/>
                                        <p:tgtEl>
                                          <p:spTgt spid="6349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3493"/>
                                        </p:tgtEl>
                                        <p:attrNameLst>
                                          <p:attrName>style.visibility</p:attrName>
                                        </p:attrNameLst>
                                      </p:cBhvr>
                                      <p:to>
                                        <p:strVal val="visible"/>
                                      </p:to>
                                    </p:set>
                                    <p:anim calcmode="lin" valueType="num">
                                      <p:cBhvr>
                                        <p:cTn id="14" dur="500" fill="hold"/>
                                        <p:tgtEl>
                                          <p:spTgt spid="63493"/>
                                        </p:tgtEl>
                                        <p:attrNameLst>
                                          <p:attrName>ppt_w</p:attrName>
                                        </p:attrNameLst>
                                      </p:cBhvr>
                                      <p:tavLst>
                                        <p:tav tm="0">
                                          <p:val>
                                            <p:fltVal val="0"/>
                                          </p:val>
                                        </p:tav>
                                        <p:tav tm="100000">
                                          <p:val>
                                            <p:strVal val="#ppt_w"/>
                                          </p:val>
                                        </p:tav>
                                      </p:tavLst>
                                    </p:anim>
                                    <p:anim calcmode="lin" valueType="num">
                                      <p:cBhvr>
                                        <p:cTn id="15" dur="500" fill="hold"/>
                                        <p:tgtEl>
                                          <p:spTgt spid="63493"/>
                                        </p:tgtEl>
                                        <p:attrNameLst>
                                          <p:attrName>ppt_h</p:attrName>
                                        </p:attrNameLst>
                                      </p:cBhvr>
                                      <p:tavLst>
                                        <p:tav tm="0">
                                          <p:val>
                                            <p:fltVal val="0"/>
                                          </p:val>
                                        </p:tav>
                                        <p:tav tm="100000">
                                          <p:val>
                                            <p:strVal val="#ppt_h"/>
                                          </p:val>
                                        </p:tav>
                                      </p:tavLst>
                                    </p:anim>
                                    <p:animEffect transition="in" filter="fade">
                                      <p:cBhvr>
                                        <p:cTn id="16"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solidFill>
                  <a:schemeClr val="accent1">
                    <a:lumMod val="75000"/>
                  </a:schemeClr>
                </a:solidFill>
                <a:latin typeface="+mj-lt"/>
              </a:rPr>
              <a:t>Conclusiones</a:t>
            </a:r>
            <a:endParaRPr lang="en-US" dirty="0" smtClean="0">
              <a:solidFill>
                <a:schemeClr val="accent1">
                  <a:lumMod val="75000"/>
                </a:schemeClr>
              </a:solidFill>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(1)</a:t>
            </a:r>
            <a:endParaRPr lang="es-ES" dirty="0"/>
          </a:p>
        </p:txBody>
      </p:sp>
      <p:sp>
        <p:nvSpPr>
          <p:cNvPr id="3" name="2 Marcador de contenido"/>
          <p:cNvSpPr>
            <a:spLocks noGrp="1"/>
          </p:cNvSpPr>
          <p:nvPr>
            <p:ph idx="1"/>
          </p:nvPr>
        </p:nvSpPr>
        <p:spPr/>
        <p:txBody>
          <a:bodyPr/>
          <a:lstStyle/>
          <a:p>
            <a:r>
              <a:rPr lang="es-US" dirty="0" smtClean="0">
                <a:latin typeface="+mj-lt"/>
              </a:rPr>
              <a:t>Ventajas del enfoque</a:t>
            </a:r>
          </a:p>
          <a:p>
            <a:pPr lvl="1"/>
            <a:r>
              <a:rPr lang="es-US" dirty="0" smtClean="0">
                <a:latin typeface="+mj-lt"/>
              </a:rPr>
              <a:t>Utiliza datos sencillos de conseguir.</a:t>
            </a:r>
          </a:p>
          <a:p>
            <a:pPr lvl="1"/>
            <a:r>
              <a:rPr lang="es-US" dirty="0" smtClean="0">
                <a:latin typeface="+mj-lt"/>
              </a:rPr>
              <a:t>No requiere conocimiento experto.</a:t>
            </a:r>
          </a:p>
          <a:p>
            <a:pPr lvl="1"/>
            <a:r>
              <a:rPr lang="es-US" dirty="0" smtClean="0">
                <a:latin typeface="+mj-lt"/>
              </a:rPr>
              <a:t>No requiere configuración adicional dependiente del lugar.</a:t>
            </a:r>
          </a:p>
          <a:p>
            <a:pPr lvl="1"/>
            <a:r>
              <a:rPr lang="es-US" dirty="0" smtClean="0">
                <a:latin typeface="+mj-lt"/>
              </a:rPr>
              <a:t>Predicción a nivel de ola.</a:t>
            </a:r>
          </a:p>
          <a:p>
            <a:pPr lvl="1"/>
            <a:r>
              <a:rPr lang="es-US" dirty="0" smtClean="0">
                <a:latin typeface="+mj-lt"/>
              </a:rPr>
              <a:t>Elimina la necesidad de recorrer largas distancias buscando mejores olas.</a:t>
            </a:r>
          </a:p>
          <a:p>
            <a:pPr lvl="1"/>
            <a:r>
              <a:rPr lang="es-US" dirty="0" smtClean="0">
                <a:latin typeface="+mj-lt"/>
              </a:rPr>
              <a:t>Pronostica olas en cualquier lugar del mundo.</a:t>
            </a:r>
          </a:p>
          <a:p>
            <a:pPr lvl="1"/>
            <a:r>
              <a:rPr lang="es-US" dirty="0" smtClean="0">
                <a:latin typeface="+mj-lt"/>
              </a:rPr>
              <a:t>Ofrece una herramienta para comparar olas.</a:t>
            </a:r>
          </a:p>
          <a:p>
            <a:pPr lvl="1"/>
            <a:endParaRPr lang="es-E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(2)</a:t>
            </a:r>
            <a:endParaRPr lang="es-ES" dirty="0"/>
          </a:p>
        </p:txBody>
      </p:sp>
      <p:sp>
        <p:nvSpPr>
          <p:cNvPr id="3" name="2 Marcador de contenido"/>
          <p:cNvSpPr>
            <a:spLocks noGrp="1"/>
          </p:cNvSpPr>
          <p:nvPr>
            <p:ph idx="1"/>
          </p:nvPr>
        </p:nvSpPr>
        <p:spPr/>
        <p:txBody>
          <a:bodyPr/>
          <a:lstStyle/>
          <a:p>
            <a:r>
              <a:rPr lang="es-US" dirty="0" smtClean="0">
                <a:latin typeface="+mj-lt"/>
              </a:rPr>
              <a:t>Limitaciones</a:t>
            </a:r>
          </a:p>
          <a:p>
            <a:pPr lvl="1"/>
            <a:r>
              <a:rPr lang="es-US" dirty="0" smtClean="0">
                <a:latin typeface="+mj-lt"/>
              </a:rPr>
              <a:t>Sólo predice la altura de la ola deseada.</a:t>
            </a:r>
          </a:p>
          <a:p>
            <a:pPr lvl="1"/>
            <a:r>
              <a:rPr lang="es-US" dirty="0" smtClean="0">
                <a:latin typeface="+mj-lt"/>
              </a:rPr>
              <a:t>Historia de al menos 60 observaciones visuales.</a:t>
            </a:r>
          </a:p>
          <a:p>
            <a:pPr lvl="1"/>
            <a:r>
              <a:rPr lang="es-US" dirty="0" smtClean="0">
                <a:latin typeface="+mj-lt"/>
              </a:rPr>
              <a:t>En algunos casos depende de la geografía o arquitectura de la zona.</a:t>
            </a:r>
          </a:p>
          <a:p>
            <a:pPr lvl="1"/>
            <a:r>
              <a:rPr lang="es-US" dirty="0" smtClean="0">
                <a:latin typeface="+mj-lt"/>
              </a:rPr>
              <a:t>Hardware con grandes capacidades de almacenamiento.</a:t>
            </a:r>
            <a:endParaRPr lang="es-ES" dirty="0">
              <a:latin typeface="+mj-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Preguntas</a:t>
            </a:r>
            <a:endParaRPr lang="es-ES" dirty="0"/>
          </a:p>
        </p:txBody>
      </p:sp>
      <p:pic>
        <p:nvPicPr>
          <p:cNvPr id="4" name="Picture 4"/>
          <p:cNvPicPr>
            <a:picLocks noGrp="1" noChangeAspect="1" noChangeArrowheads="1"/>
          </p:cNvPicPr>
          <p:nvPr>
            <p:ph idx="1"/>
          </p:nvPr>
        </p:nvPicPr>
        <p:blipFill>
          <a:blip r:embed="rId2" cstate="print"/>
          <a:srcRect/>
          <a:stretch>
            <a:fillRect/>
          </a:stretch>
        </p:blipFill>
        <p:spPr bwMode="auto">
          <a:xfrm>
            <a:off x="2973904" y="1935163"/>
            <a:ext cx="3196192" cy="438943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(2)</a:t>
            </a:r>
            <a:endParaRPr lang="es-ES" dirty="0"/>
          </a:p>
        </p:txBody>
      </p:sp>
      <p:sp>
        <p:nvSpPr>
          <p:cNvPr id="3" name="2 Marcador de contenido"/>
          <p:cNvSpPr>
            <a:spLocks noGrp="1"/>
          </p:cNvSpPr>
          <p:nvPr>
            <p:ph idx="1"/>
          </p:nvPr>
        </p:nvSpPr>
        <p:spPr/>
        <p:txBody>
          <a:bodyPr/>
          <a:lstStyle/>
          <a:p>
            <a:r>
              <a:rPr lang="es-US" dirty="0" smtClean="0">
                <a:latin typeface="+mj-lt"/>
              </a:rPr>
              <a:t>Técnica de validación cruzada de 10 conjuntos</a:t>
            </a:r>
          </a:p>
          <a:p>
            <a:endParaRPr lang="es-US" dirty="0" smtClean="0">
              <a:latin typeface="+mj-lt"/>
            </a:endParaRPr>
          </a:p>
          <a:p>
            <a:r>
              <a:rPr lang="es-US" dirty="0" smtClean="0">
                <a:latin typeface="+mj-lt"/>
              </a:rPr>
              <a:t>Métricas de evaluación:</a:t>
            </a:r>
          </a:p>
          <a:p>
            <a:pPr lvl="1"/>
            <a:r>
              <a:rPr lang="es-US" dirty="0" smtClean="0">
                <a:latin typeface="+mj-lt"/>
              </a:rPr>
              <a:t>Correlación -&gt; [-1, 1]</a:t>
            </a:r>
          </a:p>
          <a:p>
            <a:pPr lvl="1"/>
            <a:r>
              <a:rPr lang="es-US" dirty="0" smtClean="0">
                <a:latin typeface="+mj-lt"/>
              </a:rPr>
              <a:t>Error absoluto promedio (MAE) [mts.]</a:t>
            </a:r>
          </a:p>
          <a:p>
            <a:endParaRPr lang="es-US" dirty="0" smtClean="0">
              <a:latin typeface="+mj-lt"/>
            </a:endParaRPr>
          </a:p>
          <a:p>
            <a:r>
              <a:rPr lang="es-US" dirty="0" smtClean="0">
                <a:latin typeface="+mj-lt"/>
              </a:rPr>
              <a:t>Modelos de instancia</a:t>
            </a:r>
          </a:p>
        </p:txBody>
      </p:sp>
      <p:pic>
        <p:nvPicPr>
          <p:cNvPr id="30723" name="Picture 3"/>
          <p:cNvPicPr>
            <a:picLocks noChangeAspect="1" noChangeArrowheads="1"/>
          </p:cNvPicPr>
          <p:nvPr/>
        </p:nvPicPr>
        <p:blipFill>
          <a:blip r:embed="rId3" cstate="print"/>
          <a:srcRect/>
          <a:stretch>
            <a:fillRect/>
          </a:stretch>
        </p:blipFill>
        <p:spPr bwMode="auto">
          <a:xfrm>
            <a:off x="7000875" y="4572008"/>
            <a:ext cx="2143125"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(3)</a:t>
            </a:r>
            <a:endParaRPr lang="es-ES" dirty="0"/>
          </a:p>
        </p:txBody>
      </p:sp>
      <p:sp>
        <p:nvSpPr>
          <p:cNvPr id="3" name="2 Marcador de contenido"/>
          <p:cNvSpPr>
            <a:spLocks noGrp="1"/>
          </p:cNvSpPr>
          <p:nvPr>
            <p:ph idx="1"/>
          </p:nvPr>
        </p:nvSpPr>
        <p:spPr>
          <a:xfrm>
            <a:off x="457200" y="1935480"/>
            <a:ext cx="8229600" cy="493388"/>
          </a:xfrm>
        </p:spPr>
        <p:txBody>
          <a:bodyPr/>
          <a:lstStyle/>
          <a:p>
            <a:r>
              <a:rPr lang="es-US" dirty="0" smtClean="0">
                <a:latin typeface="+mj-lt"/>
              </a:rPr>
              <a:t>Selección de puntos del modelo WAVEWATCH III.</a:t>
            </a:r>
          </a:p>
          <a:p>
            <a:endParaRPr lang="es-US" dirty="0" smtClean="0"/>
          </a:p>
          <a:p>
            <a:endParaRPr lang="es-US" dirty="0" smtClean="0"/>
          </a:p>
          <a:p>
            <a:endParaRPr lang="es-US" dirty="0" smtClean="0"/>
          </a:p>
          <a:p>
            <a:endParaRPr lang="es-US" dirty="0" smtClean="0"/>
          </a:p>
          <a:p>
            <a:endParaRPr lang="es-US" dirty="0" smtClean="0"/>
          </a:p>
          <a:p>
            <a:endParaRPr lang="es-US" dirty="0" smtClean="0"/>
          </a:p>
        </p:txBody>
      </p:sp>
      <p:pic>
        <p:nvPicPr>
          <p:cNvPr id="4" name="3 Imagen"/>
          <p:cNvPicPr/>
          <p:nvPr/>
        </p:nvPicPr>
        <p:blipFill>
          <a:blip r:embed="rId3" cstate="print"/>
          <a:srcRect/>
          <a:stretch>
            <a:fillRect/>
          </a:stretch>
        </p:blipFill>
        <p:spPr bwMode="auto">
          <a:xfrm>
            <a:off x="214282" y="2500306"/>
            <a:ext cx="4640415" cy="2982863"/>
          </a:xfrm>
          <a:prstGeom prst="rect">
            <a:avLst/>
          </a:prstGeom>
          <a:noFill/>
          <a:ln w="9525">
            <a:noFill/>
            <a:miter lim="800000"/>
            <a:headEnd/>
            <a:tailEnd/>
          </a:ln>
        </p:spPr>
      </p:pic>
      <p:graphicFrame>
        <p:nvGraphicFramePr>
          <p:cNvPr id="5" name="4 Tabla"/>
          <p:cNvGraphicFramePr>
            <a:graphicFrameLocks noGrp="1"/>
          </p:cNvGraphicFramePr>
          <p:nvPr/>
        </p:nvGraphicFramePr>
        <p:xfrm>
          <a:off x="4786314" y="2500306"/>
          <a:ext cx="4071966" cy="4000519"/>
        </p:xfrm>
        <a:graphic>
          <a:graphicData uri="http://schemas.openxmlformats.org/drawingml/2006/table">
            <a:tbl>
              <a:tblPr/>
              <a:tblGrid>
                <a:gridCol w="1105891"/>
                <a:gridCol w="1594771"/>
                <a:gridCol w="895390"/>
                <a:gridCol w="475914"/>
              </a:tblGrid>
              <a:tr h="191036">
                <a:tc>
                  <a:txBody>
                    <a:bodyPr/>
                    <a:lstStyle/>
                    <a:p>
                      <a:pPr>
                        <a:spcAft>
                          <a:spcPts val="0"/>
                        </a:spcAft>
                      </a:pPr>
                      <a:r>
                        <a:rPr lang="es-AR" sz="1000" b="1">
                          <a:latin typeface="Calibri"/>
                          <a:ea typeface="Times New Roman"/>
                          <a:cs typeface="Times New Roman"/>
                        </a:rPr>
                        <a:t>Ola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Punto WAVEWATCH III</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Correlación</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MAE</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0.92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0.68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9799">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dirty="0">
                          <a:latin typeface="Calibri"/>
                          <a:ea typeface="Times New Roman"/>
                          <a:cs typeface="Times New Roman"/>
                        </a:rPr>
                        <a:t>0.62</a:t>
                      </a:r>
                      <a:endParaRPr lang="es-ES" sz="1000" dirty="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(4)</a:t>
            </a:r>
            <a:endParaRPr lang="es-ES" dirty="0"/>
          </a:p>
        </p:txBody>
      </p:sp>
      <p:sp>
        <p:nvSpPr>
          <p:cNvPr id="3" name="2 Marcador de contenido"/>
          <p:cNvSpPr>
            <a:spLocks noGrp="1"/>
          </p:cNvSpPr>
          <p:nvPr>
            <p:ph idx="1"/>
          </p:nvPr>
        </p:nvSpPr>
        <p:spPr/>
        <p:txBody>
          <a:bodyPr/>
          <a:lstStyle/>
          <a:p>
            <a:r>
              <a:rPr lang="es-US" dirty="0" smtClean="0">
                <a:latin typeface="+mj-lt"/>
              </a:rPr>
              <a:t>Tamaño del conjunto de entrenamiento</a:t>
            </a:r>
          </a:p>
          <a:p>
            <a:pPr lvl="1"/>
            <a:r>
              <a:rPr lang="es-US" dirty="0" smtClean="0">
                <a:latin typeface="+mj-lt"/>
              </a:rPr>
              <a:t>Se probaron conjuntos desde 5 hasta 2400 instancias.</a:t>
            </a:r>
          </a:p>
          <a:p>
            <a:pPr lvl="1"/>
            <a:r>
              <a:rPr lang="es-US" dirty="0" smtClean="0">
                <a:latin typeface="+mj-lt"/>
              </a:rPr>
              <a:t>Se entrenó un clasificador por cada uno.</a:t>
            </a:r>
          </a:p>
          <a:p>
            <a:pPr lvl="1"/>
            <a:r>
              <a:rPr lang="es-US" dirty="0" smtClean="0">
                <a:latin typeface="+mj-lt"/>
              </a:rPr>
              <a:t>Se evaluó correlación y MAE de cada clasificador.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(5)</a:t>
            </a:r>
            <a:endParaRPr lang="es-ES" dirty="0"/>
          </a:p>
        </p:txBody>
      </p:sp>
      <p:graphicFrame>
        <p:nvGraphicFramePr>
          <p:cNvPr id="4" name="Chart 19"/>
          <p:cNvGraphicFramePr>
            <a:graphicFrameLocks noGrp="1"/>
          </p:cNvGraphicFramePr>
          <p:nvPr>
            <p:ph idx="1"/>
          </p:nvPr>
        </p:nvGraphicFramePr>
        <p:xfrm>
          <a:off x="142844" y="1935163"/>
          <a:ext cx="8786874" cy="22082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20"/>
          <p:cNvGraphicFramePr/>
          <p:nvPr/>
        </p:nvGraphicFramePr>
        <p:xfrm>
          <a:off x="214282" y="4357694"/>
          <a:ext cx="8786874" cy="213935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(6)</a:t>
            </a:r>
            <a:endParaRPr lang="es-ES" dirty="0"/>
          </a:p>
        </p:txBody>
      </p:sp>
      <p:sp>
        <p:nvSpPr>
          <p:cNvPr id="3" name="2 Marcador de contenido"/>
          <p:cNvSpPr>
            <a:spLocks noGrp="1"/>
          </p:cNvSpPr>
          <p:nvPr>
            <p:ph idx="1"/>
          </p:nvPr>
        </p:nvSpPr>
        <p:spPr/>
        <p:txBody>
          <a:bodyPr>
            <a:normAutofit lnSpcReduction="10000"/>
          </a:bodyPr>
          <a:lstStyle/>
          <a:p>
            <a:r>
              <a:rPr lang="es-US" dirty="0" smtClean="0">
                <a:latin typeface="+mj-lt"/>
              </a:rPr>
              <a:t>Resultados generales</a:t>
            </a:r>
            <a:endParaRPr lang="es-ES" dirty="0" smtClean="0">
              <a:latin typeface="+mj-lt"/>
            </a:endParaRPr>
          </a:p>
          <a:p>
            <a:pPr lvl="1"/>
            <a:r>
              <a:rPr lang="es-US" dirty="0" smtClean="0">
                <a:latin typeface="+mj-lt"/>
              </a:rPr>
              <a:t>Basados en:</a:t>
            </a:r>
          </a:p>
          <a:p>
            <a:pPr lvl="2"/>
            <a:r>
              <a:rPr lang="es-US" dirty="0" smtClean="0">
                <a:latin typeface="+mj-lt"/>
              </a:rPr>
              <a:t>Olas a estudiar (Oahu - Hawái)</a:t>
            </a:r>
          </a:p>
          <a:p>
            <a:pPr lvl="2"/>
            <a:r>
              <a:rPr lang="es-US" dirty="0" smtClean="0">
                <a:latin typeface="+mj-lt"/>
              </a:rPr>
              <a:t>Algoritmos de aprendizaje de máquina</a:t>
            </a:r>
          </a:p>
          <a:p>
            <a:pPr lvl="2"/>
            <a:r>
              <a:rPr lang="es-US" dirty="0" smtClean="0">
                <a:latin typeface="+mj-lt"/>
              </a:rPr>
              <a:t>Modelos de instancia</a:t>
            </a:r>
          </a:p>
          <a:p>
            <a:pPr lvl="2"/>
            <a:r>
              <a:rPr lang="es-US" dirty="0" smtClean="0">
                <a:latin typeface="+mj-lt"/>
              </a:rPr>
              <a:t>Métricas de evaluación de clasificadores</a:t>
            </a:r>
          </a:p>
          <a:p>
            <a:pPr lvl="2"/>
            <a:r>
              <a:rPr lang="es-US" dirty="0" smtClean="0">
                <a:latin typeface="+mj-lt"/>
              </a:rPr>
              <a:t>GridPoint WW3 óptimo para cada ola</a:t>
            </a:r>
          </a:p>
          <a:p>
            <a:pPr lvl="2"/>
            <a:r>
              <a:rPr lang="es-US" dirty="0" smtClean="0">
                <a:latin typeface="+mj-lt"/>
              </a:rPr>
              <a:t>Tamaño de conjunto de entrenamiento óptimo</a:t>
            </a:r>
          </a:p>
          <a:p>
            <a:pPr lvl="2"/>
            <a:endParaRPr lang="es-US" dirty="0" smtClean="0">
              <a:latin typeface="+mj-lt"/>
            </a:endParaRPr>
          </a:p>
          <a:p>
            <a:pPr lvl="1"/>
            <a:r>
              <a:rPr lang="es-US" dirty="0" smtClean="0">
                <a:latin typeface="+mj-lt"/>
              </a:rPr>
              <a:t>Obtenemos la combinación óptima [</a:t>
            </a:r>
            <a:r>
              <a:rPr lang="es-US" dirty="0" err="1" smtClean="0">
                <a:latin typeface="+mj-lt"/>
              </a:rPr>
              <a:t>alg</a:t>
            </a:r>
            <a:r>
              <a:rPr lang="es-US" dirty="0" smtClean="0">
                <a:latin typeface="+mj-lt"/>
              </a:rPr>
              <a:t>. de aprendizaje de máquina / modelo de instancia]</a:t>
            </a:r>
          </a:p>
          <a:p>
            <a:pPr lvl="2"/>
            <a:endParaRPr lang="es-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(7)</a:t>
            </a:r>
            <a:endParaRPr lang="es-ES" dirty="0"/>
          </a:p>
        </p:txBody>
      </p:sp>
      <p:sp>
        <p:nvSpPr>
          <p:cNvPr id="3" name="2 Marcador de contenido"/>
          <p:cNvSpPr>
            <a:spLocks noGrp="1"/>
          </p:cNvSpPr>
          <p:nvPr>
            <p:ph idx="1"/>
          </p:nvPr>
        </p:nvSpPr>
        <p:spPr/>
        <p:txBody>
          <a:bodyPr>
            <a:normAutofit lnSpcReduction="10000"/>
          </a:bodyPr>
          <a:lstStyle/>
          <a:p>
            <a:r>
              <a:rPr lang="es-US" dirty="0" smtClean="0">
                <a:latin typeface="+mj-lt"/>
              </a:rPr>
              <a:t>Resultados generales</a:t>
            </a: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r>
              <a:rPr lang="es-US" dirty="0" smtClean="0">
                <a:latin typeface="+mj-lt"/>
              </a:rPr>
              <a:t>Optimo [SVM/WW3Last3DaysStrategy]</a:t>
            </a:r>
          </a:p>
          <a:p>
            <a:endParaRPr lang="es-US" dirty="0" smtClean="0"/>
          </a:p>
          <a:p>
            <a:endParaRPr lang="es-US" dirty="0" smtClean="0"/>
          </a:p>
          <a:p>
            <a:endParaRPr lang="es-US" dirty="0" smtClean="0"/>
          </a:p>
          <a:p>
            <a:endParaRPr lang="es-US" dirty="0" smtClean="0"/>
          </a:p>
          <a:p>
            <a:endParaRPr lang="es-US" dirty="0" smtClean="0"/>
          </a:p>
          <a:p>
            <a:endParaRPr lang="es-US" dirty="0" smtClean="0"/>
          </a:p>
          <a:p>
            <a:pPr>
              <a:buNone/>
            </a:pPr>
            <a:endParaRPr lang="es-ES" dirty="0">
              <a:solidFill>
                <a:schemeClr val="accent6"/>
              </a:solidFill>
            </a:endParaRPr>
          </a:p>
        </p:txBody>
      </p:sp>
      <p:graphicFrame>
        <p:nvGraphicFramePr>
          <p:cNvPr id="22533" name="Object 5"/>
          <p:cNvGraphicFramePr>
            <a:graphicFrameLocks noChangeAspect="1"/>
          </p:cNvGraphicFramePr>
          <p:nvPr/>
        </p:nvGraphicFramePr>
        <p:xfrm>
          <a:off x="571472" y="2377112"/>
          <a:ext cx="7953618" cy="3429024"/>
        </p:xfrm>
        <a:graphic>
          <a:graphicData uri="http://schemas.openxmlformats.org/presentationml/2006/ole">
            <p:oleObj spid="_x0000_s1026" name="Hoja de cálculo" r:id="rId4" imgW="5590137" imgH="2409567" progId="Excel.Sheet.12">
              <p:embed/>
            </p:oleObj>
          </a:graphicData>
        </a:graphic>
      </p:graphicFrame>
      <p:pic>
        <p:nvPicPr>
          <p:cNvPr id="22534" name="Picture 6"/>
          <p:cNvPicPr>
            <a:picLocks noChangeAspect="1" noChangeArrowheads="1"/>
          </p:cNvPicPr>
          <p:nvPr/>
        </p:nvPicPr>
        <p:blipFill>
          <a:blip r:embed="rId5" cstate="print"/>
          <a:srcRect/>
          <a:stretch>
            <a:fillRect/>
          </a:stretch>
        </p:blipFill>
        <p:spPr bwMode="auto">
          <a:xfrm>
            <a:off x="874476" y="5568277"/>
            <a:ext cx="85725" cy="66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(8)</a:t>
            </a:r>
            <a:endParaRPr lang="es-ES" dirty="0"/>
          </a:p>
        </p:txBody>
      </p:sp>
      <p:sp>
        <p:nvSpPr>
          <p:cNvPr id="3" name="2 Marcador de contenido"/>
          <p:cNvSpPr>
            <a:spLocks noGrp="1"/>
          </p:cNvSpPr>
          <p:nvPr>
            <p:ph idx="1"/>
          </p:nvPr>
        </p:nvSpPr>
        <p:spPr/>
        <p:txBody>
          <a:bodyPr/>
          <a:lstStyle/>
          <a:p>
            <a:r>
              <a:rPr lang="es-US" dirty="0" smtClean="0">
                <a:latin typeface="+mj-lt"/>
              </a:rPr>
              <a:t>Resultados detallados para la ola “Makaha”</a:t>
            </a:r>
          </a:p>
        </p:txBody>
      </p:sp>
      <p:graphicFrame>
        <p:nvGraphicFramePr>
          <p:cNvPr id="6" name="5 Tabla"/>
          <p:cNvGraphicFramePr>
            <a:graphicFrameLocks noGrp="1"/>
          </p:cNvGraphicFramePr>
          <p:nvPr/>
        </p:nvGraphicFramePr>
        <p:xfrm>
          <a:off x="857224" y="3214686"/>
          <a:ext cx="3786214" cy="773432"/>
        </p:xfrm>
        <a:graphic>
          <a:graphicData uri="http://schemas.openxmlformats.org/drawingml/2006/table">
            <a:tbl>
              <a:tblPr/>
              <a:tblGrid>
                <a:gridCol w="1920731"/>
                <a:gridCol w="1865483"/>
              </a:tblGrid>
              <a:tr h="285752">
                <a:tc>
                  <a:txBody>
                    <a:bodyPr/>
                    <a:lstStyle/>
                    <a:p>
                      <a:pPr algn="ctr">
                        <a:spcAft>
                          <a:spcPts val="1000"/>
                        </a:spcAft>
                      </a:pPr>
                      <a:r>
                        <a:rPr lang="es-ES" sz="1600" b="1" dirty="0">
                          <a:solidFill>
                            <a:srgbClr val="000000"/>
                          </a:solidFill>
                          <a:latin typeface="Calibri"/>
                          <a:ea typeface="Times New Roman"/>
                          <a:cs typeface="Times New Roman"/>
                        </a:rPr>
                        <a:t>Correlación WW3 /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Correlación SVM / </a:t>
                      </a:r>
                      <a:r>
                        <a:rPr lang="es-ES" sz="1600" b="1" dirty="0" err="1">
                          <a:solidFill>
                            <a:srgbClr val="000000"/>
                          </a:solidFill>
                          <a:latin typeface="Calibri"/>
                          <a:ea typeface="Times New Roman"/>
                          <a:cs typeface="Times New Roman"/>
                        </a:rPr>
                        <a:t>Obs</a:t>
                      </a:r>
                      <a:r>
                        <a:rPr lang="es-ES" sz="1600" b="1" dirty="0">
                          <a:solidFill>
                            <a:srgbClr val="000000"/>
                          </a:solidFill>
                          <a:latin typeface="Calibri"/>
                          <a:ea typeface="Times New Roman"/>
                          <a:cs typeface="Times New Roman"/>
                        </a:rPr>
                        <a:t>.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285752">
                <a:tc>
                  <a:txBody>
                    <a:bodyPr/>
                    <a:lstStyle/>
                    <a:p>
                      <a:pPr algn="ctr">
                        <a:spcAft>
                          <a:spcPts val="1000"/>
                        </a:spcAft>
                      </a:pPr>
                      <a:r>
                        <a:rPr lang="es-ES" sz="1600" dirty="0" smtClean="0">
                          <a:solidFill>
                            <a:srgbClr val="000000"/>
                          </a:solidFill>
                          <a:latin typeface="Calibri"/>
                          <a:ea typeface="Times New Roman"/>
                          <a:cs typeface="Times New Roman"/>
                        </a:rPr>
                        <a:t>66%</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r>
                        <a:rPr lang="es-ES" sz="1600" dirty="0" smtClean="0">
                          <a:solidFill>
                            <a:srgbClr val="000000"/>
                          </a:solidFill>
                          <a:latin typeface="Calibri"/>
                          <a:ea typeface="Times New Roman"/>
                          <a:cs typeface="Times New Roman"/>
                        </a:rPr>
                        <a:t>82%</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6 Tabla"/>
          <p:cNvGraphicFramePr>
            <a:graphicFrameLocks noGrp="1"/>
          </p:cNvGraphicFramePr>
          <p:nvPr/>
        </p:nvGraphicFramePr>
        <p:xfrm>
          <a:off x="857224" y="4929198"/>
          <a:ext cx="3786214" cy="792852"/>
        </p:xfrm>
        <a:graphic>
          <a:graphicData uri="http://schemas.openxmlformats.org/drawingml/2006/table">
            <a:tbl>
              <a:tblPr/>
              <a:tblGrid>
                <a:gridCol w="1928826"/>
                <a:gridCol w="1857388"/>
              </a:tblGrid>
              <a:tr h="480646">
                <a:tc>
                  <a:txBody>
                    <a:bodyPr/>
                    <a:lstStyle/>
                    <a:p>
                      <a:pPr algn="ctr">
                        <a:spcAft>
                          <a:spcPts val="1000"/>
                        </a:spcAft>
                      </a:pPr>
                      <a:r>
                        <a:rPr lang="es-ES" sz="1600" b="1" dirty="0">
                          <a:solidFill>
                            <a:srgbClr val="000000"/>
                          </a:solidFill>
                          <a:latin typeface="Calibri"/>
                          <a:ea typeface="Times New Roman"/>
                          <a:cs typeface="Times New Roman"/>
                        </a:rPr>
                        <a:t>MAE WW3 /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MAE SVM /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305172">
                <a:tc>
                  <a:txBody>
                    <a:bodyPr/>
                    <a:lstStyle/>
                    <a:p>
                      <a:pPr algn="ctr">
                        <a:spcAft>
                          <a:spcPts val="1000"/>
                        </a:spcAft>
                      </a:pPr>
                      <a:r>
                        <a:rPr lang="es-ES" sz="1600" dirty="0" smtClean="0">
                          <a:solidFill>
                            <a:srgbClr val="000000"/>
                          </a:solidFill>
                          <a:latin typeface="Calibri"/>
                          <a:ea typeface="Times New Roman"/>
                          <a:cs typeface="Times New Roman"/>
                        </a:rPr>
                        <a:t>0.96 </a:t>
                      </a:r>
                      <a:r>
                        <a:rPr lang="es-ES" sz="1600" dirty="0">
                          <a:solidFill>
                            <a:srgbClr val="000000"/>
                          </a:solidFill>
                          <a:latin typeface="Calibri"/>
                          <a:ea typeface="Times New Roman"/>
                          <a:cs typeface="Times New Roman"/>
                        </a:rPr>
                        <a:t>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r>
                        <a:rPr lang="es-ES" sz="1600" dirty="0" smtClean="0">
                          <a:solidFill>
                            <a:srgbClr val="000000"/>
                          </a:solidFill>
                          <a:latin typeface="Calibri"/>
                          <a:ea typeface="Times New Roman"/>
                          <a:cs typeface="Times New Roman"/>
                        </a:rPr>
                        <a:t>0.61mts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8" name="7 Imagen"/>
          <p:cNvPicPr/>
          <p:nvPr/>
        </p:nvPicPr>
        <p:blipFill>
          <a:blip r:embed="rId3" cstate="print"/>
          <a:srcRect/>
          <a:stretch>
            <a:fillRect/>
          </a:stretch>
        </p:blipFill>
        <p:spPr bwMode="auto">
          <a:xfrm>
            <a:off x="4695488" y="3000372"/>
            <a:ext cx="4448512" cy="299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0</TotalTime>
  <Words>2525</Words>
  <Application>Microsoft Office PowerPoint</Application>
  <PresentationFormat>Presentación en pantalla (4:3)</PresentationFormat>
  <Paragraphs>310</Paragraphs>
  <Slides>29</Slides>
  <Notes>12</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29</vt:i4>
      </vt:variant>
    </vt:vector>
  </HeadingPairs>
  <TitlesOfParts>
    <vt:vector size="31" baseType="lpstr">
      <vt:lpstr>Flow</vt:lpstr>
      <vt:lpstr>Hoja de cálculo</vt:lpstr>
      <vt:lpstr>Agenda</vt:lpstr>
      <vt:lpstr>Experimentación (1)</vt:lpstr>
      <vt:lpstr>Experimentación (2)</vt:lpstr>
      <vt:lpstr>Experimentación (3)</vt:lpstr>
      <vt:lpstr>Experimentación (4)</vt:lpstr>
      <vt:lpstr>Experimentación (5)</vt:lpstr>
      <vt:lpstr>Experimentación (6)</vt:lpstr>
      <vt:lpstr>Experimentación (7)</vt:lpstr>
      <vt:lpstr>Experimentación (8)</vt:lpstr>
      <vt:lpstr>Experimentación (9)</vt:lpstr>
      <vt:lpstr>Experimentación (10)</vt:lpstr>
      <vt:lpstr>Experimentación (11)</vt:lpstr>
      <vt:lpstr>Agenda</vt:lpstr>
      <vt:lpstr>Surf-Forecaster (1)</vt:lpstr>
      <vt:lpstr>Surf-Forecaster(2)</vt:lpstr>
      <vt:lpstr>Surf-Forecaster (3)</vt:lpstr>
      <vt:lpstr>Surf-Forecaster (4)</vt:lpstr>
      <vt:lpstr>Surf-Forecaster (5)</vt:lpstr>
      <vt:lpstr>Surf-Forecaster (6)</vt:lpstr>
      <vt:lpstr>Surf-Forecaster (7)</vt:lpstr>
      <vt:lpstr>Surf-Forecaster (8)</vt:lpstr>
      <vt:lpstr>Surf-Forecaster (9)</vt:lpstr>
      <vt:lpstr>Surf-Forecaster (10)</vt:lpstr>
      <vt:lpstr>Surf-Forecaster (11)</vt:lpstr>
      <vt:lpstr>Surf-Forecaster (12)</vt:lpstr>
      <vt:lpstr>Agenda</vt:lpstr>
      <vt:lpstr>Conclusiones (1)</vt:lpstr>
      <vt:lpstr>Conclusiones (2)</vt:lpstr>
      <vt:lpstr>Preguntas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usuario</dc:creator>
  <cp:lastModifiedBy>usuario</cp:lastModifiedBy>
  <cp:revision>1</cp:revision>
  <dcterms:created xsi:type="dcterms:W3CDTF">2010-08-20T02:10:01Z</dcterms:created>
  <dcterms:modified xsi:type="dcterms:W3CDTF">2010-08-20T02:10:28Z</dcterms:modified>
</cp:coreProperties>
</file>