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19" r:id="rId12"/>
    <p:sldId id="299" r:id="rId13"/>
    <p:sldId id="300" r:id="rId14"/>
    <p:sldId id="302" r:id="rId15"/>
    <p:sldId id="322" r:id="rId16"/>
    <p:sldId id="303" r:id="rId17"/>
    <p:sldId id="304" r:id="rId18"/>
    <p:sldId id="307" r:id="rId19"/>
    <p:sldId id="306" r:id="rId20"/>
    <p:sldId id="308" r:id="rId21"/>
    <p:sldId id="321" r:id="rId22"/>
    <p:sldId id="309" r:id="rId23"/>
    <p:sldId id="312" r:id="rId24"/>
    <p:sldId id="313" r:id="rId25"/>
    <p:sldId id="314" r:id="rId26"/>
    <p:sldId id="320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28" autoAdjust="0"/>
  </p:normalViewPr>
  <p:slideViewPr>
    <p:cSldViewPr>
      <p:cViewPr varScale="1">
        <p:scale>
          <a:sx n="85" d="100"/>
          <a:sy n="85" d="100"/>
        </p:scale>
        <p:origin x="-21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36ABB-6633-4F2E-9CC4-347080E95772}" type="datetimeFigureOut">
              <a:rPr lang="es-ES" smtClean="0"/>
              <a:pPr/>
              <a:t>26/08/2010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D32D0-E9B5-40DC-909E-F2E33DCC3B23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continuacion</a:t>
            </a:r>
            <a:r>
              <a:rPr lang="en-US" dirty="0" smtClean="0"/>
              <a:t> </a:t>
            </a:r>
            <a:r>
              <a:rPr lang="en-US" dirty="0" err="1" smtClean="0"/>
              <a:t>presentaremos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carrera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ingenieria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el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tecnicas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aprendizaje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maquina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refinar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pronosticos</a:t>
            </a:r>
            <a:r>
              <a:rPr lang="en-US" baseline="0" dirty="0" smtClean="0"/>
              <a:t> de Alta Mar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brindar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pronostico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cercania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playa en particular.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Dividiremos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exposicion</a:t>
            </a:r>
            <a:r>
              <a:rPr lang="en-US" baseline="0" dirty="0" smtClean="0"/>
              <a:t> en dos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. En la </a:t>
            </a:r>
            <a:r>
              <a:rPr lang="en-US" baseline="0" dirty="0" err="1" smtClean="0"/>
              <a:t>primera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voy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problematica</a:t>
            </a:r>
            <a:r>
              <a:rPr lang="en-US" baseline="0" dirty="0" smtClean="0"/>
              <a:t>, la </a:t>
            </a:r>
            <a:r>
              <a:rPr lang="en-US" baseline="0" dirty="0" err="1" smtClean="0"/>
              <a:t>solucion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propuesta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estudio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Mientras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maxi les </a:t>
            </a:r>
            <a:r>
              <a:rPr lang="en-US" baseline="0" dirty="0" err="1" smtClean="0"/>
              <a:t>contara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acerca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obtenidos</a:t>
            </a:r>
            <a:r>
              <a:rPr lang="en-US" baseline="0" dirty="0" smtClean="0"/>
              <a:t>; la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conclusiones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96857-7770-4004-BB6B-C8DD969BB821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18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23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steban\Desktop\forecastGlobal.av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Surf-Forecaster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“</a:t>
            </a:r>
            <a:r>
              <a:rPr lang="es-ES_tradnl" dirty="0" smtClean="0">
                <a:latin typeface="+mj-lt"/>
              </a:rPr>
              <a:t>Un enfoque para predicción del oleaje basado en análisis de regresión con técnicas de aprendizaje supervisado</a:t>
            </a:r>
            <a:r>
              <a:rPr lang="en-US" dirty="0" smtClean="0">
                <a:latin typeface="+mj-lt"/>
              </a:rPr>
              <a:t>”</a:t>
            </a:r>
            <a:endParaRPr lang="es-AR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9851" y="5137864"/>
            <a:ext cx="28169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Maximiliano</a:t>
            </a:r>
            <a:r>
              <a:rPr lang="en-US" sz="2400" dirty="0" smtClean="0">
                <a:latin typeface="+mj-lt"/>
              </a:rPr>
              <a:t> Paolucci</a:t>
            </a:r>
          </a:p>
          <a:p>
            <a:pPr algn="r"/>
            <a:r>
              <a:rPr lang="en-US" sz="2400" dirty="0" smtClean="0">
                <a:latin typeface="+mj-lt"/>
              </a:rPr>
              <a:t>Esteban Wagner</a:t>
            </a: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ransition advTm="137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Problemática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prediccion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la </a:t>
            </a:r>
            <a:r>
              <a:rPr lang="en-US" dirty="0" err="1" smtClean="0"/>
              <a:t>costa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500306"/>
            <a:ext cx="3929090" cy="3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406" y="2857496"/>
            <a:ext cx="50000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Refinan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las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predicciones</a:t>
            </a:r>
            <a:r>
              <a:rPr lang="en-US" sz="2300" dirty="0" smtClean="0">
                <a:latin typeface="+mj-lt"/>
              </a:rPr>
              <a:t> del </a:t>
            </a:r>
            <a:r>
              <a:rPr lang="en-US" sz="2300" dirty="0" err="1" smtClean="0">
                <a:latin typeface="+mj-lt"/>
              </a:rPr>
              <a:t>modelo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WaveWatch</a:t>
            </a:r>
            <a:endParaRPr lang="en-US" sz="23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Costosos</a:t>
            </a:r>
            <a:r>
              <a:rPr lang="en-US" sz="2300" dirty="0" smtClean="0">
                <a:latin typeface="+mj-lt"/>
              </a:rPr>
              <a:t> de </a:t>
            </a:r>
            <a:r>
              <a:rPr lang="en-US" sz="2300" dirty="0" err="1" smtClean="0">
                <a:latin typeface="+mj-lt"/>
              </a:rPr>
              <a:t>Implementar</a:t>
            </a:r>
            <a:r>
              <a:rPr lang="en-US" sz="2300" dirty="0" smtClean="0">
                <a:latin typeface="+mj-lt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 lvl="3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Datos</a:t>
            </a:r>
            <a:r>
              <a:rPr lang="en-US" sz="2300" dirty="0" smtClean="0">
                <a:latin typeface="+mj-lt"/>
              </a:rPr>
              <a:t> de </a:t>
            </a:r>
            <a:r>
              <a:rPr lang="en-US" sz="2300" dirty="0" err="1" smtClean="0">
                <a:latin typeface="+mj-lt"/>
              </a:rPr>
              <a:t>batimetría</a:t>
            </a:r>
            <a:endParaRPr lang="en-US" sz="2300" dirty="0" smtClean="0">
              <a:latin typeface="+mj-lt"/>
            </a:endParaRPr>
          </a:p>
          <a:p>
            <a:pPr lvl="3">
              <a:buClr>
                <a:schemeClr val="accent1"/>
              </a:buCl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 lvl="3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Parametrización</a:t>
            </a:r>
            <a:r>
              <a:rPr lang="en-US" sz="23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Aprendizaje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máquina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sz="2400" dirty="0" smtClean="0">
                <a:latin typeface="+mj-lt"/>
              </a:rPr>
              <a:t>“ El </a:t>
            </a:r>
            <a:r>
              <a:rPr lang="en-US" sz="2400" dirty="0" err="1" smtClean="0">
                <a:latin typeface="+mj-lt"/>
              </a:rPr>
              <a:t>estudio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algoritmos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computacionales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mejoran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automáticamente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partir</a:t>
            </a:r>
            <a:r>
              <a:rPr lang="en-US" sz="2400" dirty="0" smtClean="0">
                <a:latin typeface="+mj-lt"/>
              </a:rPr>
              <a:t> de la </a:t>
            </a:r>
            <a:r>
              <a:rPr lang="en-US" sz="2400" dirty="0" err="1" smtClean="0">
                <a:latin typeface="+mj-lt"/>
              </a:rPr>
              <a:t>experiencia</a:t>
            </a:r>
            <a:r>
              <a:rPr lang="en-US" sz="2400" dirty="0" smtClean="0">
                <a:latin typeface="+mj-lt"/>
              </a:rPr>
              <a:t> ” – </a:t>
            </a:r>
            <a:r>
              <a:rPr lang="en-US" sz="2400" dirty="0" err="1" smtClean="0">
                <a:latin typeface="+mj-lt"/>
              </a:rPr>
              <a:t>T.Mitchell</a:t>
            </a:r>
            <a:endParaRPr lang="en-US" sz="2400" dirty="0" smtClean="0">
              <a:latin typeface="+mj-lt"/>
            </a:endParaRPr>
          </a:p>
          <a:p>
            <a:endParaRPr lang="es-AR" dirty="0"/>
          </a:p>
        </p:txBody>
      </p:sp>
      <p:pic>
        <p:nvPicPr>
          <p:cNvPr id="5" name="Picture 2" descr="Robot 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929066"/>
            <a:ext cx="3500462" cy="2625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172" y="3400426"/>
          <a:ext cx="4219514" cy="210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92"/>
                <a:gridCol w="1000132"/>
                <a:gridCol w="904240"/>
                <a:gridCol w="728825"/>
                <a:gridCol w="728825"/>
              </a:tblGrid>
              <a:tr h="410769">
                <a:tc gridSpan="4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Atributos</a:t>
                      </a:r>
                      <a:r>
                        <a:rPr lang="en-US" sz="1200" dirty="0" smtClean="0">
                          <a:latin typeface="+mj-lt"/>
                        </a:rPr>
                        <a:t> del Estado</a:t>
                      </a:r>
                      <a:r>
                        <a:rPr lang="en-US" sz="1200" baseline="0" dirty="0" smtClean="0">
                          <a:latin typeface="+mj-lt"/>
                        </a:rPr>
                        <a:t> del </a:t>
                      </a:r>
                      <a:r>
                        <a:rPr lang="en-US" sz="1200" baseline="0" dirty="0" err="1" smtClean="0">
                          <a:latin typeface="+mj-lt"/>
                        </a:rPr>
                        <a:t>Clima</a:t>
                      </a:r>
                      <a:r>
                        <a:rPr lang="en-US" sz="1200" baseline="0" dirty="0" smtClean="0">
                          <a:latin typeface="+mj-lt"/>
                        </a:rPr>
                        <a:t> Campo de Golf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Atrib</a:t>
                      </a:r>
                      <a:r>
                        <a:rPr lang="en-US" sz="1200" dirty="0" smtClean="0">
                          <a:latin typeface="+mj-lt"/>
                        </a:rPr>
                        <a:t> de </a:t>
                      </a:r>
                      <a:r>
                        <a:rPr lang="en-US" sz="1200" dirty="0" err="1" smtClean="0">
                          <a:latin typeface="+mj-lt"/>
                        </a:rPr>
                        <a:t>Clase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(Dir)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</a:t>
                      </a:r>
                      <a:r>
                        <a:rPr lang="en-US" sz="1200" dirty="0" err="1" smtClean="0">
                          <a:latin typeface="+mj-lt"/>
                        </a:rPr>
                        <a:t>Vel</a:t>
                      </a:r>
                      <a:r>
                        <a:rPr lang="en-US" sz="1200" dirty="0" smtClean="0">
                          <a:latin typeface="+mj-lt"/>
                        </a:rPr>
                        <a:t>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Jugar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Si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14942" y="3429000"/>
            <a:ext cx="1571636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Álgoritmo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s-AR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2396" y="3429000"/>
            <a:ext cx="142876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00562" y="428625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ight Arrow 7"/>
          <p:cNvSpPr/>
          <p:nvPr/>
        </p:nvSpPr>
        <p:spPr>
          <a:xfrm>
            <a:off x="6929454" y="421481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357686" y="3357562"/>
            <a:ext cx="185738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7439" y="3357562"/>
          <a:ext cx="3050115" cy="17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6"/>
                <a:gridCol w="740851"/>
                <a:gridCol w="740851"/>
                <a:gridCol w="664897"/>
              </a:tblGrid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86644" y="3357562"/>
          <a:ext cx="1357322" cy="17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Clasificación</a:t>
                      </a:r>
                      <a:endParaRPr lang="es-AR" dirty="0">
                        <a:latin typeface="+mj-lt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Si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Si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571868" y="3929066"/>
            <a:ext cx="642942" cy="1000132"/>
            <a:chOff x="3571868" y="3929066"/>
            <a:chExt cx="642942" cy="1000132"/>
          </a:xfrm>
        </p:grpSpPr>
        <p:sp>
          <p:nvSpPr>
            <p:cNvPr id="8" name="Right Arrow 7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7950" y="3929066"/>
            <a:ext cx="642942" cy="1000132"/>
            <a:chOff x="3571868" y="3929066"/>
            <a:chExt cx="642942" cy="1000132"/>
          </a:xfrm>
        </p:grpSpPr>
        <p:sp>
          <p:nvSpPr>
            <p:cNvPr id="12" name="Right Arrow 11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(4)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s-AR" dirty="0"/>
          </a:p>
        </p:txBody>
      </p:sp>
      <p:sp>
        <p:nvSpPr>
          <p:cNvPr id="5" name="Oval 4"/>
          <p:cNvSpPr/>
          <p:nvPr/>
        </p:nvSpPr>
        <p:spPr>
          <a:xfrm>
            <a:off x="3143240" y="2285992"/>
            <a:ext cx="242889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1071538" y="3357562"/>
            <a:ext cx="242889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5572132" y="3357562"/>
            <a:ext cx="214314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Regresión</a:t>
            </a:r>
            <a:endParaRPr lang="es-AR" dirty="0"/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214678" y="2214554"/>
            <a:ext cx="214314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>
          <a:xfrm rot="16200000" flipH="1">
            <a:off x="5393537" y="2107397"/>
            <a:ext cx="214314" cy="22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56922" y="4500570"/>
          <a:ext cx="3929326" cy="16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75"/>
                <a:gridCol w="833273"/>
                <a:gridCol w="857256"/>
                <a:gridCol w="636529"/>
                <a:gridCol w="720793"/>
              </a:tblGrid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(D)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(V)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Jugar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Si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00562" y="4500570"/>
          <a:ext cx="4357718" cy="168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26"/>
                <a:gridCol w="869020"/>
                <a:gridCol w="869020"/>
                <a:gridCol w="779926"/>
                <a:gridCol w="779926"/>
              </a:tblGrid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(D)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(V)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Tiempo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Jugado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10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(5)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Evaluación</a:t>
            </a:r>
            <a:endParaRPr lang="es-AR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7" y="3214686"/>
          <a:ext cx="1643075" cy="176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5"/>
                <a:gridCol w="328615"/>
                <a:gridCol w="328615"/>
                <a:gridCol w="328615"/>
                <a:gridCol w="328615"/>
              </a:tblGrid>
              <a:tr h="37505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Instancias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prueba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28926" y="3286124"/>
            <a:ext cx="150019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57818" y="3214686"/>
          <a:ext cx="1285884" cy="176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Predicción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72396" y="3214686"/>
          <a:ext cx="1143008" cy="176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Valor real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18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6578" y="41433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==?</a:t>
            </a:r>
            <a:endParaRPr lang="es-AR" dirty="0">
              <a:latin typeface="+mj-lt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6858016" y="3357562"/>
            <a:ext cx="285752" cy="35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5143504" y="5286388"/>
            <a:ext cx="38576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Medidas</a:t>
            </a:r>
            <a:r>
              <a:rPr lang="en-US" sz="2000" dirty="0" smtClean="0">
                <a:latin typeface="+mj-lt"/>
              </a:rPr>
              <a:t> de </a:t>
            </a:r>
            <a:r>
              <a:rPr lang="en-US" sz="2000" dirty="0" err="1" smtClean="0">
                <a:latin typeface="+mj-lt"/>
              </a:rPr>
              <a:t>rendimiento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regresión</a:t>
            </a:r>
            <a:r>
              <a:rPr lang="en-US" sz="2000" dirty="0" smtClean="0">
                <a:latin typeface="+mj-lt"/>
              </a:rPr>
              <a:t>:</a:t>
            </a:r>
          </a:p>
          <a:p>
            <a:endParaRPr lang="en-US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latin typeface="+mj-lt"/>
              </a:rPr>
              <a:t>Correlación</a:t>
            </a:r>
            <a:r>
              <a:rPr lang="en-US" sz="2000" dirty="0" smtClean="0">
                <a:latin typeface="+mj-lt"/>
              </a:rPr>
              <a:t> [-1, 1]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Error </a:t>
            </a:r>
            <a:r>
              <a:rPr lang="en-US" sz="2000" dirty="0" err="1" smtClean="0">
                <a:latin typeface="+mj-lt"/>
              </a:rPr>
              <a:t>Absoluto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Medio</a:t>
            </a: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s-AR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14546" y="3929066"/>
            <a:ext cx="500066" cy="928694"/>
            <a:chOff x="3571868" y="3929066"/>
            <a:chExt cx="642942" cy="1000132"/>
          </a:xfrm>
        </p:grpSpPr>
        <p:sp>
          <p:nvSpPr>
            <p:cNvPr id="12" name="Right Arrow 11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3438" y="3857628"/>
            <a:ext cx="500066" cy="928694"/>
            <a:chOff x="3571868" y="3929066"/>
            <a:chExt cx="642942" cy="1000132"/>
          </a:xfrm>
        </p:grpSpPr>
        <p:sp>
          <p:nvSpPr>
            <p:cNvPr id="16" name="Right Arrow 15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(6)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endParaRPr lang="es-AR" dirty="0"/>
          </a:p>
        </p:txBody>
      </p:sp>
      <p:pic>
        <p:nvPicPr>
          <p:cNvPr id="4" name="Picture 2" descr="C:\Users\esteban\workspace\arfgen\docs\Entregas\Informe Final\capitulo 2\imagenes\instanci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947880"/>
            <a:ext cx="7848625" cy="3624392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0298" y="3714752"/>
          <a:ext cx="3715012" cy="16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6"/>
                <a:gridCol w="740851"/>
                <a:gridCol w="740851"/>
                <a:gridCol w="664897"/>
                <a:gridCol w="664897"/>
              </a:tblGrid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Jugar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Si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Propuesta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Clasificador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por</a:t>
            </a:r>
            <a:r>
              <a:rPr lang="en-US" dirty="0" smtClean="0">
                <a:latin typeface="+mj-lt"/>
              </a:rPr>
              <a:t> Ola</a:t>
            </a:r>
            <a:endParaRPr lang="es-AR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428868"/>
            <a:ext cx="8572528" cy="43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Contexto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Predicción</a:t>
            </a:r>
            <a:r>
              <a:rPr lang="en-US" dirty="0" smtClean="0"/>
              <a:t> de </a:t>
            </a:r>
            <a:r>
              <a:rPr lang="en-US" dirty="0" err="1" smtClean="0"/>
              <a:t>oleaje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429124" y="3929066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Álgoritmo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Aprendizaje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De </a:t>
            </a:r>
          </a:p>
          <a:p>
            <a:pPr algn="ctr"/>
            <a:r>
              <a:rPr lang="en-US" dirty="0" err="1" smtClean="0">
                <a:latin typeface="+mj-lt"/>
              </a:rPr>
              <a:t>Maquina</a:t>
            </a:r>
            <a:endParaRPr lang="es-AR" dirty="0">
              <a:latin typeface="+mj-l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500826" y="4357694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0" y="3000372"/>
            <a:ext cx="3428992" cy="3429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7429520" y="3857628"/>
            <a:ext cx="150019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68" y="435769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714480" y="4143380"/>
            <a:ext cx="135732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Obs.Visual</a:t>
            </a:r>
            <a:endParaRPr lang="es-AR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4480" y="5143512"/>
            <a:ext cx="135732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Obs</a:t>
            </a:r>
            <a:r>
              <a:rPr lang="en-US" dirty="0" smtClean="0">
                <a:latin typeface="+mj-lt"/>
              </a:rPr>
              <a:t> Visual</a:t>
            </a:r>
            <a:endParaRPr lang="es-AR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4480" y="4643446"/>
            <a:ext cx="135732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Obs</a:t>
            </a:r>
            <a:r>
              <a:rPr lang="en-US" dirty="0" smtClean="0">
                <a:latin typeface="+mj-lt"/>
              </a:rPr>
              <a:t> Visual</a:t>
            </a:r>
            <a:endParaRPr lang="es-AR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4143380"/>
            <a:ext cx="135732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Alta Mar</a:t>
            </a:r>
            <a:endParaRPr lang="es-AR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4643446"/>
            <a:ext cx="135732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Alta Mar	</a:t>
            </a:r>
            <a:endParaRPr lang="es-AR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5143512"/>
            <a:ext cx="135732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Alta Mar</a:t>
            </a:r>
            <a:endParaRPr lang="es-A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Predicción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oleaje</a:t>
            </a:r>
            <a:r>
              <a:rPr lang="en-US" dirty="0" smtClean="0">
                <a:latin typeface="+mj-lt"/>
              </a:rPr>
              <a:t> en la </a:t>
            </a:r>
            <a:r>
              <a:rPr lang="en-US" dirty="0" err="1" smtClean="0">
                <a:latin typeface="+mj-lt"/>
              </a:rPr>
              <a:t>cercania</a:t>
            </a:r>
            <a:r>
              <a:rPr lang="en-US" dirty="0" smtClean="0">
                <a:latin typeface="+mj-lt"/>
              </a:rPr>
              <a:t> de la </a:t>
            </a:r>
            <a:r>
              <a:rPr lang="en-US" dirty="0" err="1" smtClean="0">
                <a:latin typeface="+mj-lt"/>
              </a:rPr>
              <a:t>costa</a:t>
            </a:r>
            <a:endParaRPr lang="es-AR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3500438"/>
          <a:ext cx="2857520" cy="15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Instancias</a:t>
                      </a:r>
                      <a:r>
                        <a:rPr lang="en-US" dirty="0" smtClean="0">
                          <a:latin typeface="+mj-lt"/>
                        </a:rPr>
                        <a:t> sin </a:t>
                      </a:r>
                      <a:r>
                        <a:rPr lang="en-US" dirty="0" err="1" smtClean="0">
                          <a:latin typeface="+mj-lt"/>
                        </a:rPr>
                        <a:t>clasificar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Estado Alta Mar  1 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Estado</a:t>
                      </a:r>
                      <a:r>
                        <a:rPr lang="en-US" baseline="0" dirty="0" smtClean="0">
                          <a:latin typeface="+mj-lt"/>
                        </a:rPr>
                        <a:t> Alta Mar 2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Estado Alta Mar 3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43372" y="3500438"/>
            <a:ext cx="164307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00826" y="3500438"/>
          <a:ext cx="2286016" cy="15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Altura</a:t>
                      </a:r>
                      <a:r>
                        <a:rPr lang="en-US" dirty="0" smtClean="0">
                          <a:latin typeface="+mj-lt"/>
                        </a:rPr>
                        <a:t> en la Playa X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1.5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mts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2.3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mts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1.0mts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500430" y="3929066"/>
            <a:ext cx="500066" cy="928694"/>
            <a:chOff x="3571868" y="3929066"/>
            <a:chExt cx="642942" cy="1000132"/>
          </a:xfrm>
        </p:grpSpPr>
        <p:sp>
          <p:nvSpPr>
            <p:cNvPr id="8" name="Right Arrow 7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29322" y="3929066"/>
            <a:ext cx="500066" cy="928694"/>
            <a:chOff x="3571868" y="3929066"/>
            <a:chExt cx="642942" cy="1000132"/>
          </a:xfrm>
        </p:grpSpPr>
        <p:sp>
          <p:nvSpPr>
            <p:cNvPr id="12" name="Right Arrow 11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(4)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+mj-lt"/>
              </a:rPr>
              <a:t>Objetivos</a:t>
            </a:r>
            <a:endParaRPr lang="en-US" dirty="0" smtClean="0">
              <a:latin typeface="+mj-lt"/>
            </a:endParaRPr>
          </a:p>
          <a:p>
            <a:pPr algn="just"/>
            <a:r>
              <a:rPr lang="es-ES_tradnl" dirty="0" smtClean="0">
                <a:latin typeface="+mj-lt"/>
              </a:rPr>
              <a:t>Comparar el rendimiento de diferentes algoritmos de regresión para un caso de estudio específico</a:t>
            </a:r>
          </a:p>
          <a:p>
            <a:pPr algn="just"/>
            <a:r>
              <a:rPr lang="es-ES_tradnl" dirty="0" smtClean="0">
                <a:latin typeface="+mj-lt"/>
              </a:rPr>
              <a:t>Implementación de un sistema de predicción de oleaje que incorpore la mejor de las técnicas de aprendizaje de máquina estudiadas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Caso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estudio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estudio</a:t>
            </a:r>
            <a:r>
              <a:rPr lang="en-US" dirty="0" smtClean="0"/>
              <a:t> (1) - Lugar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Oahu, Hawaii</a:t>
            </a:r>
          </a:p>
          <a:p>
            <a:pPr lvl="1"/>
            <a:r>
              <a:rPr lang="en-US" dirty="0" err="1" smtClean="0">
                <a:latin typeface="+mj-lt"/>
              </a:rPr>
              <a:t>Histórico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observaciones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visuales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Histórico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WaveWatch</a:t>
            </a:r>
            <a:r>
              <a:rPr lang="en-US" dirty="0" smtClean="0">
                <a:latin typeface="+mj-lt"/>
              </a:rPr>
              <a:t> III</a:t>
            </a:r>
            <a:endParaRPr lang="es-AR" dirty="0">
              <a:latin typeface="+mj-lt"/>
            </a:endParaRPr>
          </a:p>
        </p:txBody>
      </p:sp>
      <p:pic>
        <p:nvPicPr>
          <p:cNvPr id="4" name="Imagen 7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571876"/>
            <a:ext cx="557216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estudio</a:t>
            </a:r>
            <a:r>
              <a:rPr lang="en-US" dirty="0" smtClean="0"/>
              <a:t> (2) -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j-lt"/>
              </a:rPr>
              <a:t>Observaciones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Visuales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Relevadas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por</a:t>
            </a:r>
            <a:r>
              <a:rPr lang="en-US" sz="2200" dirty="0" smtClean="0">
                <a:latin typeface="+mj-lt"/>
              </a:rPr>
              <a:t> el </a:t>
            </a:r>
            <a:r>
              <a:rPr lang="en-US" sz="2200" dirty="0" err="1" smtClean="0">
                <a:latin typeface="+mj-lt"/>
              </a:rPr>
              <a:t>servicio</a:t>
            </a:r>
            <a:r>
              <a:rPr lang="en-US" sz="2200" dirty="0" smtClean="0">
                <a:latin typeface="+mj-lt"/>
              </a:rPr>
              <a:t> </a:t>
            </a:r>
          </a:p>
          <a:p>
            <a:pPr lvl="1">
              <a:buNone/>
            </a:pPr>
            <a:r>
              <a:rPr lang="en-US" sz="2200" dirty="0" smtClean="0">
                <a:latin typeface="+mj-lt"/>
              </a:rPr>
              <a:t>    de </a:t>
            </a:r>
            <a:r>
              <a:rPr lang="en-US" sz="2200" dirty="0" err="1" smtClean="0">
                <a:latin typeface="+mj-lt"/>
              </a:rPr>
              <a:t>Guardavidas</a:t>
            </a:r>
            <a:r>
              <a:rPr lang="en-US" sz="2200" dirty="0" smtClean="0">
                <a:latin typeface="+mj-lt"/>
              </a:rPr>
              <a:t> local</a:t>
            </a:r>
          </a:p>
          <a:p>
            <a:pPr lvl="1"/>
            <a:r>
              <a:rPr lang="en-US" sz="2200" dirty="0" err="1" smtClean="0">
                <a:latin typeface="+mj-lt"/>
              </a:rPr>
              <a:t>Verificadas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por</a:t>
            </a:r>
            <a:r>
              <a:rPr lang="en-US" sz="2200" dirty="0" smtClean="0">
                <a:latin typeface="+mj-lt"/>
              </a:rPr>
              <a:t> un </a:t>
            </a:r>
            <a:r>
              <a:rPr lang="en-US" sz="2200" dirty="0" err="1" smtClean="0">
                <a:latin typeface="+mj-lt"/>
              </a:rPr>
              <a:t>conjunto</a:t>
            </a:r>
            <a:r>
              <a:rPr lang="en-US" sz="2200" dirty="0" smtClean="0">
                <a:latin typeface="+mj-lt"/>
              </a:rPr>
              <a:t> </a:t>
            </a:r>
          </a:p>
          <a:p>
            <a:pPr lvl="1">
              <a:buNone/>
            </a:pPr>
            <a:r>
              <a:rPr lang="en-US" sz="2200" dirty="0" smtClean="0">
                <a:latin typeface="+mj-lt"/>
              </a:rPr>
              <a:t>    de </a:t>
            </a:r>
            <a:r>
              <a:rPr lang="en-US" sz="2200" dirty="0" err="1" smtClean="0">
                <a:latin typeface="+mj-lt"/>
              </a:rPr>
              <a:t>expertos</a:t>
            </a:r>
            <a:r>
              <a:rPr lang="en-US" sz="2200" dirty="0" smtClean="0">
                <a:latin typeface="+mj-lt"/>
              </a:rPr>
              <a:t> de la </a:t>
            </a:r>
            <a:r>
              <a:rPr lang="en-US" sz="2200" dirty="0" err="1" smtClean="0">
                <a:latin typeface="+mj-lt"/>
              </a:rPr>
              <a:t>zona</a:t>
            </a:r>
            <a:endParaRPr lang="en-US" sz="22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Disponibles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para</a:t>
            </a:r>
            <a:r>
              <a:rPr lang="en-US" sz="2200" dirty="0" smtClean="0">
                <a:latin typeface="+mj-lt"/>
              </a:rPr>
              <a:t> los </a:t>
            </a:r>
            <a:r>
              <a:rPr lang="en-US" sz="2200" dirty="0" err="1" smtClean="0">
                <a:latin typeface="+mj-lt"/>
              </a:rPr>
              <a:t>años</a:t>
            </a:r>
            <a:r>
              <a:rPr lang="en-US" sz="2200" dirty="0" smtClean="0">
                <a:latin typeface="+mj-lt"/>
              </a:rPr>
              <a:t> 1967 – 2004</a:t>
            </a:r>
          </a:p>
          <a:p>
            <a:pPr lvl="1"/>
            <a:r>
              <a:rPr lang="en-US" sz="2200" dirty="0" err="1" smtClean="0">
                <a:latin typeface="+mj-lt"/>
              </a:rPr>
              <a:t>Reportadas</a:t>
            </a:r>
            <a:r>
              <a:rPr lang="en-US" sz="2200" dirty="0" smtClean="0">
                <a:latin typeface="+mj-lt"/>
              </a:rPr>
              <a:t> en HSF.(Hawaiian Scale Feet)</a:t>
            </a:r>
          </a:p>
          <a:p>
            <a:pPr lvl="1"/>
            <a:r>
              <a:rPr lang="en-US" sz="2200" dirty="0" err="1" smtClean="0">
                <a:latin typeface="+mj-lt"/>
              </a:rPr>
              <a:t>Observación</a:t>
            </a:r>
            <a:r>
              <a:rPr lang="en-US" sz="2200" dirty="0" smtClean="0">
                <a:latin typeface="+mj-lt"/>
              </a:rPr>
              <a:t> de la </a:t>
            </a:r>
            <a:r>
              <a:rPr lang="en-US" sz="2200" dirty="0" err="1" smtClean="0">
                <a:latin typeface="+mj-lt"/>
              </a:rPr>
              <a:t>altura</a:t>
            </a:r>
            <a:r>
              <a:rPr lang="en-US" sz="2200" dirty="0" smtClean="0">
                <a:latin typeface="+mj-lt"/>
              </a:rPr>
              <a:t> de la </a:t>
            </a:r>
            <a:r>
              <a:rPr lang="en-US" sz="2200" dirty="0" err="1" smtClean="0">
                <a:latin typeface="+mj-lt"/>
              </a:rPr>
              <a:t>ola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máxima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registrada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durante</a:t>
            </a:r>
            <a:r>
              <a:rPr lang="en-US" sz="2200" dirty="0" smtClean="0">
                <a:latin typeface="+mj-lt"/>
              </a:rPr>
              <a:t> el </a:t>
            </a:r>
            <a:r>
              <a:rPr lang="en-US" sz="2200" dirty="0" err="1" smtClean="0">
                <a:latin typeface="+mj-lt"/>
              </a:rPr>
              <a:t>día</a:t>
            </a:r>
            <a:r>
              <a:rPr lang="en-US" sz="2200" dirty="0" smtClean="0">
                <a:latin typeface="+mj-lt"/>
              </a:rPr>
              <a:t>.</a:t>
            </a:r>
          </a:p>
          <a:p>
            <a:pPr lvl="1"/>
            <a:r>
              <a:rPr lang="en-US" sz="2200" dirty="0" err="1" smtClean="0">
                <a:latin typeface="+mj-lt"/>
              </a:rPr>
              <a:t>Conjunto</a:t>
            </a:r>
            <a:r>
              <a:rPr lang="en-US" sz="2200" dirty="0" smtClean="0">
                <a:latin typeface="+mj-lt"/>
              </a:rPr>
              <a:t> de </a:t>
            </a:r>
            <a:r>
              <a:rPr lang="en-US" sz="2200" dirty="0" err="1" smtClean="0">
                <a:latin typeface="+mj-lt"/>
              </a:rPr>
              <a:t>datos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destinados</a:t>
            </a:r>
            <a:r>
              <a:rPr lang="en-US" sz="2200" dirty="0" smtClean="0">
                <a:latin typeface="+mj-lt"/>
              </a:rPr>
              <a:t> a </a:t>
            </a:r>
            <a:r>
              <a:rPr lang="en-US" sz="2200" dirty="0" err="1" smtClean="0">
                <a:latin typeface="+mj-lt"/>
              </a:rPr>
              <a:t>investigación</a:t>
            </a:r>
            <a:endParaRPr lang="en-US" sz="2200" dirty="0" smtClean="0">
              <a:latin typeface="+mj-lt"/>
            </a:endParaRP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713" y="2071678"/>
            <a:ext cx="280237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estudio</a:t>
            </a:r>
            <a:r>
              <a:rPr lang="en-US" dirty="0" smtClean="0"/>
              <a:t> (3) -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200024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Histórico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alta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mar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Provisto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la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agencia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NOAA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Proveen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1920240" marR="0" lvl="6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Dirección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Altura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Período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pPr marL="1920240" marR="0" lvl="6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Dirección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Velocidad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del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viento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Disponibles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1997-2004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Intervalo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horas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medidas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en TTC(Trough To Crest)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Pronósticos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diarios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descargados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través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internet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www.surfnewsnetwork.com/includescontent/models/fnmoc/ww3.w.npac.sig_wav_ht/ww3.w.npac.sig_wav_ht_2010-08-18.08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3550" y="2071678"/>
            <a:ext cx="2849641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Preprocesamiento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Normalización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de </a:t>
            </a:r>
            <a:r>
              <a:rPr lang="en-US" dirty="0" err="1" smtClean="0"/>
              <a:t>reporte</a:t>
            </a:r>
            <a:r>
              <a:rPr lang="en-US" dirty="0" smtClean="0"/>
              <a:t> de </a:t>
            </a:r>
            <a:r>
              <a:rPr lang="en-US" dirty="0" err="1" smtClean="0"/>
              <a:t>olas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928934"/>
            <a:ext cx="5000660" cy="329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SF to Trough to Crest 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17" y="3357562"/>
            <a:ext cx="501967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Preprocesamiento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Acoplamiento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Observacion</a:t>
            </a:r>
            <a:r>
              <a:rPr lang="en-US" dirty="0" smtClean="0">
                <a:latin typeface="+mj-lt"/>
              </a:rPr>
              <a:t> Visual – </a:t>
            </a:r>
            <a:r>
              <a:rPr lang="en-US" dirty="0" err="1" smtClean="0">
                <a:latin typeface="+mj-lt"/>
              </a:rPr>
              <a:t>WaveWatchIII</a:t>
            </a:r>
            <a:endParaRPr lang="en-US" dirty="0" smtClean="0">
              <a:latin typeface="+mj-lt"/>
            </a:endParaRPr>
          </a:p>
          <a:p>
            <a:pPr marL="1399032" lvl="3" indent="-457200">
              <a:buClr>
                <a:schemeClr val="accent1"/>
              </a:buClr>
              <a:buAutoNum type="arabicParenR"/>
            </a:pPr>
            <a:r>
              <a:rPr lang="en-US" sz="2400" dirty="0" err="1" smtClean="0">
                <a:latin typeface="+mj-lt"/>
              </a:rPr>
              <a:t>Filtrado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todos</a:t>
            </a:r>
            <a:r>
              <a:rPr lang="en-US" sz="2400" dirty="0" smtClean="0">
                <a:latin typeface="+mj-lt"/>
              </a:rPr>
              <a:t> los WW3 </a:t>
            </a:r>
            <a:r>
              <a:rPr lang="en-US" sz="2400" dirty="0" err="1" smtClean="0">
                <a:latin typeface="+mj-lt"/>
              </a:rPr>
              <a:t>que</a:t>
            </a:r>
            <a:r>
              <a:rPr lang="en-US" sz="2400" dirty="0" smtClean="0">
                <a:latin typeface="+mj-lt"/>
              </a:rPr>
              <a:t> no </a:t>
            </a:r>
            <a:r>
              <a:rPr lang="en-US" sz="2400" dirty="0" err="1" smtClean="0">
                <a:latin typeface="+mj-lt"/>
              </a:rPr>
              <a:t>pertenecen</a:t>
            </a:r>
            <a:r>
              <a:rPr lang="en-US" sz="2400" dirty="0" smtClean="0">
                <a:latin typeface="+mj-lt"/>
              </a:rPr>
              <a:t> al </a:t>
            </a:r>
            <a:r>
              <a:rPr lang="en-US" sz="2400" dirty="0" err="1" smtClean="0">
                <a:latin typeface="+mj-lt"/>
              </a:rPr>
              <a:t>horario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luz</a:t>
            </a:r>
            <a:r>
              <a:rPr lang="en-US" sz="2400" dirty="0" smtClean="0">
                <a:latin typeface="+mj-lt"/>
              </a:rPr>
              <a:t> solar</a:t>
            </a:r>
          </a:p>
          <a:p>
            <a:pPr marL="1399032" lvl="3" indent="-457200">
              <a:buClr>
                <a:schemeClr val="accent1"/>
              </a:buClr>
              <a:buAutoNum type="arabicParenR"/>
            </a:pPr>
            <a:r>
              <a:rPr lang="en-US" sz="2400" dirty="0" err="1" smtClean="0">
                <a:latin typeface="+mj-lt"/>
              </a:rPr>
              <a:t>Seleccionar</a:t>
            </a:r>
            <a:r>
              <a:rPr lang="en-US" sz="2400" dirty="0" smtClean="0">
                <a:latin typeface="+mj-lt"/>
              </a:rPr>
              <a:t> el </a:t>
            </a:r>
            <a:r>
              <a:rPr lang="en-US" sz="2400" dirty="0" err="1" smtClean="0">
                <a:latin typeface="+mj-lt"/>
              </a:rPr>
              <a:t>reporte</a:t>
            </a:r>
            <a:r>
              <a:rPr lang="en-US" sz="2400" dirty="0" smtClean="0">
                <a:latin typeface="+mj-lt"/>
              </a:rPr>
              <a:t> WW3 de mayor </a:t>
            </a:r>
            <a:r>
              <a:rPr lang="en-US" sz="2400" dirty="0" err="1" smtClean="0">
                <a:latin typeface="+mj-lt"/>
              </a:rPr>
              <a:t>altura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cada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día</a:t>
            </a:r>
            <a:endParaRPr lang="en-US" sz="2400" dirty="0" smtClean="0">
              <a:latin typeface="+mj-lt"/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Preprocesamiento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40276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+mj-lt"/>
              </a:rPr>
              <a:t>Modelos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Instancias</a:t>
            </a:r>
            <a:r>
              <a:rPr lang="en-US" dirty="0" smtClean="0">
                <a:latin typeface="+mj-lt"/>
              </a:rPr>
              <a:t>:</a:t>
            </a:r>
            <a:endParaRPr lang="es-ES" dirty="0" smtClean="0">
              <a:latin typeface="+mj-lt"/>
            </a:endParaRPr>
          </a:p>
          <a:p>
            <a:pPr lvl="1" algn="just"/>
            <a:r>
              <a:rPr lang="es-ES" sz="2000" b="1" i="1" dirty="0" smtClean="0">
                <a:latin typeface="+mj-lt"/>
              </a:rPr>
              <a:t>“</a:t>
            </a:r>
            <a:r>
              <a:rPr lang="es-ES" sz="2000" b="1" dirty="0" smtClean="0">
                <a:latin typeface="+mj-lt"/>
              </a:rPr>
              <a:t>WW3SimpleStrategy</a:t>
            </a:r>
            <a:r>
              <a:rPr lang="es-ES" sz="2000" b="1" i="1" dirty="0" smtClean="0">
                <a:latin typeface="+mj-lt"/>
              </a:rPr>
              <a:t>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{Altura, dirección, periodo, observación } </a:t>
            </a:r>
          </a:p>
          <a:p>
            <a:pPr lvl="1" algn="just"/>
            <a:r>
              <a:rPr lang="es-ES" sz="2000" b="1" i="1" dirty="0" smtClean="0">
                <a:latin typeface="+mj-lt"/>
              </a:rPr>
              <a:t>“WW3TwoGridPointStrategy”: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{AlturaX1, direcciónX1, periodoX1, AlturaX2, promedioX2, periodoX2, observación}</a:t>
            </a:r>
            <a:endParaRPr lang="es-ES" sz="2000" b="1" i="1" dirty="0" smtClean="0">
              <a:latin typeface="+mj-lt"/>
            </a:endParaRPr>
          </a:p>
          <a:p>
            <a:pPr lvl="1" algn="just"/>
            <a:r>
              <a:rPr lang="es-ES" sz="2000" b="1" i="1" dirty="0" smtClean="0">
                <a:latin typeface="+mj-lt"/>
              </a:rPr>
              <a:t>“WW3LastNLecturesStrategy”: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 T1, dirección T1, período T1,…, altura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dirección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periodo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observación}</a:t>
            </a:r>
            <a:endParaRPr lang="es-ES" sz="2000" b="1" i="1" dirty="0" smtClean="0">
              <a:latin typeface="+mj-lt"/>
            </a:endParaRPr>
          </a:p>
          <a:p>
            <a:pPr lvl="1" algn="just"/>
            <a:r>
              <a:rPr lang="es-ES" sz="2000" b="1" i="1" dirty="0" smtClean="0">
                <a:latin typeface="+mj-lt"/>
              </a:rPr>
              <a:t>“WW3LastNDaysStrategy”: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 T1, dirección T1, período T1,…, altura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dirección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periodo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observación}</a:t>
            </a:r>
            <a:endParaRPr lang="es-AR" sz="2000" dirty="0" smtClean="0">
              <a:latin typeface="+mj-lt"/>
            </a:endParaRP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Olas</a:t>
            </a:r>
            <a:r>
              <a:rPr lang="en-US" dirty="0" smtClean="0">
                <a:latin typeface="+mj-lt"/>
              </a:rPr>
              <a:t> en la </a:t>
            </a:r>
            <a:r>
              <a:rPr lang="en-US" dirty="0" err="1" smtClean="0">
                <a:latin typeface="+mj-lt"/>
              </a:rPr>
              <a:t>costa</a:t>
            </a:r>
            <a:endParaRPr lang="es-AR" dirty="0">
              <a:latin typeface="+mj-lt"/>
            </a:endParaRPr>
          </a:p>
        </p:txBody>
      </p:sp>
      <p:pic>
        <p:nvPicPr>
          <p:cNvPr id="4" name="Picture 3" descr="nearshore_wave_mont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2532074"/>
            <a:ext cx="5953140" cy="39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Experimentación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Parámetros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ola</a:t>
            </a:r>
            <a:endParaRPr lang="es-AR" dirty="0">
              <a:latin typeface="+mj-lt"/>
            </a:endParaRPr>
          </a:p>
        </p:txBody>
      </p:sp>
      <p:pic>
        <p:nvPicPr>
          <p:cNvPr id="4" name="Picture 3" descr="wave parts 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643182"/>
            <a:ext cx="728667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Prónosticos</a:t>
            </a:r>
            <a:r>
              <a:rPr lang="en-US" dirty="0" smtClean="0"/>
              <a:t> de </a:t>
            </a:r>
            <a:r>
              <a:rPr lang="en-US" dirty="0" err="1" smtClean="0"/>
              <a:t>olas</a:t>
            </a:r>
            <a:r>
              <a:rPr lang="en-US" dirty="0" smtClean="0"/>
              <a:t> – </a:t>
            </a:r>
            <a:r>
              <a:rPr lang="en-US" dirty="0" err="1" smtClean="0"/>
              <a:t>WaveWatch</a:t>
            </a:r>
            <a:r>
              <a:rPr lang="en-US" dirty="0" smtClean="0"/>
              <a:t> III</a:t>
            </a:r>
            <a:endParaRPr lang="es-AR" dirty="0"/>
          </a:p>
        </p:txBody>
      </p:sp>
      <p:pic>
        <p:nvPicPr>
          <p:cNvPr id="4" name="forecastGloba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14480" y="2428868"/>
            <a:ext cx="5381620" cy="4305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(4)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WaveWatch</a:t>
            </a:r>
            <a:r>
              <a:rPr lang="en-US" dirty="0" smtClean="0">
                <a:latin typeface="+mj-lt"/>
              </a:rPr>
              <a:t> III</a:t>
            </a:r>
          </a:p>
          <a:p>
            <a:pPr lvl="1"/>
            <a:r>
              <a:rPr lang="en-US" dirty="0" err="1" smtClean="0">
                <a:latin typeface="+mj-lt"/>
              </a:rPr>
              <a:t>Particionamiento</a:t>
            </a:r>
            <a:r>
              <a:rPr lang="en-US" dirty="0" smtClean="0">
                <a:latin typeface="+mj-lt"/>
              </a:rPr>
              <a:t> del </a:t>
            </a:r>
            <a:r>
              <a:rPr lang="en-US" dirty="0" err="1" smtClean="0">
                <a:latin typeface="+mj-lt"/>
              </a:rPr>
              <a:t>oceáno</a:t>
            </a:r>
            <a:r>
              <a:rPr lang="en-US" dirty="0" smtClean="0">
                <a:latin typeface="+mj-lt"/>
              </a:rPr>
              <a:t> en </a:t>
            </a:r>
            <a:r>
              <a:rPr lang="en-US" dirty="0" err="1" smtClean="0">
                <a:latin typeface="+mj-lt"/>
              </a:rPr>
              <a:t>grillas</a:t>
            </a:r>
            <a:r>
              <a:rPr lang="en-US" dirty="0" smtClean="0">
                <a:latin typeface="+mj-lt"/>
              </a:rPr>
              <a:t>.</a:t>
            </a:r>
            <a:endParaRPr lang="es-AR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7286676" cy="381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Problemática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Problemática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WaveWatch</a:t>
            </a:r>
            <a:r>
              <a:rPr lang="en-US" dirty="0" smtClean="0">
                <a:latin typeface="+mj-lt"/>
              </a:rPr>
              <a:t> III </a:t>
            </a:r>
          </a:p>
          <a:p>
            <a:pPr lvl="1"/>
            <a:r>
              <a:rPr lang="en-US" dirty="0" err="1" smtClean="0">
                <a:latin typeface="+mj-lt"/>
              </a:rPr>
              <a:t>Falta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precisión</a:t>
            </a:r>
            <a:r>
              <a:rPr lang="en-US" dirty="0" smtClean="0">
                <a:latin typeface="+mj-lt"/>
              </a:rPr>
              <a:t> en la </a:t>
            </a:r>
            <a:r>
              <a:rPr lang="en-US" dirty="0" err="1" smtClean="0">
                <a:latin typeface="+mj-lt"/>
              </a:rPr>
              <a:t>cercania</a:t>
            </a:r>
            <a:r>
              <a:rPr lang="en-US" dirty="0" smtClean="0">
                <a:latin typeface="+mj-lt"/>
              </a:rPr>
              <a:t> de la </a:t>
            </a:r>
            <a:r>
              <a:rPr lang="en-US" dirty="0" err="1" smtClean="0">
                <a:latin typeface="+mj-lt"/>
              </a:rPr>
              <a:t>costa</a:t>
            </a:r>
            <a:endParaRPr lang="es-AR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879734"/>
            <a:ext cx="7358082" cy="36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Problemática</a:t>
            </a:r>
            <a:r>
              <a:rPr lang="en-US" dirty="0" smtClean="0"/>
              <a:t> (2)</a:t>
            </a:r>
            <a:endParaRPr lang="es-AR" dirty="0"/>
          </a:p>
        </p:txBody>
      </p:sp>
      <p:grpSp>
        <p:nvGrpSpPr>
          <p:cNvPr id="4" name="Group 31"/>
          <p:cNvGrpSpPr/>
          <p:nvPr/>
        </p:nvGrpSpPr>
        <p:grpSpPr>
          <a:xfrm>
            <a:off x="5072066" y="1857364"/>
            <a:ext cx="3071834" cy="2165752"/>
            <a:chOff x="1000100" y="1428736"/>
            <a:chExt cx="3071834" cy="2165752"/>
          </a:xfrm>
        </p:grpSpPr>
        <p:pic>
          <p:nvPicPr>
            <p:cNvPr id="5" name="Picture 29" descr="http://www.ubatubasurfcam.com.br/v2/fotos_dia/to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428736"/>
              <a:ext cx="3071834" cy="216575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011855" y="1500174"/>
              <a:ext cx="1845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Altura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Observada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:  0.5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mts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0100" y="3214686"/>
              <a:ext cx="2786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Brazil,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</a:rPr>
                <a:t>Ubatuba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</a:rPr>
                <a:t>Toninhas</a:t>
              </a:r>
              <a:endParaRPr lang="es-AR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928662" y="4286256"/>
            <a:ext cx="3143272" cy="2357454"/>
            <a:chOff x="928662" y="3857628"/>
            <a:chExt cx="3143272" cy="2357454"/>
          </a:xfrm>
        </p:grpSpPr>
        <p:pic>
          <p:nvPicPr>
            <p:cNvPr id="9" name="Picture 25" descr="http://www.ubatubasurfcam.com.br/v2/fotos_dia/pa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62" y="3857628"/>
              <a:ext cx="3143272" cy="2357454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928662" y="5715016"/>
              <a:ext cx="17911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Brazil,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Ubatuba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Prumirim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3857628"/>
              <a:ext cx="1845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Altura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Observada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:  0.2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mts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5072066" y="4214818"/>
            <a:ext cx="3071834" cy="2428860"/>
            <a:chOff x="5072066" y="3857628"/>
            <a:chExt cx="3071834" cy="2428860"/>
          </a:xfrm>
        </p:grpSpPr>
        <p:pic>
          <p:nvPicPr>
            <p:cNvPr id="13" name="Picture 27" descr="http://www.ubatubasurfcam.com.br/v2/fotos_dia/pg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2066" y="3857628"/>
              <a:ext cx="3071834" cy="2428860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5214942" y="5786454"/>
              <a:ext cx="2028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Brazil,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Ubatuba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, Playa Grande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4942" y="4000504"/>
              <a:ext cx="1845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Altura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Observada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:  1.7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mts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034" y="2000240"/>
            <a:ext cx="35719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WaveWatch</a:t>
            </a:r>
            <a:r>
              <a:rPr lang="en-US" sz="2800" dirty="0" smtClean="0">
                <a:latin typeface="+mj-lt"/>
              </a:rPr>
              <a:t> III:</a:t>
            </a:r>
          </a:p>
          <a:p>
            <a:pPr lvl="3"/>
            <a:r>
              <a:rPr lang="en-US" dirty="0" err="1" smtClean="0">
                <a:latin typeface="+mj-lt"/>
              </a:rPr>
              <a:t>Altura</a:t>
            </a:r>
            <a:r>
              <a:rPr lang="en-US" dirty="0" smtClean="0">
                <a:latin typeface="+mj-lt"/>
              </a:rPr>
              <a:t>: 1.7 </a:t>
            </a:r>
            <a:r>
              <a:rPr lang="en-US" dirty="0" err="1" smtClean="0">
                <a:latin typeface="+mj-lt"/>
              </a:rPr>
              <a:t>mts</a:t>
            </a:r>
            <a:endParaRPr lang="en-US" dirty="0" smtClean="0">
              <a:latin typeface="+mj-lt"/>
            </a:endParaRPr>
          </a:p>
          <a:p>
            <a:pPr lvl="3"/>
            <a:endParaRPr lang="en-US" dirty="0" smtClean="0">
              <a:latin typeface="+mj-lt"/>
            </a:endParaRPr>
          </a:p>
          <a:p>
            <a:pPr lvl="3"/>
            <a:r>
              <a:rPr lang="en-US" dirty="0" err="1" smtClean="0">
                <a:latin typeface="+mj-lt"/>
              </a:rPr>
              <a:t>Dirección</a:t>
            </a:r>
            <a:r>
              <a:rPr lang="en-US" dirty="0" smtClean="0">
                <a:latin typeface="+mj-lt"/>
              </a:rPr>
              <a:t>: Sur</a:t>
            </a:r>
          </a:p>
          <a:p>
            <a:pPr lvl="3"/>
            <a:endParaRPr lang="en-US" dirty="0" smtClean="0">
              <a:latin typeface="+mj-lt"/>
            </a:endParaRPr>
          </a:p>
          <a:p>
            <a:pPr lvl="3"/>
            <a:r>
              <a:rPr lang="en-US" dirty="0" err="1" smtClean="0">
                <a:latin typeface="+mj-lt"/>
              </a:rPr>
              <a:t>Periodo</a:t>
            </a:r>
            <a:r>
              <a:rPr lang="en-US" dirty="0" smtClean="0">
                <a:latin typeface="+mj-lt"/>
              </a:rPr>
              <a:t>: 12 </a:t>
            </a:r>
            <a:r>
              <a:rPr lang="en-US" dirty="0" err="1" smtClean="0">
                <a:latin typeface="+mj-lt"/>
              </a:rPr>
              <a:t>seg</a:t>
            </a:r>
            <a:r>
              <a:rPr lang="en-US" dirty="0" smtClean="0">
                <a:latin typeface="+mj-lt"/>
              </a:rPr>
              <a:t>. </a:t>
            </a:r>
            <a:endParaRPr lang="es-AR" dirty="0">
              <a:latin typeface="+mj-lt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42" y="2643182"/>
            <a:ext cx="800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4286256"/>
            <a:ext cx="361947" cy="3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81953" y="4214818"/>
            <a:ext cx="361947" cy="3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3391" y="1857364"/>
            <a:ext cx="361947" cy="3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2672</TotalTime>
  <Words>928</Words>
  <Application>Microsoft Office PowerPoint</Application>
  <PresentationFormat>On-screen Show (4:3)</PresentationFormat>
  <Paragraphs>314</Paragraphs>
  <Slides>30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Surf-Forecaster</vt:lpstr>
      <vt:lpstr>Agenda</vt:lpstr>
      <vt:lpstr>Contexto (1)</vt:lpstr>
      <vt:lpstr>Contexto (2)</vt:lpstr>
      <vt:lpstr>Contexto (3)</vt:lpstr>
      <vt:lpstr>Contexto (4)</vt:lpstr>
      <vt:lpstr>Agenda</vt:lpstr>
      <vt:lpstr>Problemática (1)</vt:lpstr>
      <vt:lpstr>Problemática (2)</vt:lpstr>
      <vt:lpstr>Problemática (3)</vt:lpstr>
      <vt:lpstr>Agenda</vt:lpstr>
      <vt:lpstr>Aprendizaje de Máquina (1)</vt:lpstr>
      <vt:lpstr>Aprendizaje de Máquina (2)</vt:lpstr>
      <vt:lpstr>Aprendizaje de Máquina (3)</vt:lpstr>
      <vt:lpstr>Aprendizaje de Máquina (4)</vt:lpstr>
      <vt:lpstr>Aprendizaje de Máquina (5)</vt:lpstr>
      <vt:lpstr>Aprendizaje de Máquina(6)</vt:lpstr>
      <vt:lpstr>Agenda</vt:lpstr>
      <vt:lpstr>Propuesta (1)</vt:lpstr>
      <vt:lpstr>Propuesta (2)</vt:lpstr>
      <vt:lpstr>Propuesta (3)</vt:lpstr>
      <vt:lpstr>Propuesta (4)</vt:lpstr>
      <vt:lpstr>Agenda</vt:lpstr>
      <vt:lpstr>Caso de estudio (1) - Lugar</vt:lpstr>
      <vt:lpstr>Caso de estudio (2) - Datos</vt:lpstr>
      <vt:lpstr>Caso de estudio (3) - Datos</vt:lpstr>
      <vt:lpstr>Preprocesamiento (1)</vt:lpstr>
      <vt:lpstr>Preprocesamiento (2)</vt:lpstr>
      <vt:lpstr>Preprocesamiento (3)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usuario</dc:creator>
  <cp:lastModifiedBy>esteban</cp:lastModifiedBy>
  <cp:revision>255</cp:revision>
  <dcterms:created xsi:type="dcterms:W3CDTF">2010-08-20T02:10:01Z</dcterms:created>
  <dcterms:modified xsi:type="dcterms:W3CDTF">2010-08-27T02:01:08Z</dcterms:modified>
</cp:coreProperties>
</file>