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Default Extension="xlsx" ContentType="application/vnd.openxmlformats-officedocument.spreadsheetml.sheet"/>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Default Extension="vml" ContentType="application/vnd.openxmlformats-officedocument.vmlDrawing"/>
  <Override PartName="/ppt/notesSlides/notesSlide8.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0" r:id="rId5"/>
    <p:sldId id="261" r:id="rId6"/>
    <p:sldId id="262" r:id="rId7"/>
    <p:sldId id="263" r:id="rId8"/>
    <p:sldId id="286" r:id="rId9"/>
    <p:sldId id="287"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0928" autoAdjust="0"/>
  </p:normalViewPr>
  <p:slideViewPr>
    <p:cSldViewPr>
      <p:cViewPr varScale="1">
        <p:scale>
          <a:sx n="52" d="100"/>
          <a:sy n="52" d="100"/>
        </p:scale>
        <p:origin x="-170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workspace\Tesis\ArfGen\docs\Entregas\Informe%20Final\presentacion\rendimiento%20clasificador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0.7739098069512057</c:v>
                </c:pt>
                <c:pt idx="2">
                  <c:v>0.82116824635668784</c:v>
                </c:pt>
                <c:pt idx="3">
                  <c:v>0.842784737775084</c:v>
                </c:pt>
                <c:pt idx="4">
                  <c:v>0.84383865537211011</c:v>
                </c:pt>
                <c:pt idx="5">
                  <c:v>0.85894670929201788</c:v>
                </c:pt>
                <c:pt idx="6">
                  <c:v>0.84967487574973199</c:v>
                </c:pt>
                <c:pt idx="7">
                  <c:v>0.87199747639295011</c:v>
                </c:pt>
                <c:pt idx="8">
                  <c:v>0.87308657275405044</c:v>
                </c:pt>
                <c:pt idx="9">
                  <c:v>0.8805672244799716</c:v>
                </c:pt>
                <c:pt idx="10">
                  <c:v>0.88425402324804203</c:v>
                </c:pt>
                <c:pt idx="11">
                  <c:v>0.88378998114559371</c:v>
                </c:pt>
                <c:pt idx="12">
                  <c:v>0.88710112017025267</c:v>
                </c:pt>
                <c:pt idx="13">
                  <c:v>0.88859349505985463</c:v>
                </c:pt>
                <c:pt idx="14">
                  <c:v>0.88932515639249676</c:v>
                </c:pt>
                <c:pt idx="15">
                  <c:v>0.88979442278916976</c:v>
                </c:pt>
                <c:pt idx="16">
                  <c:v>0.89050470137757365</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0.57215581949428018</c:v>
                </c:pt>
                <c:pt idx="2">
                  <c:v>0.62450099068289655</c:v>
                </c:pt>
                <c:pt idx="3">
                  <c:v>0.66411572966000465</c:v>
                </c:pt>
                <c:pt idx="4">
                  <c:v>0.74483311690120912</c:v>
                </c:pt>
                <c:pt idx="5">
                  <c:v>0.74913092370987622</c:v>
                </c:pt>
                <c:pt idx="6">
                  <c:v>0.7507812790712286</c:v>
                </c:pt>
                <c:pt idx="7">
                  <c:v>0.74615794410022251</c:v>
                </c:pt>
                <c:pt idx="8">
                  <c:v>0.76473712742559186</c:v>
                </c:pt>
                <c:pt idx="9">
                  <c:v>0.78030975508297951</c:v>
                </c:pt>
                <c:pt idx="10">
                  <c:v>0.79256323960055097</c:v>
                </c:pt>
                <c:pt idx="11">
                  <c:v>0.80135018516470657</c:v>
                </c:pt>
                <c:pt idx="12">
                  <c:v>0.79454547384463925</c:v>
                </c:pt>
                <c:pt idx="13">
                  <c:v>0.80275073868568103</c:v>
                </c:pt>
                <c:pt idx="14">
                  <c:v>0.8070254483799697</c:v>
                </c:pt>
                <c:pt idx="15">
                  <c:v>0.80758714251854524</c:v>
                </c:pt>
                <c:pt idx="16">
                  <c:v>0.81189884836444248</c:v>
                </c:pt>
                <c:pt idx="17">
                  <c:v>0.81267156633446525</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9.2164199211591025E-2</c:v>
                </c:pt>
                <c:pt idx="1">
                  <c:v>0.10918893085792125</c:v>
                </c:pt>
                <c:pt idx="2">
                  <c:v>2.2061880915201587E-2</c:v>
                </c:pt>
                <c:pt idx="3">
                  <c:v>0.16744350433735919</c:v>
                </c:pt>
                <c:pt idx="4">
                  <c:v>0.19606871899944539</c:v>
                </c:pt>
                <c:pt idx="5">
                  <c:v>0.19883932721616673</c:v>
                </c:pt>
                <c:pt idx="6">
                  <c:v>0.21852557439483689</c:v>
                </c:pt>
                <c:pt idx="7">
                  <c:v>0.18963030437506287</c:v>
                </c:pt>
                <c:pt idx="8">
                  <c:v>0.31329234492981145</c:v>
                </c:pt>
                <c:pt idx="9">
                  <c:v>0.30854195458238609</c:v>
                </c:pt>
                <c:pt idx="10">
                  <c:v>0.33996429339253009</c:v>
                </c:pt>
                <c:pt idx="11">
                  <c:v>0.39000788763685695</c:v>
                </c:pt>
                <c:pt idx="12">
                  <c:v>0.37452278792340576</c:v>
                </c:pt>
                <c:pt idx="13">
                  <c:v>0.39639657365579767</c:v>
                </c:pt>
                <c:pt idx="14">
                  <c:v>0.45661986014735301</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6.3837399085048846E-2</c:v>
                </c:pt>
                <c:pt idx="1">
                  <c:v>0.10509372944250731</c:v>
                </c:pt>
                <c:pt idx="2">
                  <c:v>0.12395822380363669</c:v>
                </c:pt>
                <c:pt idx="3">
                  <c:v>0.17533238646771679</c:v>
                </c:pt>
                <c:pt idx="4">
                  <c:v>0.18994629844945113</c:v>
                </c:pt>
                <c:pt idx="5">
                  <c:v>0.22687270194889519</c:v>
                </c:pt>
                <c:pt idx="6">
                  <c:v>0.23790997736954461</c:v>
                </c:pt>
                <c:pt idx="7">
                  <c:v>0.23411148955337027</c:v>
                </c:pt>
                <c:pt idx="8">
                  <c:v>0.25778608542670911</c:v>
                </c:pt>
                <c:pt idx="9">
                  <c:v>0.31056299933227594</c:v>
                </c:pt>
                <c:pt idx="10">
                  <c:v>0.33877739342409352</c:v>
                </c:pt>
                <c:pt idx="11">
                  <c:v>0.35225259726803532</c:v>
                </c:pt>
                <c:pt idx="12">
                  <c:v>0.35947445565100505</c:v>
                </c:pt>
                <c:pt idx="13">
                  <c:v>0.39000000000000318</c:v>
                </c:pt>
                <c:pt idx="14">
                  <c:v>0.39000000000000318</c:v>
                </c:pt>
                <c:pt idx="15">
                  <c:v>0.4</c:v>
                </c:pt>
                <c:pt idx="16">
                  <c:v>0.40041490630404719</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0.28931899175148895</c:v>
                </c:pt>
                <c:pt idx="1">
                  <c:v>0.30427205718078232</c:v>
                </c:pt>
                <c:pt idx="2">
                  <c:v>0.28833535935117605</c:v>
                </c:pt>
                <c:pt idx="3">
                  <c:v>0.50673831628889043</c:v>
                </c:pt>
                <c:pt idx="4">
                  <c:v>0.58986811562939301</c:v>
                </c:pt>
                <c:pt idx="5">
                  <c:v>0.60174244358029216</c:v>
                </c:pt>
                <c:pt idx="6">
                  <c:v>0.62230234655114092</c:v>
                </c:pt>
                <c:pt idx="7">
                  <c:v>0.64892172802499992</c:v>
                </c:pt>
                <c:pt idx="8">
                  <c:v>0.60213497372141267</c:v>
                </c:pt>
                <c:pt idx="9">
                  <c:v>0.65929398719852672</c:v>
                </c:pt>
                <c:pt idx="10">
                  <c:v>0.6374094521659659</c:v>
                </c:pt>
                <c:pt idx="11">
                  <c:v>0.6649682960574802</c:v>
                </c:pt>
                <c:pt idx="12">
                  <c:v>0.68587643695394163</c:v>
                </c:pt>
                <c:pt idx="13">
                  <c:v>0.702804638591638</c:v>
                </c:pt>
                <c:pt idx="14">
                  <c:v>0.68555591749742484</c:v>
                </c:pt>
                <c:pt idx="15">
                  <c:v>0.71798687616048984</c:v>
                </c:pt>
                <c:pt idx="16">
                  <c:v>0.72902988600000851</c:v>
                </c:pt>
                <c:pt idx="17">
                  <c:v>0.73331457600000005</c:v>
                </c:pt>
                <c:pt idx="18">
                  <c:v>0.73521230499999957</c:v>
                </c:pt>
              </c:numCache>
            </c:numRef>
          </c:yVal>
          <c:smooth val="1"/>
        </c:ser>
        <c:axId val="61717120"/>
        <c:axId val="68821760"/>
      </c:scatterChart>
      <c:valAx>
        <c:axId val="61717120"/>
        <c:scaling>
          <c:orientation val="minMax"/>
          <c:max val="1000"/>
        </c:scaling>
        <c:axPos val="b"/>
        <c:title>
          <c:tx>
            <c:rich>
              <a:bodyPr/>
              <a:lstStyle/>
              <a:p>
                <a:pPr>
                  <a:defRPr lang="es-AR"/>
                </a:pPr>
                <a:r>
                  <a:rPr lang="en-US" sz="1600" b="0" dirty="0" err="1">
                    <a:latin typeface="+mj-lt"/>
                  </a:rPr>
                  <a:t>Instancias</a:t>
                </a:r>
                <a:r>
                  <a:rPr lang="en-US" sz="1600" b="0" dirty="0">
                    <a:latin typeface="+mj-lt"/>
                  </a:rPr>
                  <a:t> de </a:t>
                </a:r>
                <a:r>
                  <a:rPr lang="en-US" sz="1600" b="0" dirty="0" err="1">
                    <a:latin typeface="+mj-lt"/>
                  </a:rPr>
                  <a:t>entrenamiento</a:t>
                </a:r>
                <a:endParaRPr lang="en-US" sz="1600" b="0" dirty="0">
                  <a:latin typeface="+mj-lt"/>
                </a:endParaRPr>
              </a:p>
            </c:rich>
          </c:tx>
          <c:layout>
            <c:manualLayout>
              <c:xMode val="edge"/>
              <c:yMode val="edge"/>
              <c:x val="0.38494599693816856"/>
              <c:y val="0.85101357098414687"/>
            </c:manualLayout>
          </c:layout>
        </c:title>
        <c:numFmt formatCode="General" sourceLinked="1"/>
        <c:tickLblPos val="nextTo"/>
        <c:txPr>
          <a:bodyPr/>
          <a:lstStyle/>
          <a:p>
            <a:pPr>
              <a:defRPr lang="es-AR"/>
            </a:pPr>
            <a:endParaRPr lang="es-ES"/>
          </a:p>
        </c:txPr>
        <c:crossAx val="68821760"/>
        <c:crosses val="autoZero"/>
        <c:crossBetween val="midCat"/>
      </c:valAx>
      <c:valAx>
        <c:axId val="68821760"/>
        <c:scaling>
          <c:orientation val="minMax"/>
          <c:min val="0"/>
        </c:scaling>
        <c:axPos val="l"/>
        <c:majorGridlines/>
        <c:title>
          <c:tx>
            <c:rich>
              <a:bodyPr rot="-5400000" vert="horz"/>
              <a:lstStyle/>
              <a:p>
                <a:pPr>
                  <a:defRPr lang="es-AR"/>
                </a:pPr>
                <a:r>
                  <a:rPr lang="en-US" sz="1400" b="0" dirty="0" err="1">
                    <a:latin typeface="+mj-lt"/>
                  </a:rPr>
                  <a:t>Correlación</a:t>
                </a:r>
                <a:endParaRPr lang="en-US" sz="1400" b="0" dirty="0">
                  <a:latin typeface="+mj-lt"/>
                </a:endParaRPr>
              </a:p>
            </c:rich>
          </c:tx>
          <c:layout/>
        </c:title>
        <c:numFmt formatCode="0.0" sourceLinked="0"/>
        <c:tickLblPos val="nextTo"/>
        <c:txPr>
          <a:bodyPr/>
          <a:lstStyle/>
          <a:p>
            <a:pPr>
              <a:defRPr lang="es-AR"/>
            </a:pPr>
            <a:endParaRPr lang="es-ES"/>
          </a:p>
        </c:txPr>
        <c:crossAx val="61717120"/>
        <c:crosses val="autoZero"/>
        <c:crossBetween val="midCat"/>
        <c:minorUnit val="0.2"/>
      </c:valAx>
    </c:plotArea>
    <c:legend>
      <c:legendPos val="r"/>
      <c:layout/>
      <c:txPr>
        <a:bodyPr/>
        <a:lstStyle/>
        <a:p>
          <a:pPr>
            <a:defRPr lang="es-AR" sz="1400">
              <a:latin typeface="+mj-lt"/>
            </a:defRPr>
          </a:pPr>
          <a:endParaRPr lang="es-ES"/>
        </a:p>
      </c:txPr>
    </c:legend>
    <c:plotVisOnly val="1"/>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894"/>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1.2769999999999875</c:v>
                </c:pt>
                <c:pt idx="14">
                  <c:v>3.0789999999999997</c:v>
                </c:pt>
                <c:pt idx="15">
                  <c:v>1.137</c:v>
                </c:pt>
                <c:pt idx="16">
                  <c:v>1.1990000000000001</c:v>
                </c:pt>
                <c:pt idx="17">
                  <c:v>1.0249999999999875</c:v>
                </c:pt>
                <c:pt idx="18">
                  <c:v>1.0409999999999886</c:v>
                </c:pt>
                <c:pt idx="19">
                  <c:v>1.9940000000000124</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1.1619999999999882</c:v>
                </c:pt>
                <c:pt idx="31">
                  <c:v>1.175</c:v>
                </c:pt>
                <c:pt idx="32">
                  <c:v>1.635</c:v>
                </c:pt>
                <c:pt idx="33">
                  <c:v>2.3759999999999977</c:v>
                </c:pt>
                <c:pt idx="34">
                  <c:v>2.0880000000000001</c:v>
                </c:pt>
                <c:pt idx="35">
                  <c:v>1.9540000000000111</c:v>
                </c:pt>
                <c:pt idx="36">
                  <c:v>1.073</c:v>
                </c:pt>
                <c:pt idx="37">
                  <c:v>0.93200000000000005</c:v>
                </c:pt>
                <c:pt idx="38">
                  <c:v>1.2209999999999861</c:v>
                </c:pt>
                <c:pt idx="39">
                  <c:v>1.081</c:v>
                </c:pt>
                <c:pt idx="40">
                  <c:v>3.5019999999999998</c:v>
                </c:pt>
                <c:pt idx="41">
                  <c:v>1.052</c:v>
                </c:pt>
                <c:pt idx="42">
                  <c:v>1.538</c:v>
                </c:pt>
                <c:pt idx="43">
                  <c:v>1.0569999999999888</c:v>
                </c:pt>
                <c:pt idx="44">
                  <c:v>1.028</c:v>
                </c:pt>
                <c:pt idx="45">
                  <c:v>3.6629999999999998</c:v>
                </c:pt>
                <c:pt idx="46">
                  <c:v>0.96500000000000064</c:v>
                </c:pt>
                <c:pt idx="47">
                  <c:v>1.595</c:v>
                </c:pt>
                <c:pt idx="48">
                  <c:v>6.8039999999999985</c:v>
                </c:pt>
                <c:pt idx="49">
                  <c:v>1.0489999999999888</c:v>
                </c:pt>
                <c:pt idx="50">
                  <c:v>1.4489999999999859</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1.5629999999999888</c:v>
                </c:pt>
                <c:pt idx="61">
                  <c:v>0.99199999999999999</c:v>
                </c:pt>
                <c:pt idx="62">
                  <c:v>2.8779999999999997</c:v>
                </c:pt>
                <c:pt idx="63">
                  <c:v>1.109</c:v>
                </c:pt>
              </c:numCache>
            </c:numRef>
          </c:xVal>
          <c:yVal>
            <c:numRef>
              <c:f>Sheet1!$B$2:$B$65</c:f>
              <c:numCache>
                <c:formatCode>General</c:formatCode>
                <c:ptCount val="64"/>
                <c:pt idx="0">
                  <c:v>1.2189999999999861</c:v>
                </c:pt>
                <c:pt idx="1">
                  <c:v>2.4379999999999997</c:v>
                </c:pt>
                <c:pt idx="2">
                  <c:v>3.6579999999999999</c:v>
                </c:pt>
                <c:pt idx="3">
                  <c:v>1.829</c:v>
                </c:pt>
                <c:pt idx="4">
                  <c:v>1.2189999999999861</c:v>
                </c:pt>
                <c:pt idx="5">
                  <c:v>1.2189999999999861</c:v>
                </c:pt>
                <c:pt idx="6">
                  <c:v>1.2189999999999861</c:v>
                </c:pt>
                <c:pt idx="7">
                  <c:v>2.4379999999999997</c:v>
                </c:pt>
                <c:pt idx="8">
                  <c:v>1.2189999999999861</c:v>
                </c:pt>
                <c:pt idx="9">
                  <c:v>0.61000000000000065</c:v>
                </c:pt>
                <c:pt idx="10">
                  <c:v>3.048</c:v>
                </c:pt>
                <c:pt idx="11">
                  <c:v>1.2189999999999861</c:v>
                </c:pt>
                <c:pt idx="12">
                  <c:v>0.61000000000000065</c:v>
                </c:pt>
                <c:pt idx="13">
                  <c:v>1.2189999999999861</c:v>
                </c:pt>
                <c:pt idx="14">
                  <c:v>2.4379999999999997</c:v>
                </c:pt>
                <c:pt idx="15">
                  <c:v>1.2189999999999861</c:v>
                </c:pt>
                <c:pt idx="16">
                  <c:v>1.2189999999999861</c:v>
                </c:pt>
                <c:pt idx="17">
                  <c:v>0.61000000000000065</c:v>
                </c:pt>
                <c:pt idx="18">
                  <c:v>0.61000000000000065</c:v>
                </c:pt>
                <c:pt idx="19">
                  <c:v>1.829</c:v>
                </c:pt>
                <c:pt idx="20">
                  <c:v>3.048</c:v>
                </c:pt>
                <c:pt idx="21">
                  <c:v>3.048</c:v>
                </c:pt>
                <c:pt idx="22">
                  <c:v>1.2189999999999861</c:v>
                </c:pt>
                <c:pt idx="23">
                  <c:v>1.829</c:v>
                </c:pt>
                <c:pt idx="24">
                  <c:v>0.61000000000000065</c:v>
                </c:pt>
                <c:pt idx="25">
                  <c:v>1.829</c:v>
                </c:pt>
                <c:pt idx="26">
                  <c:v>2.4379999999999997</c:v>
                </c:pt>
                <c:pt idx="27">
                  <c:v>0.61000000000000065</c:v>
                </c:pt>
                <c:pt idx="28">
                  <c:v>0.61000000000000065</c:v>
                </c:pt>
                <c:pt idx="29">
                  <c:v>0.61000000000000065</c:v>
                </c:pt>
                <c:pt idx="30">
                  <c:v>1.2189999999999861</c:v>
                </c:pt>
                <c:pt idx="31">
                  <c:v>1.2189999999999861</c:v>
                </c:pt>
                <c:pt idx="32">
                  <c:v>1.2189999999999861</c:v>
                </c:pt>
                <c:pt idx="33">
                  <c:v>1.2189999999999861</c:v>
                </c:pt>
                <c:pt idx="34">
                  <c:v>1.2189999999999861</c:v>
                </c:pt>
                <c:pt idx="35">
                  <c:v>3.048</c:v>
                </c:pt>
                <c:pt idx="36">
                  <c:v>1.2189999999999861</c:v>
                </c:pt>
                <c:pt idx="37">
                  <c:v>0.61000000000000065</c:v>
                </c:pt>
                <c:pt idx="38">
                  <c:v>1.2189999999999861</c:v>
                </c:pt>
                <c:pt idx="39">
                  <c:v>1.2189999999999861</c:v>
                </c:pt>
                <c:pt idx="40">
                  <c:v>2.4379999999999997</c:v>
                </c:pt>
                <c:pt idx="41">
                  <c:v>1.829</c:v>
                </c:pt>
                <c:pt idx="42">
                  <c:v>1.829</c:v>
                </c:pt>
                <c:pt idx="43">
                  <c:v>0.61000000000000065</c:v>
                </c:pt>
                <c:pt idx="44">
                  <c:v>1.2189999999999861</c:v>
                </c:pt>
                <c:pt idx="45">
                  <c:v>4.8769999999999998</c:v>
                </c:pt>
                <c:pt idx="46">
                  <c:v>0.61000000000000065</c:v>
                </c:pt>
                <c:pt idx="47">
                  <c:v>1.2189999999999861</c:v>
                </c:pt>
                <c:pt idx="48">
                  <c:v>7.3149999999999755</c:v>
                </c:pt>
                <c:pt idx="49">
                  <c:v>1.2189999999999861</c:v>
                </c:pt>
                <c:pt idx="50">
                  <c:v>1.2189999999999861</c:v>
                </c:pt>
                <c:pt idx="51">
                  <c:v>0.61000000000000065</c:v>
                </c:pt>
                <c:pt idx="52">
                  <c:v>1.2189999999999861</c:v>
                </c:pt>
                <c:pt idx="53">
                  <c:v>1.2189999999999861</c:v>
                </c:pt>
                <c:pt idx="54">
                  <c:v>1.2189999999999861</c:v>
                </c:pt>
                <c:pt idx="55">
                  <c:v>2.4379999999999997</c:v>
                </c:pt>
                <c:pt idx="56">
                  <c:v>1.2189999999999861</c:v>
                </c:pt>
                <c:pt idx="57">
                  <c:v>4.8769999999999998</c:v>
                </c:pt>
                <c:pt idx="58">
                  <c:v>1.829</c:v>
                </c:pt>
                <c:pt idx="59">
                  <c:v>2.4379999999999997</c:v>
                </c:pt>
                <c:pt idx="60">
                  <c:v>1.2189999999999861</c:v>
                </c:pt>
                <c:pt idx="61">
                  <c:v>0.61000000000000065</c:v>
                </c:pt>
                <c:pt idx="62">
                  <c:v>3.048</c:v>
                </c:pt>
                <c:pt idx="63">
                  <c:v>1.2189999999999861</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70458368"/>
        <c:axId val="70472832"/>
      </c:scatterChart>
      <c:valAx>
        <c:axId val="70458368"/>
        <c:scaling>
          <c:orientation val="minMax"/>
          <c:max val="8"/>
        </c:scaling>
        <c:axPos val="b"/>
        <c:minorGridlines/>
        <c:title>
          <c:tx>
            <c:rich>
              <a:bodyPr/>
              <a:lstStyle/>
              <a:p>
                <a:pPr>
                  <a:defRPr lang="es-AR"/>
                </a:pPr>
                <a:r>
                  <a:rPr lang="es-AR" sz="1800" b="0" dirty="0">
                    <a:latin typeface="+mj-lt"/>
                  </a:rPr>
                  <a:t>Predicción</a:t>
                </a:r>
                <a:r>
                  <a:rPr lang="es-AR" sz="1800" b="0" baseline="0" dirty="0">
                    <a:latin typeface="+mj-lt"/>
                  </a:rPr>
                  <a:t> SVM (Altura en mts.)</a:t>
                </a:r>
              </a:p>
            </c:rich>
          </c:tx>
          <c:layout/>
        </c:title>
        <c:numFmt formatCode="#,##0;\-#,##0" sourceLinked="0"/>
        <c:tickLblPos val="nextTo"/>
        <c:txPr>
          <a:bodyPr/>
          <a:lstStyle/>
          <a:p>
            <a:pPr>
              <a:defRPr lang="es-AR" baseline="0"/>
            </a:pPr>
            <a:endParaRPr lang="es-ES"/>
          </a:p>
        </c:txPr>
        <c:crossAx val="70472832"/>
        <c:crosses val="autoZero"/>
        <c:crossBetween val="midCat"/>
        <c:majorUnit val="2"/>
      </c:valAx>
      <c:valAx>
        <c:axId val="70472832"/>
        <c:scaling>
          <c:orientation val="minMax"/>
        </c:scaling>
        <c:axPos val="l"/>
        <c:majorGridlines/>
        <c:minorGridlines/>
        <c:title>
          <c:tx>
            <c:rich>
              <a:bodyPr/>
              <a:lstStyle/>
              <a:p>
                <a:pPr>
                  <a:defRPr lang="es-AR"/>
                </a:pPr>
                <a:r>
                  <a:rPr lang="es-AR" sz="1800" b="0" dirty="0" smtClean="0">
                    <a:latin typeface="+mj-lt"/>
                  </a:rPr>
                  <a:t>Observación </a:t>
                </a:r>
                <a:r>
                  <a:rPr lang="es-AR" sz="1800" b="0" dirty="0">
                    <a:latin typeface="+mj-lt"/>
                  </a:rPr>
                  <a:t>Visual (Altura en mts.)</a:t>
                </a:r>
              </a:p>
            </c:rich>
          </c:tx>
          <c:layout/>
        </c:title>
        <c:numFmt formatCode="General" sourceLinked="1"/>
        <c:tickLblPos val="nextTo"/>
        <c:txPr>
          <a:bodyPr/>
          <a:lstStyle/>
          <a:p>
            <a:pPr>
              <a:defRPr lang="es-AR"/>
            </a:pPr>
            <a:endParaRPr lang="es-ES"/>
          </a:p>
        </c:txPr>
        <c:crossAx val="70458368"/>
        <c:crosses val="autoZero"/>
        <c:crossBetween val="midCat"/>
      </c:valAx>
    </c:plotArea>
    <c:plotVisOnly val="1"/>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0.66000000000000214</c:v>
                </c:pt>
                <c:pt idx="1">
                  <c:v>0.82000000000000062</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0.82000000000000062</c:v>
                </c:pt>
                <c:pt idx="1">
                  <c:v>0.89</c:v>
                </c:pt>
                <c:pt idx="2">
                  <c:v>0.5</c:v>
                </c:pt>
                <c:pt idx="3">
                  <c:v>0.48000000000000032</c:v>
                </c:pt>
                <c:pt idx="4">
                  <c:v>0.79</c:v>
                </c:pt>
              </c:numCache>
            </c:numRef>
          </c:val>
        </c:ser>
        <c:shape val="box"/>
        <c:axId val="70510464"/>
        <c:axId val="70512000"/>
        <c:axId val="0"/>
      </c:bar3DChart>
      <c:catAx>
        <c:axId val="70510464"/>
        <c:scaling>
          <c:orientation val="minMax"/>
        </c:scaling>
        <c:axPos val="b"/>
        <c:tickLblPos val="nextTo"/>
        <c:txPr>
          <a:bodyPr/>
          <a:lstStyle/>
          <a:p>
            <a:pPr>
              <a:defRPr lang="es-AR" sz="1400">
                <a:latin typeface="+mj-lt"/>
              </a:defRPr>
            </a:pPr>
            <a:endParaRPr lang="es-ES"/>
          </a:p>
        </c:txPr>
        <c:crossAx val="70512000"/>
        <c:crosses val="autoZero"/>
        <c:auto val="1"/>
        <c:lblAlgn val="ctr"/>
        <c:lblOffset val="100"/>
      </c:catAx>
      <c:valAx>
        <c:axId val="70512000"/>
        <c:scaling>
          <c:orientation val="minMax"/>
        </c:scaling>
        <c:axPos val="l"/>
        <c:majorGridlines/>
        <c:numFmt formatCode="0%" sourceLinked="1"/>
        <c:tickLblPos val="nextTo"/>
        <c:txPr>
          <a:bodyPr/>
          <a:lstStyle/>
          <a:p>
            <a:pPr>
              <a:defRPr lang="es-AR"/>
            </a:pPr>
            <a:endParaRPr lang="es-ES"/>
          </a:p>
        </c:txPr>
        <c:crossAx val="70510464"/>
        <c:crosses val="autoZero"/>
        <c:crossBetween val="between"/>
      </c:valAx>
    </c:plotArea>
    <c:legend>
      <c:legendPos val="r"/>
      <c:legendEntry>
        <c:idx val="0"/>
        <c:txPr>
          <a:bodyPr/>
          <a:lstStyle/>
          <a:p>
            <a:pPr>
              <a:defRPr lang="es-AR" sz="1400">
                <a:latin typeface="+mj-lt"/>
              </a:defRPr>
            </a:pPr>
            <a:endParaRPr lang="es-ES"/>
          </a:p>
        </c:txPr>
      </c:legendEntry>
      <c:legendEntry>
        <c:idx val="1"/>
        <c:txPr>
          <a:bodyPr/>
          <a:lstStyle/>
          <a:p>
            <a:pPr>
              <a:defRPr lang="es-AR" sz="1400">
                <a:latin typeface="+mj-lt"/>
              </a:defRPr>
            </a:pPr>
            <a:endParaRPr lang="es-ES"/>
          </a:p>
        </c:txPr>
      </c:legendEntry>
      <c:layout/>
      <c:txPr>
        <a:bodyPr/>
        <a:lstStyle/>
        <a:p>
          <a:pPr>
            <a:defRPr lang="es-AR"/>
          </a:pPr>
          <a:endParaRPr lang="es-ES"/>
        </a:p>
      </c:txPr>
    </c:legend>
    <c:plotVisOnly val="1"/>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0.96000000000000063</c:v>
                </c:pt>
                <c:pt idx="1">
                  <c:v>1.35</c:v>
                </c:pt>
                <c:pt idx="2">
                  <c:v>1.1800000000000033</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0.61000000000000065</c:v>
                </c:pt>
                <c:pt idx="1">
                  <c:v>0.82000000000000062</c:v>
                </c:pt>
                <c:pt idx="2">
                  <c:v>0.46</c:v>
                </c:pt>
                <c:pt idx="3">
                  <c:v>0.47000000000000008</c:v>
                </c:pt>
                <c:pt idx="4">
                  <c:v>0.47000000000000008</c:v>
                </c:pt>
              </c:numCache>
            </c:numRef>
          </c:val>
        </c:ser>
        <c:shape val="cylinder"/>
        <c:axId val="70681344"/>
        <c:axId val="70682880"/>
        <c:axId val="0"/>
      </c:bar3DChart>
      <c:catAx>
        <c:axId val="70681344"/>
        <c:scaling>
          <c:orientation val="minMax"/>
        </c:scaling>
        <c:axPos val="b"/>
        <c:tickLblPos val="nextTo"/>
        <c:txPr>
          <a:bodyPr/>
          <a:lstStyle/>
          <a:p>
            <a:pPr>
              <a:defRPr lang="es-AR" sz="1400">
                <a:latin typeface="+mj-lt"/>
              </a:defRPr>
            </a:pPr>
            <a:endParaRPr lang="es-ES"/>
          </a:p>
        </c:txPr>
        <c:crossAx val="70682880"/>
        <c:crosses val="autoZero"/>
        <c:auto val="1"/>
        <c:lblAlgn val="ctr"/>
        <c:lblOffset val="100"/>
      </c:catAx>
      <c:valAx>
        <c:axId val="70682880"/>
        <c:scaling>
          <c:orientation val="minMax"/>
        </c:scaling>
        <c:axPos val="l"/>
        <c:majorGridlines/>
        <c:numFmt formatCode="General" sourceLinked="1"/>
        <c:tickLblPos val="nextTo"/>
        <c:txPr>
          <a:bodyPr/>
          <a:lstStyle/>
          <a:p>
            <a:pPr>
              <a:defRPr lang="es-AR"/>
            </a:pPr>
            <a:endParaRPr lang="es-ES"/>
          </a:p>
        </c:txPr>
        <c:crossAx val="70681344"/>
        <c:crosses val="autoZero"/>
        <c:crossBetween val="between"/>
      </c:valAx>
    </c:plotArea>
    <c:legend>
      <c:legendPos val="r"/>
      <c:layout/>
      <c:txPr>
        <a:bodyPr/>
        <a:lstStyle/>
        <a:p>
          <a:pPr>
            <a:defRPr lang="es-AR" sz="1400">
              <a:latin typeface="+mj-lt"/>
            </a:defRP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1.0302429519403244</c:v>
                </c:pt>
                <c:pt idx="7">
                  <c:v>0.94738273200566459</c:v>
                </c:pt>
                <c:pt idx="8">
                  <c:v>0.92793801360197858</c:v>
                </c:pt>
                <c:pt idx="9">
                  <c:v>0.92012906293872665</c:v>
                </c:pt>
                <c:pt idx="10">
                  <c:v>0.88481716181109415</c:v>
                </c:pt>
                <c:pt idx="11">
                  <c:v>0.88417424754272178</c:v>
                </c:pt>
                <c:pt idx="12">
                  <c:v>0.86439255450128394</c:v>
                </c:pt>
                <c:pt idx="13">
                  <c:v>0.85063806565684563</c:v>
                </c:pt>
                <c:pt idx="14">
                  <c:v>0.84777133793556014</c:v>
                </c:pt>
                <c:pt idx="15">
                  <c:v>0.8445144923789446</c:v>
                </c:pt>
                <c:pt idx="16">
                  <c:v>0.83725594840038564</c:v>
                </c:pt>
                <c:pt idx="17">
                  <c:v>0.83461703141919208</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0.89153277738271008</c:v>
                </c:pt>
                <c:pt idx="2">
                  <c:v>0.82301056544373608</c:v>
                </c:pt>
                <c:pt idx="3">
                  <c:v>0.80716326679644346</c:v>
                </c:pt>
                <c:pt idx="4">
                  <c:v>0.75252199659024765</c:v>
                </c:pt>
                <c:pt idx="5">
                  <c:v>0.74212373331281878</c:v>
                </c:pt>
                <c:pt idx="6">
                  <c:v>0.73688717786732749</c:v>
                </c:pt>
                <c:pt idx="7">
                  <c:v>0.72860146352750776</c:v>
                </c:pt>
                <c:pt idx="8">
                  <c:v>0.70577785559581463</c:v>
                </c:pt>
                <c:pt idx="9">
                  <c:v>0.69274686371956962</c:v>
                </c:pt>
                <c:pt idx="10">
                  <c:v>0.67930161414046908</c:v>
                </c:pt>
                <c:pt idx="11">
                  <c:v>0.67228263477634131</c:v>
                </c:pt>
                <c:pt idx="12">
                  <c:v>0.68022471453120004</c:v>
                </c:pt>
                <c:pt idx="13">
                  <c:v>0.66398503161852607</c:v>
                </c:pt>
                <c:pt idx="14">
                  <c:v>0.6640628299517749</c:v>
                </c:pt>
                <c:pt idx="15">
                  <c:v>0.66308558009338003</c:v>
                </c:pt>
                <c:pt idx="16">
                  <c:v>0.65656511915425986</c:v>
                </c:pt>
                <c:pt idx="17">
                  <c:v>0.65158141257239088</c:v>
                </c:pt>
                <c:pt idx="18">
                  <c:v>0.65187548701494902</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0.6614973204901281</c:v>
                </c:pt>
                <c:pt idx="1">
                  <c:v>0.6001326027033127</c:v>
                </c:pt>
                <c:pt idx="2">
                  <c:v>0.55639887771499263</c:v>
                </c:pt>
                <c:pt idx="3">
                  <c:v>0.62284472485511377</c:v>
                </c:pt>
                <c:pt idx="4">
                  <c:v>0.55351605829049677</c:v>
                </c:pt>
                <c:pt idx="5">
                  <c:v>0.58846095302595458</c:v>
                </c:pt>
                <c:pt idx="6">
                  <c:v>0.57298820383188065</c:v>
                </c:pt>
                <c:pt idx="7">
                  <c:v>0.59104950455027683</c:v>
                </c:pt>
                <c:pt idx="8">
                  <c:v>0.55636349504129456</c:v>
                </c:pt>
                <c:pt idx="9">
                  <c:v>0.56175580469495179</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0.63237080268503965</c:v>
                </c:pt>
                <c:pt idx="1">
                  <c:v>0.58374227027070569</c:v>
                </c:pt>
                <c:pt idx="2">
                  <c:v>0.59186681564330168</c:v>
                </c:pt>
                <c:pt idx="3">
                  <c:v>0.56326543263150231</c:v>
                </c:pt>
                <c:pt idx="4">
                  <c:v>0.57183044589207288</c:v>
                </c:pt>
                <c:pt idx="5">
                  <c:v>0.55808548231600563</c:v>
                </c:pt>
                <c:pt idx="6">
                  <c:v>0.56434518218686269</c:v>
                </c:pt>
                <c:pt idx="7">
                  <c:v>0.53802118949602251</c:v>
                </c:pt>
                <c:pt idx="8">
                  <c:v>0.53450509736819485</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0.50238192552660144</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0.7728998376992422</c:v>
                </c:pt>
                <c:pt idx="1">
                  <c:v>0.74632356481168916</c:v>
                </c:pt>
                <c:pt idx="2">
                  <c:v>0.78634361659647856</c:v>
                </c:pt>
                <c:pt idx="3">
                  <c:v>0.68296121733003734</c:v>
                </c:pt>
                <c:pt idx="4">
                  <c:v>0.66450739252953983</c:v>
                </c:pt>
                <c:pt idx="5">
                  <c:v>0.61644319255848046</c:v>
                </c:pt>
                <c:pt idx="6">
                  <c:v>0.6102724059818817</c:v>
                </c:pt>
                <c:pt idx="7">
                  <c:v>0.60925823106012444</c:v>
                </c:pt>
                <c:pt idx="8">
                  <c:v>0.62851239646724855</c:v>
                </c:pt>
                <c:pt idx="9">
                  <c:v>0.60456332932399459</c:v>
                </c:pt>
                <c:pt idx="10">
                  <c:v>0.59800801508451062</c:v>
                </c:pt>
                <c:pt idx="11">
                  <c:v>0.59484127138609655</c:v>
                </c:pt>
                <c:pt idx="12">
                  <c:v>0.57774424327942453</c:v>
                </c:pt>
                <c:pt idx="13">
                  <c:v>0.57412911597622418</c:v>
                </c:pt>
                <c:pt idx="14">
                  <c:v>0.58076146777152249</c:v>
                </c:pt>
                <c:pt idx="15">
                  <c:v>0.56501689473407068</c:v>
                </c:pt>
                <c:pt idx="16">
                  <c:v>0.56487792557592453</c:v>
                </c:pt>
                <c:pt idx="17">
                  <c:v>0.55704303471989791</c:v>
                </c:pt>
                <c:pt idx="18">
                  <c:v>0.55532457683742076</c:v>
                </c:pt>
              </c:numCache>
            </c:numRef>
          </c:yVal>
          <c:smooth val="1"/>
        </c:ser>
        <c:axId val="68853120"/>
        <c:axId val="68863488"/>
      </c:scatterChart>
      <c:valAx>
        <c:axId val="68853120"/>
        <c:scaling>
          <c:orientation val="minMax"/>
          <c:max val="1000"/>
        </c:scaling>
        <c:axPos val="b"/>
        <c:title>
          <c:tx>
            <c:rich>
              <a:bodyPr/>
              <a:lstStyle/>
              <a:p>
                <a:pPr algn="ctr" rtl="0">
                  <a:defRPr lang="en-US" sz="1600" b="0" i="0" u="none" strike="noStrike" kern="1200" baseline="0">
                    <a:solidFill>
                      <a:prstClr val="black"/>
                    </a:solidFill>
                    <a:latin typeface="+mj-lt"/>
                    <a:ea typeface="+mn-ea"/>
                    <a:cs typeface="+mn-cs"/>
                  </a:defRPr>
                </a:pPr>
                <a:r>
                  <a:rPr lang="en-US" sz="1600" b="0" i="0" u="none" strike="noStrike" kern="1200" baseline="0" dirty="0" err="1" smtClean="0">
                    <a:solidFill>
                      <a:prstClr val="black"/>
                    </a:solidFill>
                    <a:latin typeface="+mj-lt"/>
                    <a:ea typeface="+mn-ea"/>
                    <a:cs typeface="+mn-cs"/>
                  </a:rPr>
                  <a:t>Instancias</a:t>
                </a:r>
                <a:r>
                  <a:rPr lang="en-US" sz="1600" b="0" i="0" u="none" strike="noStrike" kern="1200" baseline="0" dirty="0" smtClean="0">
                    <a:solidFill>
                      <a:prstClr val="black"/>
                    </a:solidFill>
                    <a:latin typeface="+mj-lt"/>
                    <a:ea typeface="+mn-ea"/>
                    <a:cs typeface="+mn-cs"/>
                  </a:rPr>
                  <a:t> </a:t>
                </a:r>
                <a:r>
                  <a:rPr lang="en-US" sz="1600" b="0" i="0" u="none" strike="noStrike" kern="1200" baseline="0" dirty="0">
                    <a:solidFill>
                      <a:prstClr val="black"/>
                    </a:solidFill>
                    <a:latin typeface="+mj-lt"/>
                    <a:ea typeface="+mn-ea"/>
                    <a:cs typeface="+mn-cs"/>
                  </a:rPr>
                  <a:t>de </a:t>
                </a:r>
                <a:r>
                  <a:rPr lang="en-US" sz="1600" b="0" i="0" u="none" strike="noStrike" kern="1200" baseline="0" dirty="0" err="1">
                    <a:solidFill>
                      <a:prstClr val="black"/>
                    </a:solidFill>
                    <a:latin typeface="+mj-lt"/>
                    <a:ea typeface="+mn-ea"/>
                    <a:cs typeface="+mn-cs"/>
                  </a:rPr>
                  <a:t>entrenamiento</a:t>
                </a:r>
                <a:endParaRPr lang="en-US" sz="1600" b="0" i="0" u="none" strike="noStrike" kern="1200" baseline="0" dirty="0">
                  <a:solidFill>
                    <a:prstClr val="black"/>
                  </a:solidFill>
                  <a:latin typeface="+mj-lt"/>
                  <a:ea typeface="+mn-ea"/>
                  <a:cs typeface="+mn-cs"/>
                </a:endParaRPr>
              </a:p>
            </c:rich>
          </c:tx>
          <c:layout>
            <c:manualLayout>
              <c:xMode val="edge"/>
              <c:yMode val="edge"/>
              <c:x val="0.31703777702969255"/>
              <c:y val="0.86625336375377393"/>
            </c:manualLayout>
          </c:layout>
        </c:title>
        <c:numFmt formatCode="General" sourceLinked="1"/>
        <c:tickLblPos val="nextTo"/>
        <c:txPr>
          <a:bodyPr/>
          <a:lstStyle/>
          <a:p>
            <a:pPr>
              <a:defRPr lang="es-AR"/>
            </a:pPr>
            <a:endParaRPr lang="es-ES"/>
          </a:p>
        </c:txPr>
        <c:crossAx val="68863488"/>
        <c:crosses val="autoZero"/>
        <c:crossBetween val="midCat"/>
      </c:valAx>
      <c:valAx>
        <c:axId val="68863488"/>
        <c:scaling>
          <c:orientation val="minMax"/>
          <c:min val="0.4"/>
        </c:scaling>
        <c:axPos val="l"/>
        <c:majorGridlines/>
        <c:title>
          <c:tx>
            <c:rich>
              <a:bodyPr rot="-5400000" vert="horz"/>
              <a:lstStyle/>
              <a:p>
                <a:pPr>
                  <a:defRPr lang="es-AR"/>
                </a:pPr>
                <a:r>
                  <a:rPr lang="en-US" sz="1400" b="0" dirty="0">
                    <a:latin typeface="+mj-lt"/>
                  </a:rPr>
                  <a:t>MAE (mts.)</a:t>
                </a:r>
              </a:p>
            </c:rich>
          </c:tx>
          <c:layout/>
        </c:title>
        <c:numFmt formatCode="General" sourceLinked="1"/>
        <c:tickLblPos val="nextTo"/>
        <c:txPr>
          <a:bodyPr/>
          <a:lstStyle/>
          <a:p>
            <a:pPr>
              <a:defRPr lang="es-AR"/>
            </a:pPr>
            <a:endParaRPr lang="es-ES"/>
          </a:p>
        </c:txPr>
        <c:crossAx val="68853120"/>
        <c:crosses val="autoZero"/>
        <c:crossBetween val="midCat"/>
      </c:valAx>
    </c:plotArea>
    <c:legend>
      <c:legendPos val="r"/>
      <c:layout/>
      <c:txPr>
        <a:bodyPr/>
        <a:lstStyle/>
        <a:p>
          <a:pPr>
            <a:defRPr lang="es-AR" sz="1400">
              <a:latin typeface="+mj-lt"/>
            </a:defRP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Correlación</a:t>
            </a:r>
          </a:p>
        </c:rich>
      </c:tx>
      <c:layout/>
    </c:title>
    <c:plotArea>
      <c:layout/>
      <c:barChart>
        <c:barDir val="col"/>
        <c:grouping val="clustered"/>
        <c:ser>
          <c:idx val="0"/>
          <c:order val="0"/>
          <c:tx>
            <c:strRef>
              <c:f>Hoja1!$B$111</c:f>
              <c:strCache>
                <c:ptCount val="1"/>
                <c:pt idx="0">
                  <c:v>RL</c:v>
                </c:pt>
              </c:strCache>
            </c:strRef>
          </c:tx>
          <c:cat>
            <c:strRef>
              <c:f>Hoja1!$A$112:$A$116</c:f>
              <c:strCache>
                <c:ptCount val="5"/>
                <c:pt idx="0">
                  <c:v>Sunset</c:v>
                </c:pt>
                <c:pt idx="1">
                  <c:v>Ala Moana</c:v>
                </c:pt>
                <c:pt idx="2">
                  <c:v>Diamond Head</c:v>
                </c:pt>
                <c:pt idx="3">
                  <c:v>Makapuu</c:v>
                </c:pt>
                <c:pt idx="4">
                  <c:v>Makaha</c:v>
                </c:pt>
              </c:strCache>
            </c:strRef>
          </c:cat>
          <c:val>
            <c:numRef>
              <c:f>Hoja1!$B$112:$B$116</c:f>
              <c:numCache>
                <c:formatCode>General</c:formatCode>
                <c:ptCount val="5"/>
                <c:pt idx="0">
                  <c:v>0.8500000000000002</c:v>
                </c:pt>
                <c:pt idx="1">
                  <c:v>0.28000000000000008</c:v>
                </c:pt>
                <c:pt idx="2">
                  <c:v>0.22</c:v>
                </c:pt>
                <c:pt idx="3">
                  <c:v>0.54</c:v>
                </c:pt>
                <c:pt idx="4">
                  <c:v>0.78</c:v>
                </c:pt>
              </c:numCache>
            </c:numRef>
          </c:val>
        </c:ser>
        <c:ser>
          <c:idx val="1"/>
          <c:order val="1"/>
          <c:tx>
            <c:strRef>
              <c:f>Hoja1!$C$111</c:f>
              <c:strCache>
                <c:ptCount val="1"/>
                <c:pt idx="0">
                  <c:v>RN</c:v>
                </c:pt>
              </c:strCache>
            </c:strRef>
          </c:tx>
          <c:spPr>
            <a:solidFill>
              <a:srgbClr val="FF0000"/>
            </a:solidFill>
          </c:spPr>
          <c:cat>
            <c:strRef>
              <c:f>Hoja1!$A$112:$A$116</c:f>
              <c:strCache>
                <c:ptCount val="5"/>
                <c:pt idx="0">
                  <c:v>Sunset</c:v>
                </c:pt>
                <c:pt idx="1">
                  <c:v>Ala Moana</c:v>
                </c:pt>
                <c:pt idx="2">
                  <c:v>Diamond Head</c:v>
                </c:pt>
                <c:pt idx="3">
                  <c:v>Makapuu</c:v>
                </c:pt>
                <c:pt idx="4">
                  <c:v>Makaha</c:v>
                </c:pt>
              </c:strCache>
            </c:strRef>
          </c:cat>
          <c:val>
            <c:numRef>
              <c:f>Hoja1!$C$112:$C$116</c:f>
              <c:numCache>
                <c:formatCode>General</c:formatCode>
                <c:ptCount val="5"/>
                <c:pt idx="0">
                  <c:v>0.88</c:v>
                </c:pt>
                <c:pt idx="1">
                  <c:v>0.4200000000000001</c:v>
                </c:pt>
                <c:pt idx="2">
                  <c:v>0.37000000000000011</c:v>
                </c:pt>
                <c:pt idx="3">
                  <c:v>0.61000000000000021</c:v>
                </c:pt>
                <c:pt idx="4">
                  <c:v>0.81</c:v>
                </c:pt>
              </c:numCache>
            </c:numRef>
          </c:val>
        </c:ser>
        <c:ser>
          <c:idx val="2"/>
          <c:order val="2"/>
          <c:tx>
            <c:strRef>
              <c:f>Hoja1!$D$111</c:f>
              <c:strCache>
                <c:ptCount val="1"/>
                <c:pt idx="0">
                  <c:v>SVM</c:v>
                </c:pt>
              </c:strCache>
            </c:strRef>
          </c:tx>
          <c:spPr>
            <a:solidFill>
              <a:schemeClr val="accent6">
                <a:lumMod val="75000"/>
              </a:schemeClr>
            </a:solidFill>
          </c:spPr>
          <c:cat>
            <c:strRef>
              <c:f>Hoja1!$A$112:$A$116</c:f>
              <c:strCache>
                <c:ptCount val="5"/>
                <c:pt idx="0">
                  <c:v>Sunset</c:v>
                </c:pt>
                <c:pt idx="1">
                  <c:v>Ala Moana</c:v>
                </c:pt>
                <c:pt idx="2">
                  <c:v>Diamond Head</c:v>
                </c:pt>
                <c:pt idx="3">
                  <c:v>Makapuu</c:v>
                </c:pt>
                <c:pt idx="4">
                  <c:v>Makaha</c:v>
                </c:pt>
              </c:strCache>
            </c:strRef>
          </c:cat>
          <c:val>
            <c:numRef>
              <c:f>Hoja1!$D$112:$D$116</c:f>
              <c:numCache>
                <c:formatCode>General</c:formatCode>
                <c:ptCount val="5"/>
                <c:pt idx="0">
                  <c:v>0.89</c:v>
                </c:pt>
                <c:pt idx="1">
                  <c:v>0.5</c:v>
                </c:pt>
                <c:pt idx="2">
                  <c:v>0.48000000000000009</c:v>
                </c:pt>
                <c:pt idx="3">
                  <c:v>0.74000000000000021</c:v>
                </c:pt>
                <c:pt idx="4">
                  <c:v>0.82000000000000017</c:v>
                </c:pt>
              </c:numCache>
            </c:numRef>
          </c:val>
        </c:ser>
        <c:ser>
          <c:idx val="3"/>
          <c:order val="3"/>
          <c:tx>
            <c:strRef>
              <c:f>Hoja1!$E$111</c:f>
              <c:strCache>
                <c:ptCount val="1"/>
                <c:pt idx="0">
                  <c:v>MSP</c:v>
                </c:pt>
              </c:strCache>
            </c:strRef>
          </c:tx>
          <c:spPr>
            <a:solidFill>
              <a:srgbClr val="7030A0"/>
            </a:solidFill>
          </c:spPr>
          <c:cat>
            <c:strRef>
              <c:f>Hoja1!$A$112:$A$116</c:f>
              <c:strCache>
                <c:ptCount val="5"/>
                <c:pt idx="0">
                  <c:v>Sunset</c:v>
                </c:pt>
                <c:pt idx="1">
                  <c:v>Ala Moana</c:v>
                </c:pt>
                <c:pt idx="2">
                  <c:v>Diamond Head</c:v>
                </c:pt>
                <c:pt idx="3">
                  <c:v>Makapuu</c:v>
                </c:pt>
                <c:pt idx="4">
                  <c:v>Makaha</c:v>
                </c:pt>
              </c:strCache>
            </c:strRef>
          </c:cat>
          <c:val>
            <c:numRef>
              <c:f>Hoja1!$E$112:$E$116</c:f>
              <c:numCache>
                <c:formatCode>General</c:formatCode>
                <c:ptCount val="5"/>
                <c:pt idx="0">
                  <c:v>0.88</c:v>
                </c:pt>
                <c:pt idx="1">
                  <c:v>0.47000000000000008</c:v>
                </c:pt>
                <c:pt idx="2">
                  <c:v>0.35000000000000009</c:v>
                </c:pt>
                <c:pt idx="3">
                  <c:v>0.70000000000000018</c:v>
                </c:pt>
                <c:pt idx="4">
                  <c:v>0.82000000000000017</c:v>
                </c:pt>
              </c:numCache>
            </c:numRef>
          </c:val>
        </c:ser>
        <c:axId val="70199936"/>
        <c:axId val="70222208"/>
      </c:barChart>
      <c:catAx>
        <c:axId val="70199936"/>
        <c:scaling>
          <c:orientation val="minMax"/>
        </c:scaling>
        <c:axPos val="b"/>
        <c:majorTickMark val="none"/>
        <c:tickLblPos val="nextTo"/>
        <c:crossAx val="70222208"/>
        <c:crosses val="autoZero"/>
        <c:auto val="1"/>
        <c:lblAlgn val="ctr"/>
        <c:lblOffset val="100"/>
      </c:catAx>
      <c:valAx>
        <c:axId val="70222208"/>
        <c:scaling>
          <c:orientation val="minMax"/>
        </c:scaling>
        <c:axPos val="l"/>
        <c:majorGridlines/>
        <c:numFmt formatCode="General" sourceLinked="1"/>
        <c:majorTickMark val="none"/>
        <c:tickLblPos val="nextTo"/>
        <c:crossAx val="70199936"/>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ES"/>
  <c:chart>
    <c:title>
      <c:tx>
        <c:rich>
          <a:bodyPr/>
          <a:lstStyle/>
          <a:p>
            <a:pPr>
              <a:defRPr sz="2000">
                <a:latin typeface="+mj-lt"/>
              </a:defRPr>
            </a:pPr>
            <a:r>
              <a:rPr lang="es-ES" sz="2000">
                <a:latin typeface="+mj-lt"/>
              </a:rPr>
              <a:t>Error absoluto medio [mts.]</a:t>
            </a:r>
          </a:p>
        </c:rich>
      </c:tx>
      <c:layout/>
    </c:title>
    <c:plotArea>
      <c:layout/>
      <c:barChart>
        <c:barDir val="col"/>
        <c:grouping val="clustered"/>
        <c:ser>
          <c:idx val="0"/>
          <c:order val="0"/>
          <c:tx>
            <c:strRef>
              <c:f>Hoja1!$B$118</c:f>
              <c:strCache>
                <c:ptCount val="1"/>
                <c:pt idx="0">
                  <c:v>RL</c:v>
                </c:pt>
              </c:strCache>
            </c:strRef>
          </c:tx>
          <c:cat>
            <c:strRef>
              <c:f>Hoja1!$A$119:$A$123</c:f>
              <c:strCache>
                <c:ptCount val="5"/>
                <c:pt idx="0">
                  <c:v>Sunset</c:v>
                </c:pt>
                <c:pt idx="1">
                  <c:v>Ala Moana</c:v>
                </c:pt>
                <c:pt idx="2">
                  <c:v>Diamond Head</c:v>
                </c:pt>
                <c:pt idx="3">
                  <c:v>Makapuu</c:v>
                </c:pt>
                <c:pt idx="4">
                  <c:v>Makaha</c:v>
                </c:pt>
              </c:strCache>
            </c:strRef>
          </c:cat>
          <c:val>
            <c:numRef>
              <c:f>Hoja1!$B$119:$B$123</c:f>
              <c:numCache>
                <c:formatCode>General</c:formatCode>
                <c:ptCount val="5"/>
                <c:pt idx="0">
                  <c:v>0.9700000000000002</c:v>
                </c:pt>
                <c:pt idx="1">
                  <c:v>0.53</c:v>
                </c:pt>
                <c:pt idx="2">
                  <c:v>0.6000000000000002</c:v>
                </c:pt>
                <c:pt idx="3">
                  <c:v>0.6000000000000002</c:v>
                </c:pt>
                <c:pt idx="4">
                  <c:v>0.67000000000000026</c:v>
                </c:pt>
              </c:numCache>
            </c:numRef>
          </c:val>
        </c:ser>
        <c:ser>
          <c:idx val="1"/>
          <c:order val="1"/>
          <c:tx>
            <c:strRef>
              <c:f>Hoja1!$C$118</c:f>
              <c:strCache>
                <c:ptCount val="1"/>
                <c:pt idx="0">
                  <c:v>RN</c:v>
                </c:pt>
              </c:strCache>
            </c:strRef>
          </c:tx>
          <c:spPr>
            <a:solidFill>
              <a:srgbClr val="FF0000"/>
            </a:solidFill>
          </c:spPr>
          <c:cat>
            <c:strRef>
              <c:f>Hoja1!$A$119:$A$123</c:f>
              <c:strCache>
                <c:ptCount val="5"/>
                <c:pt idx="0">
                  <c:v>Sunset</c:v>
                </c:pt>
                <c:pt idx="1">
                  <c:v>Ala Moana</c:v>
                </c:pt>
                <c:pt idx="2">
                  <c:v>Diamond Head</c:v>
                </c:pt>
                <c:pt idx="3">
                  <c:v>Makapuu</c:v>
                </c:pt>
                <c:pt idx="4">
                  <c:v>Makaha</c:v>
                </c:pt>
              </c:strCache>
            </c:strRef>
          </c:cat>
          <c:val>
            <c:numRef>
              <c:f>Hoja1!$C$119:$C$123</c:f>
              <c:numCache>
                <c:formatCode>General</c:formatCode>
                <c:ptCount val="5"/>
                <c:pt idx="0">
                  <c:v>0.86000000000000021</c:v>
                </c:pt>
                <c:pt idx="1">
                  <c:v>0.5</c:v>
                </c:pt>
                <c:pt idx="2">
                  <c:v>0.54</c:v>
                </c:pt>
                <c:pt idx="3">
                  <c:v>0.54</c:v>
                </c:pt>
                <c:pt idx="4">
                  <c:v>0.63000000000000023</c:v>
                </c:pt>
              </c:numCache>
            </c:numRef>
          </c:val>
        </c:ser>
        <c:ser>
          <c:idx val="2"/>
          <c:order val="2"/>
          <c:tx>
            <c:strRef>
              <c:f>Hoja1!$D$118</c:f>
              <c:strCache>
                <c:ptCount val="1"/>
                <c:pt idx="0">
                  <c:v>SVM</c:v>
                </c:pt>
              </c:strCache>
            </c:strRef>
          </c:tx>
          <c:spPr>
            <a:solidFill>
              <a:schemeClr val="accent6">
                <a:lumMod val="75000"/>
              </a:schemeClr>
            </a:solidFill>
          </c:spPr>
          <c:cat>
            <c:strRef>
              <c:f>Hoja1!$A$119:$A$123</c:f>
              <c:strCache>
                <c:ptCount val="5"/>
                <c:pt idx="0">
                  <c:v>Sunset</c:v>
                </c:pt>
                <c:pt idx="1">
                  <c:v>Ala Moana</c:v>
                </c:pt>
                <c:pt idx="2">
                  <c:v>Diamond Head</c:v>
                </c:pt>
                <c:pt idx="3">
                  <c:v>Makapuu</c:v>
                </c:pt>
                <c:pt idx="4">
                  <c:v>Makaha</c:v>
                </c:pt>
              </c:strCache>
            </c:strRef>
          </c:cat>
          <c:val>
            <c:numRef>
              <c:f>Hoja1!$D$119:$D$123</c:f>
              <c:numCache>
                <c:formatCode>General</c:formatCode>
                <c:ptCount val="5"/>
                <c:pt idx="0">
                  <c:v>0.82000000000000017</c:v>
                </c:pt>
                <c:pt idx="1">
                  <c:v>0.46</c:v>
                </c:pt>
                <c:pt idx="2">
                  <c:v>0.47000000000000008</c:v>
                </c:pt>
                <c:pt idx="3">
                  <c:v>0.47000000000000008</c:v>
                </c:pt>
                <c:pt idx="4">
                  <c:v>0.61000000000000021</c:v>
                </c:pt>
              </c:numCache>
            </c:numRef>
          </c:val>
        </c:ser>
        <c:ser>
          <c:idx val="3"/>
          <c:order val="3"/>
          <c:tx>
            <c:strRef>
              <c:f>Hoja1!$E$118</c:f>
              <c:strCache>
                <c:ptCount val="1"/>
                <c:pt idx="0">
                  <c:v>MSP</c:v>
                </c:pt>
              </c:strCache>
            </c:strRef>
          </c:tx>
          <c:spPr>
            <a:solidFill>
              <a:srgbClr val="7030A0"/>
            </a:solidFill>
          </c:spPr>
          <c:cat>
            <c:strRef>
              <c:f>Hoja1!$A$119:$A$123</c:f>
              <c:strCache>
                <c:ptCount val="5"/>
                <c:pt idx="0">
                  <c:v>Sunset</c:v>
                </c:pt>
                <c:pt idx="1">
                  <c:v>Ala Moana</c:v>
                </c:pt>
                <c:pt idx="2">
                  <c:v>Diamond Head</c:v>
                </c:pt>
                <c:pt idx="3">
                  <c:v>Makapuu</c:v>
                </c:pt>
                <c:pt idx="4">
                  <c:v>Makaha</c:v>
                </c:pt>
              </c:strCache>
            </c:strRef>
          </c:cat>
          <c:val>
            <c:numRef>
              <c:f>Hoja1!$E$119:$E$123</c:f>
              <c:numCache>
                <c:formatCode>General</c:formatCode>
                <c:ptCount val="5"/>
                <c:pt idx="0">
                  <c:v>0.88</c:v>
                </c:pt>
                <c:pt idx="1">
                  <c:v>0.4900000000000001</c:v>
                </c:pt>
                <c:pt idx="2">
                  <c:v>0.5</c:v>
                </c:pt>
                <c:pt idx="3">
                  <c:v>0.5</c:v>
                </c:pt>
                <c:pt idx="4">
                  <c:v>0.61000000000000021</c:v>
                </c:pt>
              </c:numCache>
            </c:numRef>
          </c:val>
        </c:ser>
        <c:axId val="70244608"/>
        <c:axId val="70250496"/>
      </c:barChart>
      <c:catAx>
        <c:axId val="70244608"/>
        <c:scaling>
          <c:orientation val="minMax"/>
        </c:scaling>
        <c:axPos val="b"/>
        <c:majorTickMark val="none"/>
        <c:tickLblPos val="nextTo"/>
        <c:crossAx val="70250496"/>
        <c:crosses val="autoZero"/>
        <c:auto val="1"/>
        <c:lblAlgn val="ctr"/>
        <c:lblOffset val="100"/>
      </c:catAx>
      <c:valAx>
        <c:axId val="70250496"/>
        <c:scaling>
          <c:orientation val="minMax"/>
        </c:scaling>
        <c:axPos val="l"/>
        <c:majorGridlines/>
        <c:numFmt formatCode="General" sourceLinked="1"/>
        <c:majorTickMark val="none"/>
        <c:tickLblPos val="nextTo"/>
        <c:crossAx val="70244608"/>
        <c:crosses val="autoZero"/>
        <c:crossBetween val="between"/>
      </c:valAx>
    </c:plotArea>
    <c:legend>
      <c:legendPos val="r"/>
      <c:layout/>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sz="2000">
                <a:latin typeface="+mj-lt"/>
              </a:defRPr>
            </a:pPr>
            <a:r>
              <a:rPr lang="es-ES" sz="2000">
                <a:latin typeface="+mj-lt"/>
              </a:rPr>
              <a:t>Diamond Head - Correlación (SVM)</a:t>
            </a:r>
          </a:p>
        </c:rich>
      </c:tx>
      <c:layout/>
    </c:title>
    <c:view3D>
      <c:rAngAx val="1"/>
    </c:view3D>
    <c:plotArea>
      <c:layout/>
      <c:bar3DChart>
        <c:barDir val="col"/>
        <c:grouping val="clustered"/>
        <c:ser>
          <c:idx val="0"/>
          <c:order val="0"/>
          <c:tx>
            <c:strRef>
              <c:f>Hoja1!$C$144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Hoja1!$C$145:$C$148</c:f>
              <c:numCache>
                <c:formatCode>General</c:formatCode>
                <c:ptCount val="4"/>
                <c:pt idx="0">
                  <c:v>0.48000000000000009</c:v>
                </c:pt>
                <c:pt idx="1">
                  <c:v>0.4</c:v>
                </c:pt>
                <c:pt idx="2">
                  <c:v>0.4200000000000001</c:v>
                </c:pt>
                <c:pt idx="3">
                  <c:v>0.4200000000000001</c:v>
                </c:pt>
              </c:numCache>
            </c:numRef>
          </c:val>
        </c:ser>
        <c:ser>
          <c:idx val="1"/>
          <c:order val="1"/>
          <c:tx>
            <c:strRef>
              <c:f>Hoja1!$D$144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Hoja1!$D$145:$D$148</c:f>
              <c:numCache>
                <c:formatCode>General</c:formatCode>
                <c:ptCount val="4"/>
                <c:pt idx="0">
                  <c:v>0.19</c:v>
                </c:pt>
                <c:pt idx="1">
                  <c:v>0.23</c:v>
                </c:pt>
                <c:pt idx="2">
                  <c:v>0.24000000000000005</c:v>
                </c:pt>
                <c:pt idx="3">
                  <c:v>0.26</c:v>
                </c:pt>
              </c:numCache>
            </c:numRef>
          </c:val>
        </c:ser>
        <c:shape val="box"/>
        <c:axId val="62093568"/>
        <c:axId val="62099456"/>
        <c:axId val="0"/>
      </c:bar3DChart>
      <c:catAx>
        <c:axId val="62093568"/>
        <c:scaling>
          <c:orientation val="minMax"/>
        </c:scaling>
        <c:axPos val="b"/>
        <c:majorTickMark val="none"/>
        <c:tickLblPos val="nextTo"/>
        <c:txPr>
          <a:bodyPr/>
          <a:lstStyle/>
          <a:p>
            <a:pPr>
              <a:defRPr sz="1000" b="1">
                <a:latin typeface="+mj-lt"/>
              </a:defRPr>
            </a:pPr>
            <a:endParaRPr lang="es-ES"/>
          </a:p>
        </c:txPr>
        <c:crossAx val="62099456"/>
        <c:crosses val="autoZero"/>
        <c:auto val="1"/>
        <c:lblAlgn val="ctr"/>
        <c:lblOffset val="100"/>
      </c:catAx>
      <c:valAx>
        <c:axId val="62099456"/>
        <c:scaling>
          <c:orientation val="minMax"/>
        </c:scaling>
        <c:axPos val="l"/>
        <c:majorGridlines/>
        <c:numFmt formatCode="General" sourceLinked="1"/>
        <c:majorTickMark val="none"/>
        <c:tickLblPos val="nextTo"/>
        <c:crossAx val="62093568"/>
        <c:crosses val="autoZero"/>
        <c:crossBetween val="between"/>
      </c:valAx>
    </c:plotArea>
    <c:legend>
      <c:legendPos val="r"/>
      <c:layout/>
      <c:txPr>
        <a:bodyPr/>
        <a:lstStyle/>
        <a:p>
          <a:pPr>
            <a:defRPr sz="1600" b="0">
              <a:latin typeface="+mj-lt"/>
            </a:defRPr>
          </a:pPr>
          <a:endParaRPr lang="es-ES"/>
        </a:p>
      </c:txPr>
    </c:legend>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a:pPr>
            <a:r>
              <a:rPr lang="es-ES" sz="1800" b="1" i="0" baseline="0"/>
              <a:t>Diamond Head - MAE(SVM) [mts.]</a:t>
            </a:r>
            <a:endParaRPr lang="es-ES"/>
          </a:p>
        </c:rich>
      </c:tx>
      <c:layout/>
    </c:title>
    <c:view3D>
      <c:rAngAx val="1"/>
    </c:view3D>
    <c:plotArea>
      <c:layout/>
      <c:bar3DChart>
        <c:barDir val="col"/>
        <c:grouping val="clustered"/>
        <c:ser>
          <c:idx val="0"/>
          <c:order val="0"/>
          <c:tx>
            <c:strRef>
              <c:f>Hoja1!$E$144</c:f>
              <c:strCache>
                <c:ptCount val="1"/>
                <c:pt idx="0">
                  <c:v>Optimo</c:v>
                </c:pt>
              </c:strCache>
            </c:strRef>
          </c:tx>
          <c:cat>
            <c:strRef>
              <c:f>Hoja1!$B$145:$B$148</c:f>
              <c:strCache>
                <c:ptCount val="4"/>
                <c:pt idx="0">
                  <c:v>WW3Last3Lectures</c:v>
                </c:pt>
                <c:pt idx="1">
                  <c:v>WW3Simple</c:v>
                </c:pt>
                <c:pt idx="2">
                  <c:v>TwoGridPoint</c:v>
                </c:pt>
                <c:pt idx="3">
                  <c:v>WW3Last2Days</c:v>
                </c:pt>
              </c:strCache>
            </c:strRef>
          </c:cat>
          <c:val>
            <c:numRef>
              <c:f>Hoja1!$E$145:$E$148</c:f>
              <c:numCache>
                <c:formatCode>General</c:formatCode>
                <c:ptCount val="4"/>
                <c:pt idx="0">
                  <c:v>0.47000000000000008</c:v>
                </c:pt>
                <c:pt idx="1">
                  <c:v>0.4900000000000001</c:v>
                </c:pt>
                <c:pt idx="2">
                  <c:v>0.48000000000000009</c:v>
                </c:pt>
                <c:pt idx="3">
                  <c:v>0.48000000000000009</c:v>
                </c:pt>
              </c:numCache>
            </c:numRef>
          </c:val>
        </c:ser>
        <c:ser>
          <c:idx val="1"/>
          <c:order val="1"/>
          <c:tx>
            <c:strRef>
              <c:f>Hoja1!$F$144</c:f>
              <c:strCache>
                <c:ptCount val="1"/>
                <c:pt idx="0">
                  <c:v>No óptimo</c:v>
                </c:pt>
              </c:strCache>
            </c:strRef>
          </c:tx>
          <c:spPr>
            <a:solidFill>
              <a:srgbClr val="FF0000"/>
            </a:solidFill>
          </c:spPr>
          <c:cat>
            <c:strRef>
              <c:f>Hoja1!$B$145:$B$148</c:f>
              <c:strCache>
                <c:ptCount val="4"/>
                <c:pt idx="0">
                  <c:v>WW3Last3Lectures</c:v>
                </c:pt>
                <c:pt idx="1">
                  <c:v>WW3Simple</c:v>
                </c:pt>
                <c:pt idx="2">
                  <c:v>TwoGridPoint</c:v>
                </c:pt>
                <c:pt idx="3">
                  <c:v>WW3Last2Days</c:v>
                </c:pt>
              </c:strCache>
            </c:strRef>
          </c:cat>
          <c:val>
            <c:numRef>
              <c:f>Hoja1!$F$145:$F$148</c:f>
              <c:numCache>
                <c:formatCode>General</c:formatCode>
                <c:ptCount val="4"/>
                <c:pt idx="0">
                  <c:v>0.54</c:v>
                </c:pt>
                <c:pt idx="1">
                  <c:v>0.54</c:v>
                </c:pt>
                <c:pt idx="2">
                  <c:v>0.54</c:v>
                </c:pt>
                <c:pt idx="3">
                  <c:v>0.53</c:v>
                </c:pt>
              </c:numCache>
            </c:numRef>
          </c:val>
        </c:ser>
        <c:shape val="cylinder"/>
        <c:axId val="62107008"/>
        <c:axId val="62116992"/>
        <c:axId val="0"/>
      </c:bar3DChart>
      <c:catAx>
        <c:axId val="62107008"/>
        <c:scaling>
          <c:orientation val="minMax"/>
        </c:scaling>
        <c:axPos val="b"/>
        <c:majorTickMark val="none"/>
        <c:tickLblPos val="nextTo"/>
        <c:crossAx val="62116992"/>
        <c:crosses val="autoZero"/>
        <c:auto val="1"/>
        <c:lblAlgn val="ctr"/>
        <c:lblOffset val="100"/>
      </c:catAx>
      <c:valAx>
        <c:axId val="62116992"/>
        <c:scaling>
          <c:orientation val="minMax"/>
        </c:scaling>
        <c:axPos val="l"/>
        <c:majorGridlines/>
        <c:numFmt formatCode="General" sourceLinked="1"/>
        <c:majorTickMark val="none"/>
        <c:tickLblPos val="nextTo"/>
        <c:crossAx val="62107008"/>
        <c:crosses val="autoZero"/>
        <c:crossBetween val="between"/>
      </c:valAx>
    </c:plotArea>
    <c:legend>
      <c:legendPos val="r"/>
      <c:layout/>
    </c:legend>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a:t>
            </a:r>
            <a:r>
              <a:rPr lang="es-AR" sz="2000" b="0" i="0" baseline="0" dirty="0" smtClean="0">
                <a:latin typeface="+mj-lt"/>
              </a:rPr>
              <a:t>WAVEWATCH III</a:t>
            </a:r>
            <a:endParaRPr lang="es-AR" sz="2000" b="0" i="0" baseline="0" dirty="0">
              <a:latin typeface="+mj-lt"/>
            </a:endParaRPr>
          </a:p>
        </c:rich>
      </c:tx>
      <c:layout/>
    </c:title>
    <c:plotArea>
      <c:layout>
        <c:manualLayout>
          <c:layoutTarget val="inner"/>
          <c:xMode val="edge"/>
          <c:yMode val="edge"/>
          <c:x val="5.0128971669717602E-2"/>
          <c:y val="0.16285573489051136"/>
          <c:w val="0.91229087688864363"/>
          <c:h val="0.42844667523762658"/>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1.2189999999999861</c:v>
                </c:pt>
                <c:pt idx="2">
                  <c:v>2.4379999999999997</c:v>
                </c:pt>
                <c:pt idx="3">
                  <c:v>3.6579999999999999</c:v>
                </c:pt>
                <c:pt idx="4">
                  <c:v>1.829</c:v>
                </c:pt>
                <c:pt idx="5">
                  <c:v>1.2189999999999861</c:v>
                </c:pt>
                <c:pt idx="6">
                  <c:v>1.2189999999999861</c:v>
                </c:pt>
                <c:pt idx="7">
                  <c:v>1.2189999999999861</c:v>
                </c:pt>
                <c:pt idx="8">
                  <c:v>2.4379999999999997</c:v>
                </c:pt>
                <c:pt idx="9">
                  <c:v>1.2189999999999861</c:v>
                </c:pt>
                <c:pt idx="10">
                  <c:v>0.61000000000000065</c:v>
                </c:pt>
                <c:pt idx="11">
                  <c:v>3.048</c:v>
                </c:pt>
                <c:pt idx="12">
                  <c:v>1.2189999999999861</c:v>
                </c:pt>
                <c:pt idx="13">
                  <c:v>0.61000000000000065</c:v>
                </c:pt>
                <c:pt idx="14">
                  <c:v>1.2189999999999861</c:v>
                </c:pt>
                <c:pt idx="15">
                  <c:v>2.4379999999999997</c:v>
                </c:pt>
                <c:pt idx="16">
                  <c:v>1.2189999999999861</c:v>
                </c:pt>
                <c:pt idx="17">
                  <c:v>1.2189999999999861</c:v>
                </c:pt>
                <c:pt idx="18">
                  <c:v>0.61000000000000065</c:v>
                </c:pt>
                <c:pt idx="19">
                  <c:v>0.61000000000000065</c:v>
                </c:pt>
                <c:pt idx="20">
                  <c:v>1.829</c:v>
                </c:pt>
                <c:pt idx="21">
                  <c:v>3.048</c:v>
                </c:pt>
                <c:pt idx="22">
                  <c:v>3.048</c:v>
                </c:pt>
                <c:pt idx="23">
                  <c:v>1.2189999999999861</c:v>
                </c:pt>
                <c:pt idx="24">
                  <c:v>1.829</c:v>
                </c:pt>
                <c:pt idx="25">
                  <c:v>0.61000000000000065</c:v>
                </c:pt>
                <c:pt idx="26">
                  <c:v>1.829</c:v>
                </c:pt>
                <c:pt idx="27">
                  <c:v>2.4379999999999997</c:v>
                </c:pt>
                <c:pt idx="28">
                  <c:v>0.61000000000000065</c:v>
                </c:pt>
                <c:pt idx="29">
                  <c:v>0.61000000000000065</c:v>
                </c:pt>
                <c:pt idx="30">
                  <c:v>0.61000000000000065</c:v>
                </c:pt>
                <c:pt idx="31">
                  <c:v>1.2189999999999861</c:v>
                </c:pt>
                <c:pt idx="32">
                  <c:v>1.2189999999999861</c:v>
                </c:pt>
                <c:pt idx="33">
                  <c:v>1.2189999999999861</c:v>
                </c:pt>
                <c:pt idx="34">
                  <c:v>1.2189999999999861</c:v>
                </c:pt>
                <c:pt idx="35">
                  <c:v>1.2189999999999861</c:v>
                </c:pt>
                <c:pt idx="36">
                  <c:v>3.048</c:v>
                </c:pt>
                <c:pt idx="37">
                  <c:v>1.2189999999999861</c:v>
                </c:pt>
                <c:pt idx="38">
                  <c:v>0.61000000000000065</c:v>
                </c:pt>
                <c:pt idx="39">
                  <c:v>1.2189999999999861</c:v>
                </c:pt>
                <c:pt idx="40">
                  <c:v>1.2189999999999861</c:v>
                </c:pt>
                <c:pt idx="41">
                  <c:v>2.4379999999999997</c:v>
                </c:pt>
                <c:pt idx="42">
                  <c:v>1.829</c:v>
                </c:pt>
                <c:pt idx="43">
                  <c:v>1.829</c:v>
                </c:pt>
                <c:pt idx="44">
                  <c:v>0.61000000000000065</c:v>
                </c:pt>
                <c:pt idx="45">
                  <c:v>1.2189999999999861</c:v>
                </c:pt>
                <c:pt idx="46">
                  <c:v>4.8769999999999998</c:v>
                </c:pt>
                <c:pt idx="47">
                  <c:v>0.61000000000000065</c:v>
                </c:pt>
                <c:pt idx="48">
                  <c:v>1.2189999999999861</c:v>
                </c:pt>
                <c:pt idx="49">
                  <c:v>7.3149999999999755</c:v>
                </c:pt>
                <c:pt idx="50">
                  <c:v>1.2189999999999861</c:v>
                </c:pt>
                <c:pt idx="51">
                  <c:v>1.2189999999999861</c:v>
                </c:pt>
                <c:pt idx="52">
                  <c:v>0.61000000000000065</c:v>
                </c:pt>
                <c:pt idx="53">
                  <c:v>1.2189999999999861</c:v>
                </c:pt>
                <c:pt idx="54">
                  <c:v>1.2189999999999861</c:v>
                </c:pt>
                <c:pt idx="55">
                  <c:v>1.2189999999999861</c:v>
                </c:pt>
                <c:pt idx="56">
                  <c:v>2.4379999999999997</c:v>
                </c:pt>
                <c:pt idx="57">
                  <c:v>1.2189999999999861</c:v>
                </c:pt>
                <c:pt idx="58">
                  <c:v>4.8769999999999998</c:v>
                </c:pt>
                <c:pt idx="59">
                  <c:v>1.829</c:v>
                </c:pt>
                <c:pt idx="60">
                  <c:v>2.4379999999999997</c:v>
                </c:pt>
                <c:pt idx="61">
                  <c:v>1.2189999999999861</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1.9500000000000111</c:v>
                </c:pt>
                <c:pt idx="9">
                  <c:v>2.4899999999999998</c:v>
                </c:pt>
                <c:pt idx="10">
                  <c:v>1.680000000000011</c:v>
                </c:pt>
                <c:pt idx="11">
                  <c:v>2.98</c:v>
                </c:pt>
                <c:pt idx="12">
                  <c:v>1.4</c:v>
                </c:pt>
                <c:pt idx="13">
                  <c:v>1.6400000000000001</c:v>
                </c:pt>
                <c:pt idx="14">
                  <c:v>2.2799999999999998</c:v>
                </c:pt>
                <c:pt idx="15">
                  <c:v>3.3099999999999987</c:v>
                </c:pt>
                <c:pt idx="16">
                  <c:v>1.9500000000000111</c:v>
                </c:pt>
                <c:pt idx="17">
                  <c:v>1.4</c:v>
                </c:pt>
                <c:pt idx="18">
                  <c:v>1.72</c:v>
                </c:pt>
                <c:pt idx="19">
                  <c:v>1.28</c:v>
                </c:pt>
                <c:pt idx="20">
                  <c:v>3.02</c:v>
                </c:pt>
                <c:pt idx="21">
                  <c:v>3.08</c:v>
                </c:pt>
                <c:pt idx="22">
                  <c:v>1.86</c:v>
                </c:pt>
                <c:pt idx="23">
                  <c:v>1.5</c:v>
                </c:pt>
                <c:pt idx="24">
                  <c:v>2.69</c:v>
                </c:pt>
                <c:pt idx="25">
                  <c:v>1.45</c:v>
                </c:pt>
                <c:pt idx="26">
                  <c:v>1.9900000000000124</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1.9600000000000111</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70265856"/>
        <c:axId val="70304896"/>
      </c:scatterChart>
      <c:valAx>
        <c:axId val="70265856"/>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70304896"/>
        <c:crosses val="autoZero"/>
        <c:crossBetween val="midCat"/>
        <c:majorUnit val="5"/>
      </c:valAx>
      <c:valAx>
        <c:axId val="70304896"/>
        <c:scaling>
          <c:orientation val="minMax"/>
        </c:scaling>
        <c:axPos val="l"/>
        <c:majorGridlines/>
        <c:title>
          <c:tx>
            <c:rich>
              <a:bodyPr/>
              <a:lstStyle/>
              <a:p>
                <a:pPr>
                  <a:defRPr lang="es-AR"/>
                </a:pPr>
                <a:r>
                  <a:rPr lang="es-AR" sz="1400" b="0" dirty="0" smtClean="0">
                    <a:latin typeface="+mj-lt"/>
                  </a:rPr>
                  <a:t>Altura </a:t>
                </a:r>
                <a:r>
                  <a:rPr lang="es-AR" sz="1400" b="0" dirty="0">
                    <a:latin typeface="+mj-lt"/>
                  </a:rPr>
                  <a:t>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70265856"/>
        <c:crosses val="autoZero"/>
        <c:crossBetween val="midCat"/>
      </c:valAx>
    </c:plotArea>
    <c:legend>
      <c:legendPos val="r"/>
      <c:layout>
        <c:manualLayout>
          <c:xMode val="edge"/>
          <c:yMode val="edge"/>
          <c:x val="0.74133589770230268"/>
          <c:y val="0.71233526043915962"/>
          <c:w val="0.24201434347572651"/>
          <c:h val="0.16317756172635517"/>
        </c:manualLayout>
      </c:layout>
      <c:txPr>
        <a:bodyPr/>
        <a:lstStyle/>
        <a:p>
          <a:pPr>
            <a:defRPr lang="es-AR"/>
          </a:pPr>
          <a:endParaRPr lang="es-ES"/>
        </a:p>
      </c:txPr>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20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636"/>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1.2189999999999861</c:v>
                </c:pt>
                <c:pt idx="2">
                  <c:v>2.4379999999999997</c:v>
                </c:pt>
                <c:pt idx="3">
                  <c:v>3.6579999999999999</c:v>
                </c:pt>
                <c:pt idx="4">
                  <c:v>1.829</c:v>
                </c:pt>
                <c:pt idx="5">
                  <c:v>1.2189999999999861</c:v>
                </c:pt>
                <c:pt idx="6">
                  <c:v>1.2189999999999861</c:v>
                </c:pt>
                <c:pt idx="7">
                  <c:v>1.2189999999999861</c:v>
                </c:pt>
                <c:pt idx="8">
                  <c:v>2.4379999999999997</c:v>
                </c:pt>
                <c:pt idx="9">
                  <c:v>1.2189999999999861</c:v>
                </c:pt>
                <c:pt idx="10">
                  <c:v>0.61000000000000065</c:v>
                </c:pt>
                <c:pt idx="11">
                  <c:v>3.048</c:v>
                </c:pt>
                <c:pt idx="12">
                  <c:v>1.2189999999999861</c:v>
                </c:pt>
                <c:pt idx="13">
                  <c:v>0.61000000000000065</c:v>
                </c:pt>
                <c:pt idx="14">
                  <c:v>1.2189999999999861</c:v>
                </c:pt>
                <c:pt idx="15">
                  <c:v>2.4379999999999997</c:v>
                </c:pt>
                <c:pt idx="16">
                  <c:v>1.2189999999999861</c:v>
                </c:pt>
                <c:pt idx="17">
                  <c:v>1.2189999999999861</c:v>
                </c:pt>
                <c:pt idx="18">
                  <c:v>0.61000000000000065</c:v>
                </c:pt>
                <c:pt idx="19">
                  <c:v>0.61000000000000065</c:v>
                </c:pt>
                <c:pt idx="20">
                  <c:v>1.829</c:v>
                </c:pt>
                <c:pt idx="21">
                  <c:v>3.048</c:v>
                </c:pt>
                <c:pt idx="22">
                  <c:v>3.048</c:v>
                </c:pt>
                <c:pt idx="23">
                  <c:v>1.2189999999999861</c:v>
                </c:pt>
                <c:pt idx="24">
                  <c:v>1.829</c:v>
                </c:pt>
                <c:pt idx="25">
                  <c:v>0.61000000000000065</c:v>
                </c:pt>
                <c:pt idx="26">
                  <c:v>1.829</c:v>
                </c:pt>
                <c:pt idx="27">
                  <c:v>2.4379999999999997</c:v>
                </c:pt>
                <c:pt idx="28">
                  <c:v>0.61000000000000065</c:v>
                </c:pt>
                <c:pt idx="29">
                  <c:v>0.61000000000000065</c:v>
                </c:pt>
                <c:pt idx="30">
                  <c:v>0.61000000000000065</c:v>
                </c:pt>
                <c:pt idx="31">
                  <c:v>1.2189999999999861</c:v>
                </c:pt>
                <c:pt idx="32">
                  <c:v>1.2189999999999861</c:v>
                </c:pt>
                <c:pt idx="33">
                  <c:v>1.2189999999999861</c:v>
                </c:pt>
                <c:pt idx="34">
                  <c:v>1.2189999999999861</c:v>
                </c:pt>
                <c:pt idx="35">
                  <c:v>1.2189999999999861</c:v>
                </c:pt>
                <c:pt idx="36">
                  <c:v>3.048</c:v>
                </c:pt>
                <c:pt idx="37">
                  <c:v>1.2189999999999861</c:v>
                </c:pt>
                <c:pt idx="38">
                  <c:v>0.61000000000000065</c:v>
                </c:pt>
                <c:pt idx="39">
                  <c:v>1.2189999999999861</c:v>
                </c:pt>
                <c:pt idx="40">
                  <c:v>1.2189999999999861</c:v>
                </c:pt>
                <c:pt idx="41">
                  <c:v>2.4379999999999997</c:v>
                </c:pt>
                <c:pt idx="42">
                  <c:v>1.829</c:v>
                </c:pt>
                <c:pt idx="43">
                  <c:v>1.829</c:v>
                </c:pt>
                <c:pt idx="44">
                  <c:v>0.61000000000000065</c:v>
                </c:pt>
                <c:pt idx="45">
                  <c:v>1.2189999999999861</c:v>
                </c:pt>
                <c:pt idx="46">
                  <c:v>4.8769999999999998</c:v>
                </c:pt>
                <c:pt idx="47">
                  <c:v>0.61000000000000065</c:v>
                </c:pt>
                <c:pt idx="48">
                  <c:v>1.2189999999999861</c:v>
                </c:pt>
                <c:pt idx="49">
                  <c:v>7.3149999999999755</c:v>
                </c:pt>
                <c:pt idx="50">
                  <c:v>1.2189999999999861</c:v>
                </c:pt>
                <c:pt idx="51">
                  <c:v>1.2189999999999861</c:v>
                </c:pt>
                <c:pt idx="52">
                  <c:v>0.61000000000000065</c:v>
                </c:pt>
                <c:pt idx="53">
                  <c:v>1.2189999999999861</c:v>
                </c:pt>
                <c:pt idx="54">
                  <c:v>1.2189999999999861</c:v>
                </c:pt>
                <c:pt idx="55">
                  <c:v>1.2189999999999861</c:v>
                </c:pt>
                <c:pt idx="56">
                  <c:v>2.4379999999999997</c:v>
                </c:pt>
                <c:pt idx="57">
                  <c:v>1.2189999999999861</c:v>
                </c:pt>
                <c:pt idx="58">
                  <c:v>4.8769999999999998</c:v>
                </c:pt>
                <c:pt idx="59">
                  <c:v>1.829</c:v>
                </c:pt>
                <c:pt idx="60">
                  <c:v>2.4379999999999997</c:v>
                </c:pt>
                <c:pt idx="61">
                  <c:v>1.2189999999999861</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1.2769999999999875</c:v>
                </c:pt>
                <c:pt idx="15">
                  <c:v>3.0789999999999997</c:v>
                </c:pt>
                <c:pt idx="16">
                  <c:v>1.137</c:v>
                </c:pt>
                <c:pt idx="17">
                  <c:v>1.1990000000000001</c:v>
                </c:pt>
                <c:pt idx="18">
                  <c:v>1.0249999999999875</c:v>
                </c:pt>
                <c:pt idx="19">
                  <c:v>1.0409999999999886</c:v>
                </c:pt>
                <c:pt idx="20">
                  <c:v>1.9940000000000124</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1.1619999999999882</c:v>
                </c:pt>
                <c:pt idx="32">
                  <c:v>1.175</c:v>
                </c:pt>
                <c:pt idx="33">
                  <c:v>1.635</c:v>
                </c:pt>
                <c:pt idx="34">
                  <c:v>2.3759999999999977</c:v>
                </c:pt>
                <c:pt idx="35">
                  <c:v>2.0880000000000001</c:v>
                </c:pt>
                <c:pt idx="36">
                  <c:v>1.9540000000000111</c:v>
                </c:pt>
                <c:pt idx="37">
                  <c:v>1.073</c:v>
                </c:pt>
                <c:pt idx="38">
                  <c:v>0.93200000000000005</c:v>
                </c:pt>
                <c:pt idx="39">
                  <c:v>1.2209999999999861</c:v>
                </c:pt>
                <c:pt idx="40">
                  <c:v>1.081</c:v>
                </c:pt>
                <c:pt idx="41">
                  <c:v>3.5019999999999998</c:v>
                </c:pt>
                <c:pt idx="42">
                  <c:v>1.052</c:v>
                </c:pt>
                <c:pt idx="43">
                  <c:v>1.538</c:v>
                </c:pt>
                <c:pt idx="44">
                  <c:v>1.0569999999999888</c:v>
                </c:pt>
                <c:pt idx="45">
                  <c:v>1.028</c:v>
                </c:pt>
                <c:pt idx="46">
                  <c:v>3.6629999999999998</c:v>
                </c:pt>
                <c:pt idx="47">
                  <c:v>0.96500000000000064</c:v>
                </c:pt>
                <c:pt idx="48">
                  <c:v>1.595</c:v>
                </c:pt>
                <c:pt idx="49">
                  <c:v>6.8039999999999985</c:v>
                </c:pt>
                <c:pt idx="50">
                  <c:v>1.0489999999999888</c:v>
                </c:pt>
                <c:pt idx="51">
                  <c:v>1.4489999999999859</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1.5629999999999888</c:v>
                </c:pt>
                <c:pt idx="62">
                  <c:v>0.99199999999999999</c:v>
                </c:pt>
                <c:pt idx="63">
                  <c:v>2.8779999999999997</c:v>
                </c:pt>
              </c:numCache>
            </c:numRef>
          </c:yVal>
        </c:ser>
        <c:axId val="70330240"/>
        <c:axId val="70332416"/>
      </c:scatterChart>
      <c:valAx>
        <c:axId val="70330240"/>
        <c:scaling>
          <c:orientation val="minMax"/>
        </c:scaling>
        <c:axPos val="b"/>
        <c:title>
          <c:tx>
            <c:rich>
              <a:bodyPr/>
              <a:lstStyle/>
              <a:p>
                <a:pPr>
                  <a:defRPr lang="es-AR"/>
                </a:pPr>
                <a:r>
                  <a:rPr lang="es-AR" sz="1600" b="0" dirty="0">
                    <a:latin typeface="+mj-lt"/>
                  </a:rPr>
                  <a:t>Día de observación</a:t>
                </a:r>
              </a:p>
            </c:rich>
          </c:tx>
          <c:layout/>
        </c:title>
        <c:numFmt formatCode="#,##0;\-#,##0" sourceLinked="0"/>
        <c:majorTickMark val="none"/>
        <c:tickLblPos val="nextTo"/>
        <c:txPr>
          <a:bodyPr/>
          <a:lstStyle/>
          <a:p>
            <a:pPr>
              <a:defRPr lang="es-AR" baseline="0"/>
            </a:pPr>
            <a:endParaRPr lang="es-ES"/>
          </a:p>
        </c:txPr>
        <c:crossAx val="70332416"/>
        <c:crosses val="autoZero"/>
        <c:crossBetween val="midCat"/>
        <c:majorUnit val="5"/>
      </c:valAx>
      <c:valAx>
        <c:axId val="70332416"/>
        <c:scaling>
          <c:orientation val="minMax"/>
        </c:scaling>
        <c:axPos val="l"/>
        <c:majorGridlines/>
        <c:title>
          <c:tx>
            <c:rich>
              <a:bodyPr/>
              <a:lstStyle/>
              <a:p>
                <a:pPr>
                  <a:defRPr lang="es-AR"/>
                </a:pPr>
                <a:r>
                  <a:rPr lang="es-AR" sz="1400" b="0" dirty="0">
                    <a:latin typeface="+mj-lt"/>
                  </a:rP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70330240"/>
        <c:crosses val="autoZero"/>
        <c:crossBetween val="midCat"/>
      </c:valAx>
    </c:plotArea>
    <c:legend>
      <c:legendPos val="r"/>
      <c:layout>
        <c:manualLayout>
          <c:xMode val="edge"/>
          <c:yMode val="edge"/>
          <c:x val="0.74133589770230268"/>
          <c:y val="0.71233526043915962"/>
          <c:w val="0.24201434347572637"/>
          <c:h val="0.16317756172635517"/>
        </c:manualLayout>
      </c:layout>
      <c:txPr>
        <a:bodyPr/>
        <a:lstStyle/>
        <a:p>
          <a:pPr>
            <a:defRPr lang="es-AR"/>
          </a:pPr>
          <a:endParaRPr lang="es-ES"/>
        </a:p>
      </c:txPr>
    </c:legend>
    <c:plotVisOnly val="1"/>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916"/>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1.9500000000000111</c:v>
                </c:pt>
                <c:pt idx="8">
                  <c:v>2.4899999999999998</c:v>
                </c:pt>
                <c:pt idx="9">
                  <c:v>1.680000000000011</c:v>
                </c:pt>
                <c:pt idx="10">
                  <c:v>2.98</c:v>
                </c:pt>
                <c:pt idx="11">
                  <c:v>1.4</c:v>
                </c:pt>
                <c:pt idx="12">
                  <c:v>1.6400000000000001</c:v>
                </c:pt>
                <c:pt idx="13">
                  <c:v>2.2799999999999998</c:v>
                </c:pt>
                <c:pt idx="14">
                  <c:v>3.3099999999999987</c:v>
                </c:pt>
                <c:pt idx="15">
                  <c:v>1.9500000000000111</c:v>
                </c:pt>
                <c:pt idx="16">
                  <c:v>1.4</c:v>
                </c:pt>
                <c:pt idx="17">
                  <c:v>1.72</c:v>
                </c:pt>
                <c:pt idx="18">
                  <c:v>1.28</c:v>
                </c:pt>
                <c:pt idx="19">
                  <c:v>3.02</c:v>
                </c:pt>
                <c:pt idx="20">
                  <c:v>3.08</c:v>
                </c:pt>
                <c:pt idx="21">
                  <c:v>1.86</c:v>
                </c:pt>
                <c:pt idx="22">
                  <c:v>1.5</c:v>
                </c:pt>
                <c:pt idx="23">
                  <c:v>2.69</c:v>
                </c:pt>
                <c:pt idx="24">
                  <c:v>1.45</c:v>
                </c:pt>
                <c:pt idx="25">
                  <c:v>1.9900000000000124</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1.9600000000000111</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1.2189999999999861</c:v>
                </c:pt>
                <c:pt idx="1">
                  <c:v>2.4379999999999997</c:v>
                </c:pt>
                <c:pt idx="2">
                  <c:v>3.6579999999999999</c:v>
                </c:pt>
                <c:pt idx="3">
                  <c:v>1.829</c:v>
                </c:pt>
                <c:pt idx="4">
                  <c:v>1.2189999999999861</c:v>
                </c:pt>
                <c:pt idx="5">
                  <c:v>1.2189999999999861</c:v>
                </c:pt>
                <c:pt idx="6">
                  <c:v>1.2189999999999861</c:v>
                </c:pt>
                <c:pt idx="7">
                  <c:v>2.4379999999999997</c:v>
                </c:pt>
                <c:pt idx="8">
                  <c:v>1.2189999999999861</c:v>
                </c:pt>
                <c:pt idx="9">
                  <c:v>0.61000000000000065</c:v>
                </c:pt>
                <c:pt idx="10">
                  <c:v>3.048</c:v>
                </c:pt>
                <c:pt idx="11">
                  <c:v>1.2189999999999861</c:v>
                </c:pt>
                <c:pt idx="12">
                  <c:v>0.61000000000000065</c:v>
                </c:pt>
                <c:pt idx="13">
                  <c:v>1.2189999999999861</c:v>
                </c:pt>
                <c:pt idx="14">
                  <c:v>2.4379999999999997</c:v>
                </c:pt>
                <c:pt idx="15">
                  <c:v>1.2189999999999861</c:v>
                </c:pt>
                <c:pt idx="16">
                  <c:v>1.2189999999999861</c:v>
                </c:pt>
                <c:pt idx="17">
                  <c:v>0.61000000000000065</c:v>
                </c:pt>
                <c:pt idx="18">
                  <c:v>0.61000000000000065</c:v>
                </c:pt>
                <c:pt idx="19">
                  <c:v>1.829</c:v>
                </c:pt>
                <c:pt idx="20">
                  <c:v>3.048</c:v>
                </c:pt>
                <c:pt idx="21">
                  <c:v>3.048</c:v>
                </c:pt>
                <c:pt idx="22">
                  <c:v>1.2189999999999861</c:v>
                </c:pt>
                <c:pt idx="23">
                  <c:v>1.829</c:v>
                </c:pt>
                <c:pt idx="24">
                  <c:v>0.61000000000000065</c:v>
                </c:pt>
                <c:pt idx="25">
                  <c:v>1.829</c:v>
                </c:pt>
                <c:pt idx="26">
                  <c:v>2.4379999999999997</c:v>
                </c:pt>
                <c:pt idx="27">
                  <c:v>0.61000000000000065</c:v>
                </c:pt>
                <c:pt idx="28">
                  <c:v>0.61000000000000065</c:v>
                </c:pt>
                <c:pt idx="29">
                  <c:v>0.61000000000000065</c:v>
                </c:pt>
                <c:pt idx="30">
                  <c:v>1.2189999999999861</c:v>
                </c:pt>
                <c:pt idx="31">
                  <c:v>1.2189999999999861</c:v>
                </c:pt>
                <c:pt idx="32">
                  <c:v>1.2189999999999861</c:v>
                </c:pt>
                <c:pt idx="33">
                  <c:v>1.2189999999999861</c:v>
                </c:pt>
                <c:pt idx="34">
                  <c:v>1.2189999999999861</c:v>
                </c:pt>
                <c:pt idx="35">
                  <c:v>3.048</c:v>
                </c:pt>
                <c:pt idx="36">
                  <c:v>1.2189999999999861</c:v>
                </c:pt>
                <c:pt idx="37">
                  <c:v>0.61000000000000065</c:v>
                </c:pt>
                <c:pt idx="38">
                  <c:v>1.2189999999999861</c:v>
                </c:pt>
                <c:pt idx="39">
                  <c:v>1.2189999999999861</c:v>
                </c:pt>
                <c:pt idx="40">
                  <c:v>2.4379999999999997</c:v>
                </c:pt>
                <c:pt idx="41">
                  <c:v>1.829</c:v>
                </c:pt>
                <c:pt idx="42">
                  <c:v>1.829</c:v>
                </c:pt>
                <c:pt idx="43">
                  <c:v>0.61000000000000065</c:v>
                </c:pt>
                <c:pt idx="44">
                  <c:v>1.2189999999999861</c:v>
                </c:pt>
                <c:pt idx="45">
                  <c:v>4.8769999999999998</c:v>
                </c:pt>
                <c:pt idx="46">
                  <c:v>0.61000000000000065</c:v>
                </c:pt>
                <c:pt idx="47">
                  <c:v>1.2189999999999861</c:v>
                </c:pt>
                <c:pt idx="48">
                  <c:v>7.3149999999999755</c:v>
                </c:pt>
                <c:pt idx="49">
                  <c:v>1.2189999999999861</c:v>
                </c:pt>
                <c:pt idx="50">
                  <c:v>1.2189999999999861</c:v>
                </c:pt>
                <c:pt idx="51">
                  <c:v>0.61000000000000065</c:v>
                </c:pt>
                <c:pt idx="52">
                  <c:v>1.2189999999999861</c:v>
                </c:pt>
                <c:pt idx="53">
                  <c:v>1.2189999999999861</c:v>
                </c:pt>
                <c:pt idx="54">
                  <c:v>1.2189999999999861</c:v>
                </c:pt>
                <c:pt idx="55">
                  <c:v>2.4379999999999997</c:v>
                </c:pt>
                <c:pt idx="56">
                  <c:v>1.2189999999999861</c:v>
                </c:pt>
                <c:pt idx="57">
                  <c:v>4.8769999999999998</c:v>
                </c:pt>
                <c:pt idx="58">
                  <c:v>1.829</c:v>
                </c:pt>
                <c:pt idx="59">
                  <c:v>2.4379999999999997</c:v>
                </c:pt>
                <c:pt idx="60">
                  <c:v>1.2189999999999861</c:v>
                </c:pt>
                <c:pt idx="61">
                  <c:v>0.61000000000000065</c:v>
                </c:pt>
                <c:pt idx="62">
                  <c:v>3.048</c:v>
                </c:pt>
                <c:pt idx="63">
                  <c:v>1.2189999999999861</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70378624"/>
        <c:axId val="70380544"/>
      </c:scatterChart>
      <c:valAx>
        <c:axId val="70378624"/>
        <c:scaling>
          <c:orientation val="minMax"/>
          <c:max val="8"/>
        </c:scaling>
        <c:axPos val="b"/>
        <c:minorGridlines/>
        <c:title>
          <c:tx>
            <c:rich>
              <a:bodyPr/>
              <a:lstStyle/>
              <a:p>
                <a:pPr>
                  <a:defRPr lang="es-AR"/>
                </a:pPr>
                <a:r>
                  <a:rPr lang="es-AR" sz="1800" b="0" dirty="0" smtClean="0">
                    <a:latin typeface="+mj-lt"/>
                  </a:rPr>
                  <a:t>WAVEWATCH </a:t>
                </a:r>
                <a:r>
                  <a:rPr lang="es-AR" sz="1800" b="0" baseline="0" dirty="0" smtClean="0">
                    <a:latin typeface="+mj-lt"/>
                  </a:rPr>
                  <a:t>III </a:t>
                </a:r>
                <a:r>
                  <a:rPr lang="es-AR" sz="1800" b="0" baseline="0" dirty="0">
                    <a:latin typeface="+mj-lt"/>
                  </a:rPr>
                  <a:t>(Altura en mts.)</a:t>
                </a:r>
                <a:endParaRPr lang="es-AR" sz="1800" b="0" dirty="0">
                  <a:latin typeface="+mj-lt"/>
                </a:endParaRPr>
              </a:p>
            </c:rich>
          </c:tx>
          <c:layout/>
        </c:title>
        <c:numFmt formatCode="#,##0;\-#,##0" sourceLinked="0"/>
        <c:tickLblPos val="nextTo"/>
        <c:txPr>
          <a:bodyPr/>
          <a:lstStyle/>
          <a:p>
            <a:pPr>
              <a:defRPr lang="es-AR" baseline="0"/>
            </a:pPr>
            <a:endParaRPr lang="es-ES"/>
          </a:p>
        </c:txPr>
        <c:crossAx val="70380544"/>
        <c:crosses val="autoZero"/>
        <c:crossBetween val="midCat"/>
        <c:majorUnit val="2"/>
      </c:valAx>
      <c:valAx>
        <c:axId val="70380544"/>
        <c:scaling>
          <c:orientation val="minMax"/>
        </c:scaling>
        <c:axPos val="l"/>
        <c:majorGridlines/>
        <c:minorGridlines/>
        <c:title>
          <c:tx>
            <c:rich>
              <a:bodyPr/>
              <a:lstStyle/>
              <a:p>
                <a:pPr>
                  <a:defRPr lang="es-AR"/>
                </a:pPr>
                <a:r>
                  <a:rPr lang="es-AR" sz="1800" b="0" dirty="0">
                    <a:latin typeface="+mj-lt"/>
                  </a:rPr>
                  <a:t>Observación Visual (Altura</a:t>
                </a:r>
                <a:r>
                  <a:rPr lang="es-AR" sz="1800" b="0" baseline="0" dirty="0">
                    <a:latin typeface="+mj-lt"/>
                  </a:rPr>
                  <a:t> en </a:t>
                </a:r>
                <a:r>
                  <a:rPr lang="es-AR" sz="1800" b="0" dirty="0">
                    <a:latin typeface="+mj-lt"/>
                  </a:rPr>
                  <a:t>mts.)</a:t>
                </a:r>
              </a:p>
            </c:rich>
          </c:tx>
          <c:layout/>
        </c:title>
        <c:numFmt formatCode="General" sourceLinked="1"/>
        <c:tickLblPos val="nextTo"/>
        <c:txPr>
          <a:bodyPr/>
          <a:lstStyle/>
          <a:p>
            <a:pPr>
              <a:defRPr lang="es-AR"/>
            </a:pPr>
            <a:endParaRPr lang="es-ES"/>
          </a:p>
        </c:txPr>
        <c:crossAx val="70378624"/>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836ABB-6633-4F2E-9CC4-347080E95772}" type="datetimeFigureOut">
              <a:rPr lang="es-ES" smtClean="0"/>
              <a:pPr/>
              <a:t>23/08/2010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32D0-E9B5-40DC-909E-F2E33DCC3B23}"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15</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s-AR" dirty="0"/>
          </a:p>
        </p:txBody>
      </p:sp>
      <p:sp>
        <p:nvSpPr>
          <p:cNvPr id="4" name="Slide Number Placeholder 3"/>
          <p:cNvSpPr>
            <a:spLocks noGrp="1"/>
          </p:cNvSpPr>
          <p:nvPr>
            <p:ph type="sldNum" sz="quarter" idx="10"/>
          </p:nvPr>
        </p:nvSpPr>
        <p:spPr/>
        <p:txBody>
          <a:bodyPr/>
          <a:lstStyle/>
          <a:p>
            <a:fld id="{0B94F1A4-9E02-42A3-A48D-511FB3467974}" type="slidenum">
              <a:rPr lang="es-AR" smtClean="0"/>
              <a:pPr/>
              <a:t>28</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10</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8" name="7 Marcador de pie de página"/>
          <p:cNvSpPr>
            <a:spLocks noGrp="1"/>
          </p:cNvSpPr>
          <p:nvPr>
            <p:ph type="ftr" sz="quarter" idx="11"/>
          </p:nvPr>
        </p:nvSpPr>
        <p:spPr/>
        <p:txBody>
          <a:bodyPr/>
          <a:lstStyle/>
          <a:p>
            <a:endParaRPr kumimoji="0" lang="en-US" dirty="0"/>
          </a:p>
        </p:txBody>
      </p:sp>
      <p:sp>
        <p:nvSpPr>
          <p:cNvPr id="9" name="8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3" name="2 Marcador de pie de página"/>
          <p:cNvSpPr>
            <a:spLocks noGrp="1"/>
          </p:cNvSpPr>
          <p:nvPr>
            <p:ph type="ftr" sz="quarter" idx="11"/>
          </p:nvPr>
        </p:nvSpPr>
        <p:spPr/>
        <p:txBody>
          <a:bodyPr/>
          <a:lstStyle/>
          <a:p>
            <a:endParaRPr kumimoji="0" lang="en-US"/>
          </a:p>
        </p:txBody>
      </p:sp>
      <p:sp>
        <p:nvSpPr>
          <p:cNvPr id="4" name="3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9B81F-C347-4BEF-BFDF-29C42F48304A}" type="datetimeFigureOut">
              <a:rPr lang="en-US" smtClean="0"/>
              <a:pPr/>
              <a:t>8/23/2010</a:t>
            </a:fld>
            <a:endParaRPr lang="en-US"/>
          </a:p>
        </p:txBody>
      </p:sp>
      <p:sp>
        <p:nvSpPr>
          <p:cNvPr id="6" name="5 Marcador de pie de página"/>
          <p:cNvSpPr>
            <a:spLocks noGrp="1"/>
          </p:cNvSpPr>
          <p:nvPr>
            <p:ph type="ftr" sz="quarter" idx="11"/>
          </p:nvPr>
        </p:nvSpPr>
        <p:spPr/>
        <p:txBody>
          <a:bodyPr/>
          <a:lstStyle/>
          <a:p>
            <a:endParaRPr kumimoji="0"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042AED99-7FB4-404E-8A97-64753DCE42EC}" type="slidenum">
              <a:rPr kumimoji="0" lang="en-US" smtClean="0"/>
              <a:pPr/>
              <a:t>‹Nº›</a:t>
            </a:fld>
            <a:endParaRPr kumimoji="0"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8/23/2010</a:t>
            </a:fld>
            <a:endParaRPr lang="en-US" dirty="0">
              <a:solidFill>
                <a:schemeClr val="tx2">
                  <a:shade val="90000"/>
                </a:schemeClr>
              </a:solidFill>
            </a:endParaRP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‹Nº›</a:t>
            </a:fld>
            <a:endParaRPr kumimoji="0" lang="en-US" dirty="0">
              <a:solidFill>
                <a:schemeClr val="tx2">
                  <a:shade val="90000"/>
                </a:schemeClr>
              </a:solidFill>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Hoja_de_c_lculo_de_Microsoft_Office_Excel1.xlsx"/></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solidFill>
                  <a:schemeClr val="accent2">
                    <a:lumMod val="75000"/>
                  </a:schemeClr>
                </a:solidFill>
                <a:latin typeface="+mj-lt"/>
              </a:rPr>
              <a:t>Experimentación</a:t>
            </a:r>
            <a:endParaRPr lang="en-US" dirty="0" smtClean="0">
              <a:solidFill>
                <a:schemeClr val="accent2">
                  <a:lumMod val="7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sp>
        <p:nvSpPr>
          <p:cNvPr id="3" name="2 Marcador de contenido"/>
          <p:cNvSpPr>
            <a:spLocks noGrp="1"/>
          </p:cNvSpPr>
          <p:nvPr>
            <p:ph idx="1"/>
          </p:nvPr>
        </p:nvSpPr>
        <p:spPr/>
        <p:txBody>
          <a:bodyPr>
            <a:normAutofit fontScale="92500" lnSpcReduction="10000"/>
          </a:bodyPr>
          <a:lstStyle/>
          <a:p>
            <a:r>
              <a:rPr lang="es-US" dirty="0" smtClean="0">
                <a:latin typeface="+mj-lt"/>
              </a:rPr>
              <a:t>Resultados generales (3)</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pPr lvl="1">
              <a:buNone/>
            </a:pPr>
            <a:endParaRPr lang="es-US" dirty="0" smtClean="0">
              <a:latin typeface="+mj-lt"/>
            </a:endParaRPr>
          </a:p>
          <a:p>
            <a:pPr lvl="1">
              <a:buNone/>
            </a:pPr>
            <a:r>
              <a:rPr lang="es-US" b="1" dirty="0" smtClean="0">
                <a:latin typeface="+mj-lt"/>
              </a:rPr>
              <a:t>Combinación óptima =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1026" name="Hoja de cálculo" r:id="rId4" imgW="5590137" imgH="2409567" progId="Excel.Sheet.12">
              <p:embed/>
            </p:oleObj>
          </a:graphicData>
        </a:graphic>
      </p:graphicFrame>
      <p:pic>
        <p:nvPicPr>
          <p:cNvPr id="22534" name="Picture 6"/>
          <p:cNvPicPr>
            <a:picLocks noChangeAspect="1" noChangeArrowheads="1"/>
          </p:cNvPicPr>
          <p:nvPr/>
        </p:nvPicPr>
        <p:blipFill>
          <a:blip r:embed="rId5" cstate="print"/>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(10)</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1229360"/>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Correlación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1229360"/>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WW3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a:t>
                      </a:r>
                      <a:endParaRPr lang="es-ES" sz="1600" b="1" dirty="0" smtClean="0">
                        <a:solidFill>
                          <a:srgbClr val="000000"/>
                        </a:solidFill>
                        <a:latin typeface="Calibri"/>
                        <a:ea typeface="Times New Roman"/>
                        <a:cs typeface="Times New Roman"/>
                      </a:endParaRPr>
                    </a:p>
                    <a:p>
                      <a:pPr algn="ctr">
                        <a:spcAft>
                          <a:spcPts val="1000"/>
                        </a:spcAft>
                      </a:pPr>
                      <a:r>
                        <a:rPr lang="es-ES" sz="1600" b="1" dirty="0" smtClean="0">
                          <a:solidFill>
                            <a:srgbClr val="000000"/>
                          </a:solidFill>
                          <a:latin typeface="Calibri"/>
                          <a:ea typeface="Times New Roman"/>
                          <a:cs typeface="Times New Roman"/>
                        </a:rPr>
                        <a:t>SVM </a:t>
                      </a:r>
                      <a:r>
                        <a:rPr lang="es-ES" sz="1600" b="1" dirty="0">
                          <a:solidFill>
                            <a:srgbClr val="000000"/>
                          </a:solidFill>
                          <a:latin typeface="Calibri"/>
                          <a:ea typeface="Times New Roman"/>
                          <a:cs typeface="Times New Roman"/>
                        </a:rPr>
                        <a:t>/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endParaRPr lang="es-ES" sz="1600" dirty="0" smtClean="0">
                        <a:solidFill>
                          <a:srgbClr val="000000"/>
                        </a:solidFill>
                        <a:latin typeface="Calibri"/>
                        <a:ea typeface="Times New Roman"/>
                        <a:cs typeface="Times New Roman"/>
                      </a:endParaRPr>
                    </a:p>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(12)</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75349"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solidFill>
                  <a:schemeClr val="accent1">
                    <a:lumMod val="75000"/>
                  </a:schemeClr>
                </a:solidFill>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cstate="print"/>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cstate="print"/>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cstate="print"/>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cstate="print"/>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cstate="print"/>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cstate="print"/>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normAutofit lnSpcReduction="10000"/>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a:t>
            </a:r>
          </a:p>
          <a:p>
            <a:pPr lvl="1">
              <a:buNone/>
            </a:pPr>
            <a:r>
              <a:rPr lang="es-AR" dirty="0" smtClean="0">
                <a:latin typeface="+mj-lt"/>
              </a:rPr>
              <a:t>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cstate="print"/>
          <a:srcRect/>
          <a:stretch>
            <a:fillRect/>
          </a:stretch>
        </p:blipFill>
        <p:spPr bwMode="auto">
          <a:xfrm>
            <a:off x="7072330" y="3571876"/>
            <a:ext cx="1714512"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cstate="print"/>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cstate="print"/>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cstate="print"/>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cstate="print"/>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cstate="print"/>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(sólo usuarios registrados) (1)</a:t>
            </a:r>
            <a:endParaRPr lang="es-ES" sz="2000" dirty="0">
              <a:latin typeface="+mj-lt"/>
            </a:endParaRPr>
          </a:p>
        </p:txBody>
      </p:sp>
      <p:pic>
        <p:nvPicPr>
          <p:cNvPr id="61442" name="Picture 2"/>
          <p:cNvPicPr>
            <a:picLocks noChangeAspect="1" noChangeArrowheads="1"/>
          </p:cNvPicPr>
          <p:nvPr/>
        </p:nvPicPr>
        <p:blipFill>
          <a:blip r:embed="rId2" cstate="print"/>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(sólo 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cstate="print"/>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cstate="print"/>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(sólo usuarios registrados)</a:t>
            </a:r>
            <a:endParaRPr lang="es-ES" sz="2000" dirty="0">
              <a:latin typeface="+mj-lt"/>
            </a:endParaRPr>
          </a:p>
        </p:txBody>
      </p:sp>
      <p:pic>
        <p:nvPicPr>
          <p:cNvPr id="63490" name="Picture 2"/>
          <p:cNvPicPr>
            <a:picLocks noChangeAspect="1" noChangeArrowheads="1"/>
          </p:cNvPicPr>
          <p:nvPr/>
        </p:nvPicPr>
        <p:blipFill>
          <a:blip r:embed="rId2" cstate="print"/>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cstate="print"/>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cstate="print"/>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Contexto</a:t>
            </a:r>
            <a:endParaRPr lang="en-US" dirty="0" smtClean="0">
              <a:latin typeface="+mj-lt"/>
            </a:endParaRPr>
          </a:p>
          <a:p>
            <a:r>
              <a:rPr lang="en-US" dirty="0" err="1" smtClean="0">
                <a:latin typeface="+mj-lt"/>
              </a:rPr>
              <a:t>Problemática</a:t>
            </a:r>
            <a:endParaRPr lang="en-US" dirty="0" smtClean="0">
              <a:latin typeface="+mj-lt"/>
            </a:endParaRPr>
          </a:p>
          <a:p>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Propuesta</a:t>
            </a:r>
            <a:endParaRPr lang="en-US" dirty="0" smtClean="0">
              <a:latin typeface="+mj-lt"/>
            </a:endParaRPr>
          </a:p>
          <a:p>
            <a:r>
              <a:rPr lang="en-US" dirty="0" err="1" smtClean="0">
                <a:latin typeface="+mj-lt"/>
              </a:rPr>
              <a:t>Caso</a:t>
            </a:r>
            <a:r>
              <a:rPr lang="en-US" dirty="0" smtClean="0">
                <a:latin typeface="+mj-lt"/>
              </a:rPr>
              <a:t> de </a:t>
            </a:r>
            <a:r>
              <a:rPr lang="en-US" dirty="0" err="1" smtClean="0">
                <a:latin typeface="+mj-lt"/>
              </a:rPr>
              <a:t>estudio</a:t>
            </a:r>
            <a:endParaRPr lang="en-US" dirty="0" smtClean="0">
              <a:latin typeface="+mj-lt"/>
            </a:endParaRP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accent1">
                    <a:lumMod val="75000"/>
                  </a:schemeClr>
                </a:solidFill>
                <a:latin typeface="+mj-lt"/>
              </a:rPr>
              <a:t>Conclusiones</a:t>
            </a:r>
            <a:endParaRPr lang="en-US" dirty="0" smtClean="0">
              <a:solidFill>
                <a:schemeClr val="accent1">
                  <a:lumMod val="75000"/>
                </a:schemeClr>
              </a:solidFill>
              <a:latin typeface="+mj-lt"/>
            </a:endParaRPr>
          </a:p>
          <a:p>
            <a:endParaRPr lang="en-US" dirty="0" smtClean="0"/>
          </a:p>
          <a:p>
            <a:endParaRPr lang="es-AR" dirty="0"/>
          </a:p>
        </p:txBody>
      </p:sp>
      <p:pic>
        <p:nvPicPr>
          <p:cNvPr id="4" name="Picture 1"/>
          <p:cNvPicPr>
            <a:picLocks noChangeAspect="1" noChangeArrowheads="1"/>
          </p:cNvPicPr>
          <p:nvPr/>
        </p:nvPicPr>
        <p:blipFill>
          <a:blip r:embed="rId3" cstate="print"/>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ransition advTm="1501"/>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Consideraciones generales (2):</a:t>
            </a:r>
          </a:p>
          <a:p>
            <a:pPr lvl="1"/>
            <a:r>
              <a:rPr lang="es-US" dirty="0" smtClean="0">
                <a:latin typeface="+mj-lt"/>
              </a:rPr>
              <a:t>Técnica de validación cruzada de 10 conjuntos</a:t>
            </a:r>
          </a:p>
          <a:p>
            <a:endParaRPr lang="es-US" dirty="0" smtClean="0">
              <a:latin typeface="+mj-lt"/>
            </a:endParaRPr>
          </a:p>
          <a:p>
            <a:r>
              <a:rPr lang="es-US" dirty="0" smtClean="0">
                <a:latin typeface="+mj-lt"/>
              </a:rPr>
              <a:t>Modelos de instancia</a:t>
            </a:r>
          </a:p>
          <a:p>
            <a:endParaRPr lang="es-US" dirty="0" smtClean="0">
              <a:latin typeface="+mj-lt"/>
            </a:endParaRPr>
          </a:p>
          <a:p>
            <a:r>
              <a:rPr lang="es-US" dirty="0" smtClean="0">
                <a:latin typeface="+mj-lt"/>
              </a:rPr>
              <a:t>Métricas de evaluación:</a:t>
            </a:r>
          </a:p>
          <a:p>
            <a:pPr lvl="1"/>
            <a:r>
              <a:rPr lang="es-US" dirty="0" smtClean="0">
                <a:latin typeface="+mj-lt"/>
              </a:rPr>
              <a:t>Correlación -&gt; [-1, 1]</a:t>
            </a:r>
          </a:p>
          <a:p>
            <a:pPr lvl="1"/>
            <a:r>
              <a:rPr lang="es-US" dirty="0" smtClean="0">
                <a:latin typeface="+mj-lt"/>
              </a:rPr>
              <a:t>Error absoluto promedio (MAE) [mts.]</a:t>
            </a:r>
          </a:p>
          <a:p>
            <a:endParaRPr lang="es-US" dirty="0" smtClean="0">
              <a:latin typeface="+mj-lt"/>
            </a:endParaRPr>
          </a:p>
        </p:txBody>
      </p:sp>
      <p:pic>
        <p:nvPicPr>
          <p:cNvPr id="30723" name="Picture 3"/>
          <p:cNvPicPr>
            <a:picLocks noChangeAspect="1" noChangeArrowheads="1"/>
          </p:cNvPicPr>
          <p:nvPr/>
        </p:nvPicPr>
        <p:blipFill>
          <a:blip r:embed="rId3" cstate="print"/>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predice la altura de la ola deseada.</a:t>
            </a:r>
          </a:p>
          <a:p>
            <a:pPr lvl="1"/>
            <a:r>
              <a:rPr lang="es-US" dirty="0" smtClean="0">
                <a:latin typeface="+mj-lt"/>
              </a:rPr>
              <a:t>Historia de al menos 60 observaciones visuales.</a:t>
            </a:r>
          </a:p>
          <a:p>
            <a:pPr lvl="1"/>
            <a:r>
              <a:rPr lang="es-US" dirty="0" smtClean="0">
                <a:latin typeface="+mj-lt"/>
              </a:rPr>
              <a:t>Cambios en la geografía o arquitectura de la zona podrían requerir observaciones visuales actualizadas.</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normAutofit fontScale="92500"/>
          </a:bodyPr>
          <a:lstStyle/>
          <a:p>
            <a:r>
              <a:rPr lang="es-US" dirty="0" smtClean="0">
                <a:latin typeface="+mj-lt"/>
              </a:rPr>
              <a:t>Selección de GridPoints óptimos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Tamaño del conjunto de entrenamiento</a:t>
            </a:r>
          </a:p>
          <a:p>
            <a:pPr lvl="1"/>
            <a:r>
              <a:rPr lang="es-US" dirty="0" smtClean="0">
                <a:latin typeface="+mj-lt"/>
              </a:rPr>
              <a:t>Se probaron conjuntos desde 5 hasta 2400 instancias.</a:t>
            </a:r>
          </a:p>
          <a:p>
            <a:pPr lvl="1"/>
            <a:r>
              <a:rPr lang="es-US" dirty="0" smtClean="0">
                <a:latin typeface="+mj-lt"/>
              </a:rPr>
              <a:t>Se entrenó un clasificador por cada uno.</a:t>
            </a:r>
          </a:p>
          <a:p>
            <a:pPr lvl="1"/>
            <a:r>
              <a:rPr lang="es-US" dirty="0" smtClean="0">
                <a:latin typeface="+mj-lt"/>
              </a:rPr>
              <a:t>Se evaluó correlación y MAE de cada clasificador.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0" y="1928803"/>
          <a:ext cx="8858280" cy="20002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142844" y="3929066"/>
          <a:ext cx="8786874" cy="228222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a:bodyPr>
          <a:lstStyle/>
          <a:p>
            <a:r>
              <a:rPr lang="es-US" dirty="0" smtClean="0">
                <a:latin typeface="+mj-lt"/>
              </a:rPr>
              <a:t>Resultados generales</a:t>
            </a:r>
          </a:p>
          <a:p>
            <a:pPr lvl="1"/>
            <a:r>
              <a:rPr lang="es-US" dirty="0" smtClean="0">
                <a:latin typeface="+mj-lt"/>
              </a:rPr>
              <a:t>Olas a estudiar (Oahu - Hawái).</a:t>
            </a:r>
          </a:p>
          <a:p>
            <a:pPr lvl="1"/>
            <a:r>
              <a:rPr lang="es-US" dirty="0" smtClean="0">
                <a:latin typeface="+mj-lt"/>
              </a:rPr>
              <a:t>Algoritmos de aprendizaje de máquina.</a:t>
            </a:r>
          </a:p>
          <a:p>
            <a:pPr lvl="1"/>
            <a:r>
              <a:rPr lang="es-US" dirty="0" smtClean="0">
                <a:latin typeface="+mj-lt"/>
              </a:rPr>
              <a:t>Modelos de instancia.</a:t>
            </a:r>
          </a:p>
          <a:p>
            <a:pPr lvl="1"/>
            <a:r>
              <a:rPr lang="es-US" dirty="0" smtClean="0">
                <a:latin typeface="+mj-lt"/>
              </a:rPr>
              <a:t>GridPoint WW3 óptimo para cada ola.</a:t>
            </a:r>
          </a:p>
          <a:p>
            <a:pPr lvl="1"/>
            <a:r>
              <a:rPr lang="es-US" dirty="0" smtClean="0">
                <a:latin typeface="+mj-lt"/>
              </a:rPr>
              <a:t>Tamaño de conjunto de entrenamiento óptimo.</a:t>
            </a:r>
          </a:p>
          <a:p>
            <a:pPr lvl="1"/>
            <a:r>
              <a:rPr lang="es-US" dirty="0" smtClean="0">
                <a:latin typeface="+mj-lt"/>
              </a:rPr>
              <a:t>Métricas de evaluación de clasificadores.</a:t>
            </a:r>
          </a:p>
          <a:p>
            <a:pPr lvl="1"/>
            <a:endParaRPr lang="es-US" dirty="0" smtClean="0">
              <a:latin typeface="+mj-lt"/>
            </a:endParaRPr>
          </a:p>
          <a:p>
            <a:pPr lvl="1">
              <a:buNone/>
            </a:pPr>
            <a:r>
              <a:rPr lang="es-US" b="1" dirty="0" smtClean="0">
                <a:latin typeface="+mj-lt"/>
              </a:rPr>
              <a:t>Obtenemos la combinación óptima [</a:t>
            </a:r>
            <a:r>
              <a:rPr lang="es-US" b="1" dirty="0" err="1" smtClean="0">
                <a:latin typeface="+mj-lt"/>
              </a:rPr>
              <a:t>alg</a:t>
            </a:r>
            <a:r>
              <a:rPr lang="es-US" b="1" dirty="0" smtClean="0">
                <a:latin typeface="+mj-lt"/>
              </a:rPr>
              <a:t>. de aprendizaje de máquina / modelo de instancia]</a:t>
            </a:r>
          </a:p>
          <a:p>
            <a:pPr lvl="2"/>
            <a:endParaRPr lang="es-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graphicFrame>
        <p:nvGraphicFramePr>
          <p:cNvPr id="7" name="10 Gráfico"/>
          <p:cNvGraphicFramePr/>
          <p:nvPr/>
        </p:nvGraphicFramePr>
        <p:xfrm>
          <a:off x="1000100" y="1428736"/>
          <a:ext cx="6786610" cy="27908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11 Gráfico"/>
          <p:cNvGraphicFramePr/>
          <p:nvPr/>
        </p:nvGraphicFramePr>
        <p:xfrm>
          <a:off x="1071538" y="4114800"/>
          <a:ext cx="671517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graphicFrame>
        <p:nvGraphicFramePr>
          <p:cNvPr id="6" name="14 Gráfico"/>
          <p:cNvGraphicFramePr/>
          <p:nvPr/>
        </p:nvGraphicFramePr>
        <p:xfrm>
          <a:off x="642910" y="1714488"/>
          <a:ext cx="766288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15 Gráfico"/>
          <p:cNvGraphicFramePr/>
          <p:nvPr/>
        </p:nvGraphicFramePr>
        <p:xfrm>
          <a:off x="642910" y="4357694"/>
          <a:ext cx="7643866"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272</TotalTime>
  <Words>2553</Words>
  <Application>Microsoft Office PowerPoint</Application>
  <PresentationFormat>Presentación en pantalla (4:3)</PresentationFormat>
  <Paragraphs>326</Paragraphs>
  <Slides>31</Slides>
  <Notes>12</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3" baseType="lpstr">
      <vt:lpstr>Flow</vt:lpstr>
      <vt:lpstr>Hoja de cálculo</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Experimentación (12)</vt:lpstr>
      <vt:lpstr>Experimentación (13)</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usuario</dc:creator>
  <cp:lastModifiedBy>usuario</cp:lastModifiedBy>
  <cp:revision>33</cp:revision>
  <dcterms:created xsi:type="dcterms:W3CDTF">2010-08-20T02:10:01Z</dcterms:created>
  <dcterms:modified xsi:type="dcterms:W3CDTF">2010-08-23T22:59:54Z</dcterms:modified>
</cp:coreProperties>
</file>