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8" d="100"/>
          <a:sy n="108" d="100"/>
        </p:scale>
        <p:origin x="-9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6DCB67-F52D-427E-B2A9-D12B91631011}" type="datetimeFigureOut">
              <a:rPr lang="es-ES" smtClean="0"/>
              <a:t>19/08/2010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996857-7770-4004-BB6B-C8DD969BB821}" type="slidenum">
              <a:rPr lang="es-ES" smtClean="0"/>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a:t>
            </a:r>
            <a:r>
              <a:rPr lang="en-US" dirty="0" err="1" smtClean="0"/>
              <a:t>continuacion</a:t>
            </a:r>
            <a:r>
              <a:rPr lang="en-US" dirty="0" smtClean="0"/>
              <a:t> </a:t>
            </a:r>
            <a:r>
              <a:rPr lang="en-US" dirty="0" err="1" smtClean="0"/>
              <a:t>presentaremos</a:t>
            </a:r>
            <a:r>
              <a:rPr lang="en-US" dirty="0" smtClean="0"/>
              <a:t> el </a:t>
            </a:r>
            <a:r>
              <a:rPr lang="en-US" dirty="0" err="1" smtClean="0"/>
              <a:t>trabajo</a:t>
            </a:r>
            <a:r>
              <a:rPr lang="en-US" baseline="0" dirty="0" smtClean="0"/>
              <a:t> final </a:t>
            </a:r>
            <a:r>
              <a:rPr lang="en-US" baseline="0" dirty="0" err="1" smtClean="0"/>
              <a:t>para</a:t>
            </a:r>
            <a:r>
              <a:rPr lang="en-US" baseline="0" dirty="0" smtClean="0"/>
              <a:t> la </a:t>
            </a:r>
            <a:r>
              <a:rPr lang="en-US" baseline="0" dirty="0" err="1" smtClean="0"/>
              <a:t>carrera</a:t>
            </a:r>
            <a:r>
              <a:rPr lang="en-US" baseline="0" dirty="0" smtClean="0"/>
              <a:t> de </a:t>
            </a:r>
            <a:r>
              <a:rPr lang="en-US" baseline="0" dirty="0" err="1" smtClean="0"/>
              <a:t>ingenieria</a:t>
            </a:r>
            <a:r>
              <a:rPr lang="en-US" baseline="0" dirty="0" smtClean="0"/>
              <a:t> en </a:t>
            </a:r>
            <a:r>
              <a:rPr lang="en-US" baseline="0" dirty="0" err="1" smtClean="0"/>
              <a:t>Sistemas</a:t>
            </a:r>
            <a:r>
              <a:rPr lang="en-US" baseline="0" dirty="0" smtClean="0"/>
              <a:t>….</a:t>
            </a:r>
          </a:p>
          <a:p>
            <a:endParaRPr lang="en-US" baseline="0" dirty="0" smtClean="0"/>
          </a:p>
          <a:p>
            <a:r>
              <a:rPr lang="en-US" baseline="0" dirty="0" smtClean="0"/>
              <a:t>En el </a:t>
            </a:r>
            <a:r>
              <a:rPr lang="en-US" baseline="0" dirty="0" err="1" smtClean="0"/>
              <a:t>presente</a:t>
            </a:r>
            <a:r>
              <a:rPr lang="en-US" baseline="0" dirty="0" smtClean="0"/>
              <a:t> </a:t>
            </a:r>
            <a:r>
              <a:rPr lang="en-US" baseline="0" dirty="0" err="1" smtClean="0"/>
              <a:t>trabajo</a:t>
            </a:r>
            <a:r>
              <a:rPr lang="en-US" baseline="0" dirty="0" smtClean="0"/>
              <a:t> </a:t>
            </a:r>
            <a:r>
              <a:rPr lang="en-US" baseline="0" dirty="0" err="1" smtClean="0"/>
              <a:t>utilizamos</a:t>
            </a:r>
            <a:r>
              <a:rPr lang="en-US" baseline="0" dirty="0" smtClean="0"/>
              <a:t> </a:t>
            </a:r>
            <a:r>
              <a:rPr lang="en-US" baseline="0" dirty="0" err="1" smtClean="0"/>
              <a:t>tecnicas</a:t>
            </a:r>
            <a:r>
              <a:rPr lang="en-US" baseline="0" dirty="0" smtClean="0"/>
              <a:t> de </a:t>
            </a:r>
            <a:r>
              <a:rPr lang="en-US" baseline="0" dirty="0" err="1" smtClean="0"/>
              <a:t>aprendizaje</a:t>
            </a:r>
            <a:r>
              <a:rPr lang="en-US" baseline="0" dirty="0" smtClean="0"/>
              <a:t> de </a:t>
            </a:r>
            <a:r>
              <a:rPr lang="en-US" baseline="0" dirty="0" err="1" smtClean="0"/>
              <a:t>maquina</a:t>
            </a:r>
            <a:r>
              <a:rPr lang="en-US" baseline="0" dirty="0" smtClean="0"/>
              <a:t> </a:t>
            </a:r>
            <a:r>
              <a:rPr lang="en-US" baseline="0" dirty="0" err="1" smtClean="0"/>
              <a:t>para</a:t>
            </a:r>
            <a:r>
              <a:rPr lang="en-US" baseline="0" dirty="0" smtClean="0"/>
              <a:t> </a:t>
            </a:r>
            <a:r>
              <a:rPr lang="en-US" baseline="0" dirty="0" err="1" smtClean="0"/>
              <a:t>refinar</a:t>
            </a:r>
            <a:r>
              <a:rPr lang="en-US" baseline="0" dirty="0" smtClean="0"/>
              <a:t> los </a:t>
            </a:r>
            <a:r>
              <a:rPr lang="en-US" baseline="0" dirty="0" err="1" smtClean="0"/>
              <a:t>pronosticos</a:t>
            </a:r>
            <a:r>
              <a:rPr lang="en-US" baseline="0" dirty="0" smtClean="0"/>
              <a:t> de Alta Mar y </a:t>
            </a:r>
            <a:r>
              <a:rPr lang="en-US" baseline="0" dirty="0" err="1" smtClean="0"/>
              <a:t>asi</a:t>
            </a:r>
            <a:r>
              <a:rPr lang="en-US" baseline="0" dirty="0" smtClean="0"/>
              <a:t> </a:t>
            </a:r>
            <a:r>
              <a:rPr lang="en-US" baseline="0" dirty="0" err="1" smtClean="0"/>
              <a:t>poder</a:t>
            </a:r>
            <a:r>
              <a:rPr lang="en-US" baseline="0" dirty="0" smtClean="0"/>
              <a:t> </a:t>
            </a:r>
            <a:r>
              <a:rPr lang="en-US" baseline="0" dirty="0" err="1" smtClean="0"/>
              <a:t>brindar</a:t>
            </a:r>
            <a:r>
              <a:rPr lang="en-US" baseline="0" dirty="0" smtClean="0"/>
              <a:t> un </a:t>
            </a:r>
            <a:r>
              <a:rPr lang="en-US" baseline="0" dirty="0" err="1" smtClean="0"/>
              <a:t>pronostico</a:t>
            </a:r>
            <a:r>
              <a:rPr lang="en-US" baseline="0" dirty="0" smtClean="0"/>
              <a:t> </a:t>
            </a:r>
            <a:r>
              <a:rPr lang="en-US" baseline="0" dirty="0" err="1" smtClean="0"/>
              <a:t>mas</a:t>
            </a:r>
            <a:r>
              <a:rPr lang="en-US" baseline="0" dirty="0" smtClean="0"/>
              <a:t> </a:t>
            </a:r>
            <a:r>
              <a:rPr lang="en-US" baseline="0" dirty="0" err="1" smtClean="0"/>
              <a:t>preciso</a:t>
            </a:r>
            <a:r>
              <a:rPr lang="en-US" baseline="0" dirty="0" smtClean="0"/>
              <a:t> en la </a:t>
            </a:r>
            <a:r>
              <a:rPr lang="en-US" baseline="0" dirty="0" err="1" smtClean="0"/>
              <a:t>cercania</a:t>
            </a:r>
            <a:r>
              <a:rPr lang="en-US" baseline="0" dirty="0" smtClean="0"/>
              <a:t> de la </a:t>
            </a:r>
            <a:r>
              <a:rPr lang="en-US" baseline="0" dirty="0" err="1" smtClean="0"/>
              <a:t>costa</a:t>
            </a:r>
            <a:r>
              <a:rPr lang="en-US" baseline="0" dirty="0" smtClean="0"/>
              <a:t> </a:t>
            </a:r>
            <a:r>
              <a:rPr lang="en-US" baseline="0" dirty="0" err="1" smtClean="0"/>
              <a:t>para</a:t>
            </a:r>
            <a:r>
              <a:rPr lang="en-US" baseline="0" dirty="0" smtClean="0"/>
              <a:t> </a:t>
            </a:r>
            <a:r>
              <a:rPr lang="en-US" baseline="0" dirty="0" err="1" smtClean="0"/>
              <a:t>cada</a:t>
            </a:r>
            <a:r>
              <a:rPr lang="en-US" baseline="0" dirty="0" smtClean="0"/>
              <a:t> playa en particular. </a:t>
            </a:r>
          </a:p>
          <a:p>
            <a:endParaRPr lang="en-US" baseline="0" dirty="0" smtClean="0"/>
          </a:p>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base" latinLnBrk="0" hangingPunct="1"/>
            <a:r>
              <a:rPr lang="en-US" dirty="0" err="1" smtClean="0"/>
              <a:t>Grafico</a:t>
            </a:r>
            <a:r>
              <a:rPr lang="en-US" baseline="0" dirty="0" smtClean="0"/>
              <a:t> con la </a:t>
            </a:r>
            <a:r>
              <a:rPr lang="en-US" baseline="0" dirty="0" err="1" smtClean="0"/>
              <a:t>a</a:t>
            </a:r>
            <a:r>
              <a:rPr lang="en-US" dirty="0" err="1" smtClean="0"/>
              <a:t>ltura</a:t>
            </a:r>
            <a:r>
              <a:rPr lang="en-US" dirty="0" smtClean="0"/>
              <a:t> de </a:t>
            </a:r>
            <a:r>
              <a:rPr lang="en-US" dirty="0" err="1" smtClean="0"/>
              <a:t>las</a:t>
            </a:r>
            <a:r>
              <a:rPr lang="en-US" dirty="0" smtClean="0"/>
              <a:t> </a:t>
            </a:r>
            <a:r>
              <a:rPr lang="en-US" dirty="0" err="1" smtClean="0"/>
              <a:t>olas</a:t>
            </a:r>
            <a:r>
              <a:rPr lang="en-US" dirty="0" smtClean="0"/>
              <a:t> </a:t>
            </a:r>
            <a:r>
              <a:rPr lang="en-US" dirty="0" err="1" smtClean="0"/>
              <a:t>obtenidas</a:t>
            </a:r>
            <a:r>
              <a:rPr lang="en-US" dirty="0" smtClean="0"/>
              <a:t> a </a:t>
            </a:r>
            <a:r>
              <a:rPr lang="en-US" dirty="0" err="1" smtClean="0"/>
              <a:t>traves</a:t>
            </a:r>
            <a:r>
              <a:rPr lang="en-US" dirty="0" smtClean="0"/>
              <a:t> de SWAN.</a:t>
            </a:r>
          </a:p>
          <a:p>
            <a:pPr rtl="0" eaLnBrk="1" fontAlgn="base" latinLnBrk="0" hangingPunct="1"/>
            <a:endParaRPr lang="en-US" dirty="0" smtClean="0"/>
          </a:p>
          <a:p>
            <a:pPr rtl="0" eaLnBrk="1" fontAlgn="base" latinLnBrk="0" hangingPunct="1"/>
            <a:r>
              <a:rPr lang="en-US" dirty="0" smtClean="0"/>
              <a:t> EL </a:t>
            </a:r>
            <a:r>
              <a:rPr lang="en-US" dirty="0" err="1" smtClean="0"/>
              <a:t>modelo</a:t>
            </a:r>
            <a:r>
              <a:rPr lang="en-US" dirty="0" smtClean="0"/>
              <a:t> </a:t>
            </a:r>
            <a:r>
              <a:rPr lang="en-US" dirty="0" err="1" smtClean="0"/>
              <a:t>es</a:t>
            </a:r>
            <a:r>
              <a:rPr lang="en-US" dirty="0" smtClean="0"/>
              <a:t> </a:t>
            </a:r>
            <a:r>
              <a:rPr lang="en-US" dirty="0" err="1" smtClean="0"/>
              <a:t>capaz</a:t>
            </a:r>
            <a:r>
              <a:rPr lang="en-US" baseline="0" dirty="0" smtClean="0"/>
              <a:t> de </a:t>
            </a:r>
            <a:r>
              <a:rPr lang="en-US" baseline="0" dirty="0" err="1" smtClean="0"/>
              <a:t>reconocer</a:t>
            </a:r>
            <a:r>
              <a:rPr lang="en-US" baseline="0" dirty="0" smtClean="0"/>
              <a:t> los </a:t>
            </a:r>
            <a:r>
              <a:rPr lang="en-US" baseline="0" dirty="0" err="1" smtClean="0"/>
              <a:t>pequeños</a:t>
            </a:r>
            <a:r>
              <a:rPr lang="en-US" baseline="0" dirty="0" smtClean="0"/>
              <a:t> </a:t>
            </a:r>
            <a:r>
              <a:rPr lang="en-US" baseline="0" dirty="0" err="1" smtClean="0"/>
              <a:t>accidentes</a:t>
            </a:r>
            <a:r>
              <a:rPr lang="en-US" baseline="0" dirty="0" smtClean="0"/>
              <a:t> </a:t>
            </a:r>
            <a:r>
              <a:rPr lang="en-US" baseline="0" dirty="0" err="1" smtClean="0"/>
              <a:t>geograficos</a:t>
            </a:r>
            <a:r>
              <a:rPr lang="en-US" baseline="0" dirty="0" smtClean="0"/>
              <a:t> de la </a:t>
            </a:r>
            <a:r>
              <a:rPr lang="en-US" baseline="0" dirty="0" err="1" smtClean="0"/>
              <a:t>costa</a:t>
            </a:r>
            <a:r>
              <a:rPr lang="en-US" baseline="0" dirty="0" smtClean="0"/>
              <a:t>,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tambien</a:t>
            </a:r>
            <a:r>
              <a:rPr lang="en-US" baseline="0" dirty="0" smtClean="0"/>
              <a:t> </a:t>
            </a:r>
            <a:r>
              <a:rPr lang="en-US" baseline="0" dirty="0" err="1" smtClean="0"/>
              <a:t>las</a:t>
            </a:r>
            <a:r>
              <a:rPr lang="en-US" baseline="0" dirty="0" smtClean="0"/>
              <a:t> </a:t>
            </a:r>
            <a:r>
              <a:rPr lang="en-US" baseline="0" dirty="0" err="1" smtClean="0"/>
              <a:t>particularidades</a:t>
            </a:r>
            <a:r>
              <a:rPr lang="en-US" baseline="0" dirty="0" smtClean="0"/>
              <a:t> del </a:t>
            </a:r>
            <a:r>
              <a:rPr lang="en-US" baseline="0" dirty="0" err="1" smtClean="0"/>
              <a:t>fondo</a:t>
            </a:r>
            <a:r>
              <a:rPr lang="en-US" baseline="0" dirty="0" smtClean="0"/>
              <a:t> del mar, </a:t>
            </a:r>
            <a:r>
              <a:rPr lang="en-US" baseline="0" dirty="0" err="1" smtClean="0"/>
              <a:t>para</a:t>
            </a:r>
            <a:r>
              <a:rPr lang="en-US" baseline="0" dirty="0" smtClean="0"/>
              <a:t> </a:t>
            </a:r>
            <a:r>
              <a:rPr lang="en-US" baseline="0" dirty="0" err="1" smtClean="0"/>
              <a:t>asi</a:t>
            </a:r>
            <a:r>
              <a:rPr lang="en-US" baseline="0" dirty="0" smtClean="0"/>
              <a:t> </a:t>
            </a:r>
            <a:r>
              <a:rPr lang="en-US" baseline="0" dirty="0" err="1" smtClean="0"/>
              <a:t>dar</a:t>
            </a:r>
            <a:r>
              <a:rPr lang="en-US" baseline="0" dirty="0" smtClean="0"/>
              <a:t> </a:t>
            </a:r>
            <a:r>
              <a:rPr lang="en-US" baseline="0" dirty="0" err="1" smtClean="0"/>
              <a:t>pronosticos</a:t>
            </a:r>
            <a:r>
              <a:rPr lang="en-US" baseline="0" dirty="0" smtClean="0"/>
              <a:t> de </a:t>
            </a:r>
            <a:r>
              <a:rPr lang="en-US" baseline="0" dirty="0" err="1" smtClean="0"/>
              <a:t>olas</a:t>
            </a:r>
            <a:r>
              <a:rPr lang="en-US" baseline="0" dirty="0" smtClean="0"/>
              <a:t> </a:t>
            </a:r>
            <a:r>
              <a:rPr lang="en-US" baseline="0" dirty="0" err="1" smtClean="0"/>
              <a:t>precisos</a:t>
            </a:r>
            <a:r>
              <a:rPr lang="en-US" baseline="0" dirty="0" smtClean="0"/>
              <a:t> en </a:t>
            </a:r>
            <a:r>
              <a:rPr lang="en-US" baseline="0" dirty="0" err="1" smtClean="0"/>
              <a:t>las</a:t>
            </a:r>
            <a:r>
              <a:rPr lang="en-US" baseline="0" dirty="0" smtClean="0"/>
              <a:t> </a:t>
            </a:r>
            <a:r>
              <a:rPr lang="en-US" baseline="0" dirty="0" err="1" smtClean="0"/>
              <a:t>diferentes</a:t>
            </a:r>
            <a:r>
              <a:rPr lang="en-US" baseline="0" dirty="0" smtClean="0"/>
              <a:t> playas.</a:t>
            </a:r>
          </a:p>
          <a:p>
            <a:pPr rtl="0" eaLnBrk="1" fontAlgn="base" latinLnBrk="0" hangingPunct="1"/>
            <a:endParaRPr lang="en-US" baseline="0" dirty="0" smtClean="0"/>
          </a:p>
          <a:p>
            <a:pPr rtl="0" eaLnBrk="1" fontAlgn="base" latinLnBrk="0" hangingPunct="1"/>
            <a:r>
              <a:rPr lang="en-US" baseline="0" dirty="0" smtClean="0"/>
              <a:t>Este </a:t>
            </a:r>
            <a:r>
              <a:rPr lang="en-US" baseline="0" dirty="0" err="1" smtClean="0"/>
              <a:t>tipo</a:t>
            </a:r>
            <a:r>
              <a:rPr lang="en-US" baseline="0" dirty="0" smtClean="0"/>
              <a:t> de </a:t>
            </a:r>
            <a:r>
              <a:rPr lang="en-US" baseline="0" dirty="0" err="1" smtClean="0"/>
              <a:t>modelos</a:t>
            </a:r>
            <a:r>
              <a:rPr lang="en-US" baseline="0" dirty="0" smtClean="0"/>
              <a:t> son </a:t>
            </a:r>
            <a:r>
              <a:rPr lang="en-US" baseline="0" dirty="0" err="1" smtClean="0"/>
              <a:t>costosos</a:t>
            </a:r>
            <a:r>
              <a:rPr lang="en-US" baseline="0" dirty="0" smtClean="0"/>
              <a:t> de </a:t>
            </a:r>
            <a:r>
              <a:rPr lang="en-US" baseline="0" dirty="0" err="1" smtClean="0"/>
              <a:t>implementar</a:t>
            </a:r>
            <a:r>
              <a:rPr lang="en-US" baseline="0" dirty="0" smtClean="0"/>
              <a:t>:</a:t>
            </a:r>
          </a:p>
          <a:p>
            <a:pPr marL="228600" indent="-228600" rtl="0" eaLnBrk="1" fontAlgn="base" latinLnBrk="0" hangingPunct="1">
              <a:buAutoNum type="arabicParenR"/>
            </a:pPr>
            <a:r>
              <a:rPr lang="en-US" baseline="0" dirty="0" err="1" smtClean="0"/>
              <a:t>ya</a:t>
            </a:r>
            <a:r>
              <a:rPr lang="en-US" baseline="0" dirty="0" smtClean="0"/>
              <a:t> </a:t>
            </a:r>
            <a:r>
              <a:rPr lang="en-US" baseline="0" dirty="0" err="1" smtClean="0"/>
              <a:t>que</a:t>
            </a:r>
            <a:r>
              <a:rPr lang="en-US" baseline="0" dirty="0" smtClean="0"/>
              <a:t> </a:t>
            </a:r>
            <a:r>
              <a:rPr lang="en-US" baseline="0" dirty="0" err="1" smtClean="0"/>
              <a:t>requieren</a:t>
            </a:r>
            <a:r>
              <a:rPr lang="en-US" baseline="0" dirty="0" smtClean="0"/>
              <a:t> </a:t>
            </a:r>
            <a:r>
              <a:rPr lang="en-US" baseline="0" dirty="0" err="1" smtClean="0"/>
              <a:t>informacion</a:t>
            </a:r>
            <a:r>
              <a:rPr lang="en-US" baseline="0" dirty="0" smtClean="0"/>
              <a:t> </a:t>
            </a:r>
            <a:r>
              <a:rPr lang="en-US" baseline="0" dirty="0" err="1" smtClean="0"/>
              <a:t>detallada</a:t>
            </a:r>
            <a:r>
              <a:rPr lang="en-US" baseline="0" dirty="0" smtClean="0"/>
              <a:t> del </a:t>
            </a:r>
            <a:r>
              <a:rPr lang="en-US" baseline="0" dirty="0" err="1" smtClean="0"/>
              <a:t>lecho</a:t>
            </a:r>
            <a:r>
              <a:rPr lang="en-US" baseline="0" dirty="0" smtClean="0"/>
              <a:t> </a:t>
            </a:r>
            <a:r>
              <a:rPr lang="en-US" baseline="0" dirty="0" err="1" smtClean="0"/>
              <a:t>marino</a:t>
            </a:r>
            <a:r>
              <a:rPr lang="en-US" baseline="0" dirty="0" smtClean="0"/>
              <a:t> </a:t>
            </a:r>
          </a:p>
          <a:p>
            <a:pPr marL="228600" indent="-228600" rtl="0" eaLnBrk="1" fontAlgn="base" latinLnBrk="0" hangingPunct="1">
              <a:buNone/>
            </a:pPr>
            <a:r>
              <a:rPr lang="en-US" baseline="0" dirty="0" smtClean="0"/>
              <a:t>2)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tambien</a:t>
            </a:r>
            <a:r>
              <a:rPr lang="en-US" baseline="0" dirty="0" smtClean="0"/>
              <a:t> </a:t>
            </a:r>
            <a:r>
              <a:rPr lang="en-US" baseline="0" dirty="0" err="1" smtClean="0"/>
              <a:t>una</a:t>
            </a:r>
            <a:r>
              <a:rPr lang="en-US" baseline="0" dirty="0" smtClean="0"/>
              <a:t> </a:t>
            </a:r>
            <a:r>
              <a:rPr lang="en-US" baseline="0" dirty="0" err="1" smtClean="0"/>
              <a:t>parametrizacion</a:t>
            </a:r>
            <a:r>
              <a:rPr lang="en-US" baseline="0" dirty="0" smtClean="0"/>
              <a:t> </a:t>
            </a:r>
            <a:r>
              <a:rPr lang="en-US" baseline="0" dirty="0" err="1" smtClean="0"/>
              <a:t>por</a:t>
            </a:r>
            <a:r>
              <a:rPr lang="en-US" baseline="0" dirty="0" smtClean="0"/>
              <a:t> parte de </a:t>
            </a:r>
            <a:r>
              <a:rPr lang="en-US" baseline="0" dirty="0" err="1" smtClean="0"/>
              <a:t>expertos</a:t>
            </a:r>
            <a:r>
              <a:rPr lang="en-US" baseline="0" dirty="0" smtClean="0"/>
              <a:t>.</a:t>
            </a:r>
          </a:p>
          <a:p>
            <a:pPr marL="228600" indent="-228600" rtl="0" eaLnBrk="1" fontAlgn="base" latinLnBrk="0" hangingPunct="1">
              <a:buNone/>
            </a:pPr>
            <a:endParaRPr lang="en-US" baseline="0" dirty="0" smtClean="0"/>
          </a:p>
          <a:p>
            <a:pPr rtl="0" eaLnBrk="1" fontAlgn="base" latinLnBrk="0" hangingPunct="1"/>
            <a:endParaRPr lang="en-US" baseline="0" dirty="0" smtClean="0"/>
          </a:p>
          <a:p>
            <a:pPr rtl="0" eaLnBrk="1" fontAlgn="base" latinLnBrk="0" hangingPunct="1"/>
            <a:r>
              <a:rPr lang="en-US" baseline="0" dirty="0" smtClean="0"/>
              <a:t>En la </a:t>
            </a:r>
            <a:r>
              <a:rPr lang="en-US" baseline="0" dirty="0" err="1" smtClean="0"/>
              <a:t>imagen</a:t>
            </a:r>
            <a:r>
              <a:rPr lang="en-US" baseline="0" dirty="0" smtClean="0"/>
              <a:t> se </a:t>
            </a:r>
            <a:r>
              <a:rPr lang="en-US" baseline="0" dirty="0" err="1" smtClean="0"/>
              <a:t>puede</a:t>
            </a:r>
            <a:r>
              <a:rPr lang="en-US" baseline="0" dirty="0" smtClean="0"/>
              <a:t> </a:t>
            </a:r>
            <a:r>
              <a:rPr lang="en-US" baseline="0" dirty="0" err="1" smtClean="0"/>
              <a:t>ver</a:t>
            </a:r>
            <a:r>
              <a:rPr lang="en-US" baseline="0" dirty="0" smtClean="0"/>
              <a:t> el </a:t>
            </a:r>
            <a:r>
              <a:rPr lang="en-US" baseline="0" dirty="0" err="1" smtClean="0"/>
              <a:t>resultado</a:t>
            </a:r>
            <a:r>
              <a:rPr lang="en-US" baseline="0" dirty="0" smtClean="0"/>
              <a:t> de </a:t>
            </a:r>
            <a:r>
              <a:rPr lang="en-US" baseline="0" dirty="0" err="1" smtClean="0"/>
              <a:t>correr</a:t>
            </a:r>
            <a:r>
              <a:rPr lang="en-US" baseline="0" dirty="0" smtClean="0"/>
              <a:t> un </a:t>
            </a:r>
            <a:r>
              <a:rPr lang="en-US" baseline="0" dirty="0" err="1" smtClean="0"/>
              <a:t>modelo</a:t>
            </a:r>
            <a:r>
              <a:rPr lang="en-US" baseline="0" dirty="0" smtClean="0"/>
              <a:t> de </a:t>
            </a:r>
            <a:r>
              <a:rPr lang="en-US" baseline="0" dirty="0" err="1" smtClean="0"/>
              <a:t>prediccion</a:t>
            </a:r>
            <a:r>
              <a:rPr lang="en-US" baseline="0" dirty="0" smtClean="0"/>
              <a:t> en la </a:t>
            </a:r>
            <a:r>
              <a:rPr lang="en-US" baseline="0" dirty="0" err="1" smtClean="0"/>
              <a:t>cercania</a:t>
            </a:r>
            <a:r>
              <a:rPr lang="en-US" baseline="0" dirty="0" smtClean="0"/>
              <a:t> de la </a:t>
            </a:r>
            <a:r>
              <a:rPr lang="en-US" baseline="0" dirty="0" err="1" smtClean="0"/>
              <a:t>costa</a:t>
            </a:r>
            <a:r>
              <a:rPr lang="en-US" baseline="0" dirty="0" smtClean="0"/>
              <a:t>. Los </a:t>
            </a:r>
            <a:r>
              <a:rPr lang="en-US" baseline="0" dirty="0" err="1" smtClean="0"/>
              <a:t>colores</a:t>
            </a:r>
            <a:r>
              <a:rPr lang="en-US" baseline="0" dirty="0" smtClean="0"/>
              <a:t> </a:t>
            </a:r>
            <a:r>
              <a:rPr lang="en-US" baseline="0" dirty="0" err="1" smtClean="0"/>
              <a:t>indican</a:t>
            </a:r>
            <a:r>
              <a:rPr lang="en-US" baseline="0" dirty="0" smtClean="0"/>
              <a:t> el </a:t>
            </a:r>
            <a:r>
              <a:rPr lang="en-US" baseline="0" dirty="0" err="1" smtClean="0"/>
              <a:t>porcentaje</a:t>
            </a:r>
            <a:r>
              <a:rPr lang="en-US" baseline="0" dirty="0" smtClean="0"/>
              <a:t> de la </a:t>
            </a:r>
            <a:r>
              <a:rPr lang="en-US" baseline="0" dirty="0" err="1" smtClean="0"/>
              <a:t>altura</a:t>
            </a:r>
            <a:r>
              <a:rPr lang="en-US" baseline="0" dirty="0" smtClean="0"/>
              <a:t> </a:t>
            </a:r>
            <a:r>
              <a:rPr lang="en-US" baseline="0" dirty="0" err="1" smtClean="0"/>
              <a:t>inicial</a:t>
            </a:r>
            <a:r>
              <a:rPr lang="en-US" baseline="0" dirty="0" smtClean="0"/>
              <a:t> </a:t>
            </a:r>
            <a:r>
              <a:rPr lang="en-US" baseline="0" dirty="0" err="1" smtClean="0"/>
              <a:t>que</a:t>
            </a:r>
            <a:r>
              <a:rPr lang="en-US" baseline="0" dirty="0" smtClean="0"/>
              <a:t> se </a:t>
            </a:r>
            <a:r>
              <a:rPr lang="en-US" baseline="0" dirty="0" err="1" smtClean="0"/>
              <a:t>reporto</a:t>
            </a:r>
            <a:r>
              <a:rPr lang="en-US" baseline="0" dirty="0" smtClean="0"/>
              <a:t> en </a:t>
            </a:r>
            <a:r>
              <a:rPr lang="en-US" baseline="0" dirty="0" err="1" smtClean="0"/>
              <a:t>alta</a:t>
            </a:r>
            <a:r>
              <a:rPr lang="en-US" baseline="0" dirty="0" smtClean="0"/>
              <a:t> mar </a:t>
            </a:r>
            <a:r>
              <a:rPr lang="en-US" baseline="0" dirty="0" err="1" smtClean="0"/>
              <a:t>que</a:t>
            </a:r>
            <a:r>
              <a:rPr lang="en-US" baseline="0" dirty="0" smtClean="0"/>
              <a:t> se </a:t>
            </a:r>
            <a:r>
              <a:rPr lang="en-US" baseline="0" dirty="0" err="1" smtClean="0"/>
              <a:t>presenta</a:t>
            </a:r>
            <a:r>
              <a:rPr lang="en-US" baseline="0" dirty="0" smtClean="0"/>
              <a:t> en </a:t>
            </a:r>
            <a:r>
              <a:rPr lang="en-US" baseline="0" dirty="0" err="1" smtClean="0"/>
              <a:t>cada</a:t>
            </a:r>
            <a:r>
              <a:rPr lang="en-US" baseline="0" dirty="0" smtClean="0"/>
              <a:t> </a:t>
            </a:r>
            <a:r>
              <a:rPr lang="en-US" baseline="0" dirty="0" err="1" smtClean="0"/>
              <a:t>lugar</a:t>
            </a:r>
            <a:r>
              <a:rPr lang="en-US" baseline="0" dirty="0" smtClean="0"/>
              <a:t>. En los </a:t>
            </a:r>
            <a:r>
              <a:rPr lang="en-US" baseline="0" dirty="0" err="1" smtClean="0"/>
              <a:t>lugares</a:t>
            </a:r>
            <a:r>
              <a:rPr lang="en-US" baseline="0" dirty="0" smtClean="0"/>
              <a:t> </a:t>
            </a:r>
            <a:r>
              <a:rPr lang="en-US" baseline="0" dirty="0" err="1" smtClean="0"/>
              <a:t>donde</a:t>
            </a:r>
            <a:r>
              <a:rPr lang="en-US" baseline="0" dirty="0" smtClean="0"/>
              <a:t> hay </a:t>
            </a:r>
            <a:r>
              <a:rPr lang="en-US" baseline="0" dirty="0" err="1" smtClean="0"/>
              <a:t>amarillo</a:t>
            </a:r>
            <a:r>
              <a:rPr lang="en-US" baseline="0" dirty="0" smtClean="0"/>
              <a:t> </a:t>
            </a:r>
            <a:r>
              <a:rPr lang="en-US" baseline="0" dirty="0" err="1" smtClean="0"/>
              <a:t>significa</a:t>
            </a:r>
            <a:r>
              <a:rPr lang="en-US" baseline="0" dirty="0" smtClean="0"/>
              <a:t> </a:t>
            </a:r>
            <a:r>
              <a:rPr lang="en-US" baseline="0" dirty="0" err="1" smtClean="0"/>
              <a:t>que</a:t>
            </a:r>
            <a:r>
              <a:rPr lang="en-US" baseline="0" dirty="0" smtClean="0"/>
              <a:t> </a:t>
            </a:r>
            <a:r>
              <a:rPr lang="en-US" baseline="0" dirty="0" err="1" smtClean="0"/>
              <a:t>tenemos</a:t>
            </a:r>
            <a:r>
              <a:rPr lang="en-US" baseline="0" dirty="0" smtClean="0"/>
              <a:t> la </a:t>
            </a:r>
            <a:r>
              <a:rPr lang="en-US" baseline="0" dirty="0" err="1" smtClean="0"/>
              <a:t>misma</a:t>
            </a:r>
            <a:r>
              <a:rPr lang="en-US" baseline="0" dirty="0" smtClean="0"/>
              <a:t> </a:t>
            </a:r>
            <a:r>
              <a:rPr lang="en-US" baseline="0" dirty="0" err="1" smtClean="0"/>
              <a:t>altura</a:t>
            </a:r>
            <a:r>
              <a:rPr lang="en-US" baseline="0" dirty="0" smtClean="0"/>
              <a:t> </a:t>
            </a:r>
            <a:r>
              <a:rPr lang="en-US" baseline="0" dirty="0" err="1" smtClean="0"/>
              <a:t>que</a:t>
            </a:r>
            <a:r>
              <a:rPr lang="en-US" baseline="0" dirty="0" smtClean="0"/>
              <a:t> en </a:t>
            </a:r>
            <a:r>
              <a:rPr lang="en-US" baseline="0" dirty="0" err="1" smtClean="0"/>
              <a:t>alta</a:t>
            </a:r>
            <a:r>
              <a:rPr lang="en-US" baseline="0" dirty="0" smtClean="0"/>
              <a:t> mar.(100%)</a:t>
            </a:r>
          </a:p>
          <a:p>
            <a:pPr rtl="0" eaLnBrk="1" fontAlgn="base" latinLnBrk="0" hangingPunct="1"/>
            <a:endParaRPr lang="en-US" baseline="0" dirty="0" smtClean="0"/>
          </a:p>
          <a:p>
            <a:pPr rtl="0" eaLnBrk="1" fontAlgn="base" latinLnBrk="0" hangingPunct="1"/>
            <a:r>
              <a:rPr lang="en-US" baseline="0" dirty="0" smtClean="0"/>
              <a:t> Se </a:t>
            </a:r>
            <a:r>
              <a:rPr lang="en-US" baseline="0" dirty="0" err="1" smtClean="0"/>
              <a:t>puede</a:t>
            </a:r>
            <a:r>
              <a:rPr lang="en-US" baseline="0" dirty="0" smtClean="0"/>
              <a:t> </a:t>
            </a:r>
            <a:r>
              <a:rPr lang="en-US" baseline="0" dirty="0" err="1" smtClean="0"/>
              <a:t>ver</a:t>
            </a:r>
            <a:r>
              <a:rPr lang="en-US" baseline="0" dirty="0" smtClean="0"/>
              <a:t> </a:t>
            </a:r>
            <a:r>
              <a:rPr lang="en-US" baseline="0" dirty="0" err="1" smtClean="0"/>
              <a:t>como</a:t>
            </a:r>
            <a:r>
              <a:rPr lang="en-US" baseline="0" dirty="0" smtClean="0"/>
              <a:t> </a:t>
            </a:r>
            <a:r>
              <a:rPr lang="en-US" baseline="0" dirty="0" err="1" smtClean="0"/>
              <a:t>las</a:t>
            </a:r>
            <a:r>
              <a:rPr lang="en-US" baseline="0" dirty="0" smtClean="0"/>
              <a:t> </a:t>
            </a:r>
            <a:r>
              <a:rPr lang="en-US" baseline="0" dirty="0" err="1" smtClean="0"/>
              <a:t>diferentes</a:t>
            </a:r>
            <a:r>
              <a:rPr lang="en-US" baseline="0" dirty="0" smtClean="0"/>
              <a:t> </a:t>
            </a:r>
            <a:r>
              <a:rPr lang="en-US" baseline="0" dirty="0" err="1" smtClean="0"/>
              <a:t>islas</a:t>
            </a:r>
            <a:r>
              <a:rPr lang="en-US" baseline="0" dirty="0" smtClean="0"/>
              <a:t> </a:t>
            </a:r>
            <a:r>
              <a:rPr lang="en-US" baseline="0" dirty="0" err="1" smtClean="0"/>
              <a:t>generan</a:t>
            </a:r>
            <a:r>
              <a:rPr lang="en-US" baseline="0" dirty="0" smtClean="0"/>
              <a:t> </a:t>
            </a:r>
            <a:r>
              <a:rPr lang="en-US" baseline="0" dirty="0" err="1" smtClean="0"/>
              <a:t>una</a:t>
            </a:r>
            <a:r>
              <a:rPr lang="en-US" baseline="0" dirty="0" smtClean="0"/>
              <a:t> </a:t>
            </a:r>
            <a:r>
              <a:rPr lang="en-US" baseline="0" dirty="0" err="1" smtClean="0"/>
              <a:t>especie</a:t>
            </a:r>
            <a:r>
              <a:rPr lang="en-US" baseline="0" dirty="0" smtClean="0"/>
              <a:t> de </a:t>
            </a:r>
            <a:r>
              <a:rPr lang="en-US" baseline="0" dirty="0" err="1" smtClean="0"/>
              <a:t>sombra</a:t>
            </a:r>
            <a:r>
              <a:rPr lang="en-US" baseline="0" dirty="0" smtClean="0"/>
              <a:t> </a:t>
            </a:r>
            <a:r>
              <a:rPr lang="en-US" baseline="0" dirty="0" err="1" smtClean="0"/>
              <a:t>disminuyendo</a:t>
            </a:r>
            <a:r>
              <a:rPr lang="en-US" baseline="0" dirty="0" smtClean="0"/>
              <a:t> el </a:t>
            </a:r>
            <a:r>
              <a:rPr lang="en-US" baseline="0" dirty="0" err="1" smtClean="0"/>
              <a:t>tamaño</a:t>
            </a:r>
            <a:r>
              <a:rPr lang="en-US" baseline="0" dirty="0" smtClean="0"/>
              <a:t> de </a:t>
            </a:r>
            <a:r>
              <a:rPr lang="en-US" baseline="0" dirty="0" err="1" smtClean="0"/>
              <a:t>las</a:t>
            </a:r>
            <a:r>
              <a:rPr lang="en-US" baseline="0" dirty="0" smtClean="0"/>
              <a:t> </a:t>
            </a:r>
            <a:r>
              <a:rPr lang="en-US" baseline="0" dirty="0" err="1" smtClean="0"/>
              <a:t>olas</a:t>
            </a:r>
            <a:r>
              <a:rPr lang="en-US" baseline="0" dirty="0" smtClean="0"/>
              <a:t> en la </a:t>
            </a:r>
            <a:r>
              <a:rPr lang="en-US" baseline="0" dirty="0" err="1" smtClean="0"/>
              <a:t>misma</a:t>
            </a:r>
            <a:r>
              <a:rPr lang="en-US" baseline="0" dirty="0" smtClean="0"/>
              <a:t>. Las playas </a:t>
            </a:r>
            <a:r>
              <a:rPr lang="en-US" baseline="0" dirty="0" err="1" smtClean="0"/>
              <a:t>afectadas</a:t>
            </a:r>
            <a:r>
              <a:rPr lang="en-US" baseline="0" dirty="0" smtClean="0"/>
              <a:t> </a:t>
            </a:r>
            <a:r>
              <a:rPr lang="en-US" baseline="0" dirty="0" err="1" smtClean="0"/>
              <a:t>por</a:t>
            </a:r>
            <a:r>
              <a:rPr lang="en-US" baseline="0" dirty="0" smtClean="0"/>
              <a:t> </a:t>
            </a:r>
            <a:r>
              <a:rPr lang="en-US" baseline="0" dirty="0" err="1" smtClean="0"/>
              <a:t>esto</a:t>
            </a:r>
            <a:r>
              <a:rPr lang="en-US" baseline="0" dirty="0" smtClean="0"/>
              <a:t> </a:t>
            </a:r>
            <a:r>
              <a:rPr lang="en-US" baseline="0" dirty="0" err="1" smtClean="0"/>
              <a:t>registran</a:t>
            </a:r>
            <a:r>
              <a:rPr lang="en-US" baseline="0" dirty="0" smtClean="0"/>
              <a:t> un </a:t>
            </a:r>
            <a:r>
              <a:rPr lang="en-US" baseline="0" dirty="0" err="1" smtClean="0"/>
              <a:t>altura</a:t>
            </a:r>
            <a:r>
              <a:rPr lang="en-US" baseline="0" dirty="0" smtClean="0"/>
              <a:t> de </a:t>
            </a:r>
            <a:r>
              <a:rPr lang="en-US" baseline="0" dirty="0" err="1" smtClean="0"/>
              <a:t>ola</a:t>
            </a:r>
            <a:r>
              <a:rPr lang="en-US" baseline="0" dirty="0" smtClean="0"/>
              <a:t> </a:t>
            </a:r>
            <a:r>
              <a:rPr lang="en-US" baseline="0" dirty="0" err="1" smtClean="0"/>
              <a:t>menor</a:t>
            </a:r>
            <a:r>
              <a:rPr lang="en-US" baseline="0" dirty="0" smtClean="0"/>
              <a:t> a la </a:t>
            </a:r>
            <a:r>
              <a:rPr lang="en-US" baseline="0" dirty="0" err="1" smtClean="0"/>
              <a:t>altura</a:t>
            </a:r>
            <a:r>
              <a:rPr lang="en-US" baseline="0" dirty="0" smtClean="0"/>
              <a:t> </a:t>
            </a:r>
            <a:r>
              <a:rPr lang="en-US" baseline="0" dirty="0" err="1" smtClean="0"/>
              <a:t>reportada</a:t>
            </a:r>
            <a:r>
              <a:rPr lang="en-US" baseline="0" dirty="0" smtClean="0"/>
              <a:t> en </a:t>
            </a:r>
            <a:r>
              <a:rPr lang="en-US" baseline="0" dirty="0" err="1" smtClean="0"/>
              <a:t>alta</a:t>
            </a:r>
            <a:r>
              <a:rPr lang="en-US" baseline="0" dirty="0" smtClean="0"/>
              <a:t> mar.</a:t>
            </a:r>
          </a:p>
          <a:p>
            <a:pPr rtl="0" eaLnBrk="1" fontAlgn="base" latinLnBrk="0" hangingPunct="1"/>
            <a:endParaRPr lang="en-US" baseline="0" dirty="0" smtClean="0"/>
          </a:p>
          <a:p>
            <a:pPr rtl="0" eaLnBrk="1" fontAlgn="base" latinLnBrk="0" hangingPunct="1"/>
            <a:r>
              <a:rPr lang="en-US" baseline="0" dirty="0" err="1" smtClean="0"/>
              <a:t>Asi</a:t>
            </a:r>
            <a:r>
              <a:rPr lang="en-US" baseline="0" dirty="0" smtClean="0"/>
              <a:t> </a:t>
            </a:r>
            <a:r>
              <a:rPr lang="en-US" baseline="0" dirty="0" err="1" smtClean="0"/>
              <a:t>tambien</a:t>
            </a:r>
            <a:r>
              <a:rPr lang="en-US" baseline="0" dirty="0" smtClean="0"/>
              <a:t> </a:t>
            </a:r>
            <a:r>
              <a:rPr lang="en-US" baseline="0" dirty="0" err="1" smtClean="0"/>
              <a:t>existen</a:t>
            </a:r>
            <a:r>
              <a:rPr lang="en-US" baseline="0" dirty="0" smtClean="0"/>
              <a:t> playas </a:t>
            </a:r>
            <a:r>
              <a:rPr lang="en-US" baseline="0" dirty="0" err="1" smtClean="0"/>
              <a:t>que</a:t>
            </a:r>
            <a:r>
              <a:rPr lang="en-US" baseline="0" dirty="0" smtClean="0"/>
              <a:t> </a:t>
            </a:r>
            <a:r>
              <a:rPr lang="en-US" baseline="0" dirty="0" err="1" smtClean="0"/>
              <a:t>por</a:t>
            </a:r>
            <a:r>
              <a:rPr lang="en-US" baseline="0" dirty="0" smtClean="0"/>
              <a:t> </a:t>
            </a:r>
            <a:r>
              <a:rPr lang="en-US" baseline="0" dirty="0" err="1" smtClean="0"/>
              <a:t>sus</a:t>
            </a:r>
            <a:r>
              <a:rPr lang="en-US" baseline="0" dirty="0" smtClean="0"/>
              <a:t> </a:t>
            </a:r>
            <a:r>
              <a:rPr lang="en-US" baseline="0" dirty="0" err="1" smtClean="0"/>
              <a:t>caracteristicas</a:t>
            </a:r>
            <a:r>
              <a:rPr lang="en-US" baseline="0" dirty="0" smtClean="0"/>
              <a:t> del </a:t>
            </a:r>
            <a:r>
              <a:rPr lang="en-US" baseline="0" dirty="0" err="1" smtClean="0"/>
              <a:t>fondo</a:t>
            </a:r>
            <a:r>
              <a:rPr lang="en-US" baseline="0" dirty="0" smtClean="0"/>
              <a:t> </a:t>
            </a:r>
            <a:r>
              <a:rPr lang="en-US" baseline="0" dirty="0" err="1" smtClean="0"/>
              <a:t>producen</a:t>
            </a:r>
            <a:r>
              <a:rPr lang="en-US" baseline="0" dirty="0" smtClean="0"/>
              <a:t> un </a:t>
            </a:r>
            <a:r>
              <a:rPr lang="en-US" baseline="0" dirty="0" err="1" smtClean="0"/>
              <a:t>incremento</a:t>
            </a:r>
            <a:r>
              <a:rPr lang="en-US" baseline="0" dirty="0" smtClean="0"/>
              <a:t> de la </a:t>
            </a:r>
            <a:r>
              <a:rPr lang="en-US" baseline="0" dirty="0" err="1" smtClean="0"/>
              <a:t>altura</a:t>
            </a:r>
            <a:r>
              <a:rPr lang="en-US" baseline="0" dirty="0" smtClean="0"/>
              <a:t> de </a:t>
            </a:r>
            <a:r>
              <a:rPr lang="en-US" baseline="0" dirty="0" err="1" smtClean="0"/>
              <a:t>ola</a:t>
            </a:r>
            <a:r>
              <a:rPr lang="en-US" baseline="0" dirty="0" smtClean="0"/>
              <a:t>, </a:t>
            </a:r>
            <a:r>
              <a:rPr lang="en-US" baseline="0" dirty="0" err="1" smtClean="0"/>
              <a:t>este</a:t>
            </a:r>
            <a:r>
              <a:rPr lang="en-US" baseline="0" dirty="0" smtClean="0"/>
              <a:t> </a:t>
            </a:r>
            <a:r>
              <a:rPr lang="en-US" baseline="0" dirty="0" err="1" smtClean="0"/>
              <a:t>es</a:t>
            </a:r>
            <a:r>
              <a:rPr lang="en-US" baseline="0" dirty="0" smtClean="0"/>
              <a:t> el </a:t>
            </a:r>
            <a:r>
              <a:rPr lang="en-US" baseline="0" dirty="0" err="1" smtClean="0"/>
              <a:t>caso</a:t>
            </a:r>
            <a:r>
              <a:rPr lang="en-US" baseline="0" dirty="0" smtClean="0"/>
              <a:t> de </a:t>
            </a:r>
            <a:r>
              <a:rPr lang="en-US" baseline="0" dirty="0" err="1" smtClean="0"/>
              <a:t>las</a:t>
            </a:r>
            <a:r>
              <a:rPr lang="en-US" baseline="0" dirty="0" smtClean="0"/>
              <a:t> </a:t>
            </a:r>
            <a:r>
              <a:rPr lang="en-US" baseline="0" dirty="0" err="1" smtClean="0"/>
              <a:t>zonas</a:t>
            </a:r>
            <a:r>
              <a:rPr lang="en-US" baseline="0" dirty="0" smtClean="0"/>
              <a:t> con </a:t>
            </a:r>
            <a:r>
              <a:rPr lang="en-US" baseline="0" dirty="0" err="1" smtClean="0"/>
              <a:t>colores</a:t>
            </a:r>
            <a:r>
              <a:rPr lang="en-US" baseline="0" dirty="0" smtClean="0"/>
              <a:t> </a:t>
            </a:r>
            <a:r>
              <a:rPr lang="en-US" baseline="0" dirty="0" err="1" smtClean="0"/>
              <a:t>rojos</a:t>
            </a:r>
            <a:r>
              <a:rPr lang="en-US" baseline="0" dirty="0" smtClean="0"/>
              <a:t>.</a:t>
            </a:r>
          </a:p>
          <a:p>
            <a:pPr rtl="0" eaLnBrk="1" fontAlgn="base" latinLnBrk="0" hangingPunct="1"/>
            <a:endParaRPr lang="en-US" baseline="0" dirty="0" smtClean="0"/>
          </a:p>
          <a:p>
            <a:pPr rtl="0" eaLnBrk="1" fontAlgn="base" latinLnBrk="0" hangingPunct="1"/>
            <a:endParaRPr lang="en-US" baseline="0" dirty="0" smtClean="0"/>
          </a:p>
          <a:p>
            <a:pPr rtl="0" eaLnBrk="1" fontAlgn="base" latinLnBrk="0" hangingPunct="1"/>
            <a:endParaRPr lang="en-US" baseline="0" dirty="0" smtClean="0"/>
          </a:p>
          <a:p>
            <a:pPr rtl="0" eaLnBrk="1" fontAlgn="base" latinLnBrk="0" hangingPunct="1"/>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10</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11</a:t>
            </a:fld>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El aprendizaje de maquina es una disciplina de la inteligencia artificial dedicada al desarrollo de algoritmos que permiten a la computadora aprender a partir de la experiencia.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Ejemplo de tareas que abarca el aprendizaje de maquina pueden ser:</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descubrir que tratamientos se adaptaran mejor a futuros pacientes a partir del archivo de historias clínicas de un hospital; </a:t>
            </a: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es-AR" sz="1200" kern="1200" dirty="0" smtClean="0">
                <a:solidFill>
                  <a:schemeClr val="tx1"/>
                </a:solidFill>
                <a:latin typeface="+mn-lt"/>
                <a:ea typeface="+mn-ea"/>
                <a:cs typeface="+mn-cs"/>
              </a:rPr>
              <a:t> como hacer que un motor de búsqueda se adapte </a:t>
            </a:r>
            <a:r>
              <a:rPr lang="es-AR" sz="1200" kern="1200" dirty="0" err="1" smtClean="0">
                <a:solidFill>
                  <a:schemeClr val="tx1"/>
                </a:solidFill>
                <a:latin typeface="+mn-lt"/>
                <a:ea typeface="+mn-ea"/>
                <a:cs typeface="+mn-cs"/>
              </a:rPr>
              <a:t>automáticamentasdae</a:t>
            </a:r>
            <a:r>
              <a:rPr lang="es-AR" sz="1200" kern="1200" dirty="0" smtClean="0">
                <a:solidFill>
                  <a:schemeClr val="tx1"/>
                </a:solidFill>
                <a:latin typeface="+mn-lt"/>
                <a:ea typeface="+mn-ea"/>
                <a:cs typeface="+mn-cs"/>
              </a:rPr>
              <a:t> a las preferencias de sus usuarios </a:t>
            </a: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es-AR" sz="1200" kern="1200" dirty="0" smtClean="0">
                <a:solidFill>
                  <a:schemeClr val="tx1"/>
                </a:solidFill>
                <a:latin typeface="+mn-lt"/>
                <a:ea typeface="+mn-ea"/>
                <a:cs typeface="+mn-cs"/>
              </a:rPr>
              <a:t> como hacer que un robot móvil aprenda a  navegar a partir de la experiencia ([18]).</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En la </a:t>
            </a:r>
            <a:r>
              <a:rPr lang="en-US" sz="1200" kern="1200" dirty="0" err="1" smtClean="0">
                <a:solidFill>
                  <a:schemeClr val="tx1"/>
                </a:solidFill>
                <a:latin typeface="+mn-lt"/>
                <a:ea typeface="+mn-ea"/>
                <a:cs typeface="+mn-cs"/>
              </a:rPr>
              <a:t>imagen</a:t>
            </a:r>
            <a:r>
              <a:rPr lang="en-US" sz="1200" kern="1200" dirty="0" smtClean="0">
                <a:solidFill>
                  <a:schemeClr val="tx1"/>
                </a:solidFill>
                <a:latin typeface="+mn-lt"/>
                <a:ea typeface="+mn-ea"/>
                <a:cs typeface="+mn-cs"/>
              </a:rPr>
              <a:t> se </a:t>
            </a:r>
            <a:r>
              <a:rPr lang="en-US" sz="1200" kern="1200" dirty="0" err="1" smtClean="0">
                <a:solidFill>
                  <a:schemeClr val="tx1"/>
                </a:solidFill>
                <a:latin typeface="+mn-lt"/>
                <a:ea typeface="+mn-ea"/>
                <a:cs typeface="+mn-cs"/>
              </a:rPr>
              <a:t>puede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apreciar</a:t>
            </a:r>
            <a:r>
              <a:rPr lang="en-US" sz="1200" kern="1200" dirty="0" smtClean="0">
                <a:solidFill>
                  <a:schemeClr val="tx1"/>
                </a:solidFill>
                <a:latin typeface="+mn-lt"/>
                <a:ea typeface="+mn-ea"/>
                <a:cs typeface="+mn-cs"/>
              </a:rPr>
              <a:t> el</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vehiculo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autonomo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ganador</a:t>
            </a:r>
            <a:r>
              <a:rPr lang="en-US" sz="1200" kern="1200" baseline="0" dirty="0" smtClean="0">
                <a:solidFill>
                  <a:schemeClr val="tx1"/>
                </a:solidFill>
                <a:latin typeface="+mn-lt"/>
                <a:ea typeface="+mn-ea"/>
                <a:cs typeface="+mn-cs"/>
              </a:rPr>
              <a:t> de un </a:t>
            </a:r>
            <a:r>
              <a:rPr lang="en-US" sz="1200" kern="1200" baseline="0" dirty="0" err="1" smtClean="0">
                <a:solidFill>
                  <a:schemeClr val="tx1"/>
                </a:solidFill>
                <a:latin typeface="+mn-lt"/>
                <a:ea typeface="+mn-ea"/>
                <a:cs typeface="+mn-cs"/>
              </a:rPr>
              <a:t>concurso</a:t>
            </a:r>
            <a:r>
              <a:rPr lang="en-US" sz="1200" kern="1200" baseline="0" dirty="0" smtClean="0">
                <a:solidFill>
                  <a:schemeClr val="tx1"/>
                </a:solidFill>
                <a:latin typeface="+mn-lt"/>
                <a:ea typeface="+mn-ea"/>
                <a:cs typeface="+mn-cs"/>
              </a:rPr>
              <a:t> de 2 </a:t>
            </a:r>
            <a:r>
              <a:rPr lang="en-US" sz="1200" kern="1200" baseline="0" dirty="0" err="1" smtClean="0">
                <a:solidFill>
                  <a:schemeClr val="tx1"/>
                </a:solidFill>
                <a:latin typeface="+mn-lt"/>
                <a:ea typeface="+mn-ea"/>
                <a:cs typeface="+mn-cs"/>
              </a:rPr>
              <a:t>millones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dolares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por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manejar</a:t>
            </a:r>
            <a:r>
              <a:rPr lang="en-US" sz="1200" kern="1200" baseline="0" dirty="0" smtClean="0">
                <a:solidFill>
                  <a:schemeClr val="tx1"/>
                </a:solidFill>
                <a:latin typeface="+mn-lt"/>
                <a:ea typeface="+mn-ea"/>
                <a:cs typeface="+mn-cs"/>
              </a:rPr>
              <a:t> en un </a:t>
            </a:r>
            <a:r>
              <a:rPr lang="en-US" sz="1200" kern="1200" baseline="0" dirty="0" err="1" smtClean="0">
                <a:solidFill>
                  <a:schemeClr val="tx1"/>
                </a:solidFill>
                <a:latin typeface="+mn-lt"/>
                <a:ea typeface="+mn-ea"/>
                <a:cs typeface="+mn-cs"/>
              </a:rPr>
              <a:t>ambiente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urbano</a:t>
            </a:r>
            <a:r>
              <a:rPr lang="en-US" sz="1200" kern="1200" baseline="0" dirty="0" smtClean="0">
                <a:solidFill>
                  <a:schemeClr val="tx1"/>
                </a:solidFill>
                <a:latin typeface="+mn-lt"/>
                <a:ea typeface="+mn-ea"/>
                <a:cs typeface="+mn-cs"/>
              </a:rPr>
              <a:t>, con autos en </a:t>
            </a:r>
            <a:r>
              <a:rPr lang="en-US" sz="1200" kern="1200" baseline="0" dirty="0" err="1" smtClean="0">
                <a:solidFill>
                  <a:schemeClr val="tx1"/>
                </a:solidFill>
                <a:latin typeface="+mn-lt"/>
                <a:ea typeface="+mn-ea"/>
                <a:cs typeface="+mn-cs"/>
              </a:rPr>
              <a:t>movimiento</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estacionados</a:t>
            </a:r>
            <a:r>
              <a:rPr lang="en-US" sz="120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El </a:t>
            </a:r>
            <a:r>
              <a:rPr lang="en-US" sz="1200" kern="1200" baseline="0" dirty="0" err="1" smtClean="0">
                <a:solidFill>
                  <a:schemeClr val="tx1"/>
                </a:solidFill>
                <a:latin typeface="+mn-lt"/>
                <a:ea typeface="+mn-ea"/>
                <a:cs typeface="+mn-cs"/>
              </a:rPr>
              <a:t>mismo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durante</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fase</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aprendizaje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conducido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por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una</a:t>
            </a:r>
            <a:r>
              <a:rPr lang="en-US" sz="1200" kern="1200" baseline="0" dirty="0" smtClean="0">
                <a:solidFill>
                  <a:schemeClr val="tx1"/>
                </a:solidFill>
                <a:latin typeface="+mn-lt"/>
                <a:ea typeface="+mn-ea"/>
                <a:cs typeface="+mn-cs"/>
              </a:rPr>
              <a:t> persona, </a:t>
            </a:r>
            <a:r>
              <a:rPr lang="en-US" sz="1200" kern="1200" baseline="0" dirty="0" err="1" smtClean="0">
                <a:solidFill>
                  <a:schemeClr val="tx1"/>
                </a:solidFill>
                <a:latin typeface="+mn-lt"/>
                <a:ea typeface="+mn-ea"/>
                <a:cs typeface="+mn-cs"/>
              </a:rPr>
              <a:t>mientras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que</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recogen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datos</a:t>
            </a:r>
            <a:r>
              <a:rPr lang="en-US" sz="1200" kern="1200" baseline="0" dirty="0" smtClean="0">
                <a:solidFill>
                  <a:schemeClr val="tx1"/>
                </a:solidFill>
                <a:latin typeface="+mn-lt"/>
                <a:ea typeface="+mn-ea"/>
                <a:cs typeface="+mn-cs"/>
              </a:rPr>
              <a:t> de un </a:t>
            </a:r>
            <a:r>
              <a:rPr lang="en-US" sz="1200" kern="1200" baseline="0" dirty="0" err="1" smtClean="0">
                <a:solidFill>
                  <a:schemeClr val="tx1"/>
                </a:solidFill>
                <a:latin typeface="+mn-lt"/>
                <a:ea typeface="+mn-ea"/>
                <a:cs typeface="+mn-cs"/>
              </a:rPr>
              <a:t>gran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variedad</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sensores</a:t>
            </a:r>
            <a:r>
              <a:rPr lang="en-US" sz="1200" kern="1200" baseline="0" dirty="0" smtClean="0">
                <a:solidFill>
                  <a:schemeClr val="tx1"/>
                </a:solidFill>
                <a:latin typeface="+mn-lt"/>
                <a:ea typeface="+mn-ea"/>
                <a:cs typeface="+mn-cs"/>
              </a:rPr>
              <a:t>. A </a:t>
            </a:r>
            <a:r>
              <a:rPr lang="en-US" sz="1200" kern="1200" baseline="0" dirty="0" err="1" smtClean="0">
                <a:solidFill>
                  <a:schemeClr val="tx1"/>
                </a:solidFill>
                <a:latin typeface="+mn-lt"/>
                <a:ea typeface="+mn-ea"/>
                <a:cs typeface="+mn-cs"/>
              </a:rPr>
              <a:t>partir</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estos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datos</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computadora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aprende</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luego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capaz</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utilizar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aprendizaje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conducir</a:t>
            </a:r>
            <a:r>
              <a:rPr lang="en-US" sz="1200" kern="1200" baseline="0" dirty="0" smtClean="0">
                <a:solidFill>
                  <a:schemeClr val="tx1"/>
                </a:solidFill>
                <a:latin typeface="+mn-lt"/>
                <a:ea typeface="+mn-ea"/>
                <a:cs typeface="+mn-cs"/>
              </a:rPr>
              <a:t> el auto de forma </a:t>
            </a:r>
            <a:r>
              <a:rPr lang="en-US" sz="1200" kern="1200" baseline="0" dirty="0" err="1" smtClean="0">
                <a:solidFill>
                  <a:schemeClr val="tx1"/>
                </a:solidFill>
                <a:latin typeface="+mn-lt"/>
                <a:ea typeface="+mn-ea"/>
                <a:cs typeface="+mn-cs"/>
              </a:rPr>
              <a:t>autonoma</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B94F1A4-9E02-42A3-A48D-511FB3467974}" type="slidenum">
              <a:rPr lang="es-AR" smtClean="0"/>
              <a:pPr/>
              <a:t>12</a:t>
            </a:fld>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El aprendizaje de maquina supervisado es la rama del aprendizaje de maquina dedicado al desarrollo de algoritmos que aprenden a partir de ejemplos.</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Aquí un ejemplo está representado por una instancia y una clase a la que esa instancia pertenece.</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Una instancia representa un conjunto de observaciones sobre un hecho determinado. </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Una clase representa la clasificación que se le da al hecho. Lo que queremos</a:t>
            </a:r>
            <a:r>
              <a:rPr lang="es-AR" sz="1200" kern="1200" baseline="0" dirty="0" smtClean="0">
                <a:solidFill>
                  <a:schemeClr val="tx1"/>
                </a:solidFill>
                <a:latin typeface="+mn-lt"/>
                <a:ea typeface="+mn-ea"/>
                <a:cs typeface="+mn-cs"/>
              </a:rPr>
              <a:t> aprender</a:t>
            </a:r>
          </a:p>
          <a:p>
            <a:endParaRPr lang="es-AR" sz="1200" kern="1200" baseline="0" dirty="0" smtClean="0">
              <a:solidFill>
                <a:schemeClr val="tx1"/>
              </a:solidFill>
              <a:latin typeface="+mn-lt"/>
              <a:ea typeface="+mn-ea"/>
              <a:cs typeface="+mn-cs"/>
            </a:endParaRPr>
          </a:p>
          <a:p>
            <a:r>
              <a:rPr lang="es-AR" sz="1200" kern="1200" baseline="0" dirty="0" smtClean="0">
                <a:solidFill>
                  <a:schemeClr val="tx1"/>
                </a:solidFill>
                <a:latin typeface="+mn-lt"/>
                <a:ea typeface="+mn-ea"/>
                <a:cs typeface="+mn-cs"/>
              </a:rPr>
              <a:t>En esta tabla la tenemos tres instancias que denotan las condiciones </a:t>
            </a:r>
            <a:r>
              <a:rPr lang="es-AR" sz="1200" kern="1200" baseline="0" dirty="0" err="1" smtClean="0">
                <a:solidFill>
                  <a:schemeClr val="tx1"/>
                </a:solidFill>
                <a:latin typeface="+mn-lt"/>
                <a:ea typeface="+mn-ea"/>
                <a:cs typeface="+mn-cs"/>
              </a:rPr>
              <a:t>climaticas</a:t>
            </a:r>
            <a:r>
              <a:rPr lang="es-AR" sz="1200" kern="1200" baseline="0" dirty="0" smtClean="0">
                <a:solidFill>
                  <a:schemeClr val="tx1"/>
                </a:solidFill>
                <a:latin typeface="+mn-lt"/>
                <a:ea typeface="+mn-ea"/>
                <a:cs typeface="+mn-cs"/>
              </a:rPr>
              <a:t> en una cancha de golf dada.</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Mientras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que</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clasificacion</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cada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una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corresponde</a:t>
            </a:r>
            <a:r>
              <a:rPr lang="en-US" sz="1200" kern="1200" baseline="0" dirty="0" smtClean="0">
                <a:solidFill>
                  <a:schemeClr val="tx1"/>
                </a:solidFill>
                <a:latin typeface="+mn-lt"/>
                <a:ea typeface="+mn-ea"/>
                <a:cs typeface="+mn-cs"/>
              </a:rPr>
              <a:t> a </a:t>
            </a:r>
            <a:r>
              <a:rPr lang="en-US" sz="1200" kern="1200" baseline="0" dirty="0" err="1" smtClean="0">
                <a:solidFill>
                  <a:schemeClr val="tx1"/>
                </a:solidFill>
                <a:latin typeface="+mn-lt"/>
                <a:ea typeface="+mn-ea"/>
                <a:cs typeface="+mn-cs"/>
              </a:rPr>
              <a:t>si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dia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apropiado</a:t>
            </a:r>
            <a:r>
              <a:rPr lang="en-US" sz="1200" kern="1200" baseline="0" dirty="0" smtClean="0">
                <a:solidFill>
                  <a:schemeClr val="tx1"/>
                </a:solidFill>
                <a:latin typeface="+mn-lt"/>
                <a:ea typeface="+mn-ea"/>
                <a:cs typeface="+mn-cs"/>
              </a:rPr>
              <a:t> o no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practica</a:t>
            </a:r>
            <a:r>
              <a:rPr lang="en-US" sz="1200" kern="1200" baseline="0" dirty="0" smtClean="0">
                <a:solidFill>
                  <a:schemeClr val="tx1"/>
                </a:solidFill>
                <a:latin typeface="+mn-lt"/>
                <a:ea typeface="+mn-ea"/>
                <a:cs typeface="+mn-cs"/>
              </a:rPr>
              <a:t> de golf en la </a:t>
            </a:r>
            <a:r>
              <a:rPr lang="en-US" sz="1200" kern="1200" baseline="0" dirty="0" err="1" smtClean="0">
                <a:solidFill>
                  <a:schemeClr val="tx1"/>
                </a:solidFill>
                <a:latin typeface="+mn-lt"/>
                <a:ea typeface="+mn-ea"/>
                <a:cs typeface="+mn-cs"/>
              </a:rPr>
              <a:t>cancha</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endParaRPr lang="es-AR"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B94F1A4-9E02-42A3-A48D-511FB3467974}" type="slidenum">
              <a:rPr lang="es-AR" smtClean="0"/>
              <a:pPr/>
              <a:t>13</a:t>
            </a:fld>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En la fase de entrenamiento,  un algoritmo de aprendizaje supervisado buscara</a:t>
            </a:r>
            <a:r>
              <a:rPr lang="es-AR" sz="1200" kern="1200" baseline="0" dirty="0" smtClean="0">
                <a:solidFill>
                  <a:schemeClr val="tx1"/>
                </a:solidFill>
                <a:latin typeface="+mn-lt"/>
                <a:ea typeface="+mn-ea"/>
                <a:cs typeface="+mn-cs"/>
              </a:rPr>
              <a:t> aprender de cada uno de los ejemplos que se le provee clasificación para poder predecir futuros casos que no estén clasificados. Específicamente buscara una relación entre el conjunto de atributos de cada instancia(azul) y su atributo de clase(amarillo). </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Es </a:t>
            </a:r>
            <a:r>
              <a:rPr lang="en-US" sz="1200" kern="1200" baseline="0" dirty="0" err="1" smtClean="0">
                <a:solidFill>
                  <a:schemeClr val="tx1"/>
                </a:solidFill>
                <a:latin typeface="+mn-lt"/>
                <a:ea typeface="+mn-ea"/>
                <a:cs typeface="+mn-cs"/>
              </a:rPr>
              <a:t>importante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que</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conocimiento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adquirido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pueda</a:t>
            </a:r>
            <a:r>
              <a:rPr lang="en-US" sz="1200" kern="1200" baseline="0" dirty="0" smtClean="0">
                <a:solidFill>
                  <a:schemeClr val="tx1"/>
                </a:solidFill>
                <a:latin typeface="+mn-lt"/>
                <a:ea typeface="+mn-ea"/>
                <a:cs typeface="+mn-cs"/>
              </a:rPr>
              <a:t> ser </a:t>
            </a:r>
            <a:r>
              <a:rPr lang="en-US" sz="1200" kern="1200" baseline="0" dirty="0" err="1" smtClean="0">
                <a:solidFill>
                  <a:schemeClr val="tx1"/>
                </a:solidFill>
                <a:latin typeface="+mn-lt"/>
                <a:ea typeface="+mn-ea"/>
                <a:cs typeface="+mn-cs"/>
              </a:rPr>
              <a:t>generalizado</a:t>
            </a:r>
            <a:r>
              <a:rPr lang="en-US" sz="1200" kern="1200" baseline="0" dirty="0" smtClean="0">
                <a:solidFill>
                  <a:schemeClr val="tx1"/>
                </a:solidFill>
                <a:latin typeface="+mn-lt"/>
                <a:ea typeface="+mn-ea"/>
                <a:cs typeface="+mn-cs"/>
              </a:rPr>
              <a:t> a </a:t>
            </a:r>
            <a:r>
              <a:rPr lang="en-US" sz="1200" kern="1200" baseline="0" dirty="0" err="1" smtClean="0">
                <a:solidFill>
                  <a:schemeClr val="tx1"/>
                </a:solidFill>
                <a:latin typeface="+mn-lt"/>
                <a:ea typeface="+mn-ea"/>
                <a:cs typeface="+mn-cs"/>
              </a:rPr>
              <a:t>casos</a:t>
            </a:r>
            <a:r>
              <a:rPr lang="en-US" sz="1200" kern="1200" baseline="0" dirty="0" smtClean="0">
                <a:solidFill>
                  <a:schemeClr val="tx1"/>
                </a:solidFill>
                <a:latin typeface="+mn-lt"/>
                <a:ea typeface="+mn-ea"/>
                <a:cs typeface="+mn-cs"/>
              </a:rPr>
              <a:t> no </a:t>
            </a:r>
            <a:r>
              <a:rPr lang="en-US" sz="1200" kern="1200" baseline="0" dirty="0" err="1" smtClean="0">
                <a:solidFill>
                  <a:schemeClr val="tx1"/>
                </a:solidFill>
                <a:latin typeface="+mn-lt"/>
                <a:ea typeface="+mn-ea"/>
                <a:cs typeface="+mn-cs"/>
              </a:rPr>
              <a:t>vistos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esta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manera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posible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predecir</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atributo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clase</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instancias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nuevas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nunca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haya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analizado</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El </a:t>
            </a:r>
            <a:r>
              <a:rPr lang="en-US" sz="1200" kern="1200" baseline="0" dirty="0" err="1" smtClean="0">
                <a:solidFill>
                  <a:schemeClr val="tx1"/>
                </a:solidFill>
                <a:latin typeface="+mn-lt"/>
                <a:ea typeface="+mn-ea"/>
                <a:cs typeface="+mn-cs"/>
              </a:rPr>
              <a:t>resultado</a:t>
            </a:r>
            <a:r>
              <a:rPr lang="en-US" sz="1200" kern="1200" baseline="0" dirty="0" smtClean="0">
                <a:solidFill>
                  <a:schemeClr val="tx1"/>
                </a:solidFill>
                <a:latin typeface="+mn-lt"/>
                <a:ea typeface="+mn-ea"/>
                <a:cs typeface="+mn-cs"/>
              </a:rPr>
              <a:t> del </a:t>
            </a:r>
            <a:r>
              <a:rPr lang="en-US" sz="1200" kern="1200" baseline="0" dirty="0" err="1" smtClean="0">
                <a:solidFill>
                  <a:schemeClr val="tx1"/>
                </a:solidFill>
                <a:latin typeface="+mn-lt"/>
                <a:ea typeface="+mn-ea"/>
                <a:cs typeface="+mn-cs"/>
              </a:rPr>
              <a:t>proceso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aprendizaje</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denomina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Clasificador</a:t>
            </a:r>
            <a:r>
              <a:rPr lang="en-US" sz="1200" kern="1200" baseline="0" dirty="0" smtClean="0">
                <a:solidFill>
                  <a:schemeClr val="tx1"/>
                </a:solidFill>
                <a:latin typeface="+mn-lt"/>
                <a:ea typeface="+mn-ea"/>
                <a:cs typeface="+mn-cs"/>
              </a:rPr>
              <a:t>. Este </a:t>
            </a:r>
            <a:r>
              <a:rPr lang="en-US" sz="1200" kern="1200" baseline="0" dirty="0" err="1" smtClean="0">
                <a:solidFill>
                  <a:schemeClr val="tx1"/>
                </a:solidFill>
                <a:latin typeface="+mn-lt"/>
                <a:ea typeface="+mn-ea"/>
                <a:cs typeface="+mn-cs"/>
              </a:rPr>
              <a:t>clasificador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será</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utilizado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predecir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nuevos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casos</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Asi</a:t>
            </a:r>
            <a:r>
              <a:rPr lang="en-US" sz="1200" kern="1200" dirty="0" smtClean="0">
                <a:solidFill>
                  <a:schemeClr val="tx1"/>
                </a:solidFill>
                <a:latin typeface="+mn-lt"/>
                <a:ea typeface="+mn-ea"/>
                <a:cs typeface="+mn-cs"/>
              </a:rPr>
              <a:t> en el </a:t>
            </a:r>
            <a:r>
              <a:rPr lang="en-US" sz="1200" kern="1200" dirty="0" err="1" smtClean="0">
                <a:solidFill>
                  <a:schemeClr val="tx1"/>
                </a:solidFill>
                <a:latin typeface="+mn-lt"/>
                <a:ea typeface="+mn-ea"/>
                <a:cs typeface="+mn-cs"/>
              </a:rPr>
              <a:t>ejemplo</a:t>
            </a:r>
            <a:r>
              <a:rPr lang="en-US" sz="1200" kern="1200" dirty="0" smtClean="0">
                <a:solidFill>
                  <a:schemeClr val="tx1"/>
                </a:solidFill>
                <a:latin typeface="+mn-lt"/>
                <a:ea typeface="+mn-ea"/>
                <a:cs typeface="+mn-cs"/>
              </a:rPr>
              <a:t> de la </a:t>
            </a:r>
            <a:r>
              <a:rPr lang="en-US" sz="1200" kern="1200" dirty="0" err="1" smtClean="0">
                <a:solidFill>
                  <a:schemeClr val="tx1"/>
                </a:solidFill>
                <a:latin typeface="+mn-lt"/>
                <a:ea typeface="+mn-ea"/>
                <a:cs typeface="+mn-cs"/>
              </a:rPr>
              <a:t>cancha</a:t>
            </a:r>
            <a:r>
              <a:rPr lang="en-US" sz="1200" kern="1200" dirty="0" smtClean="0">
                <a:solidFill>
                  <a:schemeClr val="tx1"/>
                </a:solidFill>
                <a:latin typeface="+mn-lt"/>
                <a:ea typeface="+mn-ea"/>
                <a:cs typeface="+mn-cs"/>
              </a:rPr>
              <a:t> de golf</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algoritmo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tomara</a:t>
            </a:r>
            <a:r>
              <a:rPr lang="en-US" sz="1200" kern="1200" baseline="0" dirty="0" smtClean="0">
                <a:solidFill>
                  <a:schemeClr val="tx1"/>
                </a:solidFill>
                <a:latin typeface="+mn-lt"/>
                <a:ea typeface="+mn-ea"/>
                <a:cs typeface="+mn-cs"/>
              </a:rPr>
              <a:t> en </a:t>
            </a:r>
            <a:r>
              <a:rPr lang="en-US" sz="1200" kern="1200" baseline="0" dirty="0" err="1" smtClean="0">
                <a:solidFill>
                  <a:schemeClr val="tx1"/>
                </a:solidFill>
                <a:latin typeface="+mn-lt"/>
                <a:ea typeface="+mn-ea"/>
                <a:cs typeface="+mn-cs"/>
              </a:rPr>
              <a:t>cuenta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condiciones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climaticas</a:t>
            </a:r>
            <a:r>
              <a:rPr lang="en-US" sz="1200" kern="1200" baseline="0" dirty="0" smtClean="0">
                <a:solidFill>
                  <a:schemeClr val="tx1"/>
                </a:solidFill>
                <a:latin typeface="+mn-lt"/>
                <a:ea typeface="+mn-ea"/>
                <a:cs typeface="+mn-cs"/>
              </a:rPr>
              <a:t> en </a:t>
            </a:r>
            <a:r>
              <a:rPr lang="en-US" sz="1200" kern="1200" baseline="0" dirty="0" err="1" smtClean="0">
                <a:solidFill>
                  <a:schemeClr val="tx1"/>
                </a:solidFill>
                <a:latin typeface="+mn-lt"/>
                <a:ea typeface="+mn-ea"/>
                <a:cs typeface="+mn-cs"/>
              </a:rPr>
              <a:t>cada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uno</a:t>
            </a:r>
            <a:r>
              <a:rPr lang="en-US" sz="1200" kern="1200" baseline="0" dirty="0" smtClean="0">
                <a:solidFill>
                  <a:schemeClr val="tx1"/>
                </a:solidFill>
                <a:latin typeface="+mn-lt"/>
                <a:ea typeface="+mn-ea"/>
                <a:cs typeface="+mn-cs"/>
              </a:rPr>
              <a:t> de los  </a:t>
            </a:r>
            <a:r>
              <a:rPr lang="en-US" sz="1200" kern="1200" baseline="0" dirty="0" err="1" smtClean="0">
                <a:solidFill>
                  <a:schemeClr val="tx1"/>
                </a:solidFill>
                <a:latin typeface="+mn-lt"/>
                <a:ea typeface="+mn-ea"/>
                <a:cs typeface="+mn-cs"/>
              </a:rPr>
              <a:t>ejemplos</a:t>
            </a:r>
            <a:r>
              <a:rPr lang="en-US" sz="1200" kern="1200" baseline="0" dirty="0" smtClean="0">
                <a:solidFill>
                  <a:schemeClr val="tx1"/>
                </a:solidFill>
                <a:latin typeface="+mn-lt"/>
                <a:ea typeface="+mn-ea"/>
                <a:cs typeface="+mn-cs"/>
              </a:rPr>
              <a:t>. Para </a:t>
            </a:r>
            <a:r>
              <a:rPr lang="en-US" sz="1200" kern="1200" baseline="0" dirty="0" err="1" smtClean="0">
                <a:solidFill>
                  <a:schemeClr val="tx1"/>
                </a:solidFill>
                <a:latin typeface="+mn-lt"/>
                <a:ea typeface="+mn-ea"/>
                <a:cs typeface="+mn-cs"/>
              </a:rPr>
              <a:t>asi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luego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dadas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condiciones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climaticas</a:t>
            </a:r>
            <a:r>
              <a:rPr lang="en-US" sz="1200" kern="1200" baseline="0" dirty="0" smtClean="0">
                <a:solidFill>
                  <a:schemeClr val="tx1"/>
                </a:solidFill>
                <a:latin typeface="+mn-lt"/>
                <a:ea typeface="+mn-ea"/>
                <a:cs typeface="+mn-cs"/>
              </a:rPr>
              <a:t> de un </a:t>
            </a:r>
            <a:r>
              <a:rPr lang="en-US" sz="1200" kern="1200" baseline="0" dirty="0" err="1" smtClean="0">
                <a:solidFill>
                  <a:schemeClr val="tx1"/>
                </a:solidFill>
                <a:latin typeface="+mn-lt"/>
                <a:ea typeface="+mn-ea"/>
                <a:cs typeface="+mn-cs"/>
              </a:rPr>
              <a:t>nuevo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inferir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dia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apropiado</a:t>
            </a:r>
            <a:r>
              <a:rPr lang="en-US" sz="1200" kern="1200" baseline="0" dirty="0" smtClean="0">
                <a:solidFill>
                  <a:schemeClr val="tx1"/>
                </a:solidFill>
                <a:latin typeface="+mn-lt"/>
                <a:ea typeface="+mn-ea"/>
                <a:cs typeface="+mn-cs"/>
              </a:rPr>
              <a:t> o no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practica</a:t>
            </a:r>
            <a:r>
              <a:rPr lang="en-US" sz="1200" kern="1200" baseline="0" dirty="0" smtClean="0">
                <a:solidFill>
                  <a:schemeClr val="tx1"/>
                </a:solidFill>
                <a:latin typeface="+mn-lt"/>
                <a:ea typeface="+mn-ea"/>
                <a:cs typeface="+mn-cs"/>
              </a:rPr>
              <a:t> en </a:t>
            </a:r>
            <a:r>
              <a:rPr lang="en-US" sz="1200" kern="1200" baseline="0" dirty="0" err="1" smtClean="0">
                <a:solidFill>
                  <a:schemeClr val="tx1"/>
                </a:solidFill>
                <a:latin typeface="+mn-lt"/>
                <a:ea typeface="+mn-ea"/>
                <a:cs typeface="+mn-cs"/>
              </a:rPr>
              <a:t>esa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cancha</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B94F1A4-9E02-42A3-A48D-511FB3467974}" type="slidenum">
              <a:rPr lang="es-AR" smtClean="0"/>
              <a:pPr/>
              <a:t>14</a:t>
            </a:fld>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Una</a:t>
            </a:r>
            <a:r>
              <a:rPr lang="en-US" dirty="0" smtClean="0"/>
              <a:t> </a:t>
            </a:r>
            <a:r>
              <a:rPr lang="en-US" dirty="0" err="1" smtClean="0"/>
              <a:t>vez</a:t>
            </a:r>
            <a:r>
              <a:rPr lang="en-US" dirty="0" smtClean="0"/>
              <a:t> </a:t>
            </a:r>
            <a:r>
              <a:rPr lang="en-US" dirty="0" err="1" smtClean="0"/>
              <a:t>obtenido</a:t>
            </a:r>
            <a:r>
              <a:rPr lang="en-US" baseline="0" dirty="0" smtClean="0"/>
              <a:t> el </a:t>
            </a:r>
            <a:r>
              <a:rPr lang="en-US" baseline="0" dirty="0" err="1" smtClean="0"/>
              <a:t>clasificador</a:t>
            </a:r>
            <a:r>
              <a:rPr lang="en-US" baseline="0" dirty="0" smtClean="0"/>
              <a:t>, el </a:t>
            </a:r>
            <a:r>
              <a:rPr lang="en-US" baseline="0" dirty="0" err="1" smtClean="0"/>
              <a:t>mismo</a:t>
            </a:r>
            <a:r>
              <a:rPr lang="en-US" baseline="0" dirty="0" smtClean="0"/>
              <a:t> </a:t>
            </a:r>
            <a:r>
              <a:rPr lang="en-US" baseline="0" dirty="0" err="1" smtClean="0"/>
              <a:t>puede</a:t>
            </a:r>
            <a:r>
              <a:rPr lang="en-US" baseline="0" dirty="0" smtClean="0"/>
              <a:t> ser </a:t>
            </a:r>
            <a:r>
              <a:rPr lang="en-US" baseline="0" dirty="0" err="1" smtClean="0"/>
              <a:t>utilizado</a:t>
            </a:r>
            <a:r>
              <a:rPr lang="en-US" baseline="0" dirty="0" smtClean="0"/>
              <a:t> </a:t>
            </a:r>
            <a:r>
              <a:rPr lang="en-US" baseline="0" dirty="0" err="1" smtClean="0"/>
              <a:t>para</a:t>
            </a:r>
            <a:r>
              <a:rPr lang="en-US" baseline="0" dirty="0" smtClean="0"/>
              <a:t> la </a:t>
            </a:r>
            <a:r>
              <a:rPr lang="en-US" baseline="0" dirty="0" err="1" smtClean="0"/>
              <a:t>prediccion</a:t>
            </a:r>
            <a:r>
              <a:rPr lang="en-US" baseline="0" dirty="0" smtClean="0"/>
              <a:t> del </a:t>
            </a:r>
            <a:r>
              <a:rPr lang="en-US" baseline="0" dirty="0" err="1" smtClean="0"/>
              <a:t>atributo</a:t>
            </a:r>
            <a:r>
              <a:rPr lang="en-US" baseline="0" dirty="0" smtClean="0"/>
              <a:t> de </a:t>
            </a:r>
            <a:r>
              <a:rPr lang="en-US" baseline="0" dirty="0" err="1" smtClean="0"/>
              <a:t>clase</a:t>
            </a:r>
            <a:r>
              <a:rPr lang="en-US" baseline="0" dirty="0" smtClean="0"/>
              <a:t> de </a:t>
            </a:r>
            <a:r>
              <a:rPr lang="en-US" baseline="0" dirty="0" err="1" smtClean="0"/>
              <a:t>instancias</a:t>
            </a:r>
            <a:r>
              <a:rPr lang="en-US" baseline="0" dirty="0" smtClean="0"/>
              <a:t> no </a:t>
            </a:r>
            <a:r>
              <a:rPr lang="en-US" baseline="0" dirty="0" err="1" smtClean="0"/>
              <a:t>clasificadas</a:t>
            </a:r>
            <a:r>
              <a:rPr lang="en-US" baseline="0" dirty="0" smtClean="0"/>
              <a:t>…</a:t>
            </a:r>
          </a:p>
          <a:p>
            <a:endParaRPr lang="en-US" baseline="0" dirty="0" smtClean="0"/>
          </a:p>
          <a:p>
            <a:r>
              <a:rPr lang="en-US" baseline="0" dirty="0" smtClean="0"/>
              <a:t>El </a:t>
            </a:r>
            <a:r>
              <a:rPr lang="en-US" baseline="0" dirty="0" err="1" smtClean="0"/>
              <a:t>clasificador</a:t>
            </a:r>
            <a:r>
              <a:rPr lang="en-US" baseline="0" dirty="0" smtClean="0"/>
              <a:t> </a:t>
            </a:r>
            <a:r>
              <a:rPr lang="en-US" baseline="0" dirty="0" err="1" smtClean="0"/>
              <a:t>recibe</a:t>
            </a:r>
            <a:r>
              <a:rPr lang="en-US" baseline="0" dirty="0" smtClean="0"/>
              <a:t> </a:t>
            </a:r>
            <a:r>
              <a:rPr lang="en-US" baseline="0" dirty="0" err="1" smtClean="0"/>
              <a:t>una</a:t>
            </a:r>
            <a:r>
              <a:rPr lang="en-US" baseline="0" dirty="0" smtClean="0"/>
              <a:t> </a:t>
            </a:r>
            <a:r>
              <a:rPr lang="en-US" baseline="0" dirty="0" err="1" smtClean="0"/>
              <a:t>instancia</a:t>
            </a:r>
            <a:r>
              <a:rPr lang="en-US" baseline="0" dirty="0" smtClean="0"/>
              <a:t> sin </a:t>
            </a:r>
            <a:r>
              <a:rPr lang="en-US" baseline="0" dirty="0" err="1" smtClean="0"/>
              <a:t>clasificar</a:t>
            </a:r>
            <a:r>
              <a:rPr lang="en-US" baseline="0" dirty="0" smtClean="0"/>
              <a:t> y produce el </a:t>
            </a:r>
            <a:r>
              <a:rPr lang="en-US" baseline="0" dirty="0" err="1" smtClean="0"/>
              <a:t>correspondiente</a:t>
            </a:r>
            <a:r>
              <a:rPr lang="en-US" baseline="0" dirty="0" smtClean="0"/>
              <a:t> </a:t>
            </a:r>
            <a:r>
              <a:rPr lang="en-US" baseline="0" dirty="0" err="1" smtClean="0"/>
              <a:t>atributo</a:t>
            </a:r>
            <a:r>
              <a:rPr lang="en-US" baseline="0" dirty="0" smtClean="0"/>
              <a:t> de </a:t>
            </a:r>
            <a:r>
              <a:rPr lang="en-US" baseline="0" dirty="0" err="1" smtClean="0"/>
              <a:t>clase</a:t>
            </a:r>
            <a:r>
              <a:rPr lang="en-US" baseline="0" dirty="0" smtClean="0"/>
              <a:t> </a:t>
            </a:r>
            <a:r>
              <a:rPr lang="en-US" baseline="0" dirty="0" err="1" smtClean="0"/>
              <a:t>basado</a:t>
            </a:r>
            <a:r>
              <a:rPr lang="en-US" baseline="0" dirty="0" smtClean="0"/>
              <a:t> en la </a:t>
            </a:r>
            <a:r>
              <a:rPr lang="en-US" baseline="0" dirty="0" err="1" smtClean="0"/>
              <a:t>experiencia</a:t>
            </a:r>
            <a:r>
              <a:rPr lang="en-US" baseline="0" dirty="0" smtClean="0"/>
              <a:t> </a:t>
            </a:r>
            <a:r>
              <a:rPr lang="en-US" baseline="0" dirty="0" err="1" smtClean="0"/>
              <a:t>que</a:t>
            </a:r>
            <a:r>
              <a:rPr lang="en-US" baseline="0" dirty="0" smtClean="0"/>
              <a:t> </a:t>
            </a:r>
            <a:r>
              <a:rPr lang="en-US" baseline="0" dirty="0" err="1" smtClean="0"/>
              <a:t>obtuvo</a:t>
            </a:r>
            <a:r>
              <a:rPr lang="en-US" baseline="0" dirty="0" smtClean="0"/>
              <a:t> </a:t>
            </a:r>
            <a:r>
              <a:rPr lang="en-US" baseline="0" dirty="0" err="1" smtClean="0"/>
              <a:t>durante</a:t>
            </a:r>
            <a:r>
              <a:rPr lang="en-US" baseline="0" dirty="0" smtClean="0"/>
              <a:t> la </a:t>
            </a:r>
            <a:r>
              <a:rPr lang="en-US" baseline="0" dirty="0" err="1" smtClean="0"/>
              <a:t>fase</a:t>
            </a:r>
            <a:r>
              <a:rPr lang="en-US" baseline="0" dirty="0" smtClean="0"/>
              <a:t> de </a:t>
            </a:r>
            <a:r>
              <a:rPr lang="en-US" baseline="0" dirty="0" err="1" smtClean="0"/>
              <a:t>aprendizaje</a:t>
            </a:r>
            <a:r>
              <a:rPr lang="en-US" baseline="0" dirty="0" smtClean="0"/>
              <a:t>.</a:t>
            </a:r>
          </a:p>
          <a:p>
            <a:endParaRPr lang="en-US" baseline="0" dirty="0" smtClean="0"/>
          </a:p>
          <a:p>
            <a:r>
              <a:rPr lang="en-US" baseline="0" dirty="0" err="1" smtClean="0"/>
              <a:t>Cuando</a:t>
            </a:r>
            <a:r>
              <a:rPr lang="en-US" baseline="0" dirty="0" smtClean="0"/>
              <a:t> el </a:t>
            </a:r>
            <a:r>
              <a:rPr lang="en-US" baseline="0" dirty="0" err="1" smtClean="0"/>
              <a:t>atributo</a:t>
            </a:r>
            <a:r>
              <a:rPr lang="en-US" baseline="0" dirty="0" smtClean="0"/>
              <a:t> de </a:t>
            </a:r>
            <a:r>
              <a:rPr lang="en-US" baseline="0" dirty="0" err="1" smtClean="0"/>
              <a:t>clase</a:t>
            </a:r>
            <a:r>
              <a:rPr lang="en-US" baseline="0" dirty="0" smtClean="0"/>
              <a:t> </a:t>
            </a:r>
            <a:r>
              <a:rPr lang="en-US" baseline="0" dirty="0" err="1" smtClean="0"/>
              <a:t>es</a:t>
            </a:r>
            <a:r>
              <a:rPr lang="en-US" baseline="0" dirty="0" smtClean="0"/>
              <a:t> </a:t>
            </a:r>
            <a:r>
              <a:rPr lang="en-US" baseline="0" dirty="0" err="1" smtClean="0"/>
              <a:t>Numerico</a:t>
            </a:r>
            <a:r>
              <a:rPr lang="en-US" baseline="0" dirty="0" smtClean="0"/>
              <a:t> se dice </a:t>
            </a:r>
            <a:r>
              <a:rPr lang="en-US" baseline="0" dirty="0" err="1" smtClean="0"/>
              <a:t>que</a:t>
            </a:r>
            <a:r>
              <a:rPr lang="en-US" baseline="0" dirty="0" smtClean="0"/>
              <a:t> </a:t>
            </a:r>
            <a:r>
              <a:rPr lang="en-US" baseline="0" dirty="0" err="1" smtClean="0"/>
              <a:t>estamos</a:t>
            </a:r>
            <a:r>
              <a:rPr lang="en-US" baseline="0" dirty="0" smtClean="0"/>
              <a:t> ante un </a:t>
            </a:r>
            <a:r>
              <a:rPr lang="en-US" baseline="0" dirty="0" err="1" smtClean="0"/>
              <a:t>problema</a:t>
            </a:r>
            <a:r>
              <a:rPr lang="en-US" baseline="0" dirty="0" smtClean="0"/>
              <a:t> de </a:t>
            </a:r>
            <a:r>
              <a:rPr lang="en-US" baseline="0" dirty="0" err="1" smtClean="0"/>
              <a:t>Regresión</a:t>
            </a:r>
            <a:r>
              <a:rPr lang="en-US" baseline="0" dirty="0" smtClean="0"/>
              <a:t>.</a:t>
            </a:r>
          </a:p>
          <a:p>
            <a:endParaRPr lang="en-US" baseline="0" dirty="0" smtClean="0"/>
          </a:p>
          <a:p>
            <a:r>
              <a:rPr lang="en-US" baseline="0" dirty="0" err="1" smtClean="0"/>
              <a:t>Mientras</a:t>
            </a:r>
            <a:r>
              <a:rPr lang="en-US" baseline="0" dirty="0" smtClean="0"/>
              <a:t> </a:t>
            </a:r>
            <a:r>
              <a:rPr lang="en-US" baseline="0" dirty="0" err="1" smtClean="0"/>
              <a:t>que</a:t>
            </a:r>
            <a:r>
              <a:rPr lang="en-US" baseline="0" dirty="0" smtClean="0"/>
              <a:t> </a:t>
            </a:r>
            <a:r>
              <a:rPr lang="en-US" baseline="0" dirty="0" err="1" smtClean="0"/>
              <a:t>cuando</a:t>
            </a:r>
            <a:r>
              <a:rPr lang="en-US" baseline="0" dirty="0" smtClean="0"/>
              <a:t> el </a:t>
            </a:r>
            <a:r>
              <a:rPr lang="en-US" baseline="0" dirty="0" err="1" smtClean="0"/>
              <a:t>atributo</a:t>
            </a:r>
            <a:r>
              <a:rPr lang="en-US" baseline="0" dirty="0" smtClean="0"/>
              <a:t> de </a:t>
            </a:r>
            <a:r>
              <a:rPr lang="en-US" baseline="0" dirty="0" err="1" smtClean="0"/>
              <a:t>clase</a:t>
            </a:r>
            <a:r>
              <a:rPr lang="en-US" baseline="0" dirty="0" smtClean="0"/>
              <a:t> </a:t>
            </a:r>
            <a:r>
              <a:rPr lang="en-US" baseline="0" dirty="0" err="1" smtClean="0"/>
              <a:t>es</a:t>
            </a:r>
            <a:r>
              <a:rPr lang="en-US" baseline="0" dirty="0" smtClean="0"/>
              <a:t> Nominal </a:t>
            </a:r>
            <a:r>
              <a:rPr lang="en-US" baseline="0" dirty="0" err="1" smtClean="0"/>
              <a:t>estamos</a:t>
            </a:r>
            <a:r>
              <a:rPr lang="en-US" baseline="0" dirty="0" smtClean="0"/>
              <a:t> ante un </a:t>
            </a:r>
            <a:r>
              <a:rPr lang="en-US" baseline="0" dirty="0" err="1" smtClean="0"/>
              <a:t>problema</a:t>
            </a:r>
            <a:r>
              <a:rPr lang="en-US" baseline="0" dirty="0" smtClean="0"/>
              <a:t> de </a:t>
            </a:r>
            <a:r>
              <a:rPr lang="en-US" baseline="0" dirty="0" err="1" smtClean="0"/>
              <a:t>Clasificación</a:t>
            </a:r>
            <a:r>
              <a:rPr lang="en-US" baseline="0" dirty="0" smtClean="0"/>
              <a:t>.</a:t>
            </a:r>
          </a:p>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15</a:t>
            </a:fld>
            <a:endParaRPr 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El clasificador obtenido es resultado de un proceso inductivo y como tal su efectividad no está garantizada. Además de evaluar el clasificador con el sentido crítico del usuario es necesario establecer métricas claras del desempeño del mismo. Para esto se prueba el clasificador con instancias cuya clase se conoce previamente y se comparan la clase verdadera y la predicha.</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En clasificación una métrica común consiste en contar la cantidad de instancias bien clasificadas y las mal clasificadas para luego obtener la taza de error. Cuando el atributo de clase es numérico otras medidas de error son tomadas. Medidas utilizadas frecuentemente son el error absoluto medio, el error cuadrático medio y el coeficiente de correlación ([1]). </a:t>
            </a:r>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16</a:t>
            </a:fld>
            <a:endParaRPr lang="es-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El </a:t>
            </a:r>
            <a:r>
              <a:rPr lang="en-US" sz="1200" kern="1200" dirty="0" err="1" smtClean="0">
                <a:solidFill>
                  <a:schemeClr val="tx1"/>
                </a:solidFill>
                <a:latin typeface="+mn-lt"/>
                <a:ea typeface="+mn-ea"/>
                <a:cs typeface="+mn-cs"/>
              </a:rPr>
              <a:t>proceso</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aprendizaje</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maquina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iterativo</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Usualmente</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usuario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Comienza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por</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seleccion</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preparacion</a:t>
            </a:r>
            <a:r>
              <a:rPr lang="en-US" sz="1200" kern="1200" baseline="0" dirty="0" smtClean="0">
                <a:solidFill>
                  <a:schemeClr val="tx1"/>
                </a:solidFill>
                <a:latin typeface="+mn-lt"/>
                <a:ea typeface="+mn-ea"/>
                <a:cs typeface="+mn-cs"/>
              </a:rPr>
              <a:t> de los </a:t>
            </a:r>
            <a:r>
              <a:rPr lang="en-US" sz="1200" kern="1200" baseline="0" dirty="0" err="1" smtClean="0">
                <a:solidFill>
                  <a:schemeClr val="tx1"/>
                </a:solidFill>
                <a:latin typeface="+mn-lt"/>
                <a:ea typeface="+mn-ea"/>
                <a:cs typeface="+mn-cs"/>
              </a:rPr>
              <a:t>datos</a:t>
            </a:r>
            <a:r>
              <a:rPr lang="en-US" sz="1200" kern="1200" baseline="0" dirty="0" smtClean="0">
                <a:solidFill>
                  <a:schemeClr val="tx1"/>
                </a:solidFill>
                <a:latin typeface="+mn-lt"/>
                <a:ea typeface="+mn-ea"/>
                <a:cs typeface="+mn-cs"/>
              </a:rPr>
              <a:t> a </a:t>
            </a:r>
            <a:r>
              <a:rPr lang="en-US" sz="1200" kern="1200" baseline="0" dirty="0" err="1" smtClean="0">
                <a:solidFill>
                  <a:schemeClr val="tx1"/>
                </a:solidFill>
                <a:latin typeface="+mn-lt"/>
                <a:ea typeface="+mn-ea"/>
                <a:cs typeface="+mn-cs"/>
              </a:rPr>
              <a:t>utilizar</a:t>
            </a:r>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Generalmente</a:t>
            </a:r>
            <a:r>
              <a:rPr lang="en-US" sz="1200" kern="1200" baseline="0" dirty="0" smtClean="0">
                <a:solidFill>
                  <a:schemeClr val="tx1"/>
                </a:solidFill>
                <a:latin typeface="+mn-lt"/>
                <a:ea typeface="+mn-ea"/>
                <a:cs typeface="+mn-cs"/>
              </a:rPr>
              <a:t> los </a:t>
            </a:r>
            <a:r>
              <a:rPr lang="en-US" sz="1200" kern="1200" baseline="0" dirty="0" err="1" smtClean="0">
                <a:solidFill>
                  <a:schemeClr val="tx1"/>
                </a:solidFill>
                <a:latin typeface="+mn-lt"/>
                <a:ea typeface="+mn-ea"/>
                <a:cs typeface="+mn-cs"/>
              </a:rPr>
              <a:t>datos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suelen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tener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impurezas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como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ruido</a:t>
            </a:r>
            <a:r>
              <a:rPr lang="en-US" sz="1200" kern="1200" baseline="0" dirty="0" smtClean="0">
                <a:solidFill>
                  <a:schemeClr val="tx1"/>
                </a:solidFill>
                <a:latin typeface="+mn-lt"/>
                <a:ea typeface="+mn-ea"/>
                <a:cs typeface="+mn-cs"/>
              </a:rPr>
              <a:t> o </a:t>
            </a:r>
            <a:r>
              <a:rPr lang="en-US" sz="1200" kern="1200" baseline="0" dirty="0" err="1" smtClean="0">
                <a:solidFill>
                  <a:schemeClr val="tx1"/>
                </a:solidFill>
                <a:latin typeface="+mn-lt"/>
                <a:ea typeface="+mn-ea"/>
                <a:cs typeface="+mn-cs"/>
              </a:rPr>
              <a:t>valores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faltantes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Estos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deben</a:t>
            </a:r>
            <a:r>
              <a:rPr lang="en-US" sz="1200" kern="1200" baseline="0" dirty="0" smtClean="0">
                <a:solidFill>
                  <a:schemeClr val="tx1"/>
                </a:solidFill>
                <a:latin typeface="+mn-lt"/>
                <a:ea typeface="+mn-ea"/>
                <a:cs typeface="+mn-cs"/>
              </a:rPr>
              <a:t> ser </a:t>
            </a:r>
            <a:r>
              <a:rPr lang="en-US" sz="1200" kern="1200" baseline="0" dirty="0" err="1" smtClean="0">
                <a:solidFill>
                  <a:schemeClr val="tx1"/>
                </a:solidFill>
                <a:latin typeface="+mn-lt"/>
                <a:ea typeface="+mn-ea"/>
                <a:cs typeface="+mn-cs"/>
              </a:rPr>
              <a:t>detectados</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eliminados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obtener</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mejore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rendimiento</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Ademas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cuando</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numero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atributos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instancia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grande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necesario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reducir</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cantidad</a:t>
            </a:r>
            <a:r>
              <a:rPr lang="en-US" sz="1200" kern="1200" baseline="0" dirty="0" smtClean="0">
                <a:solidFill>
                  <a:schemeClr val="tx1"/>
                </a:solidFill>
                <a:latin typeface="+mn-lt"/>
                <a:ea typeface="+mn-ea"/>
                <a:cs typeface="+mn-cs"/>
              </a:rPr>
              <a:t> de los </a:t>
            </a:r>
            <a:r>
              <a:rPr lang="en-US" sz="1200" kern="1200" baseline="0" dirty="0" err="1" smtClean="0">
                <a:solidFill>
                  <a:schemeClr val="tx1"/>
                </a:solidFill>
                <a:latin typeface="+mn-lt"/>
                <a:ea typeface="+mn-ea"/>
                <a:cs typeface="+mn-cs"/>
              </a:rPr>
              <a:t>mismos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seleccionando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aquellos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que</a:t>
            </a:r>
            <a:r>
              <a:rPr lang="en-US" sz="1200" kern="1200" baseline="0" dirty="0" smtClean="0">
                <a:solidFill>
                  <a:schemeClr val="tx1"/>
                </a:solidFill>
                <a:latin typeface="+mn-lt"/>
                <a:ea typeface="+mn-ea"/>
                <a:cs typeface="+mn-cs"/>
              </a:rPr>
              <a:t> son </a:t>
            </a:r>
            <a:r>
              <a:rPr lang="en-US" sz="1200" kern="1200" baseline="0" dirty="0" err="1" smtClean="0">
                <a:solidFill>
                  <a:schemeClr val="tx1"/>
                </a:solidFill>
                <a:latin typeface="+mn-lt"/>
                <a:ea typeface="+mn-ea"/>
                <a:cs typeface="+mn-cs"/>
              </a:rPr>
              <a:t>realmente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importante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problema</a:t>
            </a:r>
            <a:r>
              <a:rPr lang="en-US" sz="1200" kern="1200" baseline="0" dirty="0" smtClean="0">
                <a:solidFill>
                  <a:schemeClr val="tx1"/>
                </a:solidFill>
                <a:latin typeface="+mn-lt"/>
                <a:ea typeface="+mn-ea"/>
                <a:cs typeface="+mn-cs"/>
              </a:rPr>
              <a:t> en </a:t>
            </a:r>
            <a:r>
              <a:rPr lang="en-US" sz="1200" kern="1200" baseline="0" dirty="0" err="1" smtClean="0">
                <a:solidFill>
                  <a:schemeClr val="tx1"/>
                </a:solidFill>
                <a:latin typeface="+mn-lt"/>
                <a:ea typeface="+mn-ea"/>
                <a:cs typeface="+mn-cs"/>
              </a:rPr>
              <a:t>cuestion</a:t>
            </a:r>
            <a:r>
              <a:rPr lang="en-US" sz="1200" kern="1200" baseline="0" dirty="0" smtClean="0">
                <a:solidFill>
                  <a:schemeClr val="tx1"/>
                </a:solidFill>
                <a:latin typeface="+mn-lt"/>
                <a:ea typeface="+mn-ea"/>
                <a:cs typeface="+mn-cs"/>
              </a:rPr>
              <a:t>. </a:t>
            </a:r>
            <a:r>
              <a:rPr lang="es-AR" sz="1200" kern="1200" dirty="0" smtClean="0">
                <a:solidFill>
                  <a:schemeClr val="tx1"/>
                </a:solidFill>
                <a:latin typeface="+mn-lt"/>
                <a:ea typeface="+mn-ea"/>
                <a:cs typeface="+mn-cs"/>
              </a:rPr>
              <a:t>. Para lidiar con este problema suelen ser utilizadas las técnicas de Selección de Atributos y Extracción de Atributos.</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El </a:t>
            </a:r>
            <a:r>
              <a:rPr lang="en-US" sz="1200" kern="1200" baseline="0" dirty="0" err="1" smtClean="0">
                <a:solidFill>
                  <a:schemeClr val="tx1"/>
                </a:solidFill>
                <a:latin typeface="+mn-lt"/>
                <a:ea typeface="+mn-ea"/>
                <a:cs typeface="+mn-cs"/>
              </a:rPr>
              <a:t>usuario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juega</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rol</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importante</a:t>
            </a:r>
            <a:r>
              <a:rPr lang="en-US" sz="1200" kern="1200" baseline="0" dirty="0" smtClean="0">
                <a:solidFill>
                  <a:schemeClr val="tx1"/>
                </a:solidFill>
                <a:latin typeface="+mn-lt"/>
                <a:ea typeface="+mn-ea"/>
                <a:cs typeface="+mn-cs"/>
              </a:rPr>
              <a:t> en el </a:t>
            </a:r>
            <a:r>
              <a:rPr lang="en-US" sz="1200" kern="1200" baseline="0" dirty="0" err="1" smtClean="0">
                <a:solidFill>
                  <a:schemeClr val="tx1"/>
                </a:solidFill>
                <a:latin typeface="+mn-lt"/>
                <a:ea typeface="+mn-ea"/>
                <a:cs typeface="+mn-cs"/>
              </a:rPr>
              <a:t>proceso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aportando</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conocimiento</a:t>
            </a:r>
            <a:r>
              <a:rPr lang="en-US" sz="1200" kern="1200" baseline="0" dirty="0" smtClean="0">
                <a:solidFill>
                  <a:schemeClr val="tx1"/>
                </a:solidFill>
                <a:latin typeface="+mn-lt"/>
                <a:ea typeface="+mn-ea"/>
                <a:cs typeface="+mn-cs"/>
              </a:rPr>
              <a:t> del </a:t>
            </a:r>
            <a:r>
              <a:rPr lang="en-US" sz="1200" kern="1200" baseline="0" dirty="0" err="1" smtClean="0">
                <a:solidFill>
                  <a:schemeClr val="tx1"/>
                </a:solidFill>
                <a:latin typeface="+mn-lt"/>
                <a:ea typeface="+mn-ea"/>
                <a:cs typeface="+mn-cs"/>
              </a:rPr>
              <a:t>dominio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especificacion</a:t>
            </a:r>
            <a:r>
              <a:rPr lang="en-US" sz="1200" kern="1200" baseline="0" dirty="0" smtClean="0">
                <a:solidFill>
                  <a:schemeClr val="tx1"/>
                </a:solidFill>
                <a:latin typeface="+mn-lt"/>
                <a:ea typeface="+mn-ea"/>
                <a:cs typeface="+mn-cs"/>
              </a:rPr>
              <a:t> del </a:t>
            </a:r>
            <a:r>
              <a:rPr lang="en-US" sz="1200" kern="1200" baseline="0" dirty="0" err="1" smtClean="0">
                <a:solidFill>
                  <a:schemeClr val="tx1"/>
                </a:solidFill>
                <a:latin typeface="+mn-lt"/>
                <a:ea typeface="+mn-ea"/>
                <a:cs typeface="+mn-cs"/>
              </a:rPr>
              <a:t>problema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asi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como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tambien</a:t>
            </a:r>
            <a:r>
              <a:rPr lang="en-US" sz="1200" kern="1200" baseline="0" dirty="0" smtClean="0">
                <a:solidFill>
                  <a:schemeClr val="tx1"/>
                </a:solidFill>
                <a:latin typeface="+mn-lt"/>
                <a:ea typeface="+mn-ea"/>
                <a:cs typeface="+mn-cs"/>
              </a:rPr>
              <a:t> en la </a:t>
            </a:r>
            <a:r>
              <a:rPr lang="en-US" sz="1200" kern="1200" baseline="0" dirty="0" err="1" smtClean="0">
                <a:solidFill>
                  <a:schemeClr val="tx1"/>
                </a:solidFill>
                <a:latin typeface="+mn-lt"/>
                <a:ea typeface="+mn-ea"/>
                <a:cs typeface="+mn-cs"/>
              </a:rPr>
              <a:t>seleccion</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parametrizacion</a:t>
            </a:r>
            <a:r>
              <a:rPr lang="en-US" sz="1200" kern="1200" baseline="0" dirty="0" smtClean="0">
                <a:solidFill>
                  <a:schemeClr val="tx1"/>
                </a:solidFill>
                <a:latin typeface="+mn-lt"/>
                <a:ea typeface="+mn-ea"/>
                <a:cs typeface="+mn-cs"/>
              </a:rPr>
              <a:t> de los </a:t>
            </a:r>
            <a:r>
              <a:rPr lang="en-US" sz="1200" kern="1200" baseline="0" dirty="0" err="1" smtClean="0">
                <a:solidFill>
                  <a:schemeClr val="tx1"/>
                </a:solidFill>
                <a:latin typeface="+mn-lt"/>
                <a:ea typeface="+mn-ea"/>
                <a:cs typeface="+mn-cs"/>
              </a:rPr>
              <a:t>algoritmos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aprendizaje</a:t>
            </a:r>
            <a:r>
              <a:rPr lang="en-US" sz="1200" kern="1200" baseline="0" dirty="0" smtClean="0">
                <a:solidFill>
                  <a:schemeClr val="tx1"/>
                </a:solidFill>
                <a:latin typeface="+mn-lt"/>
                <a:ea typeface="+mn-ea"/>
                <a:cs typeface="+mn-cs"/>
              </a:rPr>
              <a:t> a </a:t>
            </a:r>
            <a:r>
              <a:rPr lang="en-US" sz="1200" kern="1200" baseline="0" dirty="0" err="1" smtClean="0">
                <a:solidFill>
                  <a:schemeClr val="tx1"/>
                </a:solidFill>
                <a:latin typeface="+mn-lt"/>
                <a:ea typeface="+mn-ea"/>
                <a:cs typeface="+mn-cs"/>
              </a:rPr>
              <a:t>utilizar</a:t>
            </a:r>
            <a:r>
              <a:rPr lang="en-US" sz="120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Usualmente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una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vez</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obtenido</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clasificador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desempeño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evaluado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por</a:t>
            </a:r>
            <a:r>
              <a:rPr lang="en-US" sz="1200" kern="1200" baseline="0" dirty="0" smtClean="0">
                <a:solidFill>
                  <a:schemeClr val="tx1"/>
                </a:solidFill>
                <a:latin typeface="+mn-lt"/>
                <a:ea typeface="+mn-ea"/>
                <a:cs typeface="+mn-cs"/>
              </a:rPr>
              <a:t> parte del </a:t>
            </a:r>
            <a:r>
              <a:rPr lang="en-US" sz="1200" kern="1200" baseline="0" dirty="0" err="1" smtClean="0">
                <a:solidFill>
                  <a:schemeClr val="tx1"/>
                </a:solidFill>
                <a:latin typeface="+mn-lt"/>
                <a:ea typeface="+mn-ea"/>
                <a:cs typeface="+mn-cs"/>
              </a:rPr>
              <a:t>usuario</a:t>
            </a:r>
            <a:r>
              <a:rPr lang="en-US" sz="1200" kern="1200" baseline="0" dirty="0" smtClean="0">
                <a:solidFill>
                  <a:schemeClr val="tx1"/>
                </a:solidFill>
                <a:latin typeface="+mn-lt"/>
                <a:ea typeface="+mn-ea"/>
                <a:cs typeface="+mn-cs"/>
              </a:rPr>
              <a:t> y a </a:t>
            </a:r>
            <a:r>
              <a:rPr lang="en-US" sz="1200" kern="1200" baseline="0" dirty="0" err="1" smtClean="0">
                <a:solidFill>
                  <a:schemeClr val="tx1"/>
                </a:solidFill>
                <a:latin typeface="+mn-lt"/>
                <a:ea typeface="+mn-ea"/>
                <a:cs typeface="+mn-cs"/>
              </a:rPr>
              <a:t>partir</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esta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evaluacion</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buscan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corregir</a:t>
            </a:r>
            <a:r>
              <a:rPr lang="en-US" sz="1200" kern="1200" baseline="0" dirty="0" smtClean="0">
                <a:solidFill>
                  <a:schemeClr val="tx1"/>
                </a:solidFill>
                <a:latin typeface="+mn-lt"/>
                <a:ea typeface="+mn-ea"/>
                <a:cs typeface="+mn-cs"/>
              </a:rPr>
              <a:t> los </a:t>
            </a:r>
            <a:r>
              <a:rPr lang="en-US" sz="1200" kern="1200" baseline="0" dirty="0" err="1" smtClean="0">
                <a:solidFill>
                  <a:schemeClr val="tx1"/>
                </a:solidFill>
                <a:latin typeface="+mn-lt"/>
                <a:ea typeface="+mn-ea"/>
                <a:cs typeface="+mn-cs"/>
              </a:rPr>
              <a:t>pasos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anteriores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lograr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obtener</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clasificador</a:t>
            </a:r>
            <a:r>
              <a:rPr lang="en-US" sz="1200" kern="1200" baseline="0" dirty="0" smtClean="0">
                <a:solidFill>
                  <a:schemeClr val="tx1"/>
                </a:solidFill>
                <a:latin typeface="+mn-lt"/>
                <a:ea typeface="+mn-ea"/>
                <a:cs typeface="+mn-cs"/>
              </a:rPr>
              <a:t> con </a:t>
            </a:r>
            <a:r>
              <a:rPr lang="en-US" sz="1200" kern="1200" baseline="0" dirty="0" err="1" smtClean="0">
                <a:solidFill>
                  <a:schemeClr val="tx1"/>
                </a:solidFill>
                <a:latin typeface="+mn-lt"/>
                <a:ea typeface="+mn-ea"/>
                <a:cs typeface="+mn-cs"/>
              </a:rPr>
              <a:t>mejor</a:t>
            </a:r>
            <a:r>
              <a:rPr lang="en-US" sz="1200" kern="1200" baseline="0" dirty="0" smtClean="0">
                <a:solidFill>
                  <a:schemeClr val="tx1"/>
                </a:solidFill>
                <a:latin typeface="+mn-lt"/>
                <a:ea typeface="+mn-ea"/>
                <a:cs typeface="+mn-cs"/>
              </a:rPr>
              <a:t> performance…</a:t>
            </a:r>
            <a:r>
              <a:rPr lang="en-US" sz="1200" kern="1200" baseline="0" dirty="0" err="1" smtClean="0">
                <a:solidFill>
                  <a:schemeClr val="tx1"/>
                </a:solidFill>
                <a:latin typeface="+mn-lt"/>
                <a:ea typeface="+mn-ea"/>
                <a:cs typeface="+mn-cs"/>
              </a:rPr>
              <a:t>Así</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revisaran</a:t>
            </a:r>
            <a:r>
              <a:rPr lang="en-US" sz="1200" kern="1200" baseline="0" dirty="0" smtClean="0">
                <a:solidFill>
                  <a:schemeClr val="tx1"/>
                </a:solidFill>
                <a:latin typeface="+mn-lt"/>
                <a:ea typeface="+mn-ea"/>
                <a:cs typeface="+mn-cs"/>
              </a:rPr>
              <a:t> los </a:t>
            </a:r>
            <a:r>
              <a:rPr lang="en-US" sz="1200" kern="1200" baseline="0" dirty="0" err="1" smtClean="0">
                <a:solidFill>
                  <a:schemeClr val="tx1"/>
                </a:solidFill>
                <a:latin typeface="+mn-lt"/>
                <a:ea typeface="+mn-ea"/>
                <a:cs typeface="+mn-cs"/>
              </a:rPr>
              <a:t>atributos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algoritmos</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parametros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utilizados</a:t>
            </a:r>
            <a:r>
              <a:rPr lang="en-US" sz="1200" kern="1200" baseline="0" dirty="0" smtClean="0">
                <a:solidFill>
                  <a:schemeClr val="tx1"/>
                </a:solidFill>
                <a:latin typeface="+mn-lt"/>
                <a:ea typeface="+mn-ea"/>
                <a:cs typeface="+mn-cs"/>
              </a:rPr>
              <a:t> entre </a:t>
            </a:r>
            <a:r>
              <a:rPr lang="en-US" sz="1200" kern="1200" baseline="0" dirty="0" err="1" smtClean="0">
                <a:solidFill>
                  <a:schemeClr val="tx1"/>
                </a:solidFill>
                <a:latin typeface="+mn-lt"/>
                <a:ea typeface="+mn-ea"/>
                <a:cs typeface="+mn-cs"/>
              </a:rPr>
              <a:t>otras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cosas</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En la figura 2-1 se muestra un conjunto de ejemplos los cuales son utilizados como entrada a un algoritmo de aprendizaje de máquina para generar un clasificador. Las instancias están compuestas por un conjunto de atributos correspondientes a las observaciones del ambiente en una cancha de golf. El atributo de clase representa si el día es apropiado o no para la práctica de golf en la cancha en cuestión. El usuario incorpora conocimiento acerca del problema seleccionando los datos a usar como entrenamiento así como también en la selección y </a:t>
            </a:r>
            <a:r>
              <a:rPr lang="es-AR" sz="1200" kern="1200" dirty="0" err="1" smtClean="0">
                <a:solidFill>
                  <a:schemeClr val="tx1"/>
                </a:solidFill>
                <a:latin typeface="+mn-lt"/>
                <a:ea typeface="+mn-ea"/>
                <a:cs typeface="+mn-cs"/>
              </a:rPr>
              <a:t>parametrización</a:t>
            </a:r>
            <a:r>
              <a:rPr lang="es-AR" sz="1200" kern="1200" dirty="0" smtClean="0">
                <a:solidFill>
                  <a:schemeClr val="tx1"/>
                </a:solidFill>
                <a:latin typeface="+mn-lt"/>
                <a:ea typeface="+mn-ea"/>
                <a:cs typeface="+mn-cs"/>
              </a:rPr>
              <a:t> de los algoritmos de aprendizaje de máquina.</a:t>
            </a:r>
          </a:p>
          <a:p>
            <a:endParaRPr lang="en-US" dirty="0" smtClean="0"/>
          </a:p>
        </p:txBody>
      </p:sp>
      <p:sp>
        <p:nvSpPr>
          <p:cNvPr id="4" name="Slide Number Placeholder 3"/>
          <p:cNvSpPr>
            <a:spLocks noGrp="1"/>
          </p:cNvSpPr>
          <p:nvPr>
            <p:ph type="sldNum" sz="quarter" idx="10"/>
          </p:nvPr>
        </p:nvSpPr>
        <p:spPr/>
        <p:txBody>
          <a:bodyPr/>
          <a:lstStyle/>
          <a:p>
            <a:fld id="{0B94F1A4-9E02-42A3-A48D-511FB3467974}" type="slidenum">
              <a:rPr lang="es-AR" smtClean="0"/>
              <a:pPr/>
              <a:t>17</a:t>
            </a:fld>
            <a:endParaRPr lang="es-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18</a:t>
            </a:fld>
            <a:endParaRPr lang="es-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latin typeface="+mn-lt"/>
                <a:ea typeface="+mn-ea"/>
                <a:cs typeface="+mn-cs"/>
              </a:rPr>
              <a:t>Nuestra</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prouesta</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consistio</a:t>
            </a:r>
            <a:r>
              <a:rPr lang="es-ES_tradnl" sz="1200" kern="1200" baseline="0" dirty="0" smtClean="0">
                <a:solidFill>
                  <a:schemeClr val="tx1"/>
                </a:solidFill>
                <a:latin typeface="+mn-lt"/>
                <a:ea typeface="+mn-ea"/>
                <a:cs typeface="+mn-cs"/>
              </a:rPr>
              <a:t> en la </a:t>
            </a:r>
            <a:r>
              <a:rPr lang="es-ES_tradnl" sz="1200" kern="1200" baseline="0" dirty="0" err="1" smtClean="0">
                <a:solidFill>
                  <a:schemeClr val="tx1"/>
                </a:solidFill>
                <a:latin typeface="+mn-lt"/>
                <a:ea typeface="+mn-ea"/>
                <a:cs typeface="+mn-cs"/>
              </a:rPr>
              <a:t>utilizacion</a:t>
            </a:r>
            <a:r>
              <a:rPr lang="es-ES_tradnl" sz="1200" kern="1200" baseline="0" dirty="0" smtClean="0">
                <a:solidFill>
                  <a:schemeClr val="tx1"/>
                </a:solidFill>
                <a:latin typeface="+mn-lt"/>
                <a:ea typeface="+mn-ea"/>
                <a:cs typeface="+mn-cs"/>
              </a:rPr>
              <a:t> de algoritmos de aprendizaje supervisado </a:t>
            </a:r>
            <a:r>
              <a:rPr lang="es-ES_tradnl" sz="1200" kern="1200" dirty="0" smtClean="0">
                <a:solidFill>
                  <a:schemeClr val="tx1"/>
                </a:solidFill>
                <a:latin typeface="+mn-lt"/>
                <a:ea typeface="+mn-ea"/>
                <a:cs typeface="+mn-cs"/>
              </a:rPr>
              <a:t>para aprender de casos pasados como un determinado pronóstico de alta mar se vio reflejado en las cercanías de la costa de</a:t>
            </a:r>
            <a:r>
              <a:rPr lang="es-ES_tradnl" sz="1200" kern="1200" baseline="0" dirty="0" smtClean="0">
                <a:solidFill>
                  <a:schemeClr val="tx1"/>
                </a:solidFill>
                <a:latin typeface="+mn-lt"/>
                <a:ea typeface="+mn-ea"/>
                <a:cs typeface="+mn-cs"/>
              </a:rPr>
              <a:t> una determinada playa</a:t>
            </a:r>
            <a:r>
              <a:rPr lang="es-ES_tradnl"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es-ES_tradnl" sz="1200" kern="1200" dirty="0" smtClean="0">
                <a:solidFill>
                  <a:schemeClr val="tx1"/>
                </a:solidFill>
                <a:latin typeface="+mn-lt"/>
                <a:ea typeface="+mn-ea"/>
                <a:cs typeface="+mn-cs"/>
              </a:rPr>
              <a:t>Los atributos de instancia </a:t>
            </a:r>
            <a:r>
              <a:rPr lang="es-ES_tradnl" sz="1200" kern="1200" dirty="0" err="1" smtClean="0">
                <a:solidFill>
                  <a:schemeClr val="tx1"/>
                </a:solidFill>
                <a:latin typeface="+mn-lt"/>
                <a:ea typeface="+mn-ea"/>
                <a:cs typeface="+mn-cs"/>
              </a:rPr>
              <a:t>estaran</a:t>
            </a:r>
            <a:r>
              <a:rPr lang="es-ES_tradnl" sz="1200" kern="1200" baseline="0" dirty="0" smtClean="0">
                <a:solidFill>
                  <a:schemeClr val="tx1"/>
                </a:solidFill>
                <a:latin typeface="+mn-lt"/>
                <a:ea typeface="+mn-ea"/>
                <a:cs typeface="+mn-cs"/>
              </a:rPr>
              <a:t> dados por los </a:t>
            </a:r>
            <a:r>
              <a:rPr lang="es-ES_tradnl" sz="1200" kern="1200" baseline="0" dirty="0" err="1" smtClean="0">
                <a:solidFill>
                  <a:schemeClr val="tx1"/>
                </a:solidFill>
                <a:latin typeface="+mn-lt"/>
                <a:ea typeface="+mn-ea"/>
                <a:cs typeface="+mn-cs"/>
              </a:rPr>
              <a:t>parametros</a:t>
            </a:r>
            <a:r>
              <a:rPr lang="es-ES_tradnl" sz="1200" kern="1200" baseline="0" dirty="0" smtClean="0">
                <a:solidFill>
                  <a:schemeClr val="tx1"/>
                </a:solidFill>
                <a:latin typeface="+mn-lt"/>
                <a:ea typeface="+mn-ea"/>
                <a:cs typeface="+mn-cs"/>
              </a:rPr>
              <a:t> de olas de alta mar brindados por el pronostico de alta mar para un punto de la grilla cercano a la playa en </a:t>
            </a:r>
            <a:r>
              <a:rPr lang="es-ES_tradnl" sz="1200" kern="1200" baseline="0" dirty="0" err="1" smtClean="0">
                <a:solidFill>
                  <a:schemeClr val="tx1"/>
                </a:solidFill>
                <a:latin typeface="+mn-lt"/>
                <a:ea typeface="+mn-ea"/>
                <a:cs typeface="+mn-cs"/>
              </a:rPr>
              <a:t>cuestion</a:t>
            </a:r>
            <a:r>
              <a:rPr lang="es-ES_tradnl"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endParaRPr lang="es-ES_tradnl"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es-ES_tradnl" sz="1200" kern="1200" baseline="0" dirty="0" smtClean="0">
                <a:solidFill>
                  <a:schemeClr val="tx1"/>
                </a:solidFill>
                <a:latin typeface="+mn-lt"/>
                <a:ea typeface="+mn-ea"/>
                <a:cs typeface="+mn-cs"/>
              </a:rPr>
              <a:t> El atributo de clase se corresponde a la altura de la ola reportada por un experto en la playa que se quiere estudiar.</a:t>
            </a: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endParaRPr lang="es-ES_tradnl"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endParaRPr lang="es-ES_tradnl"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es-ES_tradnl" sz="1200" kern="1200" baseline="0" dirty="0" smtClean="0">
                <a:solidFill>
                  <a:schemeClr val="tx1"/>
                </a:solidFill>
                <a:latin typeface="+mn-lt"/>
                <a:ea typeface="+mn-ea"/>
                <a:cs typeface="+mn-cs"/>
              </a:rPr>
              <a:t>De esta manera el algoritmo de aprendizaje buscara inferir el proceso de </a:t>
            </a:r>
            <a:r>
              <a:rPr lang="es-ES_tradnl" sz="1200" kern="1200" baseline="0" dirty="0" err="1" smtClean="0">
                <a:solidFill>
                  <a:schemeClr val="tx1"/>
                </a:solidFill>
                <a:latin typeface="+mn-lt"/>
                <a:ea typeface="+mn-ea"/>
                <a:cs typeface="+mn-cs"/>
              </a:rPr>
              <a:t>transformacion</a:t>
            </a:r>
            <a:r>
              <a:rPr lang="es-ES_tradnl" sz="1200" kern="1200" baseline="0" dirty="0" smtClean="0">
                <a:solidFill>
                  <a:schemeClr val="tx1"/>
                </a:solidFill>
                <a:latin typeface="+mn-lt"/>
                <a:ea typeface="+mn-ea"/>
                <a:cs typeface="+mn-cs"/>
              </a:rPr>
              <a:t> que sufren las olas desde el punto en alta mar, hasta la playa en </a:t>
            </a:r>
            <a:r>
              <a:rPr lang="es-ES_tradnl" sz="1200" kern="1200" baseline="0" dirty="0" err="1" smtClean="0">
                <a:solidFill>
                  <a:schemeClr val="tx1"/>
                </a:solidFill>
                <a:latin typeface="+mn-lt"/>
                <a:ea typeface="+mn-ea"/>
                <a:cs typeface="+mn-cs"/>
              </a:rPr>
              <a:t>cuestion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Asi</a:t>
            </a:r>
            <a:r>
              <a:rPr lang="es-ES_tradnl" sz="1200" kern="1200" baseline="0" dirty="0" smtClean="0">
                <a:solidFill>
                  <a:schemeClr val="tx1"/>
                </a:solidFill>
                <a:latin typeface="+mn-lt"/>
                <a:ea typeface="+mn-ea"/>
                <a:cs typeface="+mn-cs"/>
              </a:rPr>
              <a:t> una vez aprendida esta </a:t>
            </a:r>
            <a:r>
              <a:rPr lang="es-ES_tradnl" sz="1200" kern="1200" baseline="0" dirty="0" err="1" smtClean="0">
                <a:solidFill>
                  <a:schemeClr val="tx1"/>
                </a:solidFill>
                <a:latin typeface="+mn-lt"/>
                <a:ea typeface="+mn-ea"/>
                <a:cs typeface="+mn-cs"/>
              </a:rPr>
              <a:t>transformacion</a:t>
            </a:r>
            <a:r>
              <a:rPr lang="es-ES_tradnl" sz="1200" kern="1200" baseline="0" dirty="0" smtClean="0">
                <a:solidFill>
                  <a:schemeClr val="tx1"/>
                </a:solidFill>
                <a:latin typeface="+mn-lt"/>
                <a:ea typeface="+mn-ea"/>
                <a:cs typeface="+mn-cs"/>
              </a:rPr>
              <a:t> se </a:t>
            </a:r>
            <a:r>
              <a:rPr lang="es-ES_tradnl" sz="1200" kern="1200" baseline="0" dirty="0" err="1" smtClean="0">
                <a:solidFill>
                  <a:schemeClr val="tx1"/>
                </a:solidFill>
                <a:latin typeface="+mn-lt"/>
                <a:ea typeface="+mn-ea"/>
                <a:cs typeface="+mn-cs"/>
              </a:rPr>
              <a:t>podra</a:t>
            </a:r>
            <a:r>
              <a:rPr lang="es-ES_tradnl" sz="1200" kern="1200" baseline="0" dirty="0" smtClean="0">
                <a:solidFill>
                  <a:schemeClr val="tx1"/>
                </a:solidFill>
                <a:latin typeface="+mn-lt"/>
                <a:ea typeface="+mn-ea"/>
                <a:cs typeface="+mn-cs"/>
              </a:rPr>
              <a:t> predecir el valor de la altura de ola para un nuevo pronostico de alta mar.</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es-ES_tradnl" sz="1200" kern="1200" baseline="0" dirty="0" smtClean="0">
                <a:solidFill>
                  <a:schemeClr val="tx1"/>
                </a:solidFill>
                <a:latin typeface="+mn-lt"/>
                <a:ea typeface="+mn-ea"/>
                <a:cs typeface="+mn-cs"/>
              </a:rPr>
              <a:t>Dado que el atributo de clase(altura de la ola sobre la playa) es </a:t>
            </a:r>
            <a:r>
              <a:rPr lang="es-ES_tradnl" sz="1200" kern="1200" baseline="0" dirty="0" err="1" smtClean="0">
                <a:solidFill>
                  <a:schemeClr val="tx1"/>
                </a:solidFill>
                <a:latin typeface="+mn-lt"/>
                <a:ea typeface="+mn-ea"/>
                <a:cs typeface="+mn-cs"/>
              </a:rPr>
              <a:t>númerico</a:t>
            </a:r>
            <a:r>
              <a:rPr lang="es-ES_tradnl" sz="1200" kern="1200" baseline="0" dirty="0" smtClean="0">
                <a:solidFill>
                  <a:schemeClr val="tx1"/>
                </a:solidFill>
                <a:latin typeface="+mn-lt"/>
                <a:ea typeface="+mn-ea"/>
                <a:cs typeface="+mn-cs"/>
              </a:rPr>
              <a:t> estamos frente a un problema de regresión.</a:t>
            </a: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endParaRPr lang="es-ES_tradnl"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B94F1A4-9E02-42A3-A48D-511FB3467974}" type="slidenum">
              <a:rPr lang="es-AR" smtClean="0"/>
              <a:pPr/>
              <a:t>19</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r>
              <a:rPr lang="en-US" dirty="0" err="1" smtClean="0"/>
              <a:t>Dividiremos</a:t>
            </a:r>
            <a:r>
              <a:rPr lang="en-US" baseline="0" dirty="0" smtClean="0"/>
              <a:t> la </a:t>
            </a:r>
            <a:r>
              <a:rPr lang="en-US" baseline="0" dirty="0" err="1" smtClean="0"/>
              <a:t>exposicion</a:t>
            </a:r>
            <a:r>
              <a:rPr lang="en-US" baseline="0" dirty="0" smtClean="0"/>
              <a:t> en dos </a:t>
            </a:r>
            <a:r>
              <a:rPr lang="en-US" baseline="0" dirty="0" err="1" smtClean="0"/>
              <a:t>partes</a:t>
            </a:r>
            <a:r>
              <a:rPr lang="en-US" baseline="0" dirty="0" smtClean="0"/>
              <a:t>. En la </a:t>
            </a:r>
            <a:r>
              <a:rPr lang="en-US" baseline="0" dirty="0" err="1" smtClean="0"/>
              <a:t>primera</a:t>
            </a:r>
            <a:r>
              <a:rPr lang="en-US" baseline="0" dirty="0" smtClean="0"/>
              <a:t> les </a:t>
            </a:r>
            <a:r>
              <a:rPr lang="en-US" baseline="0" dirty="0" err="1" smtClean="0"/>
              <a:t>voy</a:t>
            </a:r>
            <a:r>
              <a:rPr lang="en-US" baseline="0" dirty="0" smtClean="0"/>
              <a:t> </a:t>
            </a:r>
            <a:r>
              <a:rPr lang="en-US" baseline="0" dirty="0" err="1" smtClean="0"/>
              <a:t>contar</a:t>
            </a:r>
            <a:r>
              <a:rPr lang="en-US" baseline="0" dirty="0" smtClean="0"/>
              <a:t> la </a:t>
            </a:r>
            <a:r>
              <a:rPr lang="en-US" baseline="0" dirty="0" err="1" smtClean="0"/>
              <a:t>problematica</a:t>
            </a:r>
            <a:r>
              <a:rPr lang="en-US" baseline="0" dirty="0" smtClean="0"/>
              <a:t>, la </a:t>
            </a:r>
            <a:r>
              <a:rPr lang="en-US" baseline="0" dirty="0" err="1" smtClean="0"/>
              <a:t>solucion</a:t>
            </a:r>
            <a:r>
              <a:rPr lang="en-US" baseline="0" dirty="0" smtClean="0"/>
              <a:t> </a:t>
            </a:r>
            <a:r>
              <a:rPr lang="en-US" baseline="0" dirty="0" err="1" smtClean="0"/>
              <a:t>propuesta</a:t>
            </a:r>
            <a:r>
              <a:rPr lang="en-US" baseline="0" dirty="0" smtClean="0"/>
              <a:t> y el </a:t>
            </a:r>
            <a:r>
              <a:rPr lang="en-US" baseline="0" dirty="0" err="1" smtClean="0"/>
              <a:t>caso</a:t>
            </a:r>
            <a:r>
              <a:rPr lang="en-US" baseline="0" dirty="0" smtClean="0"/>
              <a:t> de </a:t>
            </a:r>
            <a:r>
              <a:rPr lang="en-US" baseline="0" dirty="0" err="1" smtClean="0"/>
              <a:t>estudio</a:t>
            </a:r>
            <a:r>
              <a:rPr lang="en-US" baseline="0" dirty="0" smtClean="0"/>
              <a:t>.</a:t>
            </a:r>
          </a:p>
          <a:p>
            <a:endParaRPr lang="en-US" baseline="0" dirty="0" smtClean="0"/>
          </a:p>
          <a:p>
            <a:r>
              <a:rPr lang="en-US" baseline="0" dirty="0" smtClean="0"/>
              <a:t>* </a:t>
            </a:r>
            <a:r>
              <a:rPr lang="en-US" baseline="0" dirty="0" err="1" smtClean="0"/>
              <a:t>Mientras</a:t>
            </a:r>
            <a:r>
              <a:rPr lang="en-US" baseline="0" dirty="0" smtClean="0"/>
              <a:t> </a:t>
            </a:r>
            <a:r>
              <a:rPr lang="en-US" baseline="0" dirty="0" err="1" smtClean="0"/>
              <a:t>que</a:t>
            </a:r>
            <a:r>
              <a:rPr lang="en-US" baseline="0" dirty="0" smtClean="0"/>
              <a:t> maxi les </a:t>
            </a:r>
            <a:r>
              <a:rPr lang="en-US" baseline="0" dirty="0" err="1" smtClean="0"/>
              <a:t>contara</a:t>
            </a:r>
            <a:r>
              <a:rPr lang="en-US" baseline="0" dirty="0" smtClean="0"/>
              <a:t> </a:t>
            </a:r>
            <a:r>
              <a:rPr lang="en-US" baseline="0" dirty="0" err="1" smtClean="0"/>
              <a:t>acerca</a:t>
            </a:r>
            <a:r>
              <a:rPr lang="en-US" baseline="0" dirty="0" smtClean="0"/>
              <a:t> de los </a:t>
            </a:r>
            <a:r>
              <a:rPr lang="en-US" baseline="0" dirty="0" err="1" smtClean="0"/>
              <a:t>resultados</a:t>
            </a:r>
            <a:r>
              <a:rPr lang="en-US" baseline="0" dirty="0" smtClean="0"/>
              <a:t> </a:t>
            </a:r>
            <a:r>
              <a:rPr lang="en-US" baseline="0" dirty="0" err="1" smtClean="0"/>
              <a:t>obtenidos</a:t>
            </a:r>
            <a:r>
              <a:rPr lang="en-US" baseline="0" dirty="0" smtClean="0"/>
              <a:t>; la </a:t>
            </a:r>
            <a:r>
              <a:rPr lang="en-US" baseline="0" dirty="0" err="1" smtClean="0"/>
              <a:t>aplicacion</a:t>
            </a:r>
            <a:r>
              <a:rPr lang="en-US" baseline="0" dirty="0" smtClean="0"/>
              <a:t> </a:t>
            </a:r>
            <a:r>
              <a:rPr lang="en-US" baseline="0" dirty="0" err="1" smtClean="0"/>
              <a:t>desarrollada</a:t>
            </a:r>
            <a:r>
              <a:rPr lang="en-US" baseline="0" dirty="0" smtClean="0"/>
              <a:t> y </a:t>
            </a:r>
            <a:r>
              <a:rPr lang="en-US" baseline="0" dirty="0" err="1" smtClean="0"/>
              <a:t>las</a:t>
            </a:r>
            <a:r>
              <a:rPr lang="en-US" baseline="0" dirty="0" smtClean="0"/>
              <a:t> </a:t>
            </a:r>
            <a:r>
              <a:rPr lang="en-US" baseline="0" dirty="0" err="1" smtClean="0"/>
              <a:t>conclusiones</a:t>
            </a:r>
            <a:r>
              <a:rPr lang="en-US" baseline="0" dirty="0" smtClean="0"/>
              <a:t>.</a:t>
            </a:r>
          </a:p>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a:t>
            </a:fld>
            <a:endParaRPr lang="es-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Aqui</a:t>
            </a:r>
            <a:r>
              <a:rPr lang="en-US" dirty="0" smtClean="0"/>
              <a:t> se </a:t>
            </a:r>
            <a:r>
              <a:rPr lang="en-US" dirty="0" err="1" smtClean="0"/>
              <a:t>ve</a:t>
            </a:r>
            <a:r>
              <a:rPr lang="en-US" baseline="0" dirty="0" smtClean="0"/>
              <a:t> </a:t>
            </a:r>
            <a:r>
              <a:rPr lang="en-US" baseline="0" dirty="0" err="1" smtClean="0"/>
              <a:t>graficamente</a:t>
            </a:r>
            <a:r>
              <a:rPr lang="en-US" baseline="0" dirty="0" smtClean="0"/>
              <a:t>: </a:t>
            </a:r>
          </a:p>
          <a:p>
            <a:endParaRPr lang="en-US" baseline="0" dirty="0" smtClean="0"/>
          </a:p>
          <a:p>
            <a:r>
              <a:rPr lang="en-US" baseline="0" dirty="0" err="1" smtClean="0"/>
              <a:t>Una</a:t>
            </a:r>
            <a:r>
              <a:rPr lang="en-US" baseline="0" dirty="0" smtClean="0"/>
              <a:t> </a:t>
            </a:r>
            <a:r>
              <a:rPr lang="en-US" baseline="0" dirty="0" err="1" smtClean="0"/>
              <a:t>vez</a:t>
            </a:r>
            <a:r>
              <a:rPr lang="en-US" baseline="0" dirty="0" smtClean="0"/>
              <a:t> </a:t>
            </a:r>
            <a:r>
              <a:rPr lang="en-US" baseline="0" dirty="0" err="1" smtClean="0"/>
              <a:t>obtenido</a:t>
            </a:r>
            <a:r>
              <a:rPr lang="en-US" baseline="0" dirty="0" smtClean="0"/>
              <a:t> el </a:t>
            </a:r>
            <a:r>
              <a:rPr lang="en-US" baseline="0" dirty="0" err="1" smtClean="0"/>
              <a:t>clasificador</a:t>
            </a:r>
            <a:r>
              <a:rPr lang="en-US" baseline="0" dirty="0" smtClean="0"/>
              <a:t> el </a:t>
            </a:r>
            <a:r>
              <a:rPr lang="en-US" baseline="0" dirty="0" err="1" smtClean="0"/>
              <a:t>mismo</a:t>
            </a:r>
            <a:r>
              <a:rPr lang="en-US" baseline="0" dirty="0" smtClean="0"/>
              <a:t> </a:t>
            </a:r>
            <a:r>
              <a:rPr lang="en-US" baseline="0" dirty="0" err="1" smtClean="0"/>
              <a:t>recibira</a:t>
            </a:r>
            <a:r>
              <a:rPr lang="en-US" baseline="0" dirty="0" smtClean="0"/>
              <a:t> </a:t>
            </a:r>
            <a:r>
              <a:rPr lang="en-US" baseline="0" dirty="0" err="1" smtClean="0"/>
              <a:t>pronosticos</a:t>
            </a:r>
            <a:r>
              <a:rPr lang="en-US" baseline="0" dirty="0" smtClean="0"/>
              <a:t> de </a:t>
            </a:r>
            <a:r>
              <a:rPr lang="en-US" baseline="0" dirty="0" err="1" smtClean="0"/>
              <a:t>alta</a:t>
            </a:r>
            <a:r>
              <a:rPr lang="en-US" baseline="0" dirty="0" smtClean="0"/>
              <a:t> mar y </a:t>
            </a:r>
            <a:r>
              <a:rPr lang="en-US" baseline="0" dirty="0" err="1" smtClean="0"/>
              <a:t>producira</a:t>
            </a:r>
            <a:r>
              <a:rPr lang="en-US" baseline="0" dirty="0" smtClean="0"/>
              <a:t> el </a:t>
            </a:r>
            <a:r>
              <a:rPr lang="en-US" baseline="0" dirty="0" err="1" smtClean="0"/>
              <a:t>correspondiente</a:t>
            </a:r>
            <a:r>
              <a:rPr lang="en-US" baseline="0" dirty="0" smtClean="0"/>
              <a:t> valor de la </a:t>
            </a:r>
            <a:r>
              <a:rPr lang="en-US" baseline="0" dirty="0" err="1" smtClean="0"/>
              <a:t>altura</a:t>
            </a:r>
            <a:r>
              <a:rPr lang="en-US" baseline="0" dirty="0" smtClean="0"/>
              <a:t> de la </a:t>
            </a:r>
            <a:r>
              <a:rPr lang="en-US" baseline="0" dirty="0" err="1" smtClean="0"/>
              <a:t>ola</a:t>
            </a:r>
            <a:r>
              <a:rPr lang="en-US" baseline="0" dirty="0" smtClean="0"/>
              <a:t> </a:t>
            </a:r>
            <a:r>
              <a:rPr lang="en-US" baseline="0" dirty="0" err="1" smtClean="0"/>
              <a:t>sobre</a:t>
            </a:r>
            <a:r>
              <a:rPr lang="en-US" baseline="0" dirty="0" smtClean="0"/>
              <a:t> la playa.</a:t>
            </a:r>
          </a:p>
        </p:txBody>
      </p:sp>
      <p:sp>
        <p:nvSpPr>
          <p:cNvPr id="4" name="Slide Number Placeholder 3"/>
          <p:cNvSpPr>
            <a:spLocks noGrp="1"/>
          </p:cNvSpPr>
          <p:nvPr>
            <p:ph type="sldNum" sz="quarter" idx="10"/>
          </p:nvPr>
        </p:nvSpPr>
        <p:spPr/>
        <p:txBody>
          <a:bodyPr/>
          <a:lstStyle/>
          <a:p>
            <a:fld id="{0B94F1A4-9E02-42A3-A48D-511FB3467974}" type="slidenum">
              <a:rPr lang="es-AR" smtClean="0"/>
              <a:pPr/>
              <a:t>20</a:t>
            </a:fld>
            <a:endParaRPr lang="es-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*En el presente trabajo evaluaremos los principales algoritmos de aprendizaje de maquina, en un caso de estudio especifico</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así como también se construirá un sistema web</a:t>
            </a:r>
            <a:r>
              <a:rPr lang="es-AR" sz="1200" kern="1200" baseline="0" dirty="0" smtClean="0">
                <a:solidFill>
                  <a:schemeClr val="tx1"/>
                </a:solidFill>
                <a:latin typeface="+mn-lt"/>
                <a:ea typeface="+mn-ea"/>
                <a:cs typeface="+mn-cs"/>
              </a:rPr>
              <a:t> </a:t>
            </a:r>
            <a:r>
              <a:rPr lang="es-AR" sz="1200" kern="1200" dirty="0" smtClean="0">
                <a:solidFill>
                  <a:schemeClr val="tx1"/>
                </a:solidFill>
                <a:latin typeface="+mn-lt"/>
                <a:ea typeface="+mn-ea"/>
                <a:cs typeface="+mn-cs"/>
              </a:rPr>
              <a:t>que permita la creación y utilización de los clasificadores, por parte del usuario, de una manera sencilla.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 Específicamente, evaluaremos los algoritmos de Regresión Lineal, Maquinas de Soporte Vectorial, Redes Neuronales, y Árboles Modelo.</a:t>
            </a:r>
          </a:p>
          <a:p>
            <a:endParaRPr lang="es-AR" dirty="0"/>
          </a:p>
        </p:txBody>
      </p:sp>
      <p:sp>
        <p:nvSpPr>
          <p:cNvPr id="4" name="Slide Number Placeholder 3"/>
          <p:cNvSpPr>
            <a:spLocks noGrp="1"/>
          </p:cNvSpPr>
          <p:nvPr>
            <p:ph type="sldNum" sz="quarter" idx="10"/>
          </p:nvPr>
        </p:nvSpPr>
        <p:spPr/>
        <p:txBody>
          <a:bodyPr/>
          <a:lstStyle/>
          <a:p>
            <a:fld id="{6AFC78A7-7F83-4E63-AC95-30B1AA062C46}" type="slidenum">
              <a:rPr lang="es-AR" smtClean="0"/>
              <a:pPr/>
              <a:t>21</a:t>
            </a:fld>
            <a:endParaRPr lang="es-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22</a:t>
            </a:fld>
            <a:endParaRPr lang="es-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El </a:t>
            </a:r>
            <a:r>
              <a:rPr lang="en-US" sz="1200" kern="1200" dirty="0" err="1" smtClean="0">
                <a:solidFill>
                  <a:schemeClr val="tx1"/>
                </a:solidFill>
                <a:latin typeface="+mn-lt"/>
                <a:ea typeface="+mn-ea"/>
                <a:cs typeface="+mn-cs"/>
              </a:rPr>
              <a:t>caso</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estudio</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centra</a:t>
            </a:r>
            <a:r>
              <a:rPr lang="en-US" sz="1200" kern="1200" baseline="0" dirty="0" smtClean="0">
                <a:solidFill>
                  <a:schemeClr val="tx1"/>
                </a:solidFill>
                <a:latin typeface="+mn-lt"/>
                <a:ea typeface="+mn-ea"/>
                <a:cs typeface="+mn-cs"/>
              </a:rPr>
              <a:t> en la Isla de Oahu, Hawaii. En principio </a:t>
            </a:r>
            <a:r>
              <a:rPr lang="en-US" sz="1200" kern="1200" baseline="0" dirty="0" err="1" smtClean="0">
                <a:solidFill>
                  <a:schemeClr val="tx1"/>
                </a:solidFill>
                <a:latin typeface="+mn-lt"/>
                <a:ea typeface="+mn-ea"/>
                <a:cs typeface="+mn-cs"/>
              </a:rPr>
              <a:t>esta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localidad</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fue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elegida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por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poseer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informacion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historica</a:t>
            </a:r>
            <a:r>
              <a:rPr lang="en-US" sz="1200" kern="1200" baseline="0" dirty="0" smtClean="0">
                <a:solidFill>
                  <a:schemeClr val="tx1"/>
                </a:solidFill>
                <a:latin typeface="+mn-lt"/>
                <a:ea typeface="+mn-ea"/>
                <a:cs typeface="+mn-cs"/>
              </a:rPr>
              <a:t> de los </a:t>
            </a:r>
            <a:r>
              <a:rPr lang="en-US" sz="1200" kern="1200" baseline="0" dirty="0" err="1" smtClean="0">
                <a:solidFill>
                  <a:schemeClr val="tx1"/>
                </a:solidFill>
                <a:latin typeface="+mn-lt"/>
                <a:ea typeface="+mn-ea"/>
                <a:cs typeface="+mn-cs"/>
              </a:rPr>
              <a:t>datos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necesarios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entrenar</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clasificador</a:t>
            </a:r>
            <a:r>
              <a:rPr lang="en-US" sz="120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Esto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err="1" smtClean="0">
                <a:solidFill>
                  <a:schemeClr val="tx1"/>
                </a:solidFill>
                <a:latin typeface="+mn-lt"/>
                <a:ea typeface="+mn-ea"/>
                <a:cs typeface="+mn-cs"/>
              </a:rPr>
              <a:t>Historico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WaveWatch</a:t>
            </a:r>
            <a:r>
              <a:rPr lang="en-US" sz="1200" kern="1200" baseline="0" dirty="0" smtClean="0">
                <a:solidFill>
                  <a:schemeClr val="tx1"/>
                </a:solidFill>
                <a:latin typeface="+mn-lt"/>
                <a:ea typeface="+mn-ea"/>
                <a:cs typeface="+mn-cs"/>
              </a:rPr>
              <a:t> III, con </a:t>
            </a:r>
            <a:r>
              <a:rPr lang="en-US" sz="1200" kern="1200" baseline="0" dirty="0" err="1" smtClean="0">
                <a:solidFill>
                  <a:schemeClr val="tx1"/>
                </a:solidFill>
                <a:latin typeface="+mn-lt"/>
                <a:ea typeface="+mn-ea"/>
                <a:cs typeface="+mn-cs"/>
              </a:rPr>
              <a:t>reportes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alta</a:t>
            </a:r>
            <a:r>
              <a:rPr lang="en-US" sz="1200" kern="1200" baseline="0" dirty="0" smtClean="0">
                <a:solidFill>
                  <a:schemeClr val="tx1"/>
                </a:solidFill>
                <a:latin typeface="+mn-lt"/>
                <a:ea typeface="+mn-ea"/>
                <a:cs typeface="+mn-cs"/>
              </a:rPr>
              <a:t> mar.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err="1" smtClean="0">
                <a:solidFill>
                  <a:schemeClr val="tx1"/>
                </a:solidFill>
                <a:latin typeface="+mn-lt"/>
                <a:ea typeface="+mn-ea"/>
                <a:cs typeface="+mn-cs"/>
              </a:rPr>
              <a:t>Historico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Observaciones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Visuales</a:t>
            </a:r>
            <a:r>
              <a:rPr lang="en-US" sz="1200" kern="1200" baseline="0" dirty="0" smtClean="0">
                <a:solidFill>
                  <a:schemeClr val="tx1"/>
                </a:solidFill>
                <a:latin typeface="+mn-lt"/>
                <a:ea typeface="+mn-ea"/>
                <a:cs typeface="+mn-cs"/>
              </a:rPr>
              <a:t> de la </a:t>
            </a:r>
            <a:r>
              <a:rPr lang="en-US" sz="1200" kern="1200" baseline="0" dirty="0" err="1" smtClean="0">
                <a:solidFill>
                  <a:schemeClr val="tx1"/>
                </a:solidFill>
                <a:latin typeface="+mn-lt"/>
                <a:ea typeface="+mn-ea"/>
                <a:cs typeface="+mn-cs"/>
              </a:rPr>
              <a:t>altura</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olas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desde</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costa</a:t>
            </a:r>
            <a:r>
              <a:rPr lang="en-US" sz="1200" kern="1200" baseline="0" dirty="0" smtClean="0">
                <a:solidFill>
                  <a:schemeClr val="tx1"/>
                </a:solidFill>
                <a:latin typeface="+mn-lt"/>
                <a:ea typeface="+mn-ea"/>
                <a:cs typeface="+mn-cs"/>
              </a:rPr>
              <a:t>.</a:t>
            </a:r>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es-AR" sz="1200" kern="1200" dirty="0" smtClean="0">
                <a:solidFill>
                  <a:schemeClr val="tx1"/>
                </a:solidFill>
                <a:latin typeface="+mn-lt"/>
                <a:ea typeface="+mn-ea"/>
                <a:cs typeface="+mn-cs"/>
              </a:rPr>
              <a:t>En la figura se muestran:</a:t>
            </a:r>
          </a:p>
          <a:p>
            <a:pPr marL="0" marR="0" indent="0" algn="l" defTabSz="914400" rtl="0" eaLnBrk="1" fontAlgn="auto" latinLnBrk="0" hangingPunct="1">
              <a:lnSpc>
                <a:spcPct val="100000"/>
              </a:lnSpc>
              <a:spcBef>
                <a:spcPts val="0"/>
              </a:spcBef>
              <a:spcAft>
                <a:spcPts val="0"/>
              </a:spcAft>
              <a:buClrTx/>
              <a:buSzTx/>
              <a:buFontTx/>
              <a:buChar char="-"/>
              <a:tabLst/>
              <a:defRPr/>
            </a:pPr>
            <a:r>
              <a:rPr lang="es-AR" sz="1200" kern="1200" dirty="0" smtClean="0">
                <a:solidFill>
                  <a:schemeClr val="tx1"/>
                </a:solidFill>
                <a:latin typeface="+mn-lt"/>
                <a:ea typeface="+mn-ea"/>
                <a:cs typeface="+mn-cs"/>
              </a:rPr>
              <a:t>los puntos de la grilla del modelo global del sistema WAVEWATCH III 2.22 que rodean a la isla de Oahu, Hawái. La información del estado del mar en estos puntos producido por el modelo fue utilizada para entrenar y validar los diferentes clasificadores desarrollados, así como también es utilizada para producir los nuevos pronósticos.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playas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cuales</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posee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registro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observaciones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visuales</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baseline="0" dirty="0" smtClean="0">
                <a:solidFill>
                  <a:schemeClr val="tx1"/>
                </a:solidFill>
                <a:latin typeface="+mn-lt"/>
                <a:ea typeface="+mn-ea"/>
                <a:cs typeface="+mn-cs"/>
              </a:rPr>
              <a:t>Para </a:t>
            </a:r>
            <a:r>
              <a:rPr lang="en-US" sz="1200" kern="1200" baseline="0" dirty="0" err="1" smtClean="0">
                <a:solidFill>
                  <a:schemeClr val="tx1"/>
                </a:solidFill>
                <a:latin typeface="+mn-lt"/>
                <a:ea typeface="+mn-ea"/>
                <a:cs typeface="+mn-cs"/>
              </a:rPr>
              <a:t>cada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una</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estas</a:t>
            </a:r>
            <a:r>
              <a:rPr lang="en-US" sz="1200" kern="1200" baseline="0" dirty="0" smtClean="0">
                <a:solidFill>
                  <a:schemeClr val="tx1"/>
                </a:solidFill>
                <a:latin typeface="+mn-lt"/>
                <a:ea typeface="+mn-ea"/>
                <a:cs typeface="+mn-cs"/>
              </a:rPr>
              <a:t> playas se </a:t>
            </a:r>
            <a:r>
              <a:rPr lang="en-US" sz="1200" kern="1200" baseline="0" dirty="0" err="1" smtClean="0">
                <a:solidFill>
                  <a:schemeClr val="tx1"/>
                </a:solidFill>
                <a:latin typeface="+mn-lt"/>
                <a:ea typeface="+mn-ea"/>
                <a:cs typeface="+mn-cs"/>
              </a:rPr>
              <a:t>entrenarán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diferentes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clasificadores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lograr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obtenet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aquel</a:t>
            </a:r>
            <a:r>
              <a:rPr lang="en-US" sz="1200" kern="1200" baseline="0" dirty="0" smtClean="0">
                <a:solidFill>
                  <a:schemeClr val="tx1"/>
                </a:solidFill>
                <a:latin typeface="+mn-lt"/>
                <a:ea typeface="+mn-ea"/>
                <a:cs typeface="+mn-cs"/>
              </a:rPr>
              <a:t> con mayor </a:t>
            </a:r>
            <a:r>
              <a:rPr lang="en-US" sz="1200" kern="1200" baseline="0" dirty="0" err="1" smtClean="0">
                <a:solidFill>
                  <a:schemeClr val="tx1"/>
                </a:solidFill>
                <a:latin typeface="+mn-lt"/>
                <a:ea typeface="+mn-ea"/>
                <a:cs typeface="+mn-cs"/>
              </a:rPr>
              <a:t>rendiemiento</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poder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asi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elegir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algoritmos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aprendizaje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poseen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mejores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prestaciones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problema</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prediccion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planteado</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a:p>
        </p:txBody>
      </p:sp>
      <p:sp>
        <p:nvSpPr>
          <p:cNvPr id="4" name="Slide Number Placeholder 3"/>
          <p:cNvSpPr>
            <a:spLocks noGrp="1"/>
          </p:cNvSpPr>
          <p:nvPr>
            <p:ph type="sldNum" sz="quarter" idx="10"/>
          </p:nvPr>
        </p:nvSpPr>
        <p:spPr/>
        <p:txBody>
          <a:bodyPr/>
          <a:lstStyle/>
          <a:p>
            <a:fld id="{6AFC78A7-7F83-4E63-AC95-30B1AA062C46}" type="slidenum">
              <a:rPr lang="es-AR" smtClean="0"/>
              <a:pPr/>
              <a:t>23</a:t>
            </a:fld>
            <a:endParaRPr lang="es-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Una base de datos digital con los reportes de surf para la zona de Hawái fue creada por Larry </a:t>
            </a:r>
            <a:r>
              <a:rPr lang="es-AR" sz="1200" kern="1200" dirty="0" err="1" smtClean="0">
                <a:solidFill>
                  <a:schemeClr val="tx1"/>
                </a:solidFill>
                <a:latin typeface="+mn-lt"/>
                <a:ea typeface="+mn-ea"/>
                <a:cs typeface="+mn-cs"/>
              </a:rPr>
              <a:t>Goddard</a:t>
            </a:r>
            <a:r>
              <a:rPr lang="es-AR" sz="1200" kern="1200" dirty="0" smtClean="0">
                <a:solidFill>
                  <a:schemeClr val="tx1"/>
                </a:solidFill>
                <a:latin typeface="+mn-lt"/>
                <a:ea typeface="+mn-ea"/>
                <a:cs typeface="+mn-cs"/>
              </a:rPr>
              <a:t> y Patrick </a:t>
            </a:r>
            <a:r>
              <a:rPr lang="es-AR" sz="1200" kern="1200" dirty="0" err="1" smtClean="0">
                <a:solidFill>
                  <a:schemeClr val="tx1"/>
                </a:solidFill>
                <a:latin typeface="+mn-lt"/>
                <a:ea typeface="+mn-ea"/>
                <a:cs typeface="+mn-cs"/>
              </a:rPr>
              <a:t>Caldwell</a:t>
            </a:r>
            <a:r>
              <a:rPr lang="es-AR" sz="1200" kern="1200" dirty="0" smtClean="0">
                <a:solidFill>
                  <a:schemeClr val="tx1"/>
                </a:solidFill>
                <a:latin typeface="+mn-lt"/>
                <a:ea typeface="+mn-ea"/>
                <a:cs typeface="+mn-cs"/>
              </a:rPr>
              <a:t>. Las observaciones datan desde el año 1968 hasta el 2004. La altura de las olas se encuentra en la medida HSF (</a:t>
            </a:r>
            <a:r>
              <a:rPr lang="es-AR" sz="1200" kern="1200" dirty="0" err="1" smtClean="0">
                <a:solidFill>
                  <a:schemeClr val="tx1"/>
                </a:solidFill>
                <a:latin typeface="+mn-lt"/>
                <a:ea typeface="+mn-ea"/>
                <a:cs typeface="+mn-cs"/>
              </a:rPr>
              <a:t>Hawaiian</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Scale</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Feet</a:t>
            </a:r>
            <a:r>
              <a:rPr lang="es-AR" sz="1200" kern="1200" dirty="0" smtClean="0">
                <a:solidFill>
                  <a:schemeClr val="tx1"/>
                </a:solidFill>
                <a:latin typeface="+mn-lt"/>
                <a:ea typeface="+mn-ea"/>
                <a:cs typeface="+mn-cs"/>
              </a:rPr>
              <a:t>). Los reportes provienen de observaciones realizadas por los autores así como también de los guardavidas, reportes comerciales, y surfistas profesionales de la época. El valor de altura en la base de datos corresponde al límite superior del reporte de surf de mayor altura del día, es decir la mayor  registrada durante el día.</a:t>
            </a:r>
            <a:r>
              <a:rPr lang="es-AR" dirty="0" smtClean="0"/>
              <a:t> </a:t>
            </a:r>
            <a:r>
              <a:rPr lang="es-AR" sz="1200" kern="1200" dirty="0" smtClean="0">
                <a:solidFill>
                  <a:schemeClr val="tx1"/>
                </a:solidFill>
                <a:latin typeface="+mn-lt"/>
                <a:ea typeface="+mn-ea"/>
                <a:cs typeface="+mn-cs"/>
              </a:rPr>
              <a:t>Base de datos </a:t>
            </a:r>
            <a:r>
              <a:rPr lang="es-AR" sz="1200" kern="1200" dirty="0" err="1" smtClean="0">
                <a:solidFill>
                  <a:schemeClr val="tx1"/>
                </a:solidFill>
                <a:latin typeface="+mn-lt"/>
                <a:ea typeface="+mn-ea"/>
                <a:cs typeface="+mn-cs"/>
              </a:rPr>
              <a:t>Goddard-Caldwell</a:t>
            </a:r>
            <a:r>
              <a:rPr lang="es-AR" sz="1200" kern="1200" dirty="0" smtClean="0">
                <a:solidFill>
                  <a:schemeClr val="tx1"/>
                </a:solidFill>
                <a:latin typeface="+mn-lt"/>
                <a:ea typeface="+mn-ea"/>
                <a:cs typeface="+mn-cs"/>
              </a:rPr>
              <a:t>:</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 </a:t>
            </a:r>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24</a:t>
            </a:fld>
            <a:endParaRPr lang="es-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Para entrenar y validar los clasificadores desarrollados en este trabajo se utilizó la información del archivo de </a:t>
            </a:r>
            <a:r>
              <a:rPr lang="es-AR" sz="1200" kern="1200" dirty="0" err="1" smtClean="0">
                <a:solidFill>
                  <a:schemeClr val="tx1"/>
                </a:solidFill>
                <a:latin typeface="+mn-lt"/>
                <a:ea typeface="+mn-ea"/>
                <a:cs typeface="+mn-cs"/>
              </a:rPr>
              <a:t>hindcast</a:t>
            </a:r>
            <a:r>
              <a:rPr lang="es-AR" sz="1200" kern="1200" dirty="0" smtClean="0">
                <a:solidFill>
                  <a:schemeClr val="tx1"/>
                </a:solidFill>
                <a:latin typeface="+mn-lt"/>
                <a:ea typeface="+mn-ea"/>
                <a:cs typeface="+mn-cs"/>
              </a:rPr>
              <a:t> del modelo NOAA WAVEWATCH III 2.22. Ya que es necesario acoplar la información del modelo WAVEWATCH III con las observaciones visuales y este archivo era el único contemporáneo a las observaciones visuales disponibles. </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Para realizar nuevos pronósticos, los clasificadores recibirán los datos provenientes de la salida diaria del sistema NOAA WAVEWATCHIII 2.22, ya que los mismos han sido entrenados con datos provenientes de esa versión del sistema.</a:t>
            </a:r>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25</a:t>
            </a:fld>
            <a:endParaRPr lang="es-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Todas las alturas de la base de datos </a:t>
            </a:r>
            <a:r>
              <a:rPr lang="es-AR" sz="1200" kern="1200" dirty="0" err="1" smtClean="0">
                <a:solidFill>
                  <a:schemeClr val="tx1"/>
                </a:solidFill>
                <a:latin typeface="+mn-lt"/>
                <a:ea typeface="+mn-ea"/>
                <a:cs typeface="+mn-cs"/>
              </a:rPr>
              <a:t>Goddard-Caldwell</a:t>
            </a:r>
            <a:r>
              <a:rPr lang="es-AR" sz="1200" kern="1200" dirty="0" smtClean="0">
                <a:solidFill>
                  <a:schemeClr val="tx1"/>
                </a:solidFill>
                <a:latin typeface="+mn-lt"/>
                <a:ea typeface="+mn-ea"/>
                <a:cs typeface="+mn-cs"/>
              </a:rPr>
              <a:t> se encuentran en la medida HSF por lo tanto fue necesario convertir las mismas a la medida Base-Cresta. Se realizó la transformación utilizando la formula 1 HSF = 2 * Base-Cresta (</a:t>
            </a:r>
            <a:r>
              <a:rPr lang="es-AR" sz="1200" kern="1200" dirty="0" err="1" smtClean="0">
                <a:solidFill>
                  <a:schemeClr val="tx1"/>
                </a:solidFill>
                <a:latin typeface="+mn-lt"/>
                <a:ea typeface="+mn-ea"/>
                <a:cs typeface="+mn-cs"/>
              </a:rPr>
              <a:t>Caldwell</a:t>
            </a:r>
            <a:r>
              <a:rPr lang="es-AR" sz="1200" kern="1200" dirty="0" smtClean="0">
                <a:solidFill>
                  <a:schemeClr val="tx1"/>
                </a:solidFill>
                <a:latin typeface="+mn-lt"/>
                <a:ea typeface="+mn-ea"/>
                <a:cs typeface="+mn-cs"/>
              </a:rPr>
              <a:t> y </a:t>
            </a:r>
            <a:r>
              <a:rPr lang="es-AR" sz="1200" kern="1200" dirty="0" err="1" smtClean="0">
                <a:solidFill>
                  <a:schemeClr val="tx1"/>
                </a:solidFill>
                <a:latin typeface="+mn-lt"/>
                <a:ea typeface="+mn-ea"/>
                <a:cs typeface="+mn-cs"/>
              </a:rPr>
              <a:t>Aucan</a:t>
            </a:r>
            <a:r>
              <a:rPr lang="es-AR" sz="1200" kern="1200" dirty="0" smtClean="0">
                <a:solidFill>
                  <a:schemeClr val="tx1"/>
                </a:solidFill>
                <a:latin typeface="+mn-lt"/>
                <a:ea typeface="+mn-ea"/>
                <a:cs typeface="+mn-cs"/>
              </a:rPr>
              <a:t>, 2004).</a:t>
            </a:r>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26</a:t>
            </a:fld>
            <a:endParaRPr lang="es-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_tradnl" sz="1200" kern="1200" dirty="0" smtClean="0">
                <a:solidFill>
                  <a:schemeClr val="tx1"/>
                </a:solidFill>
                <a:latin typeface="+mn-lt"/>
                <a:ea typeface="+mn-ea"/>
                <a:cs typeface="+mn-cs"/>
              </a:rPr>
              <a:t>Dado que las lecturas de </a:t>
            </a:r>
            <a:r>
              <a:rPr lang="es-AR" sz="1200" kern="1200" dirty="0" smtClean="0">
                <a:solidFill>
                  <a:schemeClr val="tx1"/>
                </a:solidFill>
                <a:latin typeface="+mn-lt"/>
                <a:ea typeface="+mn-ea"/>
                <a:cs typeface="+mn-cs"/>
              </a:rPr>
              <a:t>WAVEWATCH III </a:t>
            </a:r>
            <a:r>
              <a:rPr lang="es-ES_tradnl" sz="1200" kern="1200" dirty="0" smtClean="0">
                <a:solidFill>
                  <a:schemeClr val="tx1"/>
                </a:solidFill>
                <a:latin typeface="+mn-lt"/>
                <a:ea typeface="+mn-ea"/>
                <a:cs typeface="+mn-cs"/>
              </a:rPr>
              <a:t>se actualizan cada 3 horas, tanto durante el día como la noche, y debido a que las observaciones visuales se han realizado en horarios en que se cuenta con luz solar, el primer filtro aplicado a la información que ofrece el modelo </a:t>
            </a:r>
            <a:r>
              <a:rPr lang="es-AR" sz="1200" kern="1200" dirty="0" smtClean="0">
                <a:solidFill>
                  <a:schemeClr val="tx1"/>
                </a:solidFill>
                <a:latin typeface="+mn-lt"/>
                <a:ea typeface="+mn-ea"/>
                <a:cs typeface="+mn-cs"/>
              </a:rPr>
              <a:t>WAVEWATCH III </a:t>
            </a:r>
            <a:r>
              <a:rPr lang="es-ES_tradnl" sz="1200" kern="1200" dirty="0" smtClean="0">
                <a:solidFill>
                  <a:schemeClr val="tx1"/>
                </a:solidFill>
                <a:latin typeface="+mn-lt"/>
                <a:ea typeface="+mn-ea"/>
                <a:cs typeface="+mn-cs"/>
              </a:rPr>
              <a:t>fue eliminar todas las lecturas que no correspondían con un horario de luz natural en Oahu.</a:t>
            </a:r>
            <a:endParaRPr lang="es-AR"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Por otra parte, las observaciones visuales nos indican la altura de la ola más grande que arribo a la costa en el día,  por esto el segundo filtro aplicado a las lecturas de </a:t>
            </a:r>
            <a:r>
              <a:rPr lang="es-AR" sz="1200" kern="1200" dirty="0" smtClean="0">
                <a:solidFill>
                  <a:schemeClr val="tx1"/>
                </a:solidFill>
                <a:latin typeface="+mn-lt"/>
                <a:ea typeface="+mn-ea"/>
                <a:cs typeface="+mn-cs"/>
              </a:rPr>
              <a:t>WAVEWATCH III </a:t>
            </a:r>
            <a:r>
              <a:rPr lang="es-ES_tradnl" sz="1200" kern="1200" dirty="0" smtClean="0">
                <a:solidFill>
                  <a:schemeClr val="tx1"/>
                </a:solidFill>
                <a:latin typeface="+mn-lt"/>
                <a:ea typeface="+mn-ea"/>
                <a:cs typeface="+mn-cs"/>
              </a:rPr>
              <a:t> fue dejar únicamente la lectura diaria con la mayor altura de ola. De esta forma acoplamos el estado de altamar brindado por el modelo </a:t>
            </a:r>
            <a:r>
              <a:rPr lang="es-AR" sz="1200" kern="1200" dirty="0" smtClean="0">
                <a:solidFill>
                  <a:schemeClr val="tx1"/>
                </a:solidFill>
                <a:latin typeface="+mn-lt"/>
                <a:ea typeface="+mn-ea"/>
                <a:cs typeface="+mn-cs"/>
              </a:rPr>
              <a:t>WAVEWATCH III y la observación de la altura de la ola registrada en la costa.</a:t>
            </a:r>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27</a:t>
            </a:fld>
            <a:endParaRPr lang="es-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s-AR" sz="1200" kern="1200" dirty="0" smtClean="0">
                <a:solidFill>
                  <a:schemeClr val="tx1"/>
                </a:solidFill>
                <a:latin typeface="+mn-lt"/>
                <a:ea typeface="+mn-ea"/>
                <a:cs typeface="+mn-cs"/>
              </a:rPr>
              <a:t>Se armaron 4 tipos</a:t>
            </a:r>
            <a:r>
              <a:rPr lang="es-AR" sz="1200" kern="1200" baseline="0" dirty="0" smtClean="0">
                <a:solidFill>
                  <a:schemeClr val="tx1"/>
                </a:solidFill>
                <a:latin typeface="+mn-lt"/>
                <a:ea typeface="+mn-ea"/>
                <a:cs typeface="+mn-cs"/>
              </a:rPr>
              <a:t> </a:t>
            </a:r>
            <a:r>
              <a:rPr lang="es-AR" sz="1200" kern="1200" dirty="0" smtClean="0">
                <a:solidFill>
                  <a:schemeClr val="tx1"/>
                </a:solidFill>
                <a:latin typeface="+mn-lt"/>
                <a:ea typeface="+mn-ea"/>
                <a:cs typeface="+mn-cs"/>
              </a:rPr>
              <a:t>de instancias diferentes. Las mismas varían en la cantidad de atributos de utilizados, siendo el atributo de clase siempre el mismo.</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Los atributos de instancia pertenecen a los datos de alta mar provistos por el modelo WAVEWATCH III. </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El atributo de clase corresponde a la observación visual de la altura de la ola al momento de romper cerca de la playa.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El </a:t>
            </a:r>
            <a:r>
              <a:rPr lang="en-US" sz="1200" kern="1200" dirty="0" err="1" smtClean="0">
                <a:solidFill>
                  <a:schemeClr val="tx1"/>
                </a:solidFill>
                <a:latin typeface="+mn-lt"/>
                <a:ea typeface="+mn-ea"/>
                <a:cs typeface="+mn-cs"/>
              </a:rPr>
              <a:t>objetivo</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esto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fue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experimentar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a:t>
            </a:r>
            <a:r>
              <a:rPr lang="en-US" sz="1200" kern="1200" baseline="0" dirty="0" smtClean="0">
                <a:solidFill>
                  <a:schemeClr val="tx1"/>
                </a:solidFill>
                <a:latin typeface="+mn-lt"/>
                <a:ea typeface="+mn-ea"/>
                <a:cs typeface="+mn-cs"/>
              </a:rPr>
              <a:t> al </a:t>
            </a:r>
            <a:r>
              <a:rPr lang="en-US" sz="1200" kern="1200" baseline="0" dirty="0" err="1" smtClean="0">
                <a:solidFill>
                  <a:schemeClr val="tx1"/>
                </a:solidFill>
                <a:latin typeface="+mn-lt"/>
                <a:ea typeface="+mn-ea"/>
                <a:cs typeface="+mn-cs"/>
              </a:rPr>
              <a:t>incrementar</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informacion</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alta</a:t>
            </a:r>
            <a:r>
              <a:rPr lang="en-US" sz="1200" kern="1200" baseline="0" dirty="0" smtClean="0">
                <a:solidFill>
                  <a:schemeClr val="tx1"/>
                </a:solidFill>
                <a:latin typeface="+mn-lt"/>
                <a:ea typeface="+mn-ea"/>
                <a:cs typeface="+mn-cs"/>
              </a:rPr>
              <a:t> mar </a:t>
            </a:r>
            <a:r>
              <a:rPr lang="en-US" sz="1200" kern="1200" baseline="0" dirty="0" err="1" smtClean="0">
                <a:solidFill>
                  <a:schemeClr val="tx1"/>
                </a:solidFill>
                <a:latin typeface="+mn-lt"/>
                <a:ea typeface="+mn-ea"/>
                <a:cs typeface="+mn-cs"/>
              </a:rPr>
              <a:t>que</a:t>
            </a:r>
            <a:r>
              <a:rPr lang="en-US" sz="1200" kern="1200" baseline="0" dirty="0" smtClean="0">
                <a:solidFill>
                  <a:schemeClr val="tx1"/>
                </a:solidFill>
                <a:latin typeface="+mn-lt"/>
                <a:ea typeface="+mn-ea"/>
                <a:cs typeface="+mn-cs"/>
              </a:rPr>
              <a:t> se le </a:t>
            </a:r>
            <a:r>
              <a:rPr lang="en-US" sz="1200" kern="1200" baseline="0" dirty="0" err="1" smtClean="0">
                <a:solidFill>
                  <a:schemeClr val="tx1"/>
                </a:solidFill>
                <a:latin typeface="+mn-lt"/>
                <a:ea typeface="+mn-ea"/>
                <a:cs typeface="+mn-cs"/>
              </a:rPr>
              <a:t>proveia</a:t>
            </a:r>
            <a:r>
              <a:rPr lang="en-US" sz="1200" kern="1200" baseline="0" dirty="0" smtClean="0">
                <a:solidFill>
                  <a:schemeClr val="tx1"/>
                </a:solidFill>
                <a:latin typeface="+mn-lt"/>
                <a:ea typeface="+mn-ea"/>
                <a:cs typeface="+mn-cs"/>
              </a:rPr>
              <a:t> al </a:t>
            </a:r>
            <a:r>
              <a:rPr lang="en-US" sz="1200" kern="1200" baseline="0" dirty="0" err="1" smtClean="0">
                <a:solidFill>
                  <a:schemeClr val="tx1"/>
                </a:solidFill>
                <a:latin typeface="+mn-lt"/>
                <a:ea typeface="+mn-ea"/>
                <a:cs typeface="+mn-cs"/>
              </a:rPr>
              <a:t>algoritmo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aprendizaje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lograba</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incremento</a:t>
            </a:r>
            <a:r>
              <a:rPr lang="en-US" sz="1200" kern="1200" baseline="0" dirty="0" smtClean="0">
                <a:solidFill>
                  <a:schemeClr val="tx1"/>
                </a:solidFill>
                <a:latin typeface="+mn-lt"/>
                <a:ea typeface="+mn-ea"/>
                <a:cs typeface="+mn-cs"/>
              </a:rPr>
              <a:t> en </a:t>
            </a:r>
            <a:r>
              <a:rPr lang="en-US" sz="1200" kern="1200" baseline="0" dirty="0" err="1" smtClean="0">
                <a:solidFill>
                  <a:schemeClr val="tx1"/>
                </a:solidFill>
                <a:latin typeface="+mn-lt"/>
                <a:ea typeface="+mn-ea"/>
                <a:cs typeface="+mn-cs"/>
              </a:rPr>
              <a:t>su</a:t>
            </a:r>
            <a:r>
              <a:rPr lang="en-US" sz="1200" kern="1200" baseline="0" dirty="0" smtClean="0">
                <a:solidFill>
                  <a:schemeClr val="tx1"/>
                </a:solidFill>
                <a:latin typeface="+mn-lt"/>
                <a:ea typeface="+mn-ea"/>
                <a:cs typeface="+mn-cs"/>
              </a:rPr>
              <a:t> performance.</a:t>
            </a:r>
            <a:endParaRPr lang="es-AR" sz="1200" kern="1200" dirty="0" smtClean="0">
              <a:solidFill>
                <a:schemeClr val="tx1"/>
              </a:solidFill>
              <a:latin typeface="+mn-lt"/>
              <a:ea typeface="+mn-ea"/>
              <a:cs typeface="+mn-cs"/>
            </a:endParaRPr>
          </a:p>
          <a:p>
            <a:endParaRPr lang="en-US" dirty="0" smtClean="0"/>
          </a:p>
          <a:p>
            <a:r>
              <a:rPr lang="es-ES" sz="1200" b="1" i="1" kern="1200" dirty="0" smtClean="0">
                <a:solidFill>
                  <a:schemeClr val="tx1"/>
                </a:solidFill>
                <a:latin typeface="+mn-lt"/>
                <a:ea typeface="+mn-ea"/>
                <a:cs typeface="+mn-cs"/>
              </a:rPr>
              <a:t>Modelo de instancia “</a:t>
            </a:r>
            <a:r>
              <a:rPr lang="es-ES" sz="1200" b="1" kern="1200" dirty="0" smtClean="0">
                <a:solidFill>
                  <a:schemeClr val="tx1"/>
                </a:solidFill>
                <a:latin typeface="+mn-lt"/>
                <a:ea typeface="+mn-ea"/>
                <a:cs typeface="+mn-cs"/>
              </a:rPr>
              <a:t>WW3SimpleStrategy</a:t>
            </a:r>
            <a:r>
              <a:rPr lang="es-ES" sz="1200" b="1" i="1" kern="1200" dirty="0" smtClean="0">
                <a:solidFill>
                  <a:schemeClr val="tx1"/>
                </a:solidFill>
                <a:latin typeface="+mn-lt"/>
                <a:ea typeface="+mn-ea"/>
                <a:cs typeface="+mn-cs"/>
              </a:rPr>
              <a:t>”:</a:t>
            </a:r>
            <a:endParaRPr lang="es-AR" sz="1200" kern="1200" dirty="0" smtClean="0">
              <a:solidFill>
                <a:schemeClr val="tx1"/>
              </a:solidFill>
              <a:latin typeface="+mn-lt"/>
              <a:ea typeface="+mn-ea"/>
              <a:cs typeface="+mn-cs"/>
            </a:endParaRPr>
          </a:p>
          <a:p>
            <a:r>
              <a:rPr lang="es-AR" sz="1200" i="1" kern="1200" dirty="0" smtClean="0">
                <a:solidFill>
                  <a:schemeClr val="tx1"/>
                </a:solidFill>
                <a:latin typeface="+mn-lt"/>
                <a:ea typeface="+mn-ea"/>
                <a:cs typeface="+mn-cs"/>
              </a:rPr>
              <a:t>{Altura significante de ola, dirección promedio, periodo promedio, observación visual}.</a:t>
            </a:r>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	Este modelo de instancia utiliza la información de un solo punto del modelo WAVEWATCH III y la observación visual de la altura de la ola. </a:t>
            </a:r>
          </a:p>
          <a:p>
            <a:endParaRPr lang="en-US" sz="1200" kern="1200" dirty="0" smtClean="0">
              <a:solidFill>
                <a:schemeClr val="tx1"/>
              </a:solidFill>
              <a:latin typeface="+mn-lt"/>
              <a:ea typeface="+mn-ea"/>
              <a:cs typeface="+mn-cs"/>
            </a:endParaRPr>
          </a:p>
          <a:p>
            <a:endParaRPr lang="es-AR" sz="1200" kern="1200" dirty="0" smtClean="0">
              <a:solidFill>
                <a:schemeClr val="tx1"/>
              </a:solidFill>
              <a:latin typeface="+mn-lt"/>
              <a:ea typeface="+mn-ea"/>
              <a:cs typeface="+mn-cs"/>
            </a:endParaRPr>
          </a:p>
          <a:p>
            <a:r>
              <a:rPr lang="es-ES" sz="1200" b="1" i="1" kern="1200" dirty="0" smtClean="0">
                <a:solidFill>
                  <a:schemeClr val="tx1"/>
                </a:solidFill>
                <a:latin typeface="+mn-lt"/>
                <a:ea typeface="+mn-ea"/>
                <a:cs typeface="+mn-cs"/>
              </a:rPr>
              <a:t>Modelo de instancia “WW3TwoGridPointStrategy”:</a:t>
            </a:r>
            <a:endParaRPr lang="es-AR" sz="1200" kern="1200" dirty="0" smtClean="0">
              <a:solidFill>
                <a:schemeClr val="tx1"/>
              </a:solidFill>
              <a:latin typeface="+mn-lt"/>
              <a:ea typeface="+mn-ea"/>
              <a:cs typeface="+mn-cs"/>
            </a:endParaRPr>
          </a:p>
          <a:p>
            <a:r>
              <a:rPr lang="es-AR" sz="1200" i="1" kern="1200" dirty="0" smtClean="0">
                <a:solidFill>
                  <a:schemeClr val="tx1"/>
                </a:solidFill>
                <a:latin typeface="+mn-lt"/>
                <a:ea typeface="+mn-ea"/>
                <a:cs typeface="+mn-cs"/>
              </a:rPr>
              <a:t>{Altura significante de ola X1, dirección promedio X1, periodo promedio X1, Altura significante de ola X2, dirección promedio X2, periodo promedio X2, observación visual}</a:t>
            </a:r>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	Este modelo de instancia utiliza la información de dos puntos, X1 y X2, del modelo WAVEWATCH III. Generalmente una ola está rodeada por más de un punto del modelo, por este motivo se diseño una instancia que contenga la información de los diferentes puntos que rodean una determinada ola.</a:t>
            </a:r>
          </a:p>
          <a:p>
            <a:endParaRPr lang="es-AR" sz="1200" kern="1200" dirty="0" smtClean="0">
              <a:solidFill>
                <a:schemeClr val="tx1"/>
              </a:solidFill>
              <a:latin typeface="+mn-lt"/>
              <a:ea typeface="+mn-ea"/>
              <a:cs typeface="+mn-cs"/>
            </a:endParaRPr>
          </a:p>
          <a:p>
            <a:r>
              <a:rPr lang="es-ES" sz="1200" b="1" i="1" kern="1200" dirty="0" smtClean="0">
                <a:solidFill>
                  <a:schemeClr val="tx1"/>
                </a:solidFill>
                <a:latin typeface="+mn-lt"/>
                <a:ea typeface="+mn-ea"/>
                <a:cs typeface="+mn-cs"/>
              </a:rPr>
              <a:t>Modelo de instancia “WW3LastNLecturesStrategy”:</a:t>
            </a:r>
            <a:endParaRPr lang="es-AR" sz="1200" kern="1200" dirty="0" smtClean="0">
              <a:solidFill>
                <a:schemeClr val="tx1"/>
              </a:solidFill>
              <a:latin typeface="+mn-lt"/>
              <a:ea typeface="+mn-ea"/>
              <a:cs typeface="+mn-cs"/>
            </a:endParaRPr>
          </a:p>
          <a:p>
            <a:r>
              <a:rPr lang="es-AR" sz="1200" i="1" kern="1200" dirty="0" smtClean="0">
                <a:solidFill>
                  <a:schemeClr val="tx1"/>
                </a:solidFill>
                <a:latin typeface="+mn-lt"/>
                <a:ea typeface="+mn-ea"/>
                <a:cs typeface="+mn-cs"/>
              </a:rPr>
              <a:t>{Altura significante de ola T1, dirección promedio T1, período promedio T1,…, altura significante de ola </a:t>
            </a:r>
            <a:r>
              <a:rPr lang="es-AR" sz="1200" i="1" kern="1200" dirty="0" err="1" smtClean="0">
                <a:solidFill>
                  <a:schemeClr val="tx1"/>
                </a:solidFill>
                <a:latin typeface="+mn-lt"/>
                <a:ea typeface="+mn-ea"/>
                <a:cs typeface="+mn-cs"/>
              </a:rPr>
              <a:t>Tn</a:t>
            </a:r>
            <a:r>
              <a:rPr lang="es-AR" sz="1200" i="1" kern="1200" dirty="0" smtClean="0">
                <a:solidFill>
                  <a:schemeClr val="tx1"/>
                </a:solidFill>
                <a:latin typeface="+mn-lt"/>
                <a:ea typeface="+mn-ea"/>
                <a:cs typeface="+mn-cs"/>
              </a:rPr>
              <a:t>, dirección promedio </a:t>
            </a:r>
            <a:r>
              <a:rPr lang="es-AR" sz="1200" i="1" kern="1200" dirty="0" err="1" smtClean="0">
                <a:solidFill>
                  <a:schemeClr val="tx1"/>
                </a:solidFill>
                <a:latin typeface="+mn-lt"/>
                <a:ea typeface="+mn-ea"/>
                <a:cs typeface="+mn-cs"/>
              </a:rPr>
              <a:t>Tn</a:t>
            </a:r>
            <a:r>
              <a:rPr lang="es-AR" sz="1200" i="1" kern="1200" dirty="0" smtClean="0">
                <a:solidFill>
                  <a:schemeClr val="tx1"/>
                </a:solidFill>
                <a:latin typeface="+mn-lt"/>
                <a:ea typeface="+mn-ea"/>
                <a:cs typeface="+mn-cs"/>
              </a:rPr>
              <a:t>, periodo promedio </a:t>
            </a:r>
            <a:r>
              <a:rPr lang="es-AR" sz="1200" i="1" kern="1200" dirty="0" err="1" smtClean="0">
                <a:solidFill>
                  <a:schemeClr val="tx1"/>
                </a:solidFill>
                <a:latin typeface="+mn-lt"/>
                <a:ea typeface="+mn-ea"/>
                <a:cs typeface="+mn-cs"/>
              </a:rPr>
              <a:t>Tn</a:t>
            </a:r>
            <a:r>
              <a:rPr lang="es-AR" sz="1200" i="1" kern="1200" dirty="0" smtClean="0">
                <a:solidFill>
                  <a:schemeClr val="tx1"/>
                </a:solidFill>
                <a:latin typeface="+mn-lt"/>
                <a:ea typeface="+mn-ea"/>
                <a:cs typeface="+mn-cs"/>
              </a:rPr>
              <a:t>, observación visual}</a:t>
            </a:r>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	Este modelo de instancia utiliza la información de un punto del modelo de WAVEWATCH III, pero con la información de ese punto de las últimas N lecturas. De esta manera se obtiene la información de las últimas N lecturas del mar reportadas por el modelo WAVEWATCH. Este modelo fue propuesto para experimentar si el clasificador mejoraba las predicciones, por el hecho de contar con información acerca de cómo fue alcanzado el estado actual junto con el estado del mismo horas antes.</a:t>
            </a:r>
          </a:p>
          <a:p>
            <a:endParaRPr lang="es-ES" sz="1200" b="1" i="1" kern="1200" dirty="0" smtClean="0">
              <a:solidFill>
                <a:schemeClr val="tx1"/>
              </a:solidFill>
              <a:latin typeface="+mn-lt"/>
              <a:ea typeface="+mn-ea"/>
              <a:cs typeface="+mn-cs"/>
            </a:endParaRPr>
          </a:p>
          <a:p>
            <a:r>
              <a:rPr lang="es-ES" sz="1200" b="1" i="1" kern="1200" dirty="0" smtClean="0">
                <a:solidFill>
                  <a:schemeClr val="tx1"/>
                </a:solidFill>
                <a:latin typeface="+mn-lt"/>
                <a:ea typeface="+mn-ea"/>
                <a:cs typeface="+mn-cs"/>
              </a:rPr>
              <a:t>Modelo de instancia “WW3LastNDaysStrategy”:</a:t>
            </a:r>
            <a:endParaRPr lang="es-AR" sz="1200" kern="1200" dirty="0" smtClean="0">
              <a:solidFill>
                <a:schemeClr val="tx1"/>
              </a:solidFill>
              <a:latin typeface="+mn-lt"/>
              <a:ea typeface="+mn-ea"/>
              <a:cs typeface="+mn-cs"/>
            </a:endParaRPr>
          </a:p>
          <a:p>
            <a:endParaRPr lang="es-AR" sz="1200" i="1" kern="1200" dirty="0" smtClean="0">
              <a:solidFill>
                <a:schemeClr val="tx1"/>
              </a:solidFill>
              <a:latin typeface="+mn-lt"/>
              <a:ea typeface="+mn-ea"/>
              <a:cs typeface="+mn-cs"/>
            </a:endParaRPr>
          </a:p>
          <a:p>
            <a:r>
              <a:rPr lang="es-AR" sz="1200" i="1" kern="1200" dirty="0" smtClean="0">
                <a:solidFill>
                  <a:schemeClr val="tx1"/>
                </a:solidFill>
                <a:latin typeface="+mn-lt"/>
                <a:ea typeface="+mn-ea"/>
                <a:cs typeface="+mn-cs"/>
              </a:rPr>
              <a:t>{Altura significante de ola T1, dirección promedio T1, período promedio T1,…, altura significante de ola </a:t>
            </a:r>
            <a:r>
              <a:rPr lang="es-AR" sz="1200" i="1" kern="1200" dirty="0" err="1" smtClean="0">
                <a:solidFill>
                  <a:schemeClr val="tx1"/>
                </a:solidFill>
                <a:latin typeface="+mn-lt"/>
                <a:ea typeface="+mn-ea"/>
                <a:cs typeface="+mn-cs"/>
              </a:rPr>
              <a:t>Tn</a:t>
            </a:r>
            <a:r>
              <a:rPr lang="es-AR" sz="1200" i="1" kern="1200" dirty="0" smtClean="0">
                <a:solidFill>
                  <a:schemeClr val="tx1"/>
                </a:solidFill>
                <a:latin typeface="+mn-lt"/>
                <a:ea typeface="+mn-ea"/>
                <a:cs typeface="+mn-cs"/>
              </a:rPr>
              <a:t>, dirección promedio </a:t>
            </a:r>
            <a:r>
              <a:rPr lang="es-AR" sz="1200" i="1" kern="1200" dirty="0" err="1" smtClean="0">
                <a:solidFill>
                  <a:schemeClr val="tx1"/>
                </a:solidFill>
                <a:latin typeface="+mn-lt"/>
                <a:ea typeface="+mn-ea"/>
                <a:cs typeface="+mn-cs"/>
              </a:rPr>
              <a:t>Tn</a:t>
            </a:r>
            <a:r>
              <a:rPr lang="es-AR" sz="1200" i="1" kern="1200" dirty="0" smtClean="0">
                <a:solidFill>
                  <a:schemeClr val="tx1"/>
                </a:solidFill>
                <a:latin typeface="+mn-lt"/>
                <a:ea typeface="+mn-ea"/>
                <a:cs typeface="+mn-cs"/>
              </a:rPr>
              <a:t>, periodo promedio </a:t>
            </a:r>
            <a:r>
              <a:rPr lang="es-AR" sz="1200" i="1" kern="1200" dirty="0" err="1" smtClean="0">
                <a:solidFill>
                  <a:schemeClr val="tx1"/>
                </a:solidFill>
                <a:latin typeface="+mn-lt"/>
                <a:ea typeface="+mn-ea"/>
                <a:cs typeface="+mn-cs"/>
              </a:rPr>
              <a:t>Tn</a:t>
            </a:r>
            <a:r>
              <a:rPr lang="es-AR" sz="1200" i="1" kern="1200" dirty="0" smtClean="0">
                <a:solidFill>
                  <a:schemeClr val="tx1"/>
                </a:solidFill>
                <a:latin typeface="+mn-lt"/>
                <a:ea typeface="+mn-ea"/>
                <a:cs typeface="+mn-cs"/>
              </a:rPr>
              <a:t>, observación visual}</a:t>
            </a:r>
          </a:p>
          <a:p>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Este modelo de instancia, similar al anterior, utiliza la información de un punto del modelo de WAVEWATCH III, pero con la información de ese punto de los últimas N días (una lectura por día, la cual representa la ola más grande capturada ese día).</a:t>
            </a:r>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28</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Sin </a:t>
            </a:r>
            <a:r>
              <a:rPr lang="en-US" sz="1200" b="0" i="0" kern="1200" dirty="0" err="1" smtClean="0">
                <a:solidFill>
                  <a:schemeClr val="tx1"/>
                </a:solidFill>
                <a:latin typeface="+mn-lt"/>
                <a:ea typeface="+mn-ea"/>
                <a:cs typeface="+mn-cs"/>
              </a:rPr>
              <a:t>duda</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alguna</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rompen</a:t>
            </a:r>
            <a:r>
              <a:rPr lang="en-US" sz="1200" b="0" i="0" kern="1200" dirty="0" smtClean="0">
                <a:solidFill>
                  <a:schemeClr val="tx1"/>
                </a:solidFill>
                <a:latin typeface="+mn-lt"/>
                <a:ea typeface="+mn-ea"/>
                <a:cs typeface="+mn-cs"/>
              </a:rPr>
              <a:t> en </a:t>
            </a:r>
            <a:r>
              <a:rPr lang="en-US" sz="1200" b="0" i="0" kern="1200" dirty="0" err="1" smtClean="0">
                <a:solidFill>
                  <a:schemeClr val="tx1"/>
                </a:solidFill>
                <a:latin typeface="+mn-lt"/>
                <a:ea typeface="+mn-ea"/>
                <a:cs typeface="+mn-cs"/>
              </a:rPr>
              <a:t>nuestras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costas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cada</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poco</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segundos</a:t>
            </a:r>
            <a:r>
              <a:rPr lang="en-US" sz="1200" b="0" i="0" kern="1200" dirty="0" smtClean="0">
                <a:solidFill>
                  <a:schemeClr val="tx1"/>
                </a:solidFill>
                <a:latin typeface="+mn-lt"/>
                <a:ea typeface="+mn-ea"/>
                <a:cs typeface="+mn-cs"/>
              </a:rPr>
              <a:t>. </a:t>
            </a:r>
          </a:p>
          <a:p>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Estas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impactan</a:t>
            </a:r>
            <a:r>
              <a:rPr lang="en-US" sz="1200" b="0" i="0" kern="1200" baseline="0" dirty="0" smtClean="0">
                <a:solidFill>
                  <a:schemeClr val="tx1"/>
                </a:solidFill>
                <a:latin typeface="+mn-lt"/>
                <a:ea typeface="+mn-ea"/>
                <a:cs typeface="+mn-cs"/>
              </a:rPr>
              <a:t> la </a:t>
            </a:r>
            <a:r>
              <a:rPr lang="en-US" sz="1200" b="0" i="0" kern="1200" baseline="0" dirty="0" err="1" smtClean="0">
                <a:solidFill>
                  <a:schemeClr val="tx1"/>
                </a:solidFill>
                <a:latin typeface="+mn-lt"/>
                <a:ea typeface="+mn-ea"/>
                <a:cs typeface="+mn-cs"/>
              </a:rPr>
              <a:t>seguridad</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publica</a:t>
            </a:r>
            <a:r>
              <a:rPr lang="en-US" sz="1200" b="0" i="0" kern="1200" baseline="0" dirty="0" smtClean="0">
                <a:solidFill>
                  <a:schemeClr val="tx1"/>
                </a:solidFill>
                <a:latin typeface="+mn-lt"/>
                <a:ea typeface="+mn-ea"/>
                <a:cs typeface="+mn-cs"/>
              </a:rPr>
              <a:t>, el </a:t>
            </a:r>
            <a:r>
              <a:rPr lang="en-US" sz="1200" b="0" i="0" kern="1200" baseline="0" dirty="0" err="1" smtClean="0">
                <a:solidFill>
                  <a:schemeClr val="tx1"/>
                </a:solidFill>
                <a:latin typeface="+mn-lt"/>
                <a:ea typeface="+mn-ea"/>
                <a:cs typeface="+mn-cs"/>
              </a:rPr>
              <a:t>comercio</a:t>
            </a:r>
            <a:r>
              <a:rPr lang="en-US" sz="1200" b="0" i="0" kern="1200" baseline="0" dirty="0" smtClean="0">
                <a:solidFill>
                  <a:schemeClr val="tx1"/>
                </a:solidFill>
                <a:latin typeface="+mn-lt"/>
                <a:ea typeface="+mn-ea"/>
                <a:cs typeface="+mn-cs"/>
              </a:rPr>
              <a:t>, la </a:t>
            </a:r>
            <a:r>
              <a:rPr lang="en-US" sz="1200" b="0" i="0" kern="1200" baseline="0" dirty="0" err="1" smtClean="0">
                <a:solidFill>
                  <a:schemeClr val="tx1"/>
                </a:solidFill>
                <a:latin typeface="+mn-lt"/>
                <a:ea typeface="+mn-ea"/>
                <a:cs typeface="+mn-cs"/>
              </a:rPr>
              <a:t>navegacion</a:t>
            </a:r>
            <a:r>
              <a:rPr lang="en-US" sz="1200" b="0" i="0" kern="1200" baseline="0" dirty="0" smtClean="0">
                <a:solidFill>
                  <a:schemeClr val="tx1"/>
                </a:solidFill>
                <a:latin typeface="+mn-lt"/>
                <a:ea typeface="+mn-ea"/>
                <a:cs typeface="+mn-cs"/>
              </a:rPr>
              <a:t> y </a:t>
            </a:r>
            <a:r>
              <a:rPr lang="en-US" sz="1200" b="0" i="0" kern="1200" baseline="0" dirty="0" err="1" smtClean="0">
                <a:solidFill>
                  <a:schemeClr val="tx1"/>
                </a:solidFill>
                <a:latin typeface="+mn-lt"/>
                <a:ea typeface="+mn-ea"/>
                <a:cs typeface="+mn-cs"/>
              </a:rPr>
              <a:t>por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supuesto</a:t>
            </a:r>
            <a:r>
              <a:rPr lang="en-US" sz="1200" b="0" i="0" kern="1200" baseline="0" dirty="0" smtClean="0">
                <a:solidFill>
                  <a:schemeClr val="tx1"/>
                </a:solidFill>
                <a:latin typeface="+mn-lt"/>
                <a:ea typeface="+mn-ea"/>
                <a:cs typeface="+mn-cs"/>
              </a:rPr>
              <a:t> la </a:t>
            </a:r>
            <a:r>
              <a:rPr lang="en-US" sz="1200" b="0" i="0" kern="1200" baseline="0" dirty="0" err="1" smtClean="0">
                <a:solidFill>
                  <a:schemeClr val="tx1"/>
                </a:solidFill>
                <a:latin typeface="+mn-lt"/>
                <a:ea typeface="+mn-ea"/>
                <a:cs typeface="+mn-cs"/>
              </a:rPr>
              <a:t>recreación</a:t>
            </a:r>
            <a:r>
              <a:rPr lang="en-US" sz="1200" b="0" i="0" kern="1200" baseline="0" dirty="0" smtClean="0">
                <a:solidFill>
                  <a:schemeClr val="tx1"/>
                </a:solidFill>
                <a:latin typeface="+mn-lt"/>
                <a:ea typeface="+mn-ea"/>
                <a:cs typeface="+mn-cs"/>
              </a:rPr>
              <a:t>.</a:t>
            </a:r>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t>
            </a:r>
            <a:r>
              <a:rPr lang="en-US" dirty="0" err="1" smtClean="0"/>
              <a:t>Cualquier</a:t>
            </a:r>
            <a:r>
              <a:rPr lang="en-US" dirty="0" smtClean="0"/>
              <a:t> </a:t>
            </a:r>
            <a:r>
              <a:rPr lang="en-US" dirty="0" err="1" smtClean="0"/>
              <a:t>ola</a:t>
            </a:r>
            <a:r>
              <a:rPr lang="en-US" dirty="0" smtClean="0"/>
              <a:t> del </a:t>
            </a:r>
            <a:r>
              <a:rPr lang="en-US" dirty="0" err="1" smtClean="0"/>
              <a:t>oceano</a:t>
            </a:r>
            <a:r>
              <a:rPr lang="en-US" dirty="0" smtClean="0"/>
              <a:t> </a:t>
            </a:r>
            <a:r>
              <a:rPr lang="en-US" dirty="0" err="1" smtClean="0"/>
              <a:t>puede</a:t>
            </a:r>
            <a:r>
              <a:rPr lang="en-US" dirty="0" smtClean="0"/>
              <a:t> ser </a:t>
            </a:r>
            <a:r>
              <a:rPr lang="en-US" dirty="0" err="1" smtClean="0"/>
              <a:t>caracterizada</a:t>
            </a:r>
            <a:r>
              <a:rPr lang="en-US" dirty="0" smtClean="0"/>
              <a:t> </a:t>
            </a:r>
            <a:r>
              <a:rPr lang="en-US" dirty="0" err="1" smtClean="0"/>
              <a:t>por</a:t>
            </a:r>
            <a:r>
              <a:rPr lang="en-US" dirty="0" smtClean="0"/>
              <a:t> </a:t>
            </a:r>
            <a:r>
              <a:rPr lang="en-US" dirty="0" err="1" smtClean="0"/>
              <a:t>tres</a:t>
            </a:r>
            <a:r>
              <a:rPr lang="en-US" baseline="0" dirty="0" smtClean="0"/>
              <a:t> </a:t>
            </a:r>
            <a:r>
              <a:rPr lang="en-US" baseline="0" dirty="0" err="1" smtClean="0"/>
              <a:t>atributos</a:t>
            </a:r>
            <a:r>
              <a:rPr lang="en-US" baseline="0" dirty="0" smtClean="0"/>
              <a:t>.</a:t>
            </a:r>
          </a:p>
          <a:p>
            <a:endParaRPr lang="en-US" baseline="0" dirty="0" smtClean="0"/>
          </a:p>
          <a:p>
            <a:r>
              <a:rPr lang="en-US" baseline="0" dirty="0" smtClean="0"/>
              <a:t>* </a:t>
            </a:r>
            <a:r>
              <a:rPr lang="en-US" baseline="0" dirty="0" err="1" smtClean="0"/>
              <a:t>Altura</a:t>
            </a:r>
            <a:r>
              <a:rPr lang="en-US" baseline="0" dirty="0" smtClean="0"/>
              <a:t> de la </a:t>
            </a:r>
            <a:r>
              <a:rPr lang="en-US" baseline="0" dirty="0" err="1" smtClean="0"/>
              <a:t>ola</a:t>
            </a:r>
            <a:r>
              <a:rPr lang="en-US" baseline="0" dirty="0" smtClean="0"/>
              <a:t>: </a:t>
            </a:r>
            <a:r>
              <a:rPr lang="en-US" baseline="0" dirty="0" err="1" smtClean="0"/>
              <a:t>Distancia</a:t>
            </a:r>
            <a:r>
              <a:rPr lang="en-US" baseline="0" dirty="0" smtClean="0"/>
              <a:t> vertical entre la base de la </a:t>
            </a:r>
            <a:r>
              <a:rPr lang="en-US" baseline="0" dirty="0" err="1" smtClean="0"/>
              <a:t>ola</a:t>
            </a:r>
            <a:r>
              <a:rPr lang="en-US" baseline="0" dirty="0" smtClean="0"/>
              <a:t> y la </a:t>
            </a:r>
            <a:r>
              <a:rPr lang="en-US" baseline="0" dirty="0" err="1" smtClean="0"/>
              <a:t>cresta</a:t>
            </a:r>
            <a:r>
              <a:rPr lang="en-US" baseline="0" dirty="0" smtClean="0"/>
              <a:t>.</a:t>
            </a:r>
          </a:p>
          <a:p>
            <a:endParaRPr lang="en-US" baseline="0" dirty="0" smtClean="0"/>
          </a:p>
          <a:p>
            <a:r>
              <a:rPr lang="en-US" baseline="0" dirty="0" smtClean="0"/>
              <a:t>* </a:t>
            </a:r>
            <a:r>
              <a:rPr lang="en-US" baseline="0" dirty="0" err="1" smtClean="0"/>
              <a:t>Direccion</a:t>
            </a:r>
            <a:r>
              <a:rPr lang="en-US" baseline="0" dirty="0" smtClean="0"/>
              <a:t> de la </a:t>
            </a:r>
            <a:r>
              <a:rPr lang="en-US" baseline="0" dirty="0" err="1" smtClean="0"/>
              <a:t>ola</a:t>
            </a:r>
            <a:r>
              <a:rPr lang="en-US" baseline="0" dirty="0" smtClean="0"/>
              <a:t>: </a:t>
            </a:r>
            <a:r>
              <a:rPr lang="en-US" baseline="0" dirty="0" err="1" smtClean="0"/>
              <a:t>direccion</a:t>
            </a:r>
            <a:r>
              <a:rPr lang="en-US" baseline="0" dirty="0" smtClean="0"/>
              <a:t> </a:t>
            </a:r>
            <a:r>
              <a:rPr lang="en-US" baseline="0" dirty="0" err="1" smtClean="0"/>
              <a:t>desde</a:t>
            </a:r>
            <a:r>
              <a:rPr lang="en-US" baseline="0" dirty="0" smtClean="0"/>
              <a:t> </a:t>
            </a:r>
            <a:r>
              <a:rPr lang="en-US" baseline="0" dirty="0" err="1" smtClean="0"/>
              <a:t>donde</a:t>
            </a:r>
            <a:r>
              <a:rPr lang="en-US" baseline="0" dirty="0" smtClean="0"/>
              <a:t> </a:t>
            </a:r>
            <a:r>
              <a:rPr lang="en-US" baseline="0" dirty="0" err="1" smtClean="0"/>
              <a:t>viene</a:t>
            </a:r>
            <a:r>
              <a:rPr lang="en-US" baseline="0" dirty="0" smtClean="0"/>
              <a:t> la </a:t>
            </a:r>
            <a:r>
              <a:rPr lang="en-US" baseline="0" dirty="0" err="1" smtClean="0"/>
              <a:t>ola</a:t>
            </a:r>
            <a:r>
              <a:rPr lang="en-US" baseline="0" dirty="0" smtClean="0"/>
              <a:t>. </a:t>
            </a:r>
            <a:r>
              <a:rPr lang="en-US" baseline="0" dirty="0" err="1" smtClean="0"/>
              <a:t>Medido</a:t>
            </a:r>
            <a:r>
              <a:rPr lang="en-US" baseline="0" dirty="0" smtClean="0"/>
              <a:t> en </a:t>
            </a:r>
            <a:r>
              <a:rPr lang="en-US" baseline="0" dirty="0" err="1" smtClean="0"/>
              <a:t>grados</a:t>
            </a:r>
            <a:r>
              <a:rPr lang="en-US" baseline="0" dirty="0" smtClean="0"/>
              <a:t> </a:t>
            </a:r>
            <a:r>
              <a:rPr lang="en-US" baseline="0" dirty="0" err="1" smtClean="0"/>
              <a:t>desde</a:t>
            </a:r>
            <a:r>
              <a:rPr lang="en-US" baseline="0" dirty="0" smtClean="0"/>
              <a:t> el Norte.</a:t>
            </a:r>
          </a:p>
          <a:p>
            <a:endParaRPr lang="en-US" baseline="0" dirty="0" smtClean="0"/>
          </a:p>
          <a:p>
            <a:pPr>
              <a:buFont typeface="Arial" charset="0"/>
              <a:buChar char="•"/>
            </a:pPr>
            <a:r>
              <a:rPr lang="en-US" baseline="0" dirty="0" err="1" smtClean="0"/>
              <a:t>Periodo</a:t>
            </a:r>
            <a:r>
              <a:rPr lang="en-US" baseline="0" dirty="0" smtClean="0"/>
              <a:t> de la </a:t>
            </a:r>
            <a:r>
              <a:rPr lang="en-US" baseline="0" dirty="0" err="1" smtClean="0"/>
              <a:t>ola</a:t>
            </a:r>
            <a:r>
              <a:rPr lang="en-US" baseline="0" dirty="0" smtClean="0"/>
              <a:t>: </a:t>
            </a:r>
            <a:r>
              <a:rPr lang="en-US" baseline="0" dirty="0" err="1" smtClean="0"/>
              <a:t>tiempo</a:t>
            </a:r>
            <a:r>
              <a:rPr lang="en-US" baseline="0" dirty="0" smtClean="0"/>
              <a:t> entre dos </a:t>
            </a:r>
            <a:r>
              <a:rPr lang="en-US" baseline="0" dirty="0" err="1" smtClean="0"/>
              <a:t>crestas</a:t>
            </a:r>
            <a:r>
              <a:rPr lang="en-US" baseline="0" dirty="0" smtClean="0"/>
              <a:t> </a:t>
            </a:r>
            <a:r>
              <a:rPr lang="en-US" baseline="0" dirty="0" err="1" smtClean="0"/>
              <a:t>sucesivas</a:t>
            </a:r>
            <a:endParaRPr lang="en-US" baseline="0" dirty="0" smtClean="0"/>
          </a:p>
          <a:p>
            <a:pPr>
              <a:buFont typeface="Arial" charset="0"/>
              <a:buChar char="•"/>
            </a:pPr>
            <a:endParaRPr lang="en-US" baseline="0" dirty="0" smtClean="0"/>
          </a:p>
          <a:p>
            <a:pPr>
              <a:buFont typeface="Arial" pitchFamily="34" charset="0"/>
              <a:buChar char="•"/>
            </a:pPr>
            <a:endParaRPr lang="en-US" baseline="0" dirty="0" smtClean="0"/>
          </a:p>
          <a:p>
            <a:pPr>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0B94F1A4-9E02-42A3-A48D-511FB3467974}" type="slidenum">
              <a:rPr lang="es-AR" smtClean="0"/>
              <a:pPr/>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base" latinLnBrk="0" hangingPunct="1"/>
            <a:endParaRPr lang="es-AR" sz="1200" kern="1200" dirty="0" smtClean="0">
              <a:solidFill>
                <a:schemeClr val="tx1"/>
              </a:solidFill>
              <a:latin typeface="+mn-lt"/>
              <a:ea typeface="+mn-ea"/>
              <a:cs typeface="+mn-cs"/>
            </a:endParaRPr>
          </a:p>
          <a:p>
            <a:r>
              <a:rPr lang="en-US" dirty="0" smtClean="0"/>
              <a:t>La </a:t>
            </a:r>
            <a:r>
              <a:rPr lang="en-US" dirty="0" err="1" smtClean="0"/>
              <a:t>utilizacion</a:t>
            </a:r>
            <a:r>
              <a:rPr lang="en-US" dirty="0" smtClean="0"/>
              <a:t> de los </a:t>
            </a:r>
            <a:r>
              <a:rPr lang="en-US" dirty="0" err="1" smtClean="0"/>
              <a:t>pronosticos</a:t>
            </a:r>
            <a:r>
              <a:rPr lang="en-US" dirty="0" smtClean="0"/>
              <a:t> de </a:t>
            </a:r>
            <a:r>
              <a:rPr lang="en-US" dirty="0" err="1" smtClean="0"/>
              <a:t>olas</a:t>
            </a:r>
            <a:r>
              <a:rPr lang="en-US" dirty="0" smtClean="0"/>
              <a:t> </a:t>
            </a:r>
            <a:r>
              <a:rPr lang="en-US" dirty="0" err="1" smtClean="0"/>
              <a:t>es</a:t>
            </a:r>
            <a:r>
              <a:rPr lang="en-US" dirty="0" smtClean="0"/>
              <a:t> de vital </a:t>
            </a:r>
            <a:r>
              <a:rPr lang="en-US" dirty="0" err="1" smtClean="0"/>
              <a:t>importanci</a:t>
            </a:r>
            <a:r>
              <a:rPr lang="en-US" baseline="0" dirty="0" err="1" smtClean="0"/>
              <a:t>a</a:t>
            </a:r>
            <a:r>
              <a:rPr lang="en-US" baseline="0" dirty="0" smtClean="0"/>
              <a:t> </a:t>
            </a:r>
            <a:r>
              <a:rPr lang="en-US" baseline="0" dirty="0" err="1" smtClean="0"/>
              <a:t>para</a:t>
            </a:r>
            <a:r>
              <a:rPr lang="en-US" dirty="0" smtClean="0"/>
              <a:t>:</a:t>
            </a:r>
          </a:p>
          <a:p>
            <a:pPr lvl="7"/>
            <a:r>
              <a:rPr lang="en-US" dirty="0" err="1" smtClean="0"/>
              <a:t>Navegación</a:t>
            </a:r>
            <a:r>
              <a:rPr lang="en-US" dirty="0" smtClean="0"/>
              <a:t> </a:t>
            </a:r>
          </a:p>
          <a:p>
            <a:pPr lvl="7"/>
            <a:r>
              <a:rPr lang="en-US" dirty="0" err="1" smtClean="0"/>
              <a:t>Operación</a:t>
            </a:r>
            <a:r>
              <a:rPr lang="en-US" dirty="0" smtClean="0"/>
              <a:t> de </a:t>
            </a:r>
            <a:r>
              <a:rPr lang="en-US" dirty="0" err="1" smtClean="0"/>
              <a:t>puertos</a:t>
            </a:r>
            <a:endParaRPr lang="en-US" dirty="0" smtClean="0"/>
          </a:p>
          <a:p>
            <a:pPr lvl="7"/>
            <a:r>
              <a:rPr lang="en-US" dirty="0" err="1" smtClean="0"/>
              <a:t>Deportes</a:t>
            </a:r>
            <a:r>
              <a:rPr lang="en-US" dirty="0" smtClean="0"/>
              <a:t> </a:t>
            </a:r>
            <a:r>
              <a:rPr lang="en-US" dirty="0" err="1" smtClean="0"/>
              <a:t>acuaticos</a:t>
            </a:r>
            <a:r>
              <a:rPr lang="en-US" dirty="0" smtClean="0"/>
              <a:t>(Surf, </a:t>
            </a:r>
            <a:r>
              <a:rPr lang="en-US" dirty="0" err="1" smtClean="0"/>
              <a:t>Kayac</a:t>
            </a:r>
            <a:r>
              <a:rPr lang="en-US" dirty="0" smtClean="0"/>
              <a:t>, windsurf, etc)</a:t>
            </a:r>
          </a:p>
          <a:p>
            <a:pPr lvl="7"/>
            <a:r>
              <a:rPr lang="en-US" dirty="0" err="1" smtClean="0"/>
              <a:t>Seguridad</a:t>
            </a:r>
            <a:r>
              <a:rPr lang="en-US" dirty="0" smtClean="0"/>
              <a:t> </a:t>
            </a:r>
            <a:r>
              <a:rPr lang="en-US" dirty="0" err="1" smtClean="0"/>
              <a:t>Costera</a:t>
            </a:r>
            <a:endParaRPr lang="es-AR" dirty="0" smtClean="0"/>
          </a:p>
          <a:p>
            <a:pPr rtl="0" eaLnBrk="1" fontAlgn="base" latinLnBrk="0" hangingPunct="1"/>
            <a:endParaRPr lang="en-US" sz="1200" kern="1200" dirty="0" smtClean="0">
              <a:solidFill>
                <a:schemeClr val="tx1"/>
              </a:solidFill>
              <a:latin typeface="+mn-lt"/>
              <a:ea typeface="+mn-ea"/>
              <a:cs typeface="+mn-cs"/>
            </a:endParaRPr>
          </a:p>
          <a:p>
            <a:pPr rtl="0" eaLnBrk="1" fontAlgn="base" latinLnBrk="0" hangingPunct="1"/>
            <a:r>
              <a:rPr lang="en-US" sz="1200" kern="1200" dirty="0" smtClean="0">
                <a:solidFill>
                  <a:schemeClr val="tx1"/>
                </a:solidFill>
                <a:latin typeface="+mn-lt"/>
                <a:ea typeface="+mn-ea"/>
                <a:cs typeface="+mn-cs"/>
              </a:rPr>
              <a:t>Wave Watch</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pronostico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olas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utilizado</a:t>
            </a:r>
            <a:r>
              <a:rPr lang="en-US" sz="1200" kern="1200" baseline="0" dirty="0" smtClean="0">
                <a:solidFill>
                  <a:schemeClr val="tx1"/>
                </a:solidFill>
                <a:latin typeface="+mn-lt"/>
                <a:ea typeface="+mn-ea"/>
                <a:cs typeface="+mn-cs"/>
              </a:rPr>
              <a:t> en la </a:t>
            </a:r>
            <a:r>
              <a:rPr lang="en-US" sz="1200" kern="1200" baseline="0" dirty="0" err="1" smtClean="0">
                <a:solidFill>
                  <a:schemeClr val="tx1"/>
                </a:solidFill>
                <a:latin typeface="+mn-lt"/>
                <a:ea typeface="+mn-ea"/>
                <a:cs typeface="+mn-cs"/>
              </a:rPr>
              <a:t>actualidad</a:t>
            </a:r>
            <a:r>
              <a:rPr lang="en-US" sz="1200" kern="1200" baseline="0" dirty="0" smtClean="0">
                <a:solidFill>
                  <a:schemeClr val="tx1"/>
                </a:solidFill>
                <a:latin typeface="+mn-lt"/>
                <a:ea typeface="+mn-ea"/>
                <a:cs typeface="+mn-cs"/>
              </a:rPr>
              <a:t>. </a:t>
            </a:r>
          </a:p>
          <a:p>
            <a:pPr rtl="0" eaLnBrk="1" fontAlgn="base" latinLnBrk="0" hangingPunct="1"/>
            <a:endParaRPr lang="en-US" sz="1200" kern="1200" baseline="0" dirty="0" smtClean="0">
              <a:solidFill>
                <a:schemeClr val="tx1"/>
              </a:solidFill>
              <a:latin typeface="+mn-lt"/>
              <a:ea typeface="+mn-ea"/>
              <a:cs typeface="+mn-cs"/>
            </a:endParaRPr>
          </a:p>
          <a:p>
            <a:pPr rtl="0" eaLnBrk="1" fontAlgn="base" latinLnBrk="0" hangingPunct="1"/>
            <a:r>
              <a:rPr lang="en-US" sz="1200" kern="1200" baseline="0" dirty="0" smtClean="0">
                <a:solidFill>
                  <a:schemeClr val="tx1"/>
                </a:solidFill>
                <a:latin typeface="+mn-lt"/>
                <a:ea typeface="+mn-ea"/>
                <a:cs typeface="+mn-cs"/>
              </a:rPr>
              <a:t>El </a:t>
            </a:r>
            <a:r>
              <a:rPr lang="en-US" sz="1200" kern="1200" baseline="0" dirty="0" err="1" smtClean="0">
                <a:solidFill>
                  <a:schemeClr val="tx1"/>
                </a:solidFill>
                <a:latin typeface="+mn-lt"/>
                <a:ea typeface="+mn-ea"/>
                <a:cs typeface="+mn-cs"/>
              </a:rPr>
              <a:t>mismo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provee</a:t>
            </a:r>
            <a:r>
              <a:rPr lang="en-US" sz="1200" kern="1200" baseline="0" dirty="0" smtClean="0">
                <a:solidFill>
                  <a:schemeClr val="tx1"/>
                </a:solidFill>
                <a:latin typeface="+mn-lt"/>
                <a:ea typeface="+mn-ea"/>
                <a:cs typeface="+mn-cs"/>
              </a:rPr>
              <a:t> de los </a:t>
            </a:r>
            <a:r>
              <a:rPr lang="en-US" sz="1200" kern="1200" baseline="0" dirty="0" err="1" smtClean="0">
                <a:solidFill>
                  <a:schemeClr val="tx1"/>
                </a:solidFill>
                <a:latin typeface="+mn-lt"/>
                <a:ea typeface="+mn-ea"/>
                <a:cs typeface="+mn-cs"/>
              </a:rPr>
              <a:t>parametros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Altura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Direccion</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Periodo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promedio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cualquier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lugar</a:t>
            </a:r>
            <a:r>
              <a:rPr lang="en-US" sz="1200" kern="1200" baseline="0" dirty="0" smtClean="0">
                <a:solidFill>
                  <a:schemeClr val="tx1"/>
                </a:solidFill>
                <a:latin typeface="+mn-lt"/>
                <a:ea typeface="+mn-ea"/>
                <a:cs typeface="+mn-cs"/>
              </a:rPr>
              <a:t> del </a:t>
            </a:r>
            <a:r>
              <a:rPr lang="en-US" sz="1200" kern="1200" baseline="0" dirty="0" err="1" smtClean="0">
                <a:solidFill>
                  <a:schemeClr val="tx1"/>
                </a:solidFill>
                <a:latin typeface="+mn-lt"/>
                <a:ea typeface="+mn-ea"/>
                <a:cs typeface="+mn-cs"/>
              </a:rPr>
              <a:t>mundo</a:t>
            </a:r>
            <a:r>
              <a:rPr lang="en-US" sz="1200" kern="1200" baseline="0" dirty="0" smtClean="0">
                <a:solidFill>
                  <a:schemeClr val="tx1"/>
                </a:solidFill>
                <a:latin typeface="+mn-lt"/>
                <a:ea typeface="+mn-ea"/>
                <a:cs typeface="+mn-cs"/>
              </a:rPr>
              <a:t>.</a:t>
            </a:r>
          </a:p>
          <a:p>
            <a:pPr rtl="0" eaLnBrk="1" fontAlgn="base" latinLnBrk="0" hangingPunct="1"/>
            <a:endParaRPr lang="en-US" sz="1200" kern="1200" baseline="0" dirty="0" smtClean="0">
              <a:solidFill>
                <a:schemeClr val="tx1"/>
              </a:solidFill>
              <a:latin typeface="+mn-lt"/>
              <a:ea typeface="+mn-ea"/>
              <a:cs typeface="+mn-cs"/>
            </a:endParaRPr>
          </a:p>
          <a:p>
            <a:pPr rtl="0" eaLnBrk="1" fontAlgn="base" latinLnBrk="0" hangingPunct="1"/>
            <a:r>
              <a:rPr lang="en-US" sz="1200" kern="1200" baseline="0" dirty="0" smtClean="0">
                <a:solidFill>
                  <a:schemeClr val="tx1"/>
                </a:solidFill>
                <a:latin typeface="+mn-lt"/>
                <a:ea typeface="+mn-ea"/>
                <a:cs typeface="+mn-cs"/>
              </a:rPr>
              <a:t>En la </a:t>
            </a:r>
            <a:r>
              <a:rPr lang="en-US" sz="1200" kern="1200" baseline="0" dirty="0" err="1" smtClean="0">
                <a:solidFill>
                  <a:schemeClr val="tx1"/>
                </a:solidFill>
                <a:latin typeface="+mn-lt"/>
                <a:ea typeface="+mn-ea"/>
                <a:cs typeface="+mn-cs"/>
              </a:rPr>
              <a:t>imagen</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puede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apreciar</a:t>
            </a:r>
            <a:r>
              <a:rPr lang="en-US" sz="1200" kern="1200" baseline="0" dirty="0" smtClean="0">
                <a:solidFill>
                  <a:schemeClr val="tx1"/>
                </a:solidFill>
                <a:latin typeface="+mn-lt"/>
                <a:ea typeface="+mn-ea"/>
                <a:cs typeface="+mn-cs"/>
              </a:rPr>
              <a:t> la version </a:t>
            </a:r>
            <a:r>
              <a:rPr lang="en-US" sz="1200" kern="1200" baseline="0" dirty="0" err="1" smtClean="0">
                <a:solidFill>
                  <a:schemeClr val="tx1"/>
                </a:solidFill>
                <a:latin typeface="+mn-lt"/>
                <a:ea typeface="+mn-ea"/>
                <a:cs typeface="+mn-cs"/>
              </a:rPr>
              <a:t>grafica</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este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pronostico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mundo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entero</a:t>
            </a:r>
            <a:r>
              <a:rPr lang="en-US" sz="1200" kern="1200" baseline="0" dirty="0" smtClean="0">
                <a:solidFill>
                  <a:schemeClr val="tx1"/>
                </a:solidFill>
                <a:latin typeface="+mn-lt"/>
                <a:ea typeface="+mn-ea"/>
                <a:cs typeface="+mn-cs"/>
              </a:rPr>
              <a:t>. Los </a:t>
            </a:r>
            <a:r>
              <a:rPr lang="en-US" sz="1200" kern="1200" baseline="0" dirty="0" err="1" smtClean="0">
                <a:solidFill>
                  <a:schemeClr val="tx1"/>
                </a:solidFill>
                <a:latin typeface="+mn-lt"/>
                <a:ea typeface="+mn-ea"/>
                <a:cs typeface="+mn-cs"/>
              </a:rPr>
              <a:t>diferentes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colores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indican</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tamaño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ola</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flechas</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direccion</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desplazamiento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mismas</a:t>
            </a:r>
            <a:r>
              <a:rPr lang="en-US" sz="1200" kern="1200" baseline="0" dirty="0" smtClean="0">
                <a:solidFill>
                  <a:schemeClr val="tx1"/>
                </a:solidFill>
                <a:latin typeface="+mn-lt"/>
                <a:ea typeface="+mn-ea"/>
                <a:cs typeface="+mn-cs"/>
              </a:rPr>
              <a:t>. </a:t>
            </a:r>
          </a:p>
          <a:p>
            <a:pPr rtl="0" eaLnBrk="1" fontAlgn="base" latinLnBrk="0" hangingPunct="1"/>
            <a:endParaRPr lang="en-US" sz="1200" kern="1200" baseline="0" dirty="0" smtClean="0">
              <a:solidFill>
                <a:schemeClr val="tx1"/>
              </a:solidFill>
              <a:latin typeface="+mn-lt"/>
              <a:ea typeface="+mn-ea"/>
              <a:cs typeface="+mn-cs"/>
            </a:endParaRPr>
          </a:p>
          <a:p>
            <a:pPr rtl="0" eaLnBrk="1" fontAlgn="base" latinLnBrk="0" hangingPunct="1"/>
            <a:r>
              <a:rPr lang="en-US" sz="1200" kern="1200" baseline="0" dirty="0" smtClean="0">
                <a:solidFill>
                  <a:schemeClr val="tx1"/>
                </a:solidFill>
                <a:latin typeface="+mn-lt"/>
                <a:ea typeface="+mn-ea"/>
                <a:cs typeface="+mn-cs"/>
              </a:rPr>
              <a:t>El </a:t>
            </a:r>
            <a:r>
              <a:rPr lang="en-US" sz="1200" kern="1200" baseline="0" dirty="0" err="1" smtClean="0">
                <a:solidFill>
                  <a:schemeClr val="tx1"/>
                </a:solidFill>
                <a:latin typeface="+mn-lt"/>
                <a:ea typeface="+mn-ea"/>
                <a:cs typeface="+mn-cs"/>
              </a:rPr>
              <a:t>pronostico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está</a:t>
            </a:r>
            <a:r>
              <a:rPr lang="en-US" sz="1200" kern="1200" baseline="0" dirty="0" smtClean="0">
                <a:solidFill>
                  <a:schemeClr val="tx1"/>
                </a:solidFill>
                <a:latin typeface="+mn-lt"/>
                <a:ea typeface="+mn-ea"/>
                <a:cs typeface="+mn-cs"/>
              </a:rPr>
              <a:t> dado en </a:t>
            </a:r>
            <a:r>
              <a:rPr lang="en-US" sz="1200" kern="1200" baseline="0" dirty="0" err="1" smtClean="0">
                <a:solidFill>
                  <a:schemeClr val="tx1"/>
                </a:solidFill>
                <a:latin typeface="+mn-lt"/>
                <a:ea typeface="+mn-ea"/>
                <a:cs typeface="+mn-cs"/>
              </a:rPr>
              <a:t>incrementos</a:t>
            </a:r>
            <a:r>
              <a:rPr lang="en-US" sz="1200" kern="1200" baseline="0" dirty="0" smtClean="0">
                <a:solidFill>
                  <a:schemeClr val="tx1"/>
                </a:solidFill>
                <a:latin typeface="+mn-lt"/>
                <a:ea typeface="+mn-ea"/>
                <a:cs typeface="+mn-cs"/>
              </a:rPr>
              <a:t> de 3 </a:t>
            </a:r>
            <a:r>
              <a:rPr lang="en-US" sz="1200" kern="1200" baseline="0" dirty="0" err="1" smtClean="0">
                <a:solidFill>
                  <a:schemeClr val="tx1"/>
                </a:solidFill>
                <a:latin typeface="+mn-lt"/>
                <a:ea typeface="+mn-ea"/>
                <a:cs typeface="+mn-cs"/>
              </a:rPr>
              <a:t>horas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hasta</a:t>
            </a:r>
            <a:r>
              <a:rPr lang="en-US" sz="1200" kern="1200" baseline="0" dirty="0" smtClean="0">
                <a:solidFill>
                  <a:schemeClr val="tx1"/>
                </a:solidFill>
                <a:latin typeface="+mn-lt"/>
                <a:ea typeface="+mn-ea"/>
                <a:cs typeface="+mn-cs"/>
              </a:rPr>
              <a:t> 180 </a:t>
            </a:r>
            <a:r>
              <a:rPr lang="en-US" sz="1200" kern="1200" baseline="0" dirty="0" err="1" smtClean="0">
                <a:solidFill>
                  <a:schemeClr val="tx1"/>
                </a:solidFill>
                <a:latin typeface="+mn-lt"/>
                <a:ea typeface="+mn-ea"/>
                <a:cs typeface="+mn-cs"/>
              </a:rPr>
              <a:t>hs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pronostico</a:t>
            </a:r>
            <a:r>
              <a:rPr lang="en-US" sz="1200" kern="1200" baseline="0" dirty="0" smtClean="0">
                <a:solidFill>
                  <a:schemeClr val="tx1"/>
                </a:solidFill>
                <a:latin typeface="+mn-lt"/>
                <a:ea typeface="+mn-ea"/>
                <a:cs typeface="+mn-cs"/>
              </a:rPr>
              <a:t>.</a:t>
            </a:r>
          </a:p>
          <a:p>
            <a:pPr rtl="0" eaLnBrk="1" fontAlgn="base" latinLnBrk="0" hangingPunct="1"/>
            <a:endParaRPr lang="en-US" sz="1200" kern="1200" baseline="0" dirty="0" smtClean="0">
              <a:solidFill>
                <a:schemeClr val="tx1"/>
              </a:solidFill>
              <a:latin typeface="+mn-lt"/>
              <a:ea typeface="+mn-ea"/>
              <a:cs typeface="+mn-cs"/>
            </a:endParaRPr>
          </a:p>
          <a:p>
            <a:pPr rtl="0" eaLnBrk="1" fontAlgn="base" latinLnBrk="0" hangingPunct="1"/>
            <a:r>
              <a:rPr lang="en-US" sz="1200" kern="1200" baseline="0" dirty="0" smtClean="0">
                <a:solidFill>
                  <a:schemeClr val="tx1"/>
                </a:solidFill>
                <a:latin typeface="+mn-lt"/>
                <a:ea typeface="+mn-ea"/>
                <a:cs typeface="+mn-cs"/>
              </a:rPr>
              <a:t>El </a:t>
            </a:r>
            <a:r>
              <a:rPr lang="en-US" sz="1200" kern="1200" baseline="0" dirty="0" err="1" smtClean="0">
                <a:solidFill>
                  <a:schemeClr val="tx1"/>
                </a:solidFill>
                <a:latin typeface="+mn-lt"/>
                <a:ea typeface="+mn-ea"/>
                <a:cs typeface="+mn-cs"/>
              </a:rPr>
              <a:t>modelo</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corre</a:t>
            </a:r>
            <a:r>
              <a:rPr lang="en-US" sz="1200" kern="1200" baseline="0" dirty="0" smtClean="0">
                <a:solidFill>
                  <a:schemeClr val="tx1"/>
                </a:solidFill>
                <a:latin typeface="+mn-lt"/>
                <a:ea typeface="+mn-ea"/>
                <a:cs typeface="+mn-cs"/>
              </a:rPr>
              <a:t> 4 </a:t>
            </a:r>
            <a:r>
              <a:rPr lang="en-US" sz="1200" kern="1200" baseline="0" dirty="0" err="1" smtClean="0">
                <a:solidFill>
                  <a:schemeClr val="tx1"/>
                </a:solidFill>
                <a:latin typeface="+mn-lt"/>
                <a:ea typeface="+mn-ea"/>
                <a:cs typeface="+mn-cs"/>
              </a:rPr>
              <a:t>veces</a:t>
            </a:r>
            <a:r>
              <a:rPr lang="en-US" sz="1200" kern="1200" baseline="0" dirty="0" smtClean="0">
                <a:solidFill>
                  <a:schemeClr val="tx1"/>
                </a:solidFill>
                <a:latin typeface="+mn-lt"/>
                <a:ea typeface="+mn-ea"/>
                <a:cs typeface="+mn-cs"/>
              </a:rPr>
              <a:t> al dia.</a:t>
            </a:r>
          </a:p>
          <a:p>
            <a:pPr rtl="0" eaLnBrk="1" fontAlgn="base" latinLnBrk="0" hangingPunct="1"/>
            <a:endParaRPr lang="en-US" sz="1200" kern="1200" baseline="0" dirty="0" smtClean="0">
              <a:solidFill>
                <a:schemeClr val="tx1"/>
              </a:solidFill>
              <a:latin typeface="+mn-lt"/>
              <a:ea typeface="+mn-ea"/>
              <a:cs typeface="+mn-cs"/>
            </a:endParaRPr>
          </a:p>
          <a:p>
            <a:pPr rtl="0" eaLnBrk="1" fontAlgn="base" latinLnBrk="0" hangingPunct="1"/>
            <a:r>
              <a:rPr lang="en-US" sz="1200" kern="1200" baseline="0" dirty="0" err="1" smtClean="0">
                <a:solidFill>
                  <a:schemeClr val="tx1"/>
                </a:solidFill>
                <a:latin typeface="+mn-lt"/>
                <a:ea typeface="+mn-ea"/>
                <a:cs typeface="+mn-cs"/>
              </a:rPr>
              <a:t>Posee</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buen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rendimiento</a:t>
            </a:r>
            <a:r>
              <a:rPr lang="en-US" sz="1200" kern="1200" baseline="0" dirty="0" smtClean="0">
                <a:solidFill>
                  <a:schemeClr val="tx1"/>
                </a:solidFill>
                <a:latin typeface="+mn-lt"/>
                <a:ea typeface="+mn-ea"/>
                <a:cs typeface="+mn-cs"/>
              </a:rPr>
              <a:t> en </a:t>
            </a:r>
            <a:r>
              <a:rPr lang="en-US" sz="1200" kern="1200" baseline="0" dirty="0" err="1" smtClean="0">
                <a:solidFill>
                  <a:schemeClr val="tx1"/>
                </a:solidFill>
                <a:latin typeface="+mn-lt"/>
                <a:ea typeface="+mn-ea"/>
                <a:cs typeface="+mn-cs"/>
              </a:rPr>
              <a:t>alta</a:t>
            </a:r>
            <a:r>
              <a:rPr lang="en-US" sz="1200" kern="1200" baseline="0" dirty="0" smtClean="0">
                <a:solidFill>
                  <a:schemeClr val="tx1"/>
                </a:solidFill>
                <a:latin typeface="+mn-lt"/>
                <a:ea typeface="+mn-ea"/>
                <a:cs typeface="+mn-cs"/>
              </a:rPr>
              <a:t> mar. </a:t>
            </a:r>
          </a:p>
          <a:p>
            <a:pPr rtl="0" eaLnBrk="1" fontAlgn="base" latinLnBrk="0" hangingPunct="1"/>
            <a:endParaRPr lang="en-US" sz="1200" kern="1200" baseline="0" dirty="0" smtClean="0">
              <a:solidFill>
                <a:schemeClr val="tx1"/>
              </a:solidFill>
              <a:latin typeface="+mn-lt"/>
              <a:ea typeface="+mn-ea"/>
              <a:cs typeface="+mn-cs"/>
            </a:endParaRPr>
          </a:p>
          <a:p>
            <a:pPr rtl="0" eaLnBrk="1" fontAlgn="base" latinLnBrk="0" hangingPunct="1"/>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Esta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filmina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tiene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una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animacion</a:t>
            </a:r>
            <a:r>
              <a:rPr lang="en-US" sz="1200" kern="1200" baseline="0" dirty="0" smtClean="0">
                <a:solidFill>
                  <a:schemeClr val="tx1"/>
                </a:solidFill>
                <a:latin typeface="+mn-lt"/>
                <a:ea typeface="+mn-ea"/>
                <a:cs typeface="+mn-cs"/>
              </a:rPr>
              <a:t> del </a:t>
            </a:r>
            <a:r>
              <a:rPr lang="en-US" sz="1200" kern="1200" baseline="0" dirty="0" err="1" smtClean="0">
                <a:solidFill>
                  <a:schemeClr val="tx1"/>
                </a:solidFill>
                <a:latin typeface="+mn-lt"/>
                <a:ea typeface="+mn-ea"/>
                <a:cs typeface="+mn-cs"/>
              </a:rPr>
              <a:t>avance</a:t>
            </a:r>
            <a:r>
              <a:rPr lang="en-US" sz="1200" kern="1200" baseline="0" dirty="0" smtClean="0">
                <a:solidFill>
                  <a:schemeClr val="tx1"/>
                </a:solidFill>
                <a:latin typeface="+mn-lt"/>
                <a:ea typeface="+mn-ea"/>
                <a:cs typeface="+mn-cs"/>
              </a:rPr>
              <a:t> del </a:t>
            </a:r>
            <a:r>
              <a:rPr lang="en-US" sz="1200" kern="1200" baseline="0" dirty="0" err="1" smtClean="0">
                <a:solidFill>
                  <a:schemeClr val="tx1"/>
                </a:solidFill>
                <a:latin typeface="+mn-lt"/>
                <a:ea typeface="+mn-ea"/>
                <a:cs typeface="+mn-cs"/>
              </a:rPr>
              <a:t>pronostico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desde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0hs </a:t>
            </a:r>
            <a:r>
              <a:rPr lang="en-US" sz="1200" kern="1200" baseline="0" dirty="0" err="1" smtClean="0">
                <a:solidFill>
                  <a:schemeClr val="tx1"/>
                </a:solidFill>
                <a:latin typeface="+mn-lt"/>
                <a:ea typeface="+mn-ea"/>
                <a:cs typeface="+mn-cs"/>
              </a:rPr>
              <a:t>hasta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80 </a:t>
            </a:r>
            <a:r>
              <a:rPr lang="en-US" sz="1200" kern="1200" baseline="0" dirty="0" err="1" smtClean="0">
                <a:solidFill>
                  <a:schemeClr val="tx1"/>
                </a:solidFill>
                <a:latin typeface="+mn-lt"/>
                <a:ea typeface="+mn-ea"/>
                <a:cs typeface="+mn-cs"/>
              </a:rPr>
              <a:t>hs</a:t>
            </a:r>
            <a:r>
              <a:rPr lang="en-US" sz="1200" kern="1200" baseline="0" dirty="0" smtClean="0">
                <a:solidFill>
                  <a:schemeClr val="tx1"/>
                </a:solidFill>
                <a:latin typeface="+mn-lt"/>
                <a:ea typeface="+mn-ea"/>
                <a:cs typeface="+mn-cs"/>
              </a:rPr>
              <a:t>, no la </a:t>
            </a:r>
            <a:r>
              <a:rPr lang="en-US" sz="1200" kern="1200" baseline="0" dirty="0" err="1" smtClean="0">
                <a:solidFill>
                  <a:schemeClr val="tx1"/>
                </a:solidFill>
                <a:latin typeface="+mn-lt"/>
                <a:ea typeface="+mn-ea"/>
                <a:cs typeface="+mn-cs"/>
              </a:rPr>
              <a:t>inclui</a:t>
            </a:r>
            <a:r>
              <a:rPr lang="en-US" sz="1200" kern="1200" baseline="0" dirty="0" smtClean="0">
                <a:solidFill>
                  <a:schemeClr val="tx1"/>
                </a:solidFill>
                <a:latin typeface="+mn-lt"/>
                <a:ea typeface="+mn-ea"/>
                <a:cs typeface="+mn-cs"/>
              </a:rPr>
              <a:t> en el mail </a:t>
            </a:r>
            <a:r>
              <a:rPr lang="en-US" sz="1200" kern="1200" baseline="0" dirty="0" err="1" smtClean="0">
                <a:solidFill>
                  <a:schemeClr val="tx1"/>
                </a:solidFill>
                <a:latin typeface="+mn-lt"/>
                <a:ea typeface="+mn-ea"/>
                <a:cs typeface="+mn-cs"/>
              </a:rPr>
              <a:t>porque</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hacia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pesado</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archivo</a:t>
            </a:r>
            <a:r>
              <a:rPr lang="en-US" sz="1200"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0B94F1A4-9E02-42A3-A48D-511FB3467974}" type="slidenum">
              <a:rPr lang="es-AR" smtClean="0"/>
              <a:pPr/>
              <a:t>5</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La estructura del modelo está representada por una grilla. Esta grilla</a:t>
            </a:r>
            <a:r>
              <a:rPr lang="es-AR" sz="1200" kern="1200" baseline="0" dirty="0" smtClean="0">
                <a:solidFill>
                  <a:schemeClr val="tx1"/>
                </a:solidFill>
                <a:latin typeface="+mn-lt"/>
                <a:ea typeface="+mn-ea"/>
                <a:cs typeface="+mn-cs"/>
              </a:rPr>
              <a:t> rectangular cubre todos los </a:t>
            </a:r>
            <a:r>
              <a:rPr lang="es-AR" sz="1200" kern="1200" baseline="0" dirty="0" err="1" smtClean="0">
                <a:solidFill>
                  <a:schemeClr val="tx1"/>
                </a:solidFill>
                <a:latin typeface="+mn-lt"/>
                <a:ea typeface="+mn-ea"/>
                <a:cs typeface="+mn-cs"/>
              </a:rPr>
              <a:t>oceanos</a:t>
            </a:r>
            <a:r>
              <a:rPr lang="es-AR" sz="1200" kern="1200" baseline="0" dirty="0" smtClean="0">
                <a:solidFill>
                  <a:schemeClr val="tx1"/>
                </a:solidFill>
                <a:latin typeface="+mn-lt"/>
                <a:ea typeface="+mn-ea"/>
                <a:cs typeface="+mn-cs"/>
              </a:rPr>
              <a:t>.</a:t>
            </a:r>
            <a:endParaRPr lang="es-AR"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A partir de los datos del viento sobre la superficie</a:t>
            </a:r>
            <a:r>
              <a:rPr lang="es-AR" sz="1200" kern="1200" baseline="0" dirty="0" smtClean="0">
                <a:solidFill>
                  <a:schemeClr val="tx1"/>
                </a:solidFill>
                <a:latin typeface="+mn-lt"/>
                <a:ea typeface="+mn-ea"/>
                <a:cs typeface="+mn-cs"/>
              </a:rPr>
              <a:t> el modelo calcula los </a:t>
            </a:r>
            <a:r>
              <a:rPr lang="es-AR" sz="1200" kern="1200" baseline="0" dirty="0" err="1" smtClean="0">
                <a:solidFill>
                  <a:schemeClr val="tx1"/>
                </a:solidFill>
                <a:latin typeface="+mn-lt"/>
                <a:ea typeface="+mn-ea"/>
                <a:cs typeface="+mn-cs"/>
              </a:rPr>
              <a:t>parametros</a:t>
            </a:r>
            <a:r>
              <a:rPr lang="es-AR" sz="1200" kern="1200" baseline="0" dirty="0" smtClean="0">
                <a:solidFill>
                  <a:schemeClr val="tx1"/>
                </a:solidFill>
                <a:latin typeface="+mn-lt"/>
                <a:ea typeface="+mn-ea"/>
                <a:cs typeface="+mn-cs"/>
              </a:rPr>
              <a:t> de las olas que pasan por cada punto de la grilla.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Para </a:t>
            </a:r>
            <a:r>
              <a:rPr lang="en-US" sz="1200" kern="1200" dirty="0" err="1" smtClean="0">
                <a:solidFill>
                  <a:schemeClr val="tx1"/>
                </a:solidFill>
                <a:latin typeface="+mn-lt"/>
                <a:ea typeface="+mn-ea"/>
                <a:cs typeface="+mn-cs"/>
              </a:rPr>
              <a:t>cada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punto</a:t>
            </a:r>
            <a:r>
              <a:rPr lang="en-US" sz="1200" kern="1200" dirty="0" smtClean="0">
                <a:solidFill>
                  <a:schemeClr val="tx1"/>
                </a:solidFill>
                <a:latin typeface="+mn-lt"/>
                <a:ea typeface="+mn-ea"/>
                <a:cs typeface="+mn-cs"/>
              </a:rPr>
              <a:t> de la </a:t>
            </a:r>
            <a:r>
              <a:rPr lang="en-US" sz="1200" kern="1200" dirty="0" err="1" smtClean="0">
                <a:solidFill>
                  <a:schemeClr val="tx1"/>
                </a:solidFill>
                <a:latin typeface="+mn-lt"/>
                <a:ea typeface="+mn-ea"/>
                <a:cs typeface="+mn-cs"/>
              </a:rPr>
              <a:t>grill</a:t>
            </a:r>
            <a:r>
              <a:rPr lang="en-US" sz="1200" kern="1200" baseline="0" dirty="0" err="1" smtClean="0">
                <a:solidFill>
                  <a:schemeClr val="tx1"/>
                </a:solidFill>
                <a:latin typeface="+mn-lt"/>
                <a:ea typeface="+mn-ea"/>
                <a:cs typeface="+mn-cs"/>
              </a:rPr>
              <a:t>a</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calculan</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altura</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direccion</a:t>
            </a:r>
            <a:r>
              <a:rPr lang="en-US" sz="1200" kern="1200" baseline="0" dirty="0" smtClean="0">
                <a:solidFill>
                  <a:schemeClr val="tx1"/>
                </a:solidFill>
                <a:latin typeface="+mn-lt"/>
                <a:ea typeface="+mn-ea"/>
                <a:cs typeface="+mn-cs"/>
              </a:rPr>
              <a:t> y el </a:t>
            </a:r>
            <a:r>
              <a:rPr lang="en-US" sz="1200" kern="1200" baseline="0" dirty="0" err="1" smtClean="0">
                <a:solidFill>
                  <a:schemeClr val="tx1"/>
                </a:solidFill>
                <a:latin typeface="+mn-lt"/>
                <a:ea typeface="+mn-ea"/>
                <a:cs typeface="+mn-cs"/>
              </a:rPr>
              <a:t>periodo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promedio</a:t>
            </a:r>
            <a:r>
              <a:rPr lang="en-US" sz="1200" kern="1200" baseline="0" dirty="0" smtClean="0">
                <a:solidFill>
                  <a:schemeClr val="tx1"/>
                </a:solidFill>
                <a:latin typeface="+mn-lt"/>
                <a:ea typeface="+mn-ea"/>
                <a:cs typeface="+mn-cs"/>
              </a:rPr>
              <a:t>.</a:t>
            </a:r>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6</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base" latinLnBrk="0" hangingPunct="1"/>
            <a:r>
              <a:rPr lang="es-AR" sz="1200" kern="1200" dirty="0" smtClean="0">
                <a:solidFill>
                  <a:schemeClr val="tx1"/>
                </a:solidFill>
                <a:latin typeface="+mn-lt"/>
                <a:ea typeface="+mn-ea"/>
                <a:cs typeface="+mn-cs"/>
              </a:rPr>
              <a:t>El problema que el mismo presenta es que sus pronósticos no contemplan la geografía de lecho marino en las cercanías de la costa. De esta manera, dado un mismo pronóstico de WAVEWATCH III para determinada zona se puede observar en dos playas muy cercanas tamaños de ola completamente diferentes. </a:t>
            </a:r>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8</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base" latinLnBrk="0" hangingPunct="1"/>
            <a:r>
              <a:rPr lang="en-US" dirty="0" smtClean="0"/>
              <a:t>Las </a:t>
            </a:r>
            <a:r>
              <a:rPr lang="en-US" dirty="0" err="1" smtClean="0"/>
              <a:t>imagenes</a:t>
            </a:r>
            <a:r>
              <a:rPr lang="en-US" baseline="0" dirty="0" smtClean="0"/>
              <a:t> </a:t>
            </a:r>
            <a:r>
              <a:rPr lang="en-US" baseline="0" dirty="0" err="1" smtClean="0"/>
              <a:t>fueron</a:t>
            </a:r>
            <a:r>
              <a:rPr lang="en-US" baseline="0" dirty="0" smtClean="0"/>
              <a:t> </a:t>
            </a:r>
            <a:r>
              <a:rPr lang="en-US" baseline="0" dirty="0" err="1" smtClean="0"/>
              <a:t>tomadas</a:t>
            </a:r>
            <a:r>
              <a:rPr lang="en-US" baseline="0" dirty="0" smtClean="0"/>
              <a:t> </a:t>
            </a:r>
            <a:r>
              <a:rPr lang="en-US" baseline="0" dirty="0" err="1" smtClean="0"/>
              <a:t>por</a:t>
            </a:r>
            <a:r>
              <a:rPr lang="en-US" baseline="0" dirty="0" smtClean="0"/>
              <a:t> el </a:t>
            </a:r>
            <a:r>
              <a:rPr lang="en-US" baseline="0" dirty="0" err="1" smtClean="0"/>
              <a:t>reporte</a:t>
            </a:r>
            <a:r>
              <a:rPr lang="en-US" baseline="0" dirty="0" smtClean="0"/>
              <a:t> de </a:t>
            </a:r>
            <a:r>
              <a:rPr lang="en-US" baseline="0" dirty="0" err="1" smtClean="0"/>
              <a:t>olas</a:t>
            </a:r>
            <a:r>
              <a:rPr lang="en-US" baseline="0" dirty="0" smtClean="0"/>
              <a:t> local de la ciudad de </a:t>
            </a:r>
            <a:r>
              <a:rPr lang="en-US" baseline="0" dirty="0" err="1" smtClean="0"/>
              <a:t>Ubatuba</a:t>
            </a:r>
            <a:r>
              <a:rPr lang="en-US" baseline="0" dirty="0" smtClean="0"/>
              <a:t>, Brazil </a:t>
            </a:r>
            <a:r>
              <a:rPr lang="en-US" baseline="0" dirty="0" err="1" smtClean="0"/>
              <a:t>todas</a:t>
            </a:r>
            <a:r>
              <a:rPr lang="en-US" baseline="0" dirty="0" smtClean="0"/>
              <a:t> entre </a:t>
            </a:r>
            <a:r>
              <a:rPr lang="en-US" baseline="0" dirty="0" err="1" smtClean="0"/>
              <a:t>las</a:t>
            </a:r>
            <a:r>
              <a:rPr lang="en-US" baseline="0" dirty="0" smtClean="0"/>
              <a:t> 7 y </a:t>
            </a:r>
            <a:r>
              <a:rPr lang="en-US" baseline="0" dirty="0" err="1" smtClean="0"/>
              <a:t>las</a:t>
            </a:r>
            <a:r>
              <a:rPr lang="en-US" baseline="0" dirty="0" smtClean="0"/>
              <a:t> 8 de la </a:t>
            </a:r>
            <a:r>
              <a:rPr lang="en-US" baseline="0" dirty="0" err="1" smtClean="0"/>
              <a:t>mañana</a:t>
            </a:r>
            <a:r>
              <a:rPr lang="en-US" baseline="0" dirty="0" smtClean="0"/>
              <a:t> del </a:t>
            </a:r>
            <a:r>
              <a:rPr lang="en-US" baseline="0" dirty="0" err="1" smtClean="0"/>
              <a:t>mismo</a:t>
            </a:r>
            <a:r>
              <a:rPr lang="en-US" baseline="0" dirty="0" smtClean="0"/>
              <a:t> dia.</a:t>
            </a:r>
          </a:p>
          <a:p>
            <a:pPr rtl="0" eaLnBrk="1" fontAlgn="base" latinLnBrk="0" hangingPunct="1"/>
            <a:r>
              <a:rPr lang="en-US" baseline="0" dirty="0" smtClean="0"/>
              <a:t>En </a:t>
            </a:r>
            <a:r>
              <a:rPr lang="en-US" baseline="0" dirty="0" err="1" smtClean="0"/>
              <a:t>las</a:t>
            </a:r>
            <a:r>
              <a:rPr lang="en-US" baseline="0" dirty="0" smtClean="0"/>
              <a:t> </a:t>
            </a:r>
            <a:r>
              <a:rPr lang="en-US" baseline="0" dirty="0" err="1" smtClean="0"/>
              <a:t>fotos</a:t>
            </a:r>
            <a:r>
              <a:rPr lang="en-US" baseline="0" dirty="0" smtClean="0"/>
              <a:t> se </a:t>
            </a:r>
            <a:r>
              <a:rPr lang="en-US" baseline="0" dirty="0" err="1" smtClean="0"/>
              <a:t>puede</a:t>
            </a:r>
            <a:r>
              <a:rPr lang="en-US" baseline="0" dirty="0" smtClean="0"/>
              <a:t> </a:t>
            </a:r>
            <a:r>
              <a:rPr lang="en-US" baseline="0" dirty="0" err="1" smtClean="0"/>
              <a:t>apreciar</a:t>
            </a:r>
            <a:r>
              <a:rPr lang="en-US" baseline="0" dirty="0" smtClean="0"/>
              <a:t> la </a:t>
            </a:r>
            <a:r>
              <a:rPr lang="en-US" baseline="0" dirty="0" err="1" smtClean="0"/>
              <a:t>diferencia</a:t>
            </a:r>
            <a:r>
              <a:rPr lang="en-US" baseline="0" dirty="0" smtClean="0"/>
              <a:t> de la </a:t>
            </a:r>
            <a:r>
              <a:rPr lang="en-US" baseline="0" dirty="0" err="1" smtClean="0"/>
              <a:t>altura</a:t>
            </a:r>
            <a:r>
              <a:rPr lang="en-US" baseline="0" dirty="0" smtClean="0"/>
              <a:t> de la </a:t>
            </a:r>
            <a:r>
              <a:rPr lang="en-US" baseline="0" dirty="0" err="1" smtClean="0"/>
              <a:t>ola</a:t>
            </a:r>
            <a:r>
              <a:rPr lang="en-US" baseline="0" dirty="0" smtClean="0"/>
              <a:t> en </a:t>
            </a:r>
            <a:r>
              <a:rPr lang="en-US" baseline="0" dirty="0" err="1" smtClean="0"/>
              <a:t>cada</a:t>
            </a:r>
            <a:r>
              <a:rPr lang="en-US" baseline="0" dirty="0" smtClean="0"/>
              <a:t> </a:t>
            </a:r>
            <a:r>
              <a:rPr lang="en-US" baseline="0" dirty="0" err="1" smtClean="0"/>
              <a:t>una</a:t>
            </a:r>
            <a:r>
              <a:rPr lang="en-US" baseline="0" dirty="0" smtClean="0"/>
              <a:t> de </a:t>
            </a:r>
            <a:r>
              <a:rPr lang="en-US" baseline="0" dirty="0" err="1" smtClean="0"/>
              <a:t>las</a:t>
            </a:r>
            <a:r>
              <a:rPr lang="en-US" baseline="0" dirty="0" smtClean="0"/>
              <a:t> playas.</a:t>
            </a:r>
          </a:p>
          <a:p>
            <a:pPr rtl="0" eaLnBrk="1" fontAlgn="base" latinLnBrk="0" hangingPunct="1"/>
            <a:endParaRPr lang="en-US" baseline="0" dirty="0" smtClean="0"/>
          </a:p>
          <a:p>
            <a:pPr rtl="0" eaLnBrk="1" fontAlgn="base" latinLnBrk="0" hangingPunct="1"/>
            <a:r>
              <a:rPr lang="en-US" baseline="0" dirty="0" smtClean="0"/>
              <a:t>Si </a:t>
            </a:r>
            <a:r>
              <a:rPr lang="en-US" baseline="0" dirty="0" err="1" smtClean="0"/>
              <a:t>bien</a:t>
            </a:r>
            <a:r>
              <a:rPr lang="en-US" baseline="0" dirty="0" smtClean="0"/>
              <a:t> el </a:t>
            </a:r>
            <a:r>
              <a:rPr lang="en-US" baseline="0" dirty="0" err="1" smtClean="0"/>
              <a:t>estado</a:t>
            </a:r>
            <a:r>
              <a:rPr lang="en-US" baseline="0" dirty="0" smtClean="0"/>
              <a:t> de </a:t>
            </a:r>
            <a:r>
              <a:rPr lang="en-US" baseline="0" dirty="0" err="1" smtClean="0"/>
              <a:t>alta</a:t>
            </a:r>
            <a:r>
              <a:rPr lang="en-US" baseline="0" dirty="0" smtClean="0"/>
              <a:t> mar </a:t>
            </a:r>
            <a:r>
              <a:rPr lang="en-US" baseline="0" dirty="0" err="1" smtClean="0"/>
              <a:t>indicaba</a:t>
            </a:r>
            <a:r>
              <a:rPr lang="en-US" baseline="0" dirty="0" smtClean="0"/>
              <a:t> </a:t>
            </a:r>
            <a:r>
              <a:rPr lang="en-US" baseline="0" dirty="0" err="1" smtClean="0"/>
              <a:t>una</a:t>
            </a:r>
            <a:r>
              <a:rPr lang="en-US" baseline="0" dirty="0" smtClean="0"/>
              <a:t> </a:t>
            </a:r>
            <a:r>
              <a:rPr lang="en-US" baseline="0" dirty="0" err="1" smtClean="0"/>
              <a:t>altura</a:t>
            </a:r>
            <a:r>
              <a:rPr lang="en-US" baseline="0" dirty="0" smtClean="0"/>
              <a:t> de 1.7 </a:t>
            </a:r>
            <a:r>
              <a:rPr lang="en-US" baseline="0" dirty="0" err="1" smtClean="0"/>
              <a:t>mts</a:t>
            </a:r>
            <a:r>
              <a:rPr lang="en-US" baseline="0" dirty="0" smtClean="0"/>
              <a:t>, </a:t>
            </a:r>
            <a:r>
              <a:rPr lang="en-US" baseline="0" dirty="0" err="1" smtClean="0"/>
              <a:t>esta</a:t>
            </a:r>
            <a:r>
              <a:rPr lang="en-US" baseline="0" dirty="0" smtClean="0"/>
              <a:t> </a:t>
            </a:r>
            <a:r>
              <a:rPr lang="en-US" baseline="0" dirty="0" err="1" smtClean="0"/>
              <a:t>altura</a:t>
            </a:r>
            <a:r>
              <a:rPr lang="en-US" baseline="0" dirty="0" smtClean="0"/>
              <a:t> se </a:t>
            </a:r>
            <a:r>
              <a:rPr lang="en-US" baseline="0" dirty="0" err="1" smtClean="0"/>
              <a:t>vio</a:t>
            </a:r>
            <a:r>
              <a:rPr lang="en-US" baseline="0" dirty="0" smtClean="0"/>
              <a:t> </a:t>
            </a:r>
            <a:r>
              <a:rPr lang="en-US" baseline="0" dirty="0" err="1" smtClean="0"/>
              <a:t>afectada</a:t>
            </a:r>
            <a:r>
              <a:rPr lang="en-US" baseline="0" dirty="0" smtClean="0"/>
              <a:t> en </a:t>
            </a:r>
            <a:r>
              <a:rPr lang="en-US" baseline="0" dirty="0" err="1" smtClean="0"/>
              <a:t>las</a:t>
            </a:r>
            <a:r>
              <a:rPr lang="en-US" baseline="0" dirty="0" smtClean="0"/>
              <a:t> </a:t>
            </a:r>
            <a:r>
              <a:rPr lang="en-US" baseline="0" dirty="0" err="1" smtClean="0"/>
              <a:t>diferentes</a:t>
            </a:r>
            <a:r>
              <a:rPr lang="en-US" baseline="0" dirty="0" smtClean="0"/>
              <a:t> playas, </a:t>
            </a:r>
            <a:r>
              <a:rPr lang="en-US" baseline="0" dirty="0" err="1" smtClean="0"/>
              <a:t>demostrando</a:t>
            </a:r>
            <a:r>
              <a:rPr lang="en-US" baseline="0" dirty="0" smtClean="0"/>
              <a:t> </a:t>
            </a:r>
            <a:r>
              <a:rPr lang="en-US" baseline="0" dirty="0" err="1" smtClean="0"/>
              <a:t>que</a:t>
            </a:r>
            <a:r>
              <a:rPr lang="en-US" baseline="0" dirty="0" smtClean="0"/>
              <a:t> el </a:t>
            </a:r>
            <a:r>
              <a:rPr lang="en-US" baseline="0" dirty="0" err="1" smtClean="0"/>
              <a:t>pronostico</a:t>
            </a:r>
            <a:r>
              <a:rPr lang="en-US" baseline="0" dirty="0" smtClean="0"/>
              <a:t> de </a:t>
            </a:r>
            <a:r>
              <a:rPr lang="en-US" baseline="0" dirty="0" err="1" smtClean="0"/>
              <a:t>alta</a:t>
            </a:r>
            <a:r>
              <a:rPr lang="en-US" baseline="0" dirty="0" smtClean="0"/>
              <a:t> mar no se </a:t>
            </a:r>
            <a:r>
              <a:rPr lang="en-US" baseline="0" dirty="0" err="1" smtClean="0"/>
              <a:t>corresponde</a:t>
            </a:r>
            <a:r>
              <a:rPr lang="en-US" baseline="0" dirty="0" smtClean="0"/>
              <a:t> con lo </a:t>
            </a:r>
            <a:r>
              <a:rPr lang="en-US" baseline="0" dirty="0" err="1" smtClean="0"/>
              <a:t>observado</a:t>
            </a:r>
            <a:r>
              <a:rPr lang="en-US" baseline="0" dirty="0" smtClean="0"/>
              <a:t> en la </a:t>
            </a:r>
            <a:r>
              <a:rPr lang="en-US" baseline="0" dirty="0" err="1" smtClean="0"/>
              <a:t>cercania</a:t>
            </a:r>
            <a:r>
              <a:rPr lang="en-US" baseline="0" dirty="0" smtClean="0"/>
              <a:t> de la </a:t>
            </a:r>
            <a:r>
              <a:rPr lang="en-US" baseline="0" dirty="0" err="1" smtClean="0"/>
              <a:t>costa</a:t>
            </a:r>
            <a:r>
              <a:rPr lang="en-US" baseline="0" dirty="0" smtClean="0"/>
              <a:t>. </a:t>
            </a:r>
          </a:p>
        </p:txBody>
      </p:sp>
      <p:sp>
        <p:nvSpPr>
          <p:cNvPr id="4" name="Slide Number Placeholder 3"/>
          <p:cNvSpPr>
            <a:spLocks noGrp="1"/>
          </p:cNvSpPr>
          <p:nvPr>
            <p:ph type="sldNum" sz="quarter" idx="10"/>
          </p:nvPr>
        </p:nvSpPr>
        <p:spPr/>
        <p:txBody>
          <a:bodyPr/>
          <a:lstStyle/>
          <a:p>
            <a:fld id="{0B94F1A4-9E02-42A3-A48D-511FB3467974}" type="slidenum">
              <a:rPr lang="es-AR" smtClean="0"/>
              <a:pPr/>
              <a:t>9</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47C9B81F-C347-4BEF-BFDF-29C42F48304A}" type="datetimeFigureOut">
              <a:rPr lang="en-US" smtClean="0"/>
              <a:pPr/>
              <a:t>8/19/2010</a:t>
            </a:fld>
            <a:endParaRPr lang="en-US"/>
          </a:p>
        </p:txBody>
      </p:sp>
      <p:sp>
        <p:nvSpPr>
          <p:cNvPr id="19" name="18 Marcador de pie de página"/>
          <p:cNvSpPr>
            <a:spLocks noGrp="1"/>
          </p:cNvSpPr>
          <p:nvPr>
            <p:ph type="ftr" sz="quarter" idx="11"/>
          </p:nvPr>
        </p:nvSpPr>
        <p:spPr/>
        <p:txBody>
          <a:bodyPr/>
          <a:lstStyle/>
          <a:p>
            <a:endParaRPr kumimoji="0" lang="en-US"/>
          </a:p>
        </p:txBody>
      </p:sp>
      <p:sp>
        <p:nvSpPr>
          <p:cNvPr id="27" name="2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8/19/2010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8/19/2010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8/19/2010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7C9B81F-C347-4BEF-BFDF-29C42F48304A}" type="datetimeFigureOut">
              <a:rPr lang="en-US" smtClean="0"/>
              <a:pPr/>
              <a:t>8/19/2010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8/19/2010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7C9B81F-C347-4BEF-BFDF-29C42F48304A}" type="datetimeFigureOut">
              <a:rPr lang="en-US" smtClean="0"/>
              <a:pPr/>
              <a:t>8/19/2010</a:t>
            </a:fld>
            <a:endParaRPr lang="en-US"/>
          </a:p>
        </p:txBody>
      </p:sp>
      <p:sp>
        <p:nvSpPr>
          <p:cNvPr id="8" name="7 Marcador de pie de página"/>
          <p:cNvSpPr>
            <a:spLocks noGrp="1"/>
          </p:cNvSpPr>
          <p:nvPr>
            <p:ph type="ftr" sz="quarter" idx="11"/>
          </p:nvPr>
        </p:nvSpPr>
        <p:spPr/>
        <p:txBody>
          <a:bodyPr/>
          <a:lstStyle/>
          <a:p>
            <a:endParaRPr kumimoji="0" lang="en-US" dirty="0"/>
          </a:p>
        </p:txBody>
      </p:sp>
      <p:sp>
        <p:nvSpPr>
          <p:cNvPr id="9" name="8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7C9B81F-C347-4BEF-BFDF-29C42F48304A}" type="datetimeFigureOut">
              <a:rPr lang="en-US" smtClean="0"/>
              <a:pPr/>
              <a:t>8/19/2010</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7C9B81F-C347-4BEF-BFDF-29C42F48304A}" type="datetimeFigureOut">
              <a:rPr lang="en-US" smtClean="0"/>
              <a:pPr/>
              <a:t>8/19/2010</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8/19/2010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7C9B81F-C347-4BEF-BFDF-29C42F48304A}" type="datetimeFigureOut">
              <a:rPr lang="en-US" smtClean="0"/>
              <a:pPr/>
              <a:t>8/19/2010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a:xfrm>
            <a:off x="8077200" y="6356350"/>
            <a:ext cx="609600" cy="365125"/>
          </a:xfrm>
        </p:spPr>
        <p:txBody>
          <a:bodyPr/>
          <a:lstStyle/>
          <a:p>
            <a:fld id="{042AED99-7FB4-404E-8A97-64753DCE42EC}" type="slidenum">
              <a:rPr kumimoji="0" lang="en-US" smtClean="0"/>
              <a:pPr/>
              <a:t>‹Nº›</a:t>
            </a:fld>
            <a:endParaRPr kumimoji="0" lang="en-U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8/19/2010</a:t>
            </a:fld>
            <a:endParaRPr lang="en-US" dirty="0">
              <a:solidFill>
                <a:schemeClr val="tx2">
                  <a:shade val="90000"/>
                </a:schemeClr>
              </a:solidFill>
            </a:endParaRP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‹Nº›</a:t>
            </a:fld>
            <a:endParaRPr kumimoji="0" lang="en-US" dirty="0">
              <a:solidFill>
                <a:schemeClr val="tx2">
                  <a:shade val="90000"/>
                </a:schemeClr>
              </a:solidFill>
            </a:endParaRPr>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1.jpe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file:///C:\Users\esteban\Desktop\forecastGlobal.avi"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Surf-Forecaster</a:t>
            </a:r>
            <a:endParaRPr lang="es-AR" dirty="0"/>
          </a:p>
        </p:txBody>
      </p:sp>
      <p:sp>
        <p:nvSpPr>
          <p:cNvPr id="3" name="Subtitle 2"/>
          <p:cNvSpPr>
            <a:spLocks noGrp="1"/>
          </p:cNvSpPr>
          <p:nvPr>
            <p:ph type="subTitle" idx="1"/>
          </p:nvPr>
        </p:nvSpPr>
        <p:spPr/>
        <p:txBody>
          <a:bodyPr>
            <a:normAutofit/>
          </a:bodyPr>
          <a:lstStyle/>
          <a:p>
            <a:r>
              <a:rPr lang="en-US" dirty="0" smtClean="0">
                <a:latin typeface="+mj-lt"/>
              </a:rPr>
              <a:t>“</a:t>
            </a:r>
            <a:r>
              <a:rPr lang="es-ES_tradnl" dirty="0" smtClean="0">
                <a:latin typeface="+mj-lt"/>
              </a:rPr>
              <a:t>Un enfoque para predicción del oleaje basado en análisis de regresión con técnicas de aprendizaje </a:t>
            </a:r>
            <a:r>
              <a:rPr lang="es-ES_tradnl" dirty="0" smtClean="0">
                <a:latin typeface="+mj-lt"/>
              </a:rPr>
              <a:t>supervisado</a:t>
            </a:r>
            <a:r>
              <a:rPr lang="en-US" dirty="0" smtClean="0">
                <a:latin typeface="+mj-lt"/>
              </a:rPr>
              <a:t>”</a:t>
            </a:r>
            <a:endParaRPr lang="es-AR" dirty="0">
              <a:latin typeface="+mj-lt"/>
            </a:endParaRPr>
          </a:p>
        </p:txBody>
      </p:sp>
    </p:spTree>
  </p:cSld>
  <p:clrMapOvr>
    <a:masterClrMapping/>
  </p:clrMapOvr>
  <p:transition advTm="137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85794"/>
            <a:ext cx="8229600" cy="1143000"/>
          </a:xfrm>
        </p:spPr>
        <p:txBody>
          <a:bodyPr/>
          <a:lstStyle/>
          <a:p>
            <a:r>
              <a:rPr lang="en-US" dirty="0" err="1" smtClean="0"/>
              <a:t>Problemática</a:t>
            </a:r>
            <a:r>
              <a:rPr lang="en-US" dirty="0" smtClean="0"/>
              <a:t> </a:t>
            </a:r>
            <a:r>
              <a:rPr lang="en-US" dirty="0" smtClean="0"/>
              <a:t>(3)</a:t>
            </a:r>
            <a:endParaRPr lang="es-AR" dirty="0"/>
          </a:p>
        </p:txBody>
      </p:sp>
      <p:sp>
        <p:nvSpPr>
          <p:cNvPr id="3" name="Content Placeholder 2"/>
          <p:cNvSpPr>
            <a:spLocks noGrp="1"/>
          </p:cNvSpPr>
          <p:nvPr>
            <p:ph idx="1"/>
          </p:nvPr>
        </p:nvSpPr>
        <p:spPr>
          <a:xfrm>
            <a:off x="500034" y="1643050"/>
            <a:ext cx="8229600" cy="779140"/>
          </a:xfrm>
        </p:spPr>
        <p:txBody>
          <a:bodyPr>
            <a:normAutofit/>
          </a:bodyPr>
          <a:lstStyle/>
          <a:p>
            <a:pPr lvl="8">
              <a:buNone/>
            </a:pPr>
            <a:endParaRPr lang="en-US" dirty="0" smtClean="0"/>
          </a:p>
          <a:p>
            <a:pPr lvl="8">
              <a:buNone/>
            </a:pPr>
            <a:endParaRPr lang="en-US" dirty="0" smtClean="0"/>
          </a:p>
          <a:p>
            <a:pPr>
              <a:buNone/>
            </a:pPr>
            <a:endParaRPr lang="en-US" dirty="0" smtClean="0"/>
          </a:p>
          <a:p>
            <a:endParaRPr lang="en-US" dirty="0" smtClean="0"/>
          </a:p>
          <a:p>
            <a:endParaRPr lang="en-US" dirty="0" smtClean="0"/>
          </a:p>
          <a:p>
            <a:pPr>
              <a:buNone/>
            </a:pPr>
            <a:endParaRPr lang="en-US" dirty="0" smtClean="0"/>
          </a:p>
          <a:p>
            <a:endParaRPr lang="en-US" dirty="0" smtClean="0"/>
          </a:p>
          <a:p>
            <a:pPr>
              <a:buNone/>
            </a:pPr>
            <a:endParaRPr lang="en-US" dirty="0" smtClean="0"/>
          </a:p>
          <a:p>
            <a:endParaRPr lang="en-US" dirty="0" smtClean="0"/>
          </a:p>
          <a:p>
            <a:pPr>
              <a:buNone/>
            </a:pPr>
            <a:endParaRPr lang="es-AR" dirty="0"/>
          </a:p>
        </p:txBody>
      </p:sp>
      <p:sp>
        <p:nvSpPr>
          <p:cNvPr id="20490" name="AutoShape 10"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496" name="AutoShape 16"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498" name="AutoShape 18"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501" name="AutoShape 21" descr="http://www.ubatubasurfcam.com.br/v2/fotos_dia/ubacamlogo.jpg"/>
          <p:cNvSpPr>
            <a:spLocks noChangeAspect="1" noChangeArrowheads="1"/>
          </p:cNvSpPr>
          <p:nvPr/>
        </p:nvSpPr>
        <p:spPr bwMode="auto">
          <a:xfrm>
            <a:off x="119063" y="2035175"/>
            <a:ext cx="447675" cy="428625"/>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503" name="AutoShape 23"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 name="TextBox 19"/>
          <p:cNvSpPr txBox="1"/>
          <p:nvPr/>
        </p:nvSpPr>
        <p:spPr>
          <a:xfrm>
            <a:off x="285720" y="2000240"/>
            <a:ext cx="6221960" cy="523220"/>
          </a:xfrm>
          <a:prstGeom prst="rect">
            <a:avLst/>
          </a:prstGeom>
          <a:noFill/>
        </p:spPr>
        <p:txBody>
          <a:bodyPr wrap="none" rtlCol="0">
            <a:spAutoFit/>
          </a:bodyPr>
          <a:lstStyle/>
          <a:p>
            <a:r>
              <a:rPr lang="en-US" sz="2800" dirty="0" err="1" smtClean="0">
                <a:latin typeface="+mj-lt"/>
              </a:rPr>
              <a:t>Modelos</a:t>
            </a:r>
            <a:r>
              <a:rPr lang="en-US" sz="2800" dirty="0" smtClean="0">
                <a:latin typeface="+mj-lt"/>
              </a:rPr>
              <a:t> de </a:t>
            </a:r>
            <a:r>
              <a:rPr lang="en-US" sz="2800" dirty="0" err="1" smtClean="0">
                <a:latin typeface="+mj-lt"/>
              </a:rPr>
              <a:t>prediccion</a:t>
            </a:r>
            <a:r>
              <a:rPr lang="en-US" sz="2800" dirty="0" smtClean="0">
                <a:latin typeface="+mj-lt"/>
              </a:rPr>
              <a:t> </a:t>
            </a:r>
            <a:r>
              <a:rPr lang="en-US" sz="2800" dirty="0" err="1" smtClean="0">
                <a:latin typeface="+mj-lt"/>
              </a:rPr>
              <a:t>cerca</a:t>
            </a:r>
            <a:r>
              <a:rPr lang="en-US" sz="2800" dirty="0" smtClean="0">
                <a:latin typeface="+mj-lt"/>
              </a:rPr>
              <a:t> de la </a:t>
            </a:r>
            <a:r>
              <a:rPr lang="en-US" sz="2800" dirty="0" err="1" smtClean="0">
                <a:latin typeface="+mj-lt"/>
              </a:rPr>
              <a:t>costa</a:t>
            </a:r>
            <a:endParaRPr lang="es-AR" sz="2800" dirty="0">
              <a:latin typeface="+mj-lt"/>
            </a:endParaRPr>
          </a:p>
        </p:txBody>
      </p:sp>
      <p:pic>
        <p:nvPicPr>
          <p:cNvPr id="40963" name="Picture 3"/>
          <p:cNvPicPr>
            <a:picLocks noChangeAspect="1" noChangeArrowheads="1"/>
          </p:cNvPicPr>
          <p:nvPr/>
        </p:nvPicPr>
        <p:blipFill>
          <a:blip r:embed="rId3" cstate="print"/>
          <a:srcRect/>
          <a:stretch>
            <a:fillRect/>
          </a:stretch>
        </p:blipFill>
        <p:spPr bwMode="auto">
          <a:xfrm>
            <a:off x="4929190" y="2500306"/>
            <a:ext cx="3929090" cy="3468438"/>
          </a:xfrm>
          <a:prstGeom prst="rect">
            <a:avLst/>
          </a:prstGeom>
          <a:noFill/>
          <a:ln w="9525">
            <a:noFill/>
            <a:miter lim="800000"/>
            <a:headEnd/>
            <a:tailEnd/>
          </a:ln>
        </p:spPr>
      </p:pic>
      <p:pic>
        <p:nvPicPr>
          <p:cNvPr id="40965" name="Picture 5"/>
          <p:cNvPicPr>
            <a:picLocks noChangeAspect="1" noChangeArrowheads="1"/>
          </p:cNvPicPr>
          <p:nvPr/>
        </p:nvPicPr>
        <p:blipFill>
          <a:blip r:embed="rId4" cstate="print"/>
          <a:srcRect/>
          <a:stretch>
            <a:fillRect/>
          </a:stretch>
        </p:blipFill>
        <p:spPr bwMode="auto">
          <a:xfrm>
            <a:off x="285720" y="6215082"/>
            <a:ext cx="8230900" cy="357190"/>
          </a:xfrm>
          <a:prstGeom prst="rect">
            <a:avLst/>
          </a:prstGeom>
          <a:noFill/>
          <a:ln w="9525">
            <a:noFill/>
            <a:miter lim="800000"/>
            <a:headEnd/>
            <a:tailEnd/>
          </a:ln>
        </p:spPr>
      </p:pic>
      <p:sp>
        <p:nvSpPr>
          <p:cNvPr id="23" name="TextBox 22"/>
          <p:cNvSpPr txBox="1"/>
          <p:nvPr/>
        </p:nvSpPr>
        <p:spPr>
          <a:xfrm>
            <a:off x="0" y="2857496"/>
            <a:ext cx="5000087" cy="2554545"/>
          </a:xfrm>
          <a:prstGeom prst="rect">
            <a:avLst/>
          </a:prstGeom>
          <a:noFill/>
        </p:spPr>
        <p:txBody>
          <a:bodyPr wrap="square" rtlCol="0">
            <a:spAutoFit/>
          </a:bodyPr>
          <a:lstStyle/>
          <a:p>
            <a:pPr>
              <a:buFont typeface="Arial" pitchFamily="34" charset="0"/>
              <a:buChar char="•"/>
            </a:pPr>
            <a:r>
              <a:rPr lang="en-US" sz="2000" dirty="0" err="1" smtClean="0">
                <a:latin typeface="+mj-lt"/>
              </a:rPr>
              <a:t>Refinan</a:t>
            </a:r>
            <a:r>
              <a:rPr lang="en-US" sz="2000" dirty="0" smtClean="0">
                <a:latin typeface="+mj-lt"/>
              </a:rPr>
              <a:t> </a:t>
            </a:r>
            <a:r>
              <a:rPr lang="en-US" sz="2000" dirty="0" err="1" smtClean="0">
                <a:latin typeface="+mj-lt"/>
              </a:rPr>
              <a:t>las</a:t>
            </a:r>
            <a:r>
              <a:rPr lang="en-US" sz="2000" dirty="0" smtClean="0">
                <a:latin typeface="+mj-lt"/>
              </a:rPr>
              <a:t> </a:t>
            </a:r>
            <a:r>
              <a:rPr lang="en-US" sz="2000" dirty="0" err="1" smtClean="0">
                <a:latin typeface="+mj-lt"/>
              </a:rPr>
              <a:t>predicciones</a:t>
            </a:r>
            <a:r>
              <a:rPr lang="en-US" sz="2000" dirty="0" smtClean="0">
                <a:latin typeface="+mj-lt"/>
              </a:rPr>
              <a:t> del </a:t>
            </a:r>
            <a:r>
              <a:rPr lang="en-US" sz="2000" dirty="0" err="1" smtClean="0">
                <a:latin typeface="+mj-lt"/>
              </a:rPr>
              <a:t>modelo</a:t>
            </a:r>
            <a:r>
              <a:rPr lang="en-US" sz="2000" dirty="0" smtClean="0">
                <a:latin typeface="+mj-lt"/>
              </a:rPr>
              <a:t> </a:t>
            </a:r>
            <a:r>
              <a:rPr lang="en-US" sz="2000" dirty="0" err="1" smtClean="0">
                <a:latin typeface="+mj-lt"/>
              </a:rPr>
              <a:t>WaveWatch</a:t>
            </a:r>
            <a:endParaRPr lang="en-US" sz="2000" dirty="0" smtClean="0">
              <a:latin typeface="+mj-lt"/>
            </a:endParaRPr>
          </a:p>
          <a:p>
            <a:pPr>
              <a:buFont typeface="Arial" pitchFamily="34" charset="0"/>
              <a:buChar char="•"/>
            </a:pPr>
            <a:endParaRPr lang="en-US" sz="2000" dirty="0" smtClean="0">
              <a:latin typeface="+mj-lt"/>
            </a:endParaRPr>
          </a:p>
          <a:p>
            <a:pPr>
              <a:buFont typeface="Arial" pitchFamily="34" charset="0"/>
              <a:buChar char="•"/>
            </a:pPr>
            <a:r>
              <a:rPr lang="en-US" sz="2000" dirty="0" err="1" smtClean="0">
                <a:latin typeface="+mj-lt"/>
              </a:rPr>
              <a:t>Costosos</a:t>
            </a:r>
            <a:r>
              <a:rPr lang="en-US" sz="2000" dirty="0" smtClean="0">
                <a:latin typeface="+mj-lt"/>
              </a:rPr>
              <a:t> de </a:t>
            </a:r>
            <a:r>
              <a:rPr lang="en-US" sz="2000" dirty="0" err="1" smtClean="0">
                <a:latin typeface="+mj-lt"/>
              </a:rPr>
              <a:t>Implementar</a:t>
            </a:r>
            <a:r>
              <a:rPr lang="en-US" sz="2000" dirty="0" smtClean="0">
                <a:latin typeface="+mj-lt"/>
              </a:rPr>
              <a:t>:</a:t>
            </a:r>
          </a:p>
          <a:p>
            <a:pPr>
              <a:buFont typeface="Arial" pitchFamily="34" charset="0"/>
              <a:buChar char="•"/>
            </a:pPr>
            <a:endParaRPr lang="en-US" sz="2000" dirty="0" smtClean="0">
              <a:latin typeface="+mj-lt"/>
            </a:endParaRPr>
          </a:p>
          <a:p>
            <a:pPr lvl="3">
              <a:buFont typeface="Arial" pitchFamily="34" charset="0"/>
              <a:buChar char="•"/>
            </a:pPr>
            <a:r>
              <a:rPr lang="en-US" sz="2000" dirty="0" err="1" smtClean="0">
                <a:latin typeface="+mj-lt"/>
              </a:rPr>
              <a:t>Datos</a:t>
            </a:r>
            <a:r>
              <a:rPr lang="en-US" sz="2000" dirty="0" smtClean="0">
                <a:latin typeface="+mj-lt"/>
              </a:rPr>
              <a:t> de </a:t>
            </a:r>
            <a:r>
              <a:rPr lang="en-US" sz="2000" dirty="0" err="1" smtClean="0">
                <a:latin typeface="+mj-lt"/>
              </a:rPr>
              <a:t>batimetria</a:t>
            </a:r>
            <a:endParaRPr lang="en-US" sz="2000" dirty="0" smtClean="0">
              <a:latin typeface="+mj-lt"/>
            </a:endParaRPr>
          </a:p>
          <a:p>
            <a:pPr lvl="3">
              <a:buFont typeface="Arial" pitchFamily="34" charset="0"/>
              <a:buChar char="•"/>
            </a:pPr>
            <a:endParaRPr lang="en-US" sz="2000" dirty="0" smtClean="0">
              <a:latin typeface="+mj-lt"/>
            </a:endParaRPr>
          </a:p>
          <a:p>
            <a:pPr lvl="3">
              <a:buFont typeface="Arial" pitchFamily="34" charset="0"/>
              <a:buChar char="•"/>
            </a:pPr>
            <a:r>
              <a:rPr lang="en-US" sz="2000" dirty="0" err="1" smtClean="0">
                <a:latin typeface="+mj-lt"/>
              </a:rPr>
              <a:t>Parametrizacion</a:t>
            </a:r>
            <a:r>
              <a:rPr lang="en-US" sz="2000" dirty="0" smtClean="0">
                <a:latin typeface="+mj-lt"/>
              </a:rPr>
              <a:t>.</a:t>
            </a:r>
          </a:p>
        </p:txBody>
      </p:sp>
    </p:spTree>
  </p:cSld>
  <p:clrMapOvr>
    <a:masterClrMapping/>
  </p:clrMapOvr>
  <p:transition advTm="733"/>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solidFill>
                  <a:schemeClr val="accent2">
                    <a:lumMod val="75000"/>
                  </a:schemeClr>
                </a:solidFill>
                <a:latin typeface="+mj-lt"/>
              </a:rPr>
              <a:t>Aprendizaje</a:t>
            </a:r>
            <a:r>
              <a:rPr lang="en-US" dirty="0" smtClean="0">
                <a:solidFill>
                  <a:schemeClr val="accent2">
                    <a:lumMod val="75000"/>
                  </a:schemeClr>
                </a:solidFill>
                <a:latin typeface="+mj-lt"/>
              </a:rPr>
              <a:t> de </a:t>
            </a:r>
            <a:r>
              <a:rPr lang="en-US" dirty="0" err="1" smtClean="0">
                <a:solidFill>
                  <a:schemeClr val="accent2">
                    <a:lumMod val="75000"/>
                  </a:schemeClr>
                </a:solidFill>
                <a:latin typeface="+mj-lt"/>
              </a:rPr>
              <a:t>máquina</a:t>
            </a:r>
            <a:endParaRPr lang="en-US" dirty="0" smtClean="0">
              <a:solidFill>
                <a:schemeClr val="accent2">
                  <a:lumMod val="75000"/>
                </a:schemeClr>
              </a:solidFill>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Aprendizaje</a:t>
            </a:r>
            <a:r>
              <a:rPr lang="en-US" dirty="0" smtClean="0"/>
              <a:t> de </a:t>
            </a:r>
            <a:r>
              <a:rPr lang="en-US" dirty="0" err="1" smtClean="0"/>
              <a:t>Máquina</a:t>
            </a:r>
            <a:r>
              <a:rPr lang="en-US" dirty="0" smtClean="0"/>
              <a:t> (1)</a:t>
            </a:r>
            <a:endParaRPr lang="es-AR" dirty="0"/>
          </a:p>
        </p:txBody>
      </p:sp>
      <p:sp>
        <p:nvSpPr>
          <p:cNvPr id="4" name="Content Placeholder 3"/>
          <p:cNvSpPr>
            <a:spLocks noGrp="1"/>
          </p:cNvSpPr>
          <p:nvPr>
            <p:ph idx="1"/>
          </p:nvPr>
        </p:nvSpPr>
        <p:spPr>
          <a:xfrm>
            <a:off x="457200" y="1968838"/>
            <a:ext cx="8229600" cy="4389120"/>
          </a:xfrm>
        </p:spPr>
        <p:txBody>
          <a:bodyPr/>
          <a:lstStyle/>
          <a:p>
            <a:endParaRPr lang="en-US" dirty="0" smtClean="0"/>
          </a:p>
          <a:p>
            <a:r>
              <a:rPr lang="en-US" sz="2800" dirty="0" smtClean="0">
                <a:latin typeface="+mj-lt"/>
              </a:rPr>
              <a:t>“ El </a:t>
            </a:r>
            <a:r>
              <a:rPr lang="en-US" sz="2800" dirty="0" err="1" smtClean="0">
                <a:latin typeface="+mj-lt"/>
              </a:rPr>
              <a:t>estudio</a:t>
            </a:r>
            <a:r>
              <a:rPr lang="en-US" sz="2800" dirty="0" smtClean="0">
                <a:latin typeface="+mj-lt"/>
              </a:rPr>
              <a:t> de </a:t>
            </a:r>
            <a:r>
              <a:rPr lang="en-US" sz="2800" dirty="0" err="1" smtClean="0">
                <a:latin typeface="+mj-lt"/>
              </a:rPr>
              <a:t>algoritmos</a:t>
            </a:r>
            <a:r>
              <a:rPr lang="en-US" sz="2800" dirty="0" smtClean="0">
                <a:latin typeface="+mj-lt"/>
              </a:rPr>
              <a:t>  </a:t>
            </a:r>
            <a:r>
              <a:rPr lang="en-US" sz="2800" dirty="0" err="1" smtClean="0">
                <a:latin typeface="+mj-lt"/>
              </a:rPr>
              <a:t>computacionales</a:t>
            </a:r>
            <a:r>
              <a:rPr lang="en-US" sz="2800" dirty="0" smtClean="0">
                <a:latin typeface="+mj-lt"/>
              </a:rPr>
              <a:t> </a:t>
            </a:r>
            <a:r>
              <a:rPr lang="en-US" sz="2800" dirty="0" err="1" smtClean="0">
                <a:latin typeface="+mj-lt"/>
              </a:rPr>
              <a:t>que</a:t>
            </a:r>
            <a:r>
              <a:rPr lang="en-US" sz="2800" dirty="0" smtClean="0">
                <a:latin typeface="+mj-lt"/>
              </a:rPr>
              <a:t> </a:t>
            </a:r>
            <a:r>
              <a:rPr lang="en-US" sz="2800" dirty="0" err="1" smtClean="0">
                <a:latin typeface="+mj-lt"/>
              </a:rPr>
              <a:t>mejoran</a:t>
            </a:r>
            <a:r>
              <a:rPr lang="en-US" sz="2800" dirty="0" smtClean="0">
                <a:latin typeface="+mj-lt"/>
              </a:rPr>
              <a:t> </a:t>
            </a:r>
            <a:r>
              <a:rPr lang="en-US" sz="2800" dirty="0" err="1" smtClean="0">
                <a:latin typeface="+mj-lt"/>
              </a:rPr>
              <a:t>automaticamente</a:t>
            </a:r>
            <a:r>
              <a:rPr lang="en-US" sz="2800" dirty="0" smtClean="0">
                <a:latin typeface="+mj-lt"/>
              </a:rPr>
              <a:t> a </a:t>
            </a:r>
            <a:r>
              <a:rPr lang="en-US" sz="2800" dirty="0" err="1" smtClean="0">
                <a:latin typeface="+mj-lt"/>
              </a:rPr>
              <a:t>partir</a:t>
            </a:r>
            <a:r>
              <a:rPr lang="en-US" sz="2800" dirty="0" smtClean="0">
                <a:latin typeface="+mj-lt"/>
              </a:rPr>
              <a:t> de la </a:t>
            </a:r>
            <a:r>
              <a:rPr lang="en-US" sz="2800" dirty="0" err="1" smtClean="0">
                <a:latin typeface="+mj-lt"/>
              </a:rPr>
              <a:t>experiencia</a:t>
            </a:r>
            <a:r>
              <a:rPr lang="en-US" sz="2800" dirty="0" smtClean="0">
                <a:latin typeface="+mj-lt"/>
              </a:rPr>
              <a:t> ” – </a:t>
            </a:r>
            <a:r>
              <a:rPr lang="en-US" sz="2800" dirty="0" err="1" smtClean="0">
                <a:latin typeface="+mj-lt"/>
              </a:rPr>
              <a:t>T.Mitchell</a:t>
            </a:r>
            <a:endParaRPr lang="en-US" sz="2800" dirty="0" smtClean="0">
              <a:latin typeface="+mj-lt"/>
            </a:endParaRPr>
          </a:p>
          <a:p>
            <a:endParaRPr lang="en-US" sz="2800" dirty="0" smtClean="0"/>
          </a:p>
          <a:p>
            <a:pPr>
              <a:buNone/>
            </a:pPr>
            <a:endParaRPr lang="en-US" dirty="0" smtClean="0"/>
          </a:p>
        </p:txBody>
      </p:sp>
      <p:sp>
        <p:nvSpPr>
          <p:cNvPr id="2050" name="AutoShape 2"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32770" name="Picture 2" descr="Robot Car"/>
          <p:cNvPicPr>
            <a:picLocks noChangeAspect="1" noChangeArrowheads="1"/>
          </p:cNvPicPr>
          <p:nvPr/>
        </p:nvPicPr>
        <p:blipFill>
          <a:blip r:embed="rId3" cstate="print"/>
          <a:srcRect/>
          <a:stretch>
            <a:fillRect/>
          </a:stretch>
        </p:blipFill>
        <p:spPr bwMode="auto">
          <a:xfrm>
            <a:off x="2571736" y="3929066"/>
            <a:ext cx="3500462" cy="2625348"/>
          </a:xfrm>
          <a:prstGeom prst="rect">
            <a:avLst/>
          </a:prstGeom>
          <a:noFill/>
        </p:spPr>
      </p:pic>
    </p:spTree>
  </p:cSld>
  <p:clrMapOvr>
    <a:masterClrMapping/>
  </p:clrMapOvr>
  <p:transition advTm="577"/>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Aprendizaje</a:t>
            </a:r>
            <a:r>
              <a:rPr lang="en-US" dirty="0" smtClean="0"/>
              <a:t> de </a:t>
            </a:r>
            <a:r>
              <a:rPr lang="en-US" dirty="0" err="1" smtClean="0"/>
              <a:t>Máquina</a:t>
            </a:r>
            <a:r>
              <a:rPr lang="en-US" dirty="0" smtClean="0"/>
              <a:t> </a:t>
            </a:r>
            <a:r>
              <a:rPr lang="en-US" dirty="0" smtClean="0"/>
              <a:t>(2)</a:t>
            </a:r>
            <a:endParaRPr lang="es-AR" dirty="0"/>
          </a:p>
        </p:txBody>
      </p:sp>
      <p:sp>
        <p:nvSpPr>
          <p:cNvPr id="4" name="Content Placeholder 3"/>
          <p:cNvSpPr>
            <a:spLocks noGrp="1"/>
          </p:cNvSpPr>
          <p:nvPr>
            <p:ph idx="1"/>
          </p:nvPr>
        </p:nvSpPr>
        <p:spPr>
          <a:xfrm>
            <a:off x="457200" y="1968838"/>
            <a:ext cx="8229600" cy="4389120"/>
          </a:xfrm>
        </p:spPr>
        <p:txBody>
          <a:bodyPr/>
          <a:lstStyle/>
          <a:p>
            <a:endParaRPr lang="en-US" dirty="0" smtClean="0"/>
          </a:p>
          <a:p>
            <a:endParaRPr lang="en-US" dirty="0" smtClean="0"/>
          </a:p>
        </p:txBody>
      </p:sp>
      <p:sp>
        <p:nvSpPr>
          <p:cNvPr id="2050" name="AutoShape 2"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1" name="TextBox 10"/>
          <p:cNvSpPr txBox="1"/>
          <p:nvPr/>
        </p:nvSpPr>
        <p:spPr>
          <a:xfrm>
            <a:off x="428596" y="2071678"/>
            <a:ext cx="6072230" cy="584775"/>
          </a:xfrm>
          <a:prstGeom prst="rect">
            <a:avLst/>
          </a:prstGeom>
          <a:noFill/>
        </p:spPr>
        <p:txBody>
          <a:bodyPr wrap="square" rtlCol="0">
            <a:spAutoFit/>
          </a:bodyPr>
          <a:lstStyle/>
          <a:p>
            <a:r>
              <a:rPr lang="en-US" sz="3200" dirty="0" err="1" smtClean="0">
                <a:latin typeface="+mj-lt"/>
              </a:rPr>
              <a:t>Aprendizaje</a:t>
            </a:r>
            <a:r>
              <a:rPr lang="en-US" sz="3200" dirty="0" smtClean="0">
                <a:latin typeface="+mj-lt"/>
              </a:rPr>
              <a:t> </a:t>
            </a:r>
            <a:r>
              <a:rPr lang="en-US" sz="3200" dirty="0" err="1" smtClean="0">
                <a:latin typeface="+mj-lt"/>
              </a:rPr>
              <a:t>Supervisado</a:t>
            </a:r>
            <a:endParaRPr lang="es-AR" sz="3200" dirty="0">
              <a:latin typeface="+mj-lt"/>
            </a:endParaRPr>
          </a:p>
        </p:txBody>
      </p:sp>
      <p:sp>
        <p:nvSpPr>
          <p:cNvPr id="8" name="TextBox 7"/>
          <p:cNvSpPr txBox="1"/>
          <p:nvPr/>
        </p:nvSpPr>
        <p:spPr>
          <a:xfrm>
            <a:off x="571472" y="2928934"/>
            <a:ext cx="2793329" cy="369332"/>
          </a:xfrm>
          <a:prstGeom prst="rect">
            <a:avLst/>
          </a:prstGeom>
          <a:noFill/>
        </p:spPr>
        <p:txBody>
          <a:bodyPr wrap="none" rtlCol="0">
            <a:spAutoFit/>
          </a:bodyPr>
          <a:lstStyle/>
          <a:p>
            <a:r>
              <a:rPr lang="en-US" dirty="0" err="1" smtClean="0">
                <a:latin typeface="+mj-lt"/>
              </a:rPr>
              <a:t>Conjunto</a:t>
            </a:r>
            <a:r>
              <a:rPr lang="en-US" dirty="0" smtClean="0">
                <a:latin typeface="+mj-lt"/>
              </a:rPr>
              <a:t> de </a:t>
            </a:r>
            <a:r>
              <a:rPr lang="en-US" dirty="0" err="1" smtClean="0">
                <a:latin typeface="+mj-lt"/>
              </a:rPr>
              <a:t>entrenamiento</a:t>
            </a:r>
            <a:endParaRPr lang="es-AR" dirty="0">
              <a:latin typeface="+mj-lt"/>
            </a:endParaRPr>
          </a:p>
        </p:txBody>
      </p:sp>
      <p:graphicFrame>
        <p:nvGraphicFramePr>
          <p:cNvPr id="9" name="Table 8"/>
          <p:cNvGraphicFramePr>
            <a:graphicFrameLocks noGrp="1"/>
          </p:cNvGraphicFramePr>
          <p:nvPr/>
        </p:nvGraphicFramePr>
        <p:xfrm>
          <a:off x="1500166" y="3786190"/>
          <a:ext cx="6609589" cy="1483360"/>
        </p:xfrm>
        <a:graphic>
          <a:graphicData uri="http://schemas.openxmlformats.org/drawingml/2006/table">
            <a:tbl>
              <a:tblPr firstRow="1" bandRow="1">
                <a:tableStyleId>{5C22544A-7EE6-4342-B048-85BDC9FD1C3A}</a:tableStyleId>
              </a:tblPr>
              <a:tblGrid>
                <a:gridCol w="1219200"/>
                <a:gridCol w="1489139"/>
                <a:gridCol w="1462850"/>
                <a:gridCol w="1219200"/>
                <a:gridCol w="1219200"/>
              </a:tblGrid>
              <a:tr h="370840">
                <a:tc>
                  <a:txBody>
                    <a:bodyPr/>
                    <a:lstStyle/>
                    <a:p>
                      <a:r>
                        <a:rPr lang="en-US" dirty="0" err="1" smtClean="0">
                          <a:latin typeface="+mj-lt"/>
                        </a:rPr>
                        <a:t>Cielo</a:t>
                      </a:r>
                      <a:endParaRPr lang="es-AR" dirty="0">
                        <a:latin typeface="+mj-lt"/>
                      </a:endParaRPr>
                    </a:p>
                  </a:txBody>
                  <a:tcPr/>
                </a:tc>
                <a:tc>
                  <a:txBody>
                    <a:bodyPr/>
                    <a:lstStyle/>
                    <a:p>
                      <a:r>
                        <a:rPr lang="en-US" dirty="0" err="1" smtClean="0">
                          <a:latin typeface="+mj-lt"/>
                        </a:rPr>
                        <a:t>Viento</a:t>
                      </a:r>
                      <a:r>
                        <a:rPr lang="en-US" dirty="0" smtClean="0">
                          <a:latin typeface="+mj-lt"/>
                        </a:rPr>
                        <a:t>(Dir)</a:t>
                      </a:r>
                      <a:endParaRPr lang="es-AR" dirty="0">
                        <a:latin typeface="+mj-lt"/>
                      </a:endParaRPr>
                    </a:p>
                  </a:txBody>
                  <a:tcPr/>
                </a:tc>
                <a:tc>
                  <a:txBody>
                    <a:bodyPr/>
                    <a:lstStyle/>
                    <a:p>
                      <a:r>
                        <a:rPr lang="en-US" dirty="0" err="1" smtClean="0">
                          <a:latin typeface="+mj-lt"/>
                        </a:rPr>
                        <a:t>Viento</a:t>
                      </a:r>
                      <a:r>
                        <a:rPr lang="en-US" dirty="0" smtClean="0">
                          <a:latin typeface="+mj-lt"/>
                        </a:rPr>
                        <a:t>(</a:t>
                      </a:r>
                      <a:r>
                        <a:rPr lang="en-US" dirty="0" err="1" smtClean="0">
                          <a:latin typeface="+mj-lt"/>
                        </a:rPr>
                        <a:t>Vel</a:t>
                      </a:r>
                      <a:r>
                        <a:rPr lang="en-US" dirty="0" smtClean="0">
                          <a:latin typeface="+mj-lt"/>
                        </a:rPr>
                        <a:t>)</a:t>
                      </a:r>
                      <a:endParaRPr lang="es-AR" dirty="0">
                        <a:latin typeface="+mj-lt"/>
                      </a:endParaRPr>
                    </a:p>
                  </a:txBody>
                  <a:tcPr/>
                </a:tc>
                <a:tc>
                  <a:txBody>
                    <a:bodyPr/>
                    <a:lstStyle/>
                    <a:p>
                      <a:r>
                        <a:rPr lang="en-US" dirty="0" err="1" smtClean="0">
                          <a:latin typeface="+mj-lt"/>
                        </a:rPr>
                        <a:t>Lluvia</a:t>
                      </a:r>
                      <a:endParaRPr lang="es-AR" dirty="0">
                        <a:latin typeface="+mj-lt"/>
                      </a:endParaRPr>
                    </a:p>
                  </a:txBody>
                  <a:tcPr/>
                </a:tc>
                <a:tc>
                  <a:txBody>
                    <a:bodyPr/>
                    <a:lstStyle/>
                    <a:p>
                      <a:r>
                        <a:rPr lang="en-US" dirty="0" err="1" smtClean="0">
                          <a:latin typeface="+mj-lt"/>
                        </a:rPr>
                        <a:t>Jugar</a:t>
                      </a:r>
                      <a:endParaRPr lang="es-AR" dirty="0">
                        <a:latin typeface="+mj-lt"/>
                      </a:endParaRPr>
                    </a:p>
                  </a:txBody>
                  <a:tcPr>
                    <a:solidFill>
                      <a:srgbClr val="E6AF00"/>
                    </a:solidFill>
                  </a:tcPr>
                </a:tc>
              </a:tr>
              <a:tr h="370840">
                <a:tc>
                  <a:txBody>
                    <a:bodyPr/>
                    <a:lstStyle/>
                    <a:p>
                      <a:r>
                        <a:rPr lang="en-US" dirty="0" err="1" smtClean="0">
                          <a:latin typeface="+mj-lt"/>
                        </a:rPr>
                        <a:t>Nublado</a:t>
                      </a:r>
                      <a:endParaRPr lang="es-AR" dirty="0">
                        <a:latin typeface="+mj-lt"/>
                      </a:endParaRPr>
                    </a:p>
                  </a:txBody>
                  <a:tcPr/>
                </a:tc>
                <a:tc>
                  <a:txBody>
                    <a:bodyPr/>
                    <a:lstStyle/>
                    <a:p>
                      <a:r>
                        <a:rPr lang="en-US" dirty="0" err="1" smtClean="0">
                          <a:latin typeface="+mj-lt"/>
                        </a:rPr>
                        <a:t>Oeste</a:t>
                      </a:r>
                      <a:endParaRPr lang="es-AR" dirty="0">
                        <a:latin typeface="+mj-lt"/>
                      </a:endParaRPr>
                    </a:p>
                  </a:txBody>
                  <a:tcPr/>
                </a:tc>
                <a:tc>
                  <a:txBody>
                    <a:bodyPr/>
                    <a:lstStyle/>
                    <a:p>
                      <a:r>
                        <a:rPr lang="en-US" dirty="0" smtClean="0">
                          <a:latin typeface="+mj-lt"/>
                        </a:rPr>
                        <a:t>8 </a:t>
                      </a:r>
                      <a:endParaRPr lang="es-AR" dirty="0">
                        <a:latin typeface="+mj-lt"/>
                      </a:endParaRPr>
                    </a:p>
                  </a:txBody>
                  <a:tcPr/>
                </a:tc>
                <a:tc>
                  <a:txBody>
                    <a:bodyPr/>
                    <a:lstStyle/>
                    <a:p>
                      <a:r>
                        <a:rPr lang="en-US" dirty="0" smtClean="0">
                          <a:latin typeface="+mj-lt"/>
                        </a:rPr>
                        <a:t>NO</a:t>
                      </a:r>
                      <a:endParaRPr lang="es-AR" dirty="0">
                        <a:latin typeface="+mj-lt"/>
                      </a:endParaRPr>
                    </a:p>
                  </a:txBody>
                  <a:tcPr/>
                </a:tc>
                <a:tc>
                  <a:txBody>
                    <a:bodyPr/>
                    <a:lstStyle/>
                    <a:p>
                      <a:r>
                        <a:rPr lang="en-US" dirty="0" smtClean="0">
                          <a:latin typeface="+mj-lt"/>
                        </a:rPr>
                        <a:t>Si</a:t>
                      </a:r>
                      <a:endParaRPr lang="es-AR" dirty="0">
                        <a:latin typeface="+mj-lt"/>
                      </a:endParaRPr>
                    </a:p>
                  </a:txBody>
                  <a:tcPr/>
                </a:tc>
              </a:tr>
              <a:tr h="370840">
                <a:tc>
                  <a:txBody>
                    <a:bodyPr/>
                    <a:lstStyle/>
                    <a:p>
                      <a:r>
                        <a:rPr lang="en-US" dirty="0" err="1" smtClean="0">
                          <a:latin typeface="+mj-lt"/>
                        </a:rPr>
                        <a:t>Nublado</a:t>
                      </a:r>
                      <a:endParaRPr lang="es-AR" dirty="0">
                        <a:latin typeface="+mj-lt"/>
                      </a:endParaRPr>
                    </a:p>
                  </a:txBody>
                  <a:tcPr/>
                </a:tc>
                <a:tc>
                  <a:txBody>
                    <a:bodyPr/>
                    <a:lstStyle/>
                    <a:p>
                      <a:r>
                        <a:rPr lang="en-US" dirty="0" err="1" smtClean="0">
                          <a:latin typeface="+mj-lt"/>
                        </a:rPr>
                        <a:t>Oeste</a:t>
                      </a:r>
                      <a:endParaRPr lang="es-AR" dirty="0">
                        <a:latin typeface="+mj-lt"/>
                      </a:endParaRPr>
                    </a:p>
                  </a:txBody>
                  <a:tcPr/>
                </a:tc>
                <a:tc>
                  <a:txBody>
                    <a:bodyPr/>
                    <a:lstStyle/>
                    <a:p>
                      <a:r>
                        <a:rPr lang="en-US" dirty="0" smtClean="0">
                          <a:latin typeface="+mj-lt"/>
                        </a:rPr>
                        <a:t>25</a:t>
                      </a:r>
                      <a:endParaRPr lang="es-AR" dirty="0">
                        <a:latin typeface="+mj-lt"/>
                      </a:endParaRPr>
                    </a:p>
                  </a:txBody>
                  <a:tcPr/>
                </a:tc>
                <a:tc>
                  <a:txBody>
                    <a:bodyPr/>
                    <a:lstStyle/>
                    <a:p>
                      <a:r>
                        <a:rPr lang="en-US" dirty="0" err="1" smtClean="0">
                          <a:latin typeface="+mj-lt"/>
                        </a:rPr>
                        <a:t>Intensa</a:t>
                      </a:r>
                      <a:endParaRPr lang="es-AR" dirty="0">
                        <a:latin typeface="+mj-lt"/>
                      </a:endParaRPr>
                    </a:p>
                  </a:txBody>
                  <a:tcPr/>
                </a:tc>
                <a:tc>
                  <a:txBody>
                    <a:bodyPr/>
                    <a:lstStyle/>
                    <a:p>
                      <a:r>
                        <a:rPr lang="en-US" dirty="0" smtClean="0">
                          <a:latin typeface="+mj-lt"/>
                        </a:rPr>
                        <a:t>No</a:t>
                      </a:r>
                      <a:endParaRPr lang="es-AR" dirty="0">
                        <a:latin typeface="+mj-lt"/>
                      </a:endParaRPr>
                    </a:p>
                  </a:txBody>
                  <a:tcPr/>
                </a:tc>
              </a:tr>
              <a:tr h="370840">
                <a:tc>
                  <a:txBody>
                    <a:bodyPr/>
                    <a:lstStyle/>
                    <a:p>
                      <a:r>
                        <a:rPr lang="en-US" dirty="0" err="1" smtClean="0">
                          <a:latin typeface="+mj-lt"/>
                        </a:rPr>
                        <a:t>Despejado</a:t>
                      </a:r>
                      <a:endParaRPr lang="es-AR" dirty="0">
                        <a:latin typeface="+mj-lt"/>
                      </a:endParaRPr>
                    </a:p>
                  </a:txBody>
                  <a:tcPr/>
                </a:tc>
                <a:tc>
                  <a:txBody>
                    <a:bodyPr/>
                    <a:lstStyle/>
                    <a:p>
                      <a:r>
                        <a:rPr lang="en-US" dirty="0" smtClean="0">
                          <a:latin typeface="+mj-lt"/>
                        </a:rPr>
                        <a:t>Surf</a:t>
                      </a:r>
                      <a:endParaRPr lang="es-AR" dirty="0">
                        <a:latin typeface="+mj-lt"/>
                      </a:endParaRPr>
                    </a:p>
                  </a:txBody>
                  <a:tcPr/>
                </a:tc>
                <a:tc>
                  <a:txBody>
                    <a:bodyPr/>
                    <a:lstStyle/>
                    <a:p>
                      <a:r>
                        <a:rPr lang="en-US" dirty="0" smtClean="0">
                          <a:latin typeface="+mj-lt"/>
                        </a:rPr>
                        <a:t>50</a:t>
                      </a:r>
                      <a:endParaRPr lang="es-AR" dirty="0">
                        <a:latin typeface="+mj-lt"/>
                      </a:endParaRPr>
                    </a:p>
                  </a:txBody>
                  <a:tcPr/>
                </a:tc>
                <a:tc>
                  <a:txBody>
                    <a:bodyPr/>
                    <a:lstStyle/>
                    <a:p>
                      <a:r>
                        <a:rPr lang="en-US" dirty="0" smtClean="0">
                          <a:latin typeface="+mj-lt"/>
                        </a:rPr>
                        <a:t>NO</a:t>
                      </a:r>
                      <a:endParaRPr lang="es-AR" dirty="0">
                        <a:latin typeface="+mj-lt"/>
                      </a:endParaRPr>
                    </a:p>
                  </a:txBody>
                  <a:tcPr/>
                </a:tc>
                <a:tc>
                  <a:txBody>
                    <a:bodyPr/>
                    <a:lstStyle/>
                    <a:p>
                      <a:r>
                        <a:rPr lang="en-US" dirty="0" smtClean="0">
                          <a:latin typeface="+mj-lt"/>
                        </a:rPr>
                        <a:t>No</a:t>
                      </a:r>
                      <a:endParaRPr lang="es-AR" dirty="0">
                        <a:latin typeface="+mj-lt"/>
                      </a:endParaRPr>
                    </a:p>
                  </a:txBody>
                  <a:tcPr/>
                </a:tc>
              </a:tr>
            </a:tbl>
          </a:graphicData>
        </a:graphic>
      </p:graphicFrame>
    </p:spTree>
  </p:cSld>
  <p:clrMapOvr>
    <a:masterClrMapping/>
  </p:clrMapOvr>
  <p:transition advTm="514"/>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Aprendizaje</a:t>
            </a:r>
            <a:r>
              <a:rPr lang="en-US" dirty="0" smtClean="0"/>
              <a:t> de </a:t>
            </a:r>
            <a:r>
              <a:rPr lang="en-US" dirty="0" err="1" smtClean="0"/>
              <a:t>Máquina</a:t>
            </a:r>
            <a:r>
              <a:rPr lang="en-US" dirty="0" smtClean="0"/>
              <a:t> </a:t>
            </a:r>
            <a:r>
              <a:rPr lang="en-US" dirty="0" smtClean="0"/>
              <a:t>(3)</a:t>
            </a:r>
            <a:endParaRPr lang="es-AR" dirty="0"/>
          </a:p>
        </p:txBody>
      </p:sp>
      <p:sp>
        <p:nvSpPr>
          <p:cNvPr id="4" name="Content Placeholder 3"/>
          <p:cNvSpPr>
            <a:spLocks noGrp="1"/>
          </p:cNvSpPr>
          <p:nvPr>
            <p:ph idx="1"/>
          </p:nvPr>
        </p:nvSpPr>
        <p:spPr>
          <a:xfrm>
            <a:off x="457200" y="1968838"/>
            <a:ext cx="8229600" cy="4389120"/>
          </a:xfrm>
        </p:spPr>
        <p:txBody>
          <a:bodyPr/>
          <a:lstStyle/>
          <a:p>
            <a:endParaRPr lang="en-US" dirty="0" smtClean="0"/>
          </a:p>
          <a:p>
            <a:endParaRPr lang="en-US" dirty="0" smtClean="0"/>
          </a:p>
        </p:txBody>
      </p:sp>
      <p:sp>
        <p:nvSpPr>
          <p:cNvPr id="2050" name="AutoShape 2"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1" name="TextBox 10"/>
          <p:cNvSpPr txBox="1"/>
          <p:nvPr/>
        </p:nvSpPr>
        <p:spPr>
          <a:xfrm>
            <a:off x="428596" y="2071678"/>
            <a:ext cx="6072230" cy="584775"/>
          </a:xfrm>
          <a:prstGeom prst="rect">
            <a:avLst/>
          </a:prstGeom>
          <a:noFill/>
        </p:spPr>
        <p:txBody>
          <a:bodyPr wrap="square" rtlCol="0">
            <a:spAutoFit/>
          </a:bodyPr>
          <a:lstStyle/>
          <a:p>
            <a:r>
              <a:rPr lang="en-US" sz="3200" dirty="0" err="1" smtClean="0">
                <a:latin typeface="+mj-lt"/>
              </a:rPr>
              <a:t>Entrenamiento</a:t>
            </a:r>
            <a:endParaRPr lang="es-AR" sz="3200" dirty="0">
              <a:latin typeface="+mj-lt"/>
            </a:endParaRPr>
          </a:p>
        </p:txBody>
      </p:sp>
      <p:graphicFrame>
        <p:nvGraphicFramePr>
          <p:cNvPr id="9" name="Table 8"/>
          <p:cNvGraphicFramePr>
            <a:graphicFrameLocks noGrp="1"/>
          </p:cNvGraphicFramePr>
          <p:nvPr/>
        </p:nvGraphicFramePr>
        <p:xfrm>
          <a:off x="71170" y="3786190"/>
          <a:ext cx="3715012" cy="1643076"/>
        </p:xfrm>
        <a:graphic>
          <a:graphicData uri="http://schemas.openxmlformats.org/drawingml/2006/table">
            <a:tbl>
              <a:tblPr firstRow="1" bandRow="1">
                <a:tableStyleId>{5C22544A-7EE6-4342-B048-85BDC9FD1C3A}</a:tableStyleId>
              </a:tblPr>
              <a:tblGrid>
                <a:gridCol w="903516"/>
                <a:gridCol w="740851"/>
                <a:gridCol w="740851"/>
                <a:gridCol w="664897"/>
                <a:gridCol w="664897"/>
              </a:tblGrid>
              <a:tr h="410769">
                <a:tc>
                  <a:txBody>
                    <a:bodyPr/>
                    <a:lstStyle/>
                    <a:p>
                      <a:r>
                        <a:rPr lang="en-US" sz="1200" dirty="0" smtClean="0">
                          <a:latin typeface="+mj-lt"/>
                        </a:rPr>
                        <a:t>Ciel0</a:t>
                      </a:r>
                      <a:endParaRPr lang="es-AR" sz="1200" dirty="0">
                        <a:latin typeface="+mj-lt"/>
                      </a:endParaRPr>
                    </a:p>
                  </a:txBody>
                  <a:tcPr/>
                </a:tc>
                <a:tc>
                  <a:txBody>
                    <a:bodyPr/>
                    <a:lstStyle/>
                    <a:p>
                      <a:r>
                        <a:rPr lang="en-US" sz="1200" dirty="0" err="1" smtClean="0">
                          <a:latin typeface="+mj-lt"/>
                        </a:rPr>
                        <a:t>Viento</a:t>
                      </a:r>
                      <a:endParaRPr lang="es-AR" sz="1200" dirty="0">
                        <a:latin typeface="+mj-lt"/>
                      </a:endParaRPr>
                    </a:p>
                  </a:txBody>
                  <a:tcPr/>
                </a:tc>
                <a:tc>
                  <a:txBody>
                    <a:bodyPr/>
                    <a:lstStyle/>
                    <a:p>
                      <a:r>
                        <a:rPr lang="en-US" sz="1200" dirty="0" err="1" smtClean="0">
                          <a:latin typeface="+mj-lt"/>
                        </a:rPr>
                        <a:t>Viento</a:t>
                      </a:r>
                      <a:endParaRPr lang="es-AR" sz="1200" dirty="0">
                        <a:latin typeface="+mj-lt"/>
                      </a:endParaRPr>
                    </a:p>
                  </a:txBody>
                  <a:tcPr/>
                </a:tc>
                <a:tc>
                  <a:txBody>
                    <a:bodyPr/>
                    <a:lstStyle/>
                    <a:p>
                      <a:r>
                        <a:rPr lang="en-US" sz="1200" dirty="0" err="1" smtClean="0">
                          <a:latin typeface="+mj-lt"/>
                        </a:rPr>
                        <a:t>Lluvia</a:t>
                      </a:r>
                      <a:endParaRPr lang="es-AR" sz="1200" dirty="0">
                        <a:latin typeface="+mj-lt"/>
                      </a:endParaRPr>
                    </a:p>
                  </a:txBody>
                  <a:tcPr/>
                </a:tc>
                <a:tc>
                  <a:txBody>
                    <a:bodyPr/>
                    <a:lstStyle/>
                    <a:p>
                      <a:r>
                        <a:rPr lang="en-US" sz="1200" dirty="0" err="1" smtClean="0">
                          <a:latin typeface="+mj-lt"/>
                        </a:rPr>
                        <a:t>Jugar</a:t>
                      </a:r>
                      <a:endParaRPr lang="es-AR" sz="1200" dirty="0">
                        <a:latin typeface="+mj-lt"/>
                      </a:endParaRPr>
                    </a:p>
                  </a:txBody>
                  <a:tcPr>
                    <a:solidFill>
                      <a:srgbClr val="E6AF00"/>
                    </a:solidFill>
                  </a:tcPr>
                </a:tc>
              </a:tr>
              <a:tr h="410769">
                <a:tc>
                  <a:txBody>
                    <a:bodyPr/>
                    <a:lstStyle/>
                    <a:p>
                      <a:r>
                        <a:rPr lang="en-US" sz="1100" dirty="0" err="1" smtClean="0">
                          <a:latin typeface="+mj-lt"/>
                        </a:rPr>
                        <a:t>Nublado</a:t>
                      </a:r>
                      <a:endParaRPr lang="es-AR" sz="1100" dirty="0">
                        <a:latin typeface="+mj-lt"/>
                      </a:endParaRPr>
                    </a:p>
                  </a:txBody>
                  <a:tcPr/>
                </a:tc>
                <a:tc>
                  <a:txBody>
                    <a:bodyPr/>
                    <a:lstStyle/>
                    <a:p>
                      <a:r>
                        <a:rPr lang="en-US" sz="1100" dirty="0" err="1" smtClean="0">
                          <a:latin typeface="+mj-lt"/>
                        </a:rPr>
                        <a:t>Oeste</a:t>
                      </a:r>
                      <a:endParaRPr lang="es-AR" sz="1100" dirty="0">
                        <a:latin typeface="+mj-lt"/>
                      </a:endParaRPr>
                    </a:p>
                  </a:txBody>
                  <a:tcPr/>
                </a:tc>
                <a:tc>
                  <a:txBody>
                    <a:bodyPr/>
                    <a:lstStyle/>
                    <a:p>
                      <a:r>
                        <a:rPr lang="en-US" sz="1100" dirty="0" smtClean="0">
                          <a:latin typeface="+mj-lt"/>
                        </a:rPr>
                        <a:t>8 </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tc>
                <a:tc>
                  <a:txBody>
                    <a:bodyPr/>
                    <a:lstStyle/>
                    <a:p>
                      <a:r>
                        <a:rPr lang="en-US" sz="1100" dirty="0" smtClean="0">
                          <a:latin typeface="+mj-lt"/>
                        </a:rPr>
                        <a:t>Si</a:t>
                      </a:r>
                      <a:endParaRPr lang="es-AR" sz="1100" dirty="0">
                        <a:latin typeface="+mj-lt"/>
                      </a:endParaRPr>
                    </a:p>
                  </a:txBody>
                  <a:tcPr>
                    <a:solidFill>
                      <a:srgbClr val="FFCC66"/>
                    </a:solidFill>
                  </a:tcPr>
                </a:tc>
              </a:tr>
              <a:tr h="410769">
                <a:tc>
                  <a:txBody>
                    <a:bodyPr/>
                    <a:lstStyle/>
                    <a:p>
                      <a:r>
                        <a:rPr lang="en-US" sz="1100" dirty="0" err="1" smtClean="0">
                          <a:latin typeface="+mj-lt"/>
                        </a:rPr>
                        <a:t>Nublado</a:t>
                      </a:r>
                      <a:endParaRPr lang="es-AR" sz="1100" dirty="0">
                        <a:latin typeface="+mj-lt"/>
                      </a:endParaRPr>
                    </a:p>
                  </a:txBody>
                  <a:tcPr/>
                </a:tc>
                <a:tc>
                  <a:txBody>
                    <a:bodyPr/>
                    <a:lstStyle/>
                    <a:p>
                      <a:r>
                        <a:rPr lang="en-US" sz="1100" dirty="0" err="1" smtClean="0">
                          <a:latin typeface="+mj-lt"/>
                        </a:rPr>
                        <a:t>Oeste</a:t>
                      </a:r>
                      <a:endParaRPr lang="es-AR" sz="1100" dirty="0">
                        <a:latin typeface="+mj-lt"/>
                      </a:endParaRPr>
                    </a:p>
                  </a:txBody>
                  <a:tcPr/>
                </a:tc>
                <a:tc>
                  <a:txBody>
                    <a:bodyPr/>
                    <a:lstStyle/>
                    <a:p>
                      <a:r>
                        <a:rPr lang="en-US" sz="1100" dirty="0" smtClean="0">
                          <a:latin typeface="+mj-lt"/>
                        </a:rPr>
                        <a:t>25</a:t>
                      </a:r>
                      <a:endParaRPr lang="es-AR" sz="1100" dirty="0">
                        <a:latin typeface="+mj-lt"/>
                      </a:endParaRPr>
                    </a:p>
                  </a:txBody>
                  <a:tcPr/>
                </a:tc>
                <a:tc>
                  <a:txBody>
                    <a:bodyPr/>
                    <a:lstStyle/>
                    <a:p>
                      <a:r>
                        <a:rPr lang="en-US" sz="1100" dirty="0" err="1" smtClean="0">
                          <a:latin typeface="+mj-lt"/>
                        </a:rPr>
                        <a:t>Intensa</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solidFill>
                      <a:srgbClr val="FFCC66"/>
                    </a:solidFill>
                  </a:tcPr>
                </a:tc>
              </a:tr>
              <a:tr h="410769">
                <a:tc>
                  <a:txBody>
                    <a:bodyPr/>
                    <a:lstStyle/>
                    <a:p>
                      <a:r>
                        <a:rPr lang="en-US" sz="1100" dirty="0" err="1" smtClean="0">
                          <a:latin typeface="+mj-lt"/>
                        </a:rPr>
                        <a:t>Despejado</a:t>
                      </a:r>
                      <a:endParaRPr lang="es-AR" sz="1100" dirty="0">
                        <a:latin typeface="+mj-lt"/>
                      </a:endParaRPr>
                    </a:p>
                  </a:txBody>
                  <a:tcPr/>
                </a:tc>
                <a:tc>
                  <a:txBody>
                    <a:bodyPr/>
                    <a:lstStyle/>
                    <a:p>
                      <a:r>
                        <a:rPr lang="en-US" sz="1100" dirty="0" smtClean="0">
                          <a:latin typeface="+mj-lt"/>
                        </a:rPr>
                        <a:t>Surf</a:t>
                      </a:r>
                      <a:endParaRPr lang="es-AR" sz="1100" dirty="0">
                        <a:latin typeface="+mj-lt"/>
                      </a:endParaRPr>
                    </a:p>
                  </a:txBody>
                  <a:tcPr/>
                </a:tc>
                <a:tc>
                  <a:txBody>
                    <a:bodyPr/>
                    <a:lstStyle/>
                    <a:p>
                      <a:r>
                        <a:rPr lang="en-US" sz="1100" dirty="0" smtClean="0">
                          <a:latin typeface="+mj-lt"/>
                        </a:rPr>
                        <a:t>50</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solidFill>
                      <a:srgbClr val="FFCC66"/>
                    </a:solidFill>
                  </a:tcPr>
                </a:tc>
              </a:tr>
            </a:tbl>
          </a:graphicData>
        </a:graphic>
      </p:graphicFrame>
      <p:sp>
        <p:nvSpPr>
          <p:cNvPr id="10" name="Rectangle 9"/>
          <p:cNvSpPr/>
          <p:nvPr/>
        </p:nvSpPr>
        <p:spPr>
          <a:xfrm>
            <a:off x="4500562" y="3929066"/>
            <a:ext cx="2071702"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Algoritmo</a:t>
            </a:r>
            <a:r>
              <a:rPr lang="en-US" dirty="0" smtClean="0">
                <a:latin typeface="+mj-lt"/>
              </a:rPr>
              <a:t> de </a:t>
            </a:r>
            <a:r>
              <a:rPr lang="en-US" dirty="0" err="1" smtClean="0">
                <a:latin typeface="+mj-lt"/>
              </a:rPr>
              <a:t>Aprendizaje</a:t>
            </a:r>
            <a:r>
              <a:rPr lang="en-US" dirty="0" smtClean="0">
                <a:latin typeface="+mj-lt"/>
              </a:rPr>
              <a:t> de </a:t>
            </a:r>
            <a:r>
              <a:rPr lang="en-US" dirty="0" err="1" smtClean="0">
                <a:latin typeface="+mj-lt"/>
              </a:rPr>
              <a:t>Maquina</a:t>
            </a:r>
            <a:endParaRPr lang="es-AR" dirty="0">
              <a:latin typeface="+mj-lt"/>
            </a:endParaRPr>
          </a:p>
        </p:txBody>
      </p:sp>
      <p:cxnSp>
        <p:nvCxnSpPr>
          <p:cNvPr id="13" name="Straight Arrow Connector 12"/>
          <p:cNvCxnSpPr/>
          <p:nvPr/>
        </p:nvCxnSpPr>
        <p:spPr>
          <a:xfrm>
            <a:off x="3786182" y="4641858"/>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286644" y="3929066"/>
            <a:ext cx="1785950"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Clasificador</a:t>
            </a:r>
            <a:endParaRPr lang="es-AR" dirty="0">
              <a:latin typeface="+mj-lt"/>
            </a:endParaRPr>
          </a:p>
        </p:txBody>
      </p:sp>
      <p:cxnSp>
        <p:nvCxnSpPr>
          <p:cNvPr id="16" name="Straight Arrow Connector 15"/>
          <p:cNvCxnSpPr/>
          <p:nvPr/>
        </p:nvCxnSpPr>
        <p:spPr>
          <a:xfrm>
            <a:off x="6643702" y="4572008"/>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858"/>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Aprendizaje</a:t>
            </a:r>
            <a:r>
              <a:rPr lang="en-US" dirty="0" smtClean="0"/>
              <a:t> de </a:t>
            </a:r>
            <a:r>
              <a:rPr lang="en-US" dirty="0" err="1" smtClean="0"/>
              <a:t>Máquina</a:t>
            </a:r>
            <a:r>
              <a:rPr lang="en-US" dirty="0" smtClean="0"/>
              <a:t> </a:t>
            </a:r>
            <a:r>
              <a:rPr lang="en-US" dirty="0" smtClean="0"/>
              <a:t>(4)</a:t>
            </a:r>
            <a:endParaRPr lang="es-AR" dirty="0"/>
          </a:p>
        </p:txBody>
      </p:sp>
      <p:sp>
        <p:nvSpPr>
          <p:cNvPr id="4" name="Content Placeholder 3"/>
          <p:cNvSpPr>
            <a:spLocks noGrp="1"/>
          </p:cNvSpPr>
          <p:nvPr>
            <p:ph idx="1"/>
          </p:nvPr>
        </p:nvSpPr>
        <p:spPr>
          <a:xfrm>
            <a:off x="457200" y="1968838"/>
            <a:ext cx="8229600" cy="4389120"/>
          </a:xfrm>
        </p:spPr>
        <p:txBody>
          <a:bodyPr/>
          <a:lstStyle/>
          <a:p>
            <a:endParaRPr lang="en-US" dirty="0" smtClean="0"/>
          </a:p>
          <a:p>
            <a:endParaRPr lang="en-US" dirty="0" smtClean="0"/>
          </a:p>
        </p:txBody>
      </p:sp>
      <p:sp>
        <p:nvSpPr>
          <p:cNvPr id="2050" name="AutoShape 2"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1" name="TextBox 10"/>
          <p:cNvSpPr txBox="1"/>
          <p:nvPr/>
        </p:nvSpPr>
        <p:spPr>
          <a:xfrm>
            <a:off x="428596" y="2071678"/>
            <a:ext cx="6072230" cy="584775"/>
          </a:xfrm>
          <a:prstGeom prst="rect">
            <a:avLst/>
          </a:prstGeom>
          <a:noFill/>
        </p:spPr>
        <p:txBody>
          <a:bodyPr wrap="square" rtlCol="0">
            <a:spAutoFit/>
          </a:bodyPr>
          <a:lstStyle/>
          <a:p>
            <a:r>
              <a:rPr lang="en-US" sz="3200" dirty="0" err="1" smtClean="0">
                <a:latin typeface="+mj-lt"/>
              </a:rPr>
              <a:t>Utilización</a:t>
            </a:r>
            <a:endParaRPr lang="es-AR" sz="3200" dirty="0">
              <a:latin typeface="+mj-lt"/>
            </a:endParaRPr>
          </a:p>
        </p:txBody>
      </p:sp>
      <p:sp>
        <p:nvSpPr>
          <p:cNvPr id="14" name="Rectangle 13"/>
          <p:cNvSpPr/>
          <p:nvPr/>
        </p:nvSpPr>
        <p:spPr>
          <a:xfrm>
            <a:off x="3714744" y="3571876"/>
            <a:ext cx="2143140" cy="2000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Clasificador</a:t>
            </a:r>
            <a:endParaRPr lang="es-AR" dirty="0">
              <a:latin typeface="+mj-lt"/>
            </a:endParaRPr>
          </a:p>
        </p:txBody>
      </p:sp>
      <p:cxnSp>
        <p:nvCxnSpPr>
          <p:cNvPr id="15" name="Straight Arrow Connector 14"/>
          <p:cNvCxnSpPr/>
          <p:nvPr/>
        </p:nvCxnSpPr>
        <p:spPr>
          <a:xfrm>
            <a:off x="5929322" y="4286256"/>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nvGraphicFramePr>
        <p:xfrm>
          <a:off x="0" y="3786190"/>
          <a:ext cx="3050115" cy="1643076"/>
        </p:xfrm>
        <a:graphic>
          <a:graphicData uri="http://schemas.openxmlformats.org/drawingml/2006/table">
            <a:tbl>
              <a:tblPr firstRow="1" bandRow="1">
                <a:tableStyleId>{5C22544A-7EE6-4342-B048-85BDC9FD1C3A}</a:tableStyleId>
              </a:tblPr>
              <a:tblGrid>
                <a:gridCol w="903516"/>
                <a:gridCol w="740851"/>
                <a:gridCol w="740851"/>
                <a:gridCol w="664897"/>
              </a:tblGrid>
              <a:tr h="410769">
                <a:tc>
                  <a:txBody>
                    <a:bodyPr/>
                    <a:lstStyle/>
                    <a:p>
                      <a:r>
                        <a:rPr lang="en-US" sz="1200" dirty="0" err="1" smtClean="0">
                          <a:latin typeface="+mj-lt"/>
                        </a:rPr>
                        <a:t>Cielo</a:t>
                      </a:r>
                      <a:endParaRPr lang="es-AR" sz="1200" dirty="0">
                        <a:latin typeface="+mj-lt"/>
                      </a:endParaRPr>
                    </a:p>
                  </a:txBody>
                  <a:tcPr/>
                </a:tc>
                <a:tc>
                  <a:txBody>
                    <a:bodyPr/>
                    <a:lstStyle/>
                    <a:p>
                      <a:r>
                        <a:rPr lang="en-US" sz="1200" dirty="0" err="1" smtClean="0">
                          <a:latin typeface="+mj-lt"/>
                        </a:rPr>
                        <a:t>Viento</a:t>
                      </a:r>
                      <a:endParaRPr lang="es-AR" sz="1200" dirty="0">
                        <a:latin typeface="+mj-lt"/>
                      </a:endParaRPr>
                    </a:p>
                  </a:txBody>
                  <a:tcPr/>
                </a:tc>
                <a:tc>
                  <a:txBody>
                    <a:bodyPr/>
                    <a:lstStyle/>
                    <a:p>
                      <a:r>
                        <a:rPr lang="en-US" sz="1200" dirty="0" err="1" smtClean="0">
                          <a:latin typeface="+mj-lt"/>
                        </a:rPr>
                        <a:t>Viento</a:t>
                      </a:r>
                      <a:endParaRPr lang="es-AR" sz="1200" dirty="0">
                        <a:latin typeface="+mj-lt"/>
                      </a:endParaRPr>
                    </a:p>
                  </a:txBody>
                  <a:tcPr/>
                </a:tc>
                <a:tc>
                  <a:txBody>
                    <a:bodyPr/>
                    <a:lstStyle/>
                    <a:p>
                      <a:r>
                        <a:rPr lang="en-US" sz="1200" dirty="0" err="1" smtClean="0">
                          <a:latin typeface="+mj-lt"/>
                        </a:rPr>
                        <a:t>Lluvia</a:t>
                      </a:r>
                      <a:endParaRPr lang="es-AR" sz="1200" dirty="0">
                        <a:latin typeface="+mj-lt"/>
                      </a:endParaRPr>
                    </a:p>
                  </a:txBody>
                  <a:tcPr/>
                </a:tc>
              </a:tr>
              <a:tr h="410769">
                <a:tc>
                  <a:txBody>
                    <a:bodyPr/>
                    <a:lstStyle/>
                    <a:p>
                      <a:r>
                        <a:rPr lang="en-US" sz="1100" dirty="0" err="1" smtClean="0">
                          <a:latin typeface="+mj-lt"/>
                        </a:rPr>
                        <a:t>Nublado</a:t>
                      </a:r>
                      <a:endParaRPr lang="es-AR" sz="1100" dirty="0">
                        <a:latin typeface="+mj-lt"/>
                      </a:endParaRPr>
                    </a:p>
                  </a:txBody>
                  <a:tcPr/>
                </a:tc>
                <a:tc>
                  <a:txBody>
                    <a:bodyPr/>
                    <a:lstStyle/>
                    <a:p>
                      <a:r>
                        <a:rPr lang="en-US" sz="1100" dirty="0" err="1" smtClean="0">
                          <a:latin typeface="+mj-lt"/>
                        </a:rPr>
                        <a:t>Oeste</a:t>
                      </a:r>
                      <a:endParaRPr lang="es-AR" sz="1100" dirty="0">
                        <a:latin typeface="+mj-lt"/>
                      </a:endParaRPr>
                    </a:p>
                  </a:txBody>
                  <a:tcPr/>
                </a:tc>
                <a:tc>
                  <a:txBody>
                    <a:bodyPr/>
                    <a:lstStyle/>
                    <a:p>
                      <a:r>
                        <a:rPr lang="en-US" sz="1100" dirty="0" smtClean="0">
                          <a:latin typeface="+mj-lt"/>
                        </a:rPr>
                        <a:t>8 </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tc>
              </a:tr>
              <a:tr h="410769">
                <a:tc>
                  <a:txBody>
                    <a:bodyPr/>
                    <a:lstStyle/>
                    <a:p>
                      <a:r>
                        <a:rPr lang="en-US" sz="1100" dirty="0" err="1" smtClean="0">
                          <a:latin typeface="+mj-lt"/>
                        </a:rPr>
                        <a:t>Nublado</a:t>
                      </a:r>
                      <a:endParaRPr lang="es-AR" sz="1100" dirty="0">
                        <a:latin typeface="+mj-lt"/>
                      </a:endParaRPr>
                    </a:p>
                  </a:txBody>
                  <a:tcPr/>
                </a:tc>
                <a:tc>
                  <a:txBody>
                    <a:bodyPr/>
                    <a:lstStyle/>
                    <a:p>
                      <a:r>
                        <a:rPr lang="en-US" sz="1100" dirty="0" err="1" smtClean="0">
                          <a:latin typeface="+mj-lt"/>
                        </a:rPr>
                        <a:t>Oeste</a:t>
                      </a:r>
                      <a:endParaRPr lang="es-AR" sz="1100" dirty="0">
                        <a:latin typeface="+mj-lt"/>
                      </a:endParaRPr>
                    </a:p>
                  </a:txBody>
                  <a:tcPr/>
                </a:tc>
                <a:tc>
                  <a:txBody>
                    <a:bodyPr/>
                    <a:lstStyle/>
                    <a:p>
                      <a:r>
                        <a:rPr lang="en-US" sz="1100" dirty="0" smtClean="0">
                          <a:latin typeface="+mj-lt"/>
                        </a:rPr>
                        <a:t>25</a:t>
                      </a:r>
                      <a:endParaRPr lang="es-AR" sz="1100" dirty="0">
                        <a:latin typeface="+mj-lt"/>
                      </a:endParaRPr>
                    </a:p>
                  </a:txBody>
                  <a:tcPr/>
                </a:tc>
                <a:tc>
                  <a:txBody>
                    <a:bodyPr/>
                    <a:lstStyle/>
                    <a:p>
                      <a:r>
                        <a:rPr lang="en-US" sz="1100" dirty="0" err="1" smtClean="0">
                          <a:latin typeface="+mj-lt"/>
                        </a:rPr>
                        <a:t>Intensa</a:t>
                      </a:r>
                      <a:endParaRPr lang="es-AR" sz="1100" dirty="0">
                        <a:latin typeface="+mj-lt"/>
                      </a:endParaRPr>
                    </a:p>
                  </a:txBody>
                  <a:tcPr/>
                </a:tc>
              </a:tr>
              <a:tr h="410769">
                <a:tc>
                  <a:txBody>
                    <a:bodyPr/>
                    <a:lstStyle/>
                    <a:p>
                      <a:r>
                        <a:rPr lang="en-US" sz="1100" dirty="0" err="1" smtClean="0">
                          <a:latin typeface="+mj-lt"/>
                        </a:rPr>
                        <a:t>Despejado</a:t>
                      </a:r>
                      <a:endParaRPr lang="es-AR" sz="1100" dirty="0">
                        <a:latin typeface="+mj-lt"/>
                      </a:endParaRPr>
                    </a:p>
                  </a:txBody>
                  <a:tcPr/>
                </a:tc>
                <a:tc>
                  <a:txBody>
                    <a:bodyPr/>
                    <a:lstStyle/>
                    <a:p>
                      <a:r>
                        <a:rPr lang="en-US" sz="1100" dirty="0" smtClean="0">
                          <a:latin typeface="+mj-lt"/>
                        </a:rPr>
                        <a:t>Surf</a:t>
                      </a:r>
                      <a:endParaRPr lang="es-AR" sz="1100" dirty="0">
                        <a:latin typeface="+mj-lt"/>
                      </a:endParaRPr>
                    </a:p>
                  </a:txBody>
                  <a:tcPr/>
                </a:tc>
                <a:tc>
                  <a:txBody>
                    <a:bodyPr/>
                    <a:lstStyle/>
                    <a:p>
                      <a:r>
                        <a:rPr lang="en-US" sz="1100" dirty="0" smtClean="0">
                          <a:latin typeface="+mj-lt"/>
                        </a:rPr>
                        <a:t>50</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tc>
              </a:tr>
            </a:tbl>
          </a:graphicData>
        </a:graphic>
      </p:graphicFrame>
      <p:graphicFrame>
        <p:nvGraphicFramePr>
          <p:cNvPr id="16" name="Table 15"/>
          <p:cNvGraphicFramePr>
            <a:graphicFrameLocks noGrp="1"/>
          </p:cNvGraphicFramePr>
          <p:nvPr/>
        </p:nvGraphicFramePr>
        <p:xfrm>
          <a:off x="6929454" y="3429000"/>
          <a:ext cx="1428760" cy="2143140"/>
        </p:xfrm>
        <a:graphic>
          <a:graphicData uri="http://schemas.openxmlformats.org/drawingml/2006/table">
            <a:tbl>
              <a:tblPr firstRow="1" bandRow="1">
                <a:tableStyleId>{5C22544A-7EE6-4342-B048-85BDC9FD1C3A}</a:tableStyleId>
              </a:tblPr>
              <a:tblGrid>
                <a:gridCol w="1428760"/>
              </a:tblGrid>
              <a:tr h="535785">
                <a:tc>
                  <a:txBody>
                    <a:bodyPr/>
                    <a:lstStyle/>
                    <a:p>
                      <a:r>
                        <a:rPr lang="en-US" dirty="0" err="1" smtClean="0">
                          <a:latin typeface="+mj-lt"/>
                        </a:rPr>
                        <a:t>Predicción</a:t>
                      </a:r>
                      <a:endParaRPr lang="es-AR" dirty="0">
                        <a:latin typeface="+mj-lt"/>
                      </a:endParaRPr>
                    </a:p>
                  </a:txBody>
                  <a:tcPr>
                    <a:solidFill>
                      <a:schemeClr val="accent4">
                        <a:lumMod val="75000"/>
                      </a:schemeClr>
                    </a:solidFill>
                  </a:tcPr>
                </a:tc>
              </a:tr>
              <a:tr h="535785">
                <a:tc>
                  <a:txBody>
                    <a:bodyPr/>
                    <a:lstStyle/>
                    <a:p>
                      <a:r>
                        <a:rPr lang="en-US" dirty="0" smtClean="0">
                          <a:latin typeface="+mj-lt"/>
                        </a:rPr>
                        <a:t>Si</a:t>
                      </a:r>
                      <a:endParaRPr lang="es-AR" dirty="0">
                        <a:latin typeface="+mj-lt"/>
                      </a:endParaRPr>
                    </a:p>
                  </a:txBody>
                  <a:tcPr/>
                </a:tc>
              </a:tr>
              <a:tr h="535785">
                <a:tc>
                  <a:txBody>
                    <a:bodyPr/>
                    <a:lstStyle/>
                    <a:p>
                      <a:r>
                        <a:rPr lang="en-US" dirty="0" smtClean="0">
                          <a:latin typeface="+mj-lt"/>
                        </a:rPr>
                        <a:t>No</a:t>
                      </a:r>
                      <a:endParaRPr lang="es-AR" dirty="0">
                        <a:latin typeface="+mj-lt"/>
                      </a:endParaRPr>
                    </a:p>
                  </a:txBody>
                  <a:tcPr/>
                </a:tc>
              </a:tr>
              <a:tr h="535785">
                <a:tc>
                  <a:txBody>
                    <a:bodyPr/>
                    <a:lstStyle/>
                    <a:p>
                      <a:r>
                        <a:rPr lang="en-US" dirty="0" smtClean="0">
                          <a:latin typeface="+mj-lt"/>
                        </a:rPr>
                        <a:t>Si</a:t>
                      </a:r>
                      <a:endParaRPr lang="es-AR" dirty="0">
                        <a:latin typeface="+mj-lt"/>
                      </a:endParaRPr>
                    </a:p>
                  </a:txBody>
                  <a:tcPr/>
                </a:tc>
              </a:tr>
            </a:tbl>
          </a:graphicData>
        </a:graphic>
      </p:graphicFrame>
      <p:cxnSp>
        <p:nvCxnSpPr>
          <p:cNvPr id="18" name="Straight Arrow Connector 17"/>
          <p:cNvCxnSpPr/>
          <p:nvPr/>
        </p:nvCxnSpPr>
        <p:spPr>
          <a:xfrm>
            <a:off x="5929322" y="4713296"/>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929322" y="5213362"/>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071802" y="442913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071802" y="4784734"/>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071802" y="521336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2059"/>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Aprendizaje</a:t>
            </a:r>
            <a:r>
              <a:rPr lang="en-US" dirty="0" smtClean="0"/>
              <a:t> de </a:t>
            </a:r>
            <a:r>
              <a:rPr lang="en-US" dirty="0" err="1" smtClean="0"/>
              <a:t>Máquina</a:t>
            </a:r>
            <a:r>
              <a:rPr lang="en-US" dirty="0" smtClean="0"/>
              <a:t> </a:t>
            </a:r>
            <a:r>
              <a:rPr lang="en-US" dirty="0" smtClean="0"/>
              <a:t>(5)</a:t>
            </a:r>
            <a:endParaRPr lang="es-AR" dirty="0"/>
          </a:p>
        </p:txBody>
      </p:sp>
      <p:sp>
        <p:nvSpPr>
          <p:cNvPr id="4" name="Content Placeholder 3"/>
          <p:cNvSpPr>
            <a:spLocks noGrp="1"/>
          </p:cNvSpPr>
          <p:nvPr>
            <p:ph idx="1"/>
          </p:nvPr>
        </p:nvSpPr>
        <p:spPr>
          <a:xfrm>
            <a:off x="457200" y="1968838"/>
            <a:ext cx="8229600" cy="4389120"/>
          </a:xfrm>
        </p:spPr>
        <p:txBody>
          <a:bodyPr/>
          <a:lstStyle/>
          <a:p>
            <a:endParaRPr lang="en-US" dirty="0" smtClean="0"/>
          </a:p>
          <a:p>
            <a:endParaRPr lang="en-US" dirty="0" smtClean="0"/>
          </a:p>
        </p:txBody>
      </p:sp>
      <p:sp>
        <p:nvSpPr>
          <p:cNvPr id="2050" name="AutoShape 2"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1" name="TextBox 10"/>
          <p:cNvSpPr txBox="1"/>
          <p:nvPr/>
        </p:nvSpPr>
        <p:spPr>
          <a:xfrm>
            <a:off x="428596" y="2071678"/>
            <a:ext cx="6072230" cy="584775"/>
          </a:xfrm>
          <a:prstGeom prst="rect">
            <a:avLst/>
          </a:prstGeom>
          <a:noFill/>
        </p:spPr>
        <p:txBody>
          <a:bodyPr wrap="square" rtlCol="0">
            <a:spAutoFit/>
          </a:bodyPr>
          <a:lstStyle/>
          <a:p>
            <a:r>
              <a:rPr lang="en-US" sz="3200" dirty="0" err="1" smtClean="0">
                <a:latin typeface="+mj-lt"/>
              </a:rPr>
              <a:t>Evaluación</a:t>
            </a:r>
            <a:endParaRPr lang="es-AR" sz="3200" dirty="0">
              <a:latin typeface="+mj-lt"/>
            </a:endParaRPr>
          </a:p>
        </p:txBody>
      </p:sp>
      <p:graphicFrame>
        <p:nvGraphicFramePr>
          <p:cNvPr id="9" name="Table 8"/>
          <p:cNvGraphicFramePr>
            <a:graphicFrameLocks noGrp="1"/>
          </p:cNvGraphicFramePr>
          <p:nvPr/>
        </p:nvGraphicFramePr>
        <p:xfrm>
          <a:off x="214281" y="2786058"/>
          <a:ext cx="1571635" cy="1765230"/>
        </p:xfrm>
        <a:graphic>
          <a:graphicData uri="http://schemas.openxmlformats.org/drawingml/2006/table">
            <a:tbl>
              <a:tblPr firstRow="1" bandRow="1">
                <a:tableStyleId>{5C22544A-7EE6-4342-B048-85BDC9FD1C3A}</a:tableStyleId>
              </a:tblPr>
              <a:tblGrid>
                <a:gridCol w="314327"/>
                <a:gridCol w="314327"/>
                <a:gridCol w="314327"/>
                <a:gridCol w="314327"/>
                <a:gridCol w="314327"/>
              </a:tblGrid>
              <a:tr h="375050">
                <a:tc gridSpan="5">
                  <a:txBody>
                    <a:bodyPr/>
                    <a:lstStyle/>
                    <a:p>
                      <a:r>
                        <a:rPr lang="en-US" dirty="0" err="1" smtClean="0"/>
                        <a:t>Instancias</a:t>
                      </a:r>
                      <a:r>
                        <a:rPr lang="en-US" dirty="0" smtClean="0"/>
                        <a:t> de </a:t>
                      </a:r>
                      <a:r>
                        <a:rPr lang="en-US" dirty="0" err="1" smtClean="0"/>
                        <a:t>prueba</a:t>
                      </a:r>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r>
              <a:tr h="375050">
                <a:tc>
                  <a:txBody>
                    <a:bodyPr/>
                    <a:lstStyle/>
                    <a:p>
                      <a:endParaRPr lang="es-AR"/>
                    </a:p>
                  </a:txBody>
                  <a:tcPr/>
                </a:tc>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r>
              <a:tr h="375050">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r>
              <a:tr h="375050">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dirty="0"/>
                    </a:p>
                  </a:txBody>
                  <a:tcPr/>
                </a:tc>
              </a:tr>
            </a:tbl>
          </a:graphicData>
        </a:graphic>
      </p:graphicFrame>
      <p:cxnSp>
        <p:nvCxnSpPr>
          <p:cNvPr id="13" name="Straight Arrow Connector 12"/>
          <p:cNvCxnSpPr/>
          <p:nvPr/>
        </p:nvCxnSpPr>
        <p:spPr>
          <a:xfrm>
            <a:off x="1857356" y="400050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571736" y="3071810"/>
            <a:ext cx="1500198"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Clasificador</a:t>
            </a:r>
            <a:endParaRPr lang="es-AR" dirty="0">
              <a:latin typeface="+mj-lt"/>
            </a:endParaRPr>
          </a:p>
        </p:txBody>
      </p:sp>
      <p:cxnSp>
        <p:nvCxnSpPr>
          <p:cNvPr id="15" name="Straight Arrow Connector 14"/>
          <p:cNvCxnSpPr/>
          <p:nvPr/>
        </p:nvCxnSpPr>
        <p:spPr>
          <a:xfrm>
            <a:off x="4214810" y="4500570"/>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nvGraphicFramePr>
        <p:xfrm>
          <a:off x="5143504" y="3071810"/>
          <a:ext cx="1428760" cy="1483360"/>
        </p:xfrm>
        <a:graphic>
          <a:graphicData uri="http://schemas.openxmlformats.org/drawingml/2006/table">
            <a:tbl>
              <a:tblPr firstRow="1" bandRow="1">
                <a:tableStyleId>{5C22544A-7EE6-4342-B048-85BDC9FD1C3A}</a:tableStyleId>
              </a:tblPr>
              <a:tblGrid>
                <a:gridCol w="1428760"/>
              </a:tblGrid>
              <a:tr h="370840">
                <a:tc>
                  <a:txBody>
                    <a:bodyPr/>
                    <a:lstStyle/>
                    <a:p>
                      <a:r>
                        <a:rPr lang="en-US" dirty="0" err="1" smtClean="0">
                          <a:latin typeface="+mj-lt"/>
                        </a:rPr>
                        <a:t>Prediccion</a:t>
                      </a:r>
                      <a:endParaRPr lang="es-AR" dirty="0">
                        <a:latin typeface="+mj-lt"/>
                      </a:endParaRPr>
                    </a:p>
                  </a:txBody>
                  <a:tcPr/>
                </a:tc>
              </a:tr>
              <a:tr h="370840">
                <a:tc>
                  <a:txBody>
                    <a:bodyPr/>
                    <a:lstStyle/>
                    <a:p>
                      <a:r>
                        <a:rPr lang="en-US" dirty="0" smtClean="0">
                          <a:latin typeface="+mj-lt"/>
                        </a:rPr>
                        <a:t>Si</a:t>
                      </a:r>
                      <a:endParaRPr lang="es-AR" dirty="0">
                        <a:latin typeface="+mj-lt"/>
                      </a:endParaRPr>
                    </a:p>
                  </a:txBody>
                  <a:tcPr/>
                </a:tc>
              </a:tr>
              <a:tr h="370840">
                <a:tc>
                  <a:txBody>
                    <a:bodyPr/>
                    <a:lstStyle/>
                    <a:p>
                      <a:r>
                        <a:rPr lang="en-US" dirty="0" smtClean="0">
                          <a:latin typeface="+mj-lt"/>
                        </a:rPr>
                        <a:t>No</a:t>
                      </a:r>
                      <a:endParaRPr lang="es-AR" dirty="0">
                        <a:latin typeface="+mj-lt"/>
                      </a:endParaRPr>
                    </a:p>
                  </a:txBody>
                  <a:tcPr/>
                </a:tc>
              </a:tr>
              <a:tr h="370840">
                <a:tc>
                  <a:txBody>
                    <a:bodyPr/>
                    <a:lstStyle/>
                    <a:p>
                      <a:r>
                        <a:rPr lang="en-US" dirty="0" smtClean="0">
                          <a:latin typeface="+mj-lt"/>
                        </a:rPr>
                        <a:t>Si</a:t>
                      </a:r>
                      <a:endParaRPr lang="es-AR" dirty="0">
                        <a:latin typeface="+mj-lt"/>
                      </a:endParaRPr>
                    </a:p>
                  </a:txBody>
                  <a:tcPr/>
                </a:tc>
              </a:tr>
            </a:tbl>
          </a:graphicData>
        </a:graphic>
      </p:graphicFrame>
      <p:graphicFrame>
        <p:nvGraphicFramePr>
          <p:cNvPr id="18" name="Table 17"/>
          <p:cNvGraphicFramePr>
            <a:graphicFrameLocks noGrp="1"/>
          </p:cNvGraphicFramePr>
          <p:nvPr/>
        </p:nvGraphicFramePr>
        <p:xfrm>
          <a:off x="7429520" y="3071810"/>
          <a:ext cx="1214446" cy="1483360"/>
        </p:xfrm>
        <a:graphic>
          <a:graphicData uri="http://schemas.openxmlformats.org/drawingml/2006/table">
            <a:tbl>
              <a:tblPr firstRow="1" bandRow="1">
                <a:tableStyleId>{5C22544A-7EE6-4342-B048-85BDC9FD1C3A}</a:tableStyleId>
              </a:tblPr>
              <a:tblGrid>
                <a:gridCol w="1214446"/>
              </a:tblGrid>
              <a:tr h="370840">
                <a:tc>
                  <a:txBody>
                    <a:bodyPr/>
                    <a:lstStyle/>
                    <a:p>
                      <a:r>
                        <a:rPr lang="en-US" dirty="0" smtClean="0">
                          <a:latin typeface="+mj-lt"/>
                        </a:rPr>
                        <a:t>Valor real</a:t>
                      </a:r>
                      <a:endParaRPr lang="es-AR" dirty="0">
                        <a:latin typeface="+mj-lt"/>
                      </a:endParaRPr>
                    </a:p>
                  </a:txBody>
                  <a:tcPr/>
                </a:tc>
              </a:tr>
              <a:tr h="370840">
                <a:tc>
                  <a:txBody>
                    <a:bodyPr/>
                    <a:lstStyle/>
                    <a:p>
                      <a:r>
                        <a:rPr lang="en-US" dirty="0" smtClean="0">
                          <a:latin typeface="+mj-lt"/>
                        </a:rPr>
                        <a:t>Si</a:t>
                      </a:r>
                      <a:endParaRPr lang="es-AR" dirty="0">
                        <a:latin typeface="+mj-lt"/>
                      </a:endParaRPr>
                    </a:p>
                  </a:txBody>
                  <a:tcPr/>
                </a:tc>
              </a:tr>
              <a:tr h="370840">
                <a:tc>
                  <a:txBody>
                    <a:bodyPr/>
                    <a:lstStyle/>
                    <a:p>
                      <a:r>
                        <a:rPr lang="en-US" dirty="0" smtClean="0">
                          <a:latin typeface="+mj-lt"/>
                        </a:rPr>
                        <a:t>Si</a:t>
                      </a:r>
                      <a:endParaRPr lang="es-AR" dirty="0">
                        <a:latin typeface="+mj-lt"/>
                      </a:endParaRPr>
                    </a:p>
                  </a:txBody>
                  <a:tcPr/>
                </a:tc>
              </a:tr>
              <a:tr h="370840">
                <a:tc>
                  <a:txBody>
                    <a:bodyPr/>
                    <a:lstStyle/>
                    <a:p>
                      <a:r>
                        <a:rPr lang="en-US" dirty="0" smtClean="0">
                          <a:latin typeface="+mj-lt"/>
                        </a:rPr>
                        <a:t>Si</a:t>
                      </a:r>
                      <a:endParaRPr lang="es-AR" dirty="0">
                        <a:latin typeface="+mj-lt"/>
                      </a:endParaRPr>
                    </a:p>
                  </a:txBody>
                  <a:tcPr/>
                </a:tc>
              </a:tr>
            </a:tbl>
          </a:graphicData>
        </a:graphic>
      </p:graphicFrame>
      <p:cxnSp>
        <p:nvCxnSpPr>
          <p:cNvPr id="19" name="Straight Arrow Connector 18"/>
          <p:cNvCxnSpPr/>
          <p:nvPr/>
        </p:nvCxnSpPr>
        <p:spPr>
          <a:xfrm>
            <a:off x="1857356" y="435769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857356" y="364331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214810" y="4071942"/>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214810" y="3643314"/>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786578" y="3714752"/>
            <a:ext cx="642942" cy="369332"/>
          </a:xfrm>
          <a:prstGeom prst="rect">
            <a:avLst/>
          </a:prstGeom>
          <a:noFill/>
        </p:spPr>
        <p:txBody>
          <a:bodyPr wrap="square" rtlCol="0">
            <a:spAutoFit/>
          </a:bodyPr>
          <a:lstStyle/>
          <a:p>
            <a:r>
              <a:rPr lang="en-US" dirty="0" smtClean="0">
                <a:latin typeface="+mj-lt"/>
              </a:rPr>
              <a:t>==?</a:t>
            </a:r>
            <a:endParaRPr lang="es-AR" dirty="0">
              <a:latin typeface="+mj-lt"/>
            </a:endParaRPr>
          </a:p>
        </p:txBody>
      </p:sp>
      <p:sp>
        <p:nvSpPr>
          <p:cNvPr id="25" name="Right Brace 24"/>
          <p:cNvSpPr/>
          <p:nvPr/>
        </p:nvSpPr>
        <p:spPr>
          <a:xfrm rot="5400000">
            <a:off x="6679421" y="3107529"/>
            <a:ext cx="571504" cy="36433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6" name="TextBox 25"/>
          <p:cNvSpPr txBox="1"/>
          <p:nvPr/>
        </p:nvSpPr>
        <p:spPr>
          <a:xfrm>
            <a:off x="571472" y="5380672"/>
            <a:ext cx="3857652" cy="2031325"/>
          </a:xfrm>
          <a:prstGeom prst="rect">
            <a:avLst/>
          </a:prstGeom>
          <a:noFill/>
        </p:spPr>
        <p:txBody>
          <a:bodyPr wrap="square" rtlCol="0">
            <a:spAutoFit/>
          </a:bodyPr>
          <a:lstStyle/>
          <a:p>
            <a:r>
              <a:rPr lang="en-US" dirty="0" err="1" smtClean="0">
                <a:latin typeface="+mj-lt"/>
              </a:rPr>
              <a:t>Medidas</a:t>
            </a:r>
            <a:r>
              <a:rPr lang="en-US" dirty="0" smtClean="0">
                <a:latin typeface="+mj-lt"/>
              </a:rPr>
              <a:t> de </a:t>
            </a:r>
            <a:r>
              <a:rPr lang="en-US" dirty="0" err="1" smtClean="0">
                <a:latin typeface="+mj-lt"/>
              </a:rPr>
              <a:t>rendimiento</a:t>
            </a:r>
            <a:r>
              <a:rPr lang="en-US" dirty="0" smtClean="0">
                <a:latin typeface="+mj-lt"/>
              </a:rPr>
              <a:t> </a:t>
            </a:r>
            <a:r>
              <a:rPr lang="en-US" dirty="0" err="1" smtClean="0">
                <a:latin typeface="+mj-lt"/>
              </a:rPr>
              <a:t>regresion</a:t>
            </a:r>
            <a:r>
              <a:rPr lang="en-US" dirty="0" smtClean="0">
                <a:latin typeface="+mj-lt"/>
              </a:rPr>
              <a:t>:</a:t>
            </a:r>
          </a:p>
          <a:p>
            <a:pPr>
              <a:buFont typeface="Arial" pitchFamily="34" charset="0"/>
              <a:buChar char="•"/>
            </a:pPr>
            <a:r>
              <a:rPr lang="en-US" dirty="0" err="1" smtClean="0">
                <a:latin typeface="+mj-lt"/>
              </a:rPr>
              <a:t>Correlación</a:t>
            </a:r>
            <a:endParaRPr lang="en-US" dirty="0" smtClean="0">
              <a:latin typeface="+mj-lt"/>
            </a:endParaRPr>
          </a:p>
          <a:p>
            <a:pPr>
              <a:buFont typeface="Arial" pitchFamily="34" charset="0"/>
              <a:buChar char="•"/>
            </a:pPr>
            <a:r>
              <a:rPr lang="en-US" dirty="0" smtClean="0">
                <a:latin typeface="+mj-lt"/>
              </a:rPr>
              <a:t>Error </a:t>
            </a:r>
            <a:r>
              <a:rPr lang="en-US" dirty="0" err="1" smtClean="0">
                <a:latin typeface="+mj-lt"/>
              </a:rPr>
              <a:t>Absoluto</a:t>
            </a:r>
            <a:r>
              <a:rPr lang="en-US" dirty="0" smtClean="0">
                <a:latin typeface="+mj-lt"/>
              </a:rPr>
              <a:t> </a:t>
            </a:r>
            <a:r>
              <a:rPr lang="en-US" dirty="0" err="1" smtClean="0">
                <a:latin typeface="+mj-lt"/>
              </a:rPr>
              <a:t>Medio</a:t>
            </a:r>
            <a:endParaRPr lang="en-US" dirty="0" smtClean="0">
              <a:latin typeface="+mj-lt"/>
            </a:endParaRPr>
          </a:p>
          <a:p>
            <a:pPr>
              <a:buFont typeface="Arial" pitchFamily="34" charset="0"/>
              <a:buChar char="•"/>
            </a:pPr>
            <a:r>
              <a:rPr lang="en-US" dirty="0" smtClean="0">
                <a:latin typeface="+mj-lt"/>
              </a:rPr>
              <a:t>Error </a:t>
            </a:r>
            <a:r>
              <a:rPr lang="en-US" dirty="0" err="1" smtClean="0">
                <a:latin typeface="+mj-lt"/>
              </a:rPr>
              <a:t>Cuadrático</a:t>
            </a:r>
            <a:r>
              <a:rPr lang="en-US" dirty="0" smtClean="0">
                <a:latin typeface="+mj-lt"/>
              </a:rPr>
              <a:t> </a:t>
            </a:r>
            <a:r>
              <a:rPr lang="en-US" dirty="0" err="1" smtClean="0">
                <a:latin typeface="+mj-lt"/>
              </a:rPr>
              <a:t>Medio</a:t>
            </a:r>
            <a:endParaRPr lang="en-US" dirty="0" smtClean="0">
              <a:latin typeface="+mj-lt"/>
            </a:endParaRPr>
          </a:p>
          <a:p>
            <a:pPr>
              <a:buFont typeface="Arial" pitchFamily="34" charset="0"/>
              <a:buChar char="•"/>
            </a:pPr>
            <a:endParaRPr lang="en-US" dirty="0" smtClean="0"/>
          </a:p>
          <a:p>
            <a:pPr>
              <a:buFont typeface="Arial" pitchFamily="34" charset="0"/>
              <a:buChar char="•"/>
            </a:pPr>
            <a:endParaRPr lang="en-US" dirty="0" smtClean="0"/>
          </a:p>
          <a:p>
            <a:endParaRPr lang="es-AR" dirty="0"/>
          </a:p>
        </p:txBody>
      </p:sp>
      <p:sp>
        <p:nvSpPr>
          <p:cNvPr id="27" name="TextBox 26"/>
          <p:cNvSpPr txBox="1"/>
          <p:nvPr/>
        </p:nvSpPr>
        <p:spPr>
          <a:xfrm>
            <a:off x="5286348" y="5357826"/>
            <a:ext cx="3857652" cy="1754326"/>
          </a:xfrm>
          <a:prstGeom prst="rect">
            <a:avLst/>
          </a:prstGeom>
          <a:noFill/>
        </p:spPr>
        <p:txBody>
          <a:bodyPr wrap="square" rtlCol="0">
            <a:spAutoFit/>
          </a:bodyPr>
          <a:lstStyle/>
          <a:p>
            <a:r>
              <a:rPr lang="en-US" dirty="0" err="1" smtClean="0">
                <a:latin typeface="+mj-lt"/>
              </a:rPr>
              <a:t>Medidas</a:t>
            </a:r>
            <a:r>
              <a:rPr lang="en-US" dirty="0" smtClean="0">
                <a:latin typeface="+mj-lt"/>
              </a:rPr>
              <a:t> de </a:t>
            </a:r>
            <a:r>
              <a:rPr lang="en-US" dirty="0" err="1" smtClean="0">
                <a:latin typeface="+mj-lt"/>
              </a:rPr>
              <a:t>rendimiento</a:t>
            </a:r>
            <a:r>
              <a:rPr lang="en-US" dirty="0" smtClean="0">
                <a:latin typeface="+mj-lt"/>
              </a:rPr>
              <a:t> </a:t>
            </a:r>
            <a:r>
              <a:rPr lang="en-US" dirty="0" err="1" smtClean="0">
                <a:latin typeface="+mj-lt"/>
              </a:rPr>
              <a:t>clasificacion</a:t>
            </a:r>
            <a:r>
              <a:rPr lang="en-US" dirty="0" smtClean="0">
                <a:latin typeface="+mj-lt"/>
              </a:rPr>
              <a:t>:</a:t>
            </a:r>
          </a:p>
          <a:p>
            <a:pPr>
              <a:buFont typeface="Arial" pitchFamily="34" charset="0"/>
              <a:buChar char="•"/>
            </a:pPr>
            <a:r>
              <a:rPr lang="en-US" dirty="0" smtClean="0">
                <a:latin typeface="+mj-lt"/>
              </a:rPr>
              <a:t>Precision</a:t>
            </a:r>
          </a:p>
          <a:p>
            <a:pPr>
              <a:buFont typeface="Arial" pitchFamily="34" charset="0"/>
              <a:buChar char="•"/>
            </a:pPr>
            <a:r>
              <a:rPr lang="en-US" dirty="0" smtClean="0">
                <a:latin typeface="+mj-lt"/>
              </a:rPr>
              <a:t>ROC</a:t>
            </a:r>
          </a:p>
          <a:p>
            <a:pPr>
              <a:buFont typeface="Arial" pitchFamily="34" charset="0"/>
              <a:buChar char="•"/>
            </a:pPr>
            <a:endParaRPr lang="en-US" dirty="0" smtClean="0"/>
          </a:p>
          <a:p>
            <a:pPr>
              <a:buFont typeface="Arial" pitchFamily="34" charset="0"/>
              <a:buChar char="•"/>
            </a:pPr>
            <a:endParaRPr lang="en-US" dirty="0" smtClean="0"/>
          </a:p>
          <a:p>
            <a:endParaRPr lang="es-AR" dirty="0"/>
          </a:p>
        </p:txBody>
      </p:sp>
    </p:spTree>
  </p:cSld>
  <p:clrMapOvr>
    <a:masterClrMapping/>
  </p:clrMapOvr>
  <p:transition advTm="117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Aprendizaje</a:t>
            </a:r>
            <a:r>
              <a:rPr lang="en-US" dirty="0" smtClean="0"/>
              <a:t> de </a:t>
            </a:r>
            <a:r>
              <a:rPr lang="en-US" dirty="0" err="1" smtClean="0"/>
              <a:t>Máquina</a:t>
            </a:r>
            <a:r>
              <a:rPr lang="en-US" dirty="0" smtClean="0"/>
              <a:t> </a:t>
            </a:r>
            <a:r>
              <a:rPr lang="en-US" dirty="0" smtClean="0"/>
              <a:t>(6)</a:t>
            </a:r>
            <a:endParaRPr lang="es-AR" dirty="0"/>
          </a:p>
        </p:txBody>
      </p:sp>
      <p:sp>
        <p:nvSpPr>
          <p:cNvPr id="3" name="Content Placeholder 2"/>
          <p:cNvSpPr>
            <a:spLocks noGrp="1"/>
          </p:cNvSpPr>
          <p:nvPr>
            <p:ph idx="1"/>
          </p:nvPr>
        </p:nvSpPr>
        <p:spPr/>
        <p:txBody>
          <a:bodyPr/>
          <a:lstStyle/>
          <a:p>
            <a:pPr>
              <a:buNone/>
            </a:pPr>
            <a:r>
              <a:rPr lang="en-US" dirty="0" err="1" smtClean="0">
                <a:latin typeface="+mj-lt"/>
              </a:rPr>
              <a:t>Proceso</a:t>
            </a:r>
            <a:r>
              <a:rPr lang="en-US" dirty="0" smtClean="0">
                <a:latin typeface="+mj-lt"/>
              </a:rPr>
              <a:t> de </a:t>
            </a:r>
            <a:r>
              <a:rPr lang="en-US" dirty="0" err="1" smtClean="0">
                <a:latin typeface="+mj-lt"/>
              </a:rPr>
              <a:t>Aprendizaje</a:t>
            </a:r>
            <a:r>
              <a:rPr lang="en-US" dirty="0" smtClean="0">
                <a:latin typeface="+mj-lt"/>
              </a:rPr>
              <a:t> de </a:t>
            </a:r>
            <a:r>
              <a:rPr lang="en-US" dirty="0" err="1" smtClean="0">
                <a:latin typeface="+mj-lt"/>
              </a:rPr>
              <a:t>Máquina</a:t>
            </a:r>
            <a:endParaRPr lang="es-AR" dirty="0">
              <a:latin typeface="+mj-lt"/>
            </a:endParaRPr>
          </a:p>
        </p:txBody>
      </p:sp>
      <p:pic>
        <p:nvPicPr>
          <p:cNvPr id="53250" name="Picture 2" descr="C:\Users\esteban\workspace\arfgen\docs\Entregas\Informe Final\capitulo 2\imagenes\instancias.jpg"/>
          <p:cNvPicPr>
            <a:picLocks noChangeAspect="1" noChangeArrowheads="1"/>
          </p:cNvPicPr>
          <p:nvPr/>
        </p:nvPicPr>
        <p:blipFill>
          <a:blip r:embed="rId3" cstate="print"/>
          <a:srcRect/>
          <a:stretch>
            <a:fillRect/>
          </a:stretch>
        </p:blipFill>
        <p:spPr bwMode="auto">
          <a:xfrm>
            <a:off x="642910" y="2571744"/>
            <a:ext cx="7848625" cy="3624392"/>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solidFill>
                  <a:schemeClr val="accent2">
                    <a:lumMod val="75000"/>
                  </a:schemeClr>
                </a:solidFill>
                <a:latin typeface="+mj-lt"/>
              </a:rPr>
              <a:t>Propuesta</a:t>
            </a:r>
            <a:endParaRPr lang="en-US" dirty="0" smtClean="0">
              <a:solidFill>
                <a:schemeClr val="accent2">
                  <a:lumMod val="75000"/>
                </a:schemeClr>
              </a:solidFill>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Propuesta</a:t>
            </a:r>
            <a:r>
              <a:rPr lang="en-US" dirty="0" smtClean="0"/>
              <a:t> (</a:t>
            </a:r>
            <a:r>
              <a:rPr lang="en-US" dirty="0" smtClean="0"/>
              <a:t>1)</a:t>
            </a:r>
            <a:endParaRPr lang="es-AR" dirty="0"/>
          </a:p>
        </p:txBody>
      </p:sp>
      <p:sp>
        <p:nvSpPr>
          <p:cNvPr id="4" name="Content Placeholder 3"/>
          <p:cNvSpPr>
            <a:spLocks noGrp="1"/>
          </p:cNvSpPr>
          <p:nvPr>
            <p:ph idx="1"/>
          </p:nvPr>
        </p:nvSpPr>
        <p:spPr/>
        <p:txBody>
          <a:bodyPr/>
          <a:lstStyle/>
          <a:p>
            <a:r>
              <a:rPr lang="en-US" dirty="0" err="1" smtClean="0">
                <a:latin typeface="+mj-lt"/>
              </a:rPr>
              <a:t>Prediccion</a:t>
            </a:r>
            <a:r>
              <a:rPr lang="en-US" dirty="0" smtClean="0">
                <a:latin typeface="+mj-lt"/>
              </a:rPr>
              <a:t> de </a:t>
            </a:r>
            <a:r>
              <a:rPr lang="en-US" dirty="0" err="1" smtClean="0">
                <a:latin typeface="+mj-lt"/>
              </a:rPr>
              <a:t>oleaje</a:t>
            </a:r>
            <a:r>
              <a:rPr lang="en-US" dirty="0" smtClean="0">
                <a:latin typeface="+mj-lt"/>
              </a:rPr>
              <a:t> </a:t>
            </a:r>
            <a:r>
              <a:rPr lang="en-US" dirty="0" err="1" smtClean="0">
                <a:latin typeface="+mj-lt"/>
              </a:rPr>
              <a:t>utilizando</a:t>
            </a:r>
            <a:r>
              <a:rPr lang="en-US" dirty="0" smtClean="0">
                <a:latin typeface="+mj-lt"/>
              </a:rPr>
              <a:t> </a:t>
            </a:r>
            <a:r>
              <a:rPr lang="en-US" dirty="0" err="1" smtClean="0">
                <a:latin typeface="+mj-lt"/>
              </a:rPr>
              <a:t>Aprendizaje</a:t>
            </a:r>
            <a:r>
              <a:rPr lang="en-US" dirty="0" smtClean="0">
                <a:latin typeface="+mj-lt"/>
              </a:rPr>
              <a:t> de </a:t>
            </a:r>
            <a:r>
              <a:rPr lang="en-US" dirty="0" err="1" smtClean="0">
                <a:latin typeface="+mj-lt"/>
              </a:rPr>
              <a:t>Maquina</a:t>
            </a:r>
            <a:r>
              <a:rPr lang="en-US" dirty="0" smtClean="0">
                <a:latin typeface="+mj-lt"/>
              </a:rPr>
              <a:t>.</a:t>
            </a:r>
          </a:p>
          <a:p>
            <a:pPr>
              <a:buNone/>
            </a:pPr>
            <a:endParaRPr lang="en-US" dirty="0" smtClean="0"/>
          </a:p>
          <a:p>
            <a:pPr>
              <a:buNone/>
            </a:pPr>
            <a:r>
              <a:rPr lang="en-US" dirty="0" smtClean="0">
                <a:latin typeface="+mj-lt"/>
              </a:rPr>
              <a:t>	</a:t>
            </a:r>
            <a:endParaRPr lang="en-US" dirty="0" smtClean="0">
              <a:latin typeface="+mj-lt"/>
            </a:endParaRPr>
          </a:p>
          <a:p>
            <a:pPr>
              <a:buNone/>
            </a:pPr>
            <a:r>
              <a:rPr lang="en-US" dirty="0" smtClean="0">
                <a:latin typeface="+mj-lt"/>
              </a:rPr>
              <a:t>   </a:t>
            </a:r>
            <a:r>
              <a:rPr lang="en-US" dirty="0" err="1" smtClean="0">
                <a:latin typeface="+mj-lt"/>
              </a:rPr>
              <a:t>Casos</a:t>
            </a:r>
            <a:r>
              <a:rPr lang="en-US" dirty="0" smtClean="0">
                <a:latin typeface="+mj-lt"/>
              </a:rPr>
              <a:t> </a:t>
            </a:r>
            <a:r>
              <a:rPr lang="en-US" dirty="0" err="1" smtClean="0">
                <a:latin typeface="+mj-lt"/>
              </a:rPr>
              <a:t>Pasados</a:t>
            </a:r>
            <a:endParaRPr lang="en-US" dirty="0" smtClean="0">
              <a:latin typeface="+mj-lt"/>
            </a:endParaRPr>
          </a:p>
          <a:p>
            <a:endParaRPr lang="en-US" dirty="0" smtClean="0"/>
          </a:p>
          <a:p>
            <a:endParaRPr lang="es-AR" dirty="0"/>
          </a:p>
        </p:txBody>
      </p:sp>
      <p:sp>
        <p:nvSpPr>
          <p:cNvPr id="5" name="Rectangle 4"/>
          <p:cNvSpPr/>
          <p:nvPr/>
        </p:nvSpPr>
        <p:spPr>
          <a:xfrm>
            <a:off x="4143372" y="3929066"/>
            <a:ext cx="1928826" cy="1285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Algoritmo</a:t>
            </a:r>
            <a:r>
              <a:rPr lang="en-US" dirty="0" smtClean="0">
                <a:latin typeface="+mj-lt"/>
              </a:rPr>
              <a:t> de </a:t>
            </a:r>
            <a:r>
              <a:rPr lang="en-US" dirty="0" err="1" smtClean="0">
                <a:latin typeface="+mj-lt"/>
              </a:rPr>
              <a:t>Aprendizaje</a:t>
            </a:r>
            <a:endParaRPr lang="en-US" dirty="0" smtClean="0">
              <a:latin typeface="+mj-lt"/>
            </a:endParaRPr>
          </a:p>
          <a:p>
            <a:pPr algn="ctr"/>
            <a:r>
              <a:rPr lang="en-US" dirty="0" smtClean="0">
                <a:latin typeface="+mj-lt"/>
              </a:rPr>
              <a:t>De </a:t>
            </a:r>
          </a:p>
          <a:p>
            <a:pPr algn="ctr"/>
            <a:r>
              <a:rPr lang="en-US" dirty="0" err="1" smtClean="0">
                <a:latin typeface="+mj-lt"/>
              </a:rPr>
              <a:t>Maquina</a:t>
            </a:r>
            <a:endParaRPr lang="es-AR" dirty="0">
              <a:latin typeface="+mj-lt"/>
            </a:endParaRPr>
          </a:p>
        </p:txBody>
      </p:sp>
      <p:sp>
        <p:nvSpPr>
          <p:cNvPr id="11" name="Right Arrow 10"/>
          <p:cNvSpPr/>
          <p:nvPr/>
        </p:nvSpPr>
        <p:spPr>
          <a:xfrm>
            <a:off x="6357950" y="4357694"/>
            <a:ext cx="714380"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Oval 19"/>
          <p:cNvSpPr/>
          <p:nvPr/>
        </p:nvSpPr>
        <p:spPr>
          <a:xfrm>
            <a:off x="0" y="2786058"/>
            <a:ext cx="3428992" cy="37147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2" name="Straight Arrow Connector 21"/>
          <p:cNvCxnSpPr/>
          <p:nvPr/>
        </p:nvCxnSpPr>
        <p:spPr>
          <a:xfrm>
            <a:off x="3500430" y="4570420"/>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643042" y="4143380"/>
            <a:ext cx="1357322" cy="3571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Obs.Visual</a:t>
            </a:r>
            <a:endParaRPr lang="es-AR" dirty="0">
              <a:latin typeface="+mj-lt"/>
            </a:endParaRPr>
          </a:p>
        </p:txBody>
      </p:sp>
      <p:sp>
        <p:nvSpPr>
          <p:cNvPr id="25" name="Rectangle 24"/>
          <p:cNvSpPr/>
          <p:nvPr/>
        </p:nvSpPr>
        <p:spPr>
          <a:xfrm>
            <a:off x="1643042" y="5143512"/>
            <a:ext cx="1357322"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Obs</a:t>
            </a:r>
            <a:r>
              <a:rPr lang="en-US" dirty="0" smtClean="0">
                <a:latin typeface="+mj-lt"/>
              </a:rPr>
              <a:t> Visual</a:t>
            </a:r>
            <a:endParaRPr lang="es-AR" dirty="0">
              <a:latin typeface="+mj-lt"/>
            </a:endParaRPr>
          </a:p>
        </p:txBody>
      </p:sp>
      <p:sp>
        <p:nvSpPr>
          <p:cNvPr id="26" name="Rectangle 25"/>
          <p:cNvSpPr/>
          <p:nvPr/>
        </p:nvSpPr>
        <p:spPr>
          <a:xfrm>
            <a:off x="1643042" y="4643446"/>
            <a:ext cx="1357322" cy="3571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Obs</a:t>
            </a:r>
            <a:r>
              <a:rPr lang="en-US" dirty="0" smtClean="0">
                <a:latin typeface="+mj-lt"/>
              </a:rPr>
              <a:t> Visual</a:t>
            </a:r>
            <a:endParaRPr lang="es-AR" dirty="0">
              <a:latin typeface="+mj-lt"/>
            </a:endParaRPr>
          </a:p>
        </p:txBody>
      </p:sp>
      <p:sp>
        <p:nvSpPr>
          <p:cNvPr id="27" name="Rectangle 26"/>
          <p:cNvSpPr/>
          <p:nvPr/>
        </p:nvSpPr>
        <p:spPr>
          <a:xfrm>
            <a:off x="214282" y="4143380"/>
            <a:ext cx="1357322" cy="35719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Alta Mar</a:t>
            </a:r>
            <a:endParaRPr lang="es-AR" dirty="0">
              <a:latin typeface="+mj-lt"/>
            </a:endParaRPr>
          </a:p>
        </p:txBody>
      </p:sp>
      <p:sp>
        <p:nvSpPr>
          <p:cNvPr id="28" name="Rectangle 27"/>
          <p:cNvSpPr/>
          <p:nvPr/>
        </p:nvSpPr>
        <p:spPr>
          <a:xfrm>
            <a:off x="214282" y="4643446"/>
            <a:ext cx="1357322" cy="35719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Alta Mar	</a:t>
            </a:r>
            <a:endParaRPr lang="es-AR" dirty="0">
              <a:latin typeface="+mj-lt"/>
            </a:endParaRPr>
          </a:p>
        </p:txBody>
      </p:sp>
      <p:sp>
        <p:nvSpPr>
          <p:cNvPr id="29" name="Rectangle 28"/>
          <p:cNvSpPr/>
          <p:nvPr/>
        </p:nvSpPr>
        <p:spPr>
          <a:xfrm>
            <a:off x="214282" y="5143512"/>
            <a:ext cx="1357322" cy="35719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Alta Mar</a:t>
            </a:r>
            <a:endParaRPr lang="es-AR" dirty="0">
              <a:latin typeface="+mj-lt"/>
            </a:endParaRPr>
          </a:p>
        </p:txBody>
      </p:sp>
      <p:sp>
        <p:nvSpPr>
          <p:cNvPr id="2050" name="AutoShape 2"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33" name="Rectangle 32"/>
          <p:cNvSpPr/>
          <p:nvPr/>
        </p:nvSpPr>
        <p:spPr>
          <a:xfrm>
            <a:off x="7429520" y="3857628"/>
            <a:ext cx="1500198"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Clasificador</a:t>
            </a:r>
            <a:endParaRPr lang="es-AR" dirty="0">
              <a:latin typeface="+mj-lt"/>
            </a:endParaRPr>
          </a:p>
        </p:txBody>
      </p:sp>
    </p:spTree>
  </p:cSld>
  <p:clrMapOvr>
    <a:masterClrMapping/>
  </p:clrMapOvr>
  <p:transition advTm="1373"/>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solidFill>
                  <a:schemeClr val="accent2">
                    <a:lumMod val="75000"/>
                  </a:schemeClr>
                </a:solidFill>
                <a:latin typeface="+mj-lt"/>
              </a:rPr>
              <a:t>Contexto</a:t>
            </a:r>
            <a:endParaRPr lang="en-US" dirty="0" smtClean="0">
              <a:solidFill>
                <a:schemeClr val="accent2">
                  <a:lumMod val="75000"/>
                </a:schemeClr>
              </a:solidFill>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Propuesta</a:t>
            </a:r>
            <a:r>
              <a:rPr lang="en-US" dirty="0" smtClean="0"/>
              <a:t> (</a:t>
            </a:r>
            <a:r>
              <a:rPr lang="en-US" dirty="0" smtClean="0"/>
              <a:t>2)</a:t>
            </a:r>
            <a:endParaRPr lang="es-AR" dirty="0"/>
          </a:p>
        </p:txBody>
      </p:sp>
      <p:sp>
        <p:nvSpPr>
          <p:cNvPr id="4" name="Content Placeholder 3"/>
          <p:cNvSpPr>
            <a:spLocks noGrp="1"/>
          </p:cNvSpPr>
          <p:nvPr>
            <p:ph idx="1"/>
          </p:nvPr>
        </p:nvSpPr>
        <p:spPr/>
        <p:txBody>
          <a:bodyPr/>
          <a:lstStyle/>
          <a:p>
            <a:r>
              <a:rPr lang="en-US" dirty="0" err="1" smtClean="0">
                <a:latin typeface="+mj-lt"/>
              </a:rPr>
              <a:t>Prediccion</a:t>
            </a:r>
            <a:r>
              <a:rPr lang="en-US" dirty="0" smtClean="0">
                <a:latin typeface="+mj-lt"/>
              </a:rPr>
              <a:t> de </a:t>
            </a:r>
            <a:r>
              <a:rPr lang="en-US" dirty="0" err="1" smtClean="0">
                <a:latin typeface="+mj-lt"/>
              </a:rPr>
              <a:t>oleaje</a:t>
            </a:r>
            <a:r>
              <a:rPr lang="en-US" dirty="0" smtClean="0">
                <a:latin typeface="+mj-lt"/>
              </a:rPr>
              <a:t> en la </a:t>
            </a:r>
            <a:r>
              <a:rPr lang="en-US" dirty="0" err="1" smtClean="0">
                <a:latin typeface="+mj-lt"/>
              </a:rPr>
              <a:t>cercania</a:t>
            </a:r>
            <a:r>
              <a:rPr lang="en-US" dirty="0" smtClean="0">
                <a:latin typeface="+mj-lt"/>
              </a:rPr>
              <a:t> de la </a:t>
            </a:r>
            <a:r>
              <a:rPr lang="en-US" dirty="0" err="1" smtClean="0">
                <a:latin typeface="+mj-lt"/>
              </a:rPr>
              <a:t>costa</a:t>
            </a:r>
            <a:r>
              <a:rPr lang="en-US" dirty="0" smtClean="0">
                <a:latin typeface="+mj-lt"/>
              </a:rPr>
              <a:t>.</a:t>
            </a:r>
          </a:p>
          <a:p>
            <a:pPr>
              <a:buNone/>
            </a:pPr>
            <a:endParaRPr lang="en-US" dirty="0" smtClean="0"/>
          </a:p>
          <a:p>
            <a:endParaRPr lang="en-US" dirty="0" smtClean="0"/>
          </a:p>
          <a:p>
            <a:endParaRPr lang="es-AR" dirty="0"/>
          </a:p>
        </p:txBody>
      </p:sp>
      <p:graphicFrame>
        <p:nvGraphicFramePr>
          <p:cNvPr id="21" name="Table 20"/>
          <p:cNvGraphicFramePr>
            <a:graphicFrameLocks noGrp="1"/>
          </p:cNvGraphicFramePr>
          <p:nvPr/>
        </p:nvGraphicFramePr>
        <p:xfrm>
          <a:off x="571472" y="3071808"/>
          <a:ext cx="2857520" cy="1500200"/>
        </p:xfrm>
        <a:graphic>
          <a:graphicData uri="http://schemas.openxmlformats.org/drawingml/2006/table">
            <a:tbl>
              <a:tblPr firstRow="1" bandRow="1">
                <a:tableStyleId>{5C22544A-7EE6-4342-B048-85BDC9FD1C3A}</a:tableStyleId>
              </a:tblPr>
              <a:tblGrid>
                <a:gridCol w="2857520"/>
              </a:tblGrid>
              <a:tr h="375050">
                <a:tc>
                  <a:txBody>
                    <a:bodyPr/>
                    <a:lstStyle/>
                    <a:p>
                      <a:r>
                        <a:rPr lang="en-US" dirty="0" err="1" smtClean="0">
                          <a:latin typeface="+mj-lt"/>
                        </a:rPr>
                        <a:t>Instancias</a:t>
                      </a:r>
                      <a:r>
                        <a:rPr lang="en-US" dirty="0" smtClean="0">
                          <a:latin typeface="+mj-lt"/>
                        </a:rPr>
                        <a:t> sin </a:t>
                      </a:r>
                      <a:r>
                        <a:rPr lang="en-US" dirty="0" err="1" smtClean="0">
                          <a:latin typeface="+mj-lt"/>
                        </a:rPr>
                        <a:t>clasificar</a:t>
                      </a:r>
                      <a:endParaRPr lang="es-AR" dirty="0">
                        <a:latin typeface="+mj-lt"/>
                      </a:endParaRPr>
                    </a:p>
                  </a:txBody>
                  <a:tcPr/>
                </a:tc>
              </a:tr>
              <a:tr h="375050">
                <a:tc>
                  <a:txBody>
                    <a:bodyPr/>
                    <a:lstStyle/>
                    <a:p>
                      <a:r>
                        <a:rPr lang="en-US" dirty="0" smtClean="0">
                          <a:latin typeface="+mj-lt"/>
                        </a:rPr>
                        <a:t>Estado Alta Mar  1 </a:t>
                      </a:r>
                      <a:endParaRPr lang="es-AR" dirty="0">
                        <a:latin typeface="+mj-lt"/>
                      </a:endParaRPr>
                    </a:p>
                  </a:txBody>
                  <a:tcPr/>
                </a:tc>
              </a:tr>
              <a:tr h="375050">
                <a:tc>
                  <a:txBody>
                    <a:bodyPr/>
                    <a:lstStyle/>
                    <a:p>
                      <a:r>
                        <a:rPr lang="en-US" dirty="0" smtClean="0">
                          <a:latin typeface="+mj-lt"/>
                        </a:rPr>
                        <a:t>Estado</a:t>
                      </a:r>
                      <a:r>
                        <a:rPr lang="en-US" baseline="0" dirty="0" smtClean="0">
                          <a:latin typeface="+mj-lt"/>
                        </a:rPr>
                        <a:t> Alta Mar 2</a:t>
                      </a:r>
                      <a:endParaRPr lang="es-AR" dirty="0">
                        <a:latin typeface="+mj-lt"/>
                      </a:endParaRPr>
                    </a:p>
                  </a:txBody>
                  <a:tcPr/>
                </a:tc>
              </a:tr>
              <a:tr h="375050">
                <a:tc>
                  <a:txBody>
                    <a:bodyPr/>
                    <a:lstStyle/>
                    <a:p>
                      <a:r>
                        <a:rPr lang="en-US" dirty="0" smtClean="0">
                          <a:latin typeface="+mj-lt"/>
                        </a:rPr>
                        <a:t>Estado Alta Mar 3</a:t>
                      </a:r>
                      <a:endParaRPr lang="es-AR" dirty="0">
                        <a:latin typeface="+mj-lt"/>
                      </a:endParaRPr>
                    </a:p>
                  </a:txBody>
                  <a:tcPr/>
                </a:tc>
              </a:tr>
            </a:tbl>
          </a:graphicData>
        </a:graphic>
      </p:graphicFrame>
      <p:cxnSp>
        <p:nvCxnSpPr>
          <p:cNvPr id="22" name="Straight Arrow Connector 21"/>
          <p:cNvCxnSpPr/>
          <p:nvPr/>
        </p:nvCxnSpPr>
        <p:spPr>
          <a:xfrm>
            <a:off x="3428992" y="400050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143372" y="3143248"/>
            <a:ext cx="1500198"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Clasificador</a:t>
            </a:r>
            <a:endParaRPr lang="es-AR" dirty="0">
              <a:latin typeface="+mj-lt"/>
            </a:endParaRPr>
          </a:p>
        </p:txBody>
      </p:sp>
      <p:cxnSp>
        <p:nvCxnSpPr>
          <p:cNvPr id="24" name="Straight Arrow Connector 23"/>
          <p:cNvCxnSpPr/>
          <p:nvPr/>
        </p:nvCxnSpPr>
        <p:spPr>
          <a:xfrm>
            <a:off x="5643570" y="4429132"/>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nvGraphicFramePr>
        <p:xfrm>
          <a:off x="6572264" y="2802894"/>
          <a:ext cx="2286016" cy="2126304"/>
        </p:xfrm>
        <a:graphic>
          <a:graphicData uri="http://schemas.openxmlformats.org/drawingml/2006/table">
            <a:tbl>
              <a:tblPr firstRow="1" bandRow="1">
                <a:tableStyleId>{5C22544A-7EE6-4342-B048-85BDC9FD1C3A}</a:tableStyleId>
              </a:tblPr>
              <a:tblGrid>
                <a:gridCol w="2286016"/>
              </a:tblGrid>
              <a:tr h="531576">
                <a:tc>
                  <a:txBody>
                    <a:bodyPr/>
                    <a:lstStyle/>
                    <a:p>
                      <a:pPr algn="ctr"/>
                      <a:r>
                        <a:rPr lang="en-US" dirty="0" err="1" smtClean="0">
                          <a:latin typeface="+mj-lt"/>
                        </a:rPr>
                        <a:t>Altura</a:t>
                      </a:r>
                      <a:r>
                        <a:rPr lang="en-US" dirty="0" smtClean="0">
                          <a:latin typeface="+mj-lt"/>
                        </a:rPr>
                        <a:t> en la Playa</a:t>
                      </a:r>
                      <a:endParaRPr lang="es-AR" dirty="0">
                        <a:latin typeface="+mj-lt"/>
                      </a:endParaRPr>
                    </a:p>
                  </a:txBody>
                  <a:tcPr/>
                </a:tc>
              </a:tr>
              <a:tr h="531576">
                <a:tc>
                  <a:txBody>
                    <a:bodyPr/>
                    <a:lstStyle/>
                    <a:p>
                      <a:pPr algn="ctr"/>
                      <a:r>
                        <a:rPr lang="en-US" dirty="0" smtClean="0">
                          <a:latin typeface="+mj-lt"/>
                        </a:rPr>
                        <a:t>1.5</a:t>
                      </a:r>
                      <a:r>
                        <a:rPr lang="en-US" baseline="0" dirty="0" smtClean="0">
                          <a:latin typeface="+mj-lt"/>
                        </a:rPr>
                        <a:t> </a:t>
                      </a:r>
                      <a:r>
                        <a:rPr lang="en-US" baseline="0" dirty="0" err="1" smtClean="0">
                          <a:latin typeface="+mj-lt"/>
                        </a:rPr>
                        <a:t>mts</a:t>
                      </a:r>
                      <a:endParaRPr lang="es-AR" dirty="0">
                        <a:latin typeface="+mj-lt"/>
                      </a:endParaRPr>
                    </a:p>
                  </a:txBody>
                  <a:tcPr/>
                </a:tc>
              </a:tr>
              <a:tr h="531576">
                <a:tc>
                  <a:txBody>
                    <a:bodyPr/>
                    <a:lstStyle/>
                    <a:p>
                      <a:pPr algn="ctr"/>
                      <a:r>
                        <a:rPr lang="en-US" dirty="0" smtClean="0">
                          <a:latin typeface="+mj-lt"/>
                        </a:rPr>
                        <a:t>2.3</a:t>
                      </a:r>
                      <a:r>
                        <a:rPr lang="en-US" baseline="0" dirty="0" smtClean="0">
                          <a:latin typeface="+mj-lt"/>
                        </a:rPr>
                        <a:t> </a:t>
                      </a:r>
                      <a:r>
                        <a:rPr lang="en-US" baseline="0" dirty="0" err="1" smtClean="0">
                          <a:latin typeface="+mj-lt"/>
                        </a:rPr>
                        <a:t>mts</a:t>
                      </a:r>
                      <a:endParaRPr lang="es-AR" dirty="0">
                        <a:latin typeface="+mj-lt"/>
                      </a:endParaRPr>
                    </a:p>
                  </a:txBody>
                  <a:tcPr/>
                </a:tc>
              </a:tr>
              <a:tr h="531576">
                <a:tc>
                  <a:txBody>
                    <a:bodyPr/>
                    <a:lstStyle/>
                    <a:p>
                      <a:pPr algn="ctr"/>
                      <a:r>
                        <a:rPr lang="en-US" dirty="0" smtClean="0">
                          <a:latin typeface="+mj-lt"/>
                        </a:rPr>
                        <a:t>1.0mts</a:t>
                      </a:r>
                      <a:endParaRPr lang="es-AR" dirty="0">
                        <a:latin typeface="+mj-lt"/>
                      </a:endParaRPr>
                    </a:p>
                  </a:txBody>
                  <a:tcPr/>
                </a:tc>
              </a:tr>
            </a:tbl>
          </a:graphicData>
        </a:graphic>
      </p:graphicFrame>
      <p:cxnSp>
        <p:nvCxnSpPr>
          <p:cNvPr id="26" name="Straight Arrow Connector 25"/>
          <p:cNvCxnSpPr/>
          <p:nvPr/>
        </p:nvCxnSpPr>
        <p:spPr>
          <a:xfrm>
            <a:off x="3428992" y="435769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428992" y="364331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643570" y="4000504"/>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643570" y="3571876"/>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2106"/>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lstStyle/>
          <a:p>
            <a:r>
              <a:rPr lang="en-US" dirty="0" err="1" smtClean="0"/>
              <a:t>Propuesta</a:t>
            </a:r>
            <a:r>
              <a:rPr lang="en-US" dirty="0" smtClean="0"/>
              <a:t> (</a:t>
            </a:r>
            <a:r>
              <a:rPr lang="en-US" dirty="0" smtClean="0"/>
              <a:t>3)</a:t>
            </a:r>
            <a:endParaRPr lang="es-AR" dirty="0"/>
          </a:p>
        </p:txBody>
      </p:sp>
      <p:sp>
        <p:nvSpPr>
          <p:cNvPr id="3" name="Content Placeholder 2"/>
          <p:cNvSpPr>
            <a:spLocks noGrp="1"/>
          </p:cNvSpPr>
          <p:nvPr>
            <p:ph idx="1"/>
          </p:nvPr>
        </p:nvSpPr>
        <p:spPr/>
        <p:txBody>
          <a:bodyPr>
            <a:normAutofit/>
          </a:bodyPr>
          <a:lstStyle/>
          <a:p>
            <a:endParaRPr lang="es-ES_tradnl" dirty="0" smtClean="0"/>
          </a:p>
          <a:p>
            <a:r>
              <a:rPr lang="es-ES_tradnl" dirty="0" smtClean="0">
                <a:latin typeface="+mj-lt"/>
              </a:rPr>
              <a:t>Comparar el rendimiento de diferentes algoritmos de </a:t>
            </a:r>
            <a:r>
              <a:rPr lang="es-ES_tradnl" dirty="0" err="1" smtClean="0">
                <a:latin typeface="+mj-lt"/>
              </a:rPr>
              <a:t>regresion</a:t>
            </a:r>
            <a:r>
              <a:rPr lang="es-ES_tradnl" dirty="0" smtClean="0">
                <a:latin typeface="+mj-lt"/>
              </a:rPr>
              <a:t> para un caso de estudio especifico.</a:t>
            </a:r>
          </a:p>
          <a:p>
            <a:r>
              <a:rPr lang="es-ES_tradnl" dirty="0" smtClean="0">
                <a:latin typeface="+mj-lt"/>
              </a:rPr>
              <a:t>Implementación de un sistema de </a:t>
            </a:r>
            <a:r>
              <a:rPr lang="es-ES_tradnl" dirty="0" err="1" smtClean="0">
                <a:latin typeface="+mj-lt"/>
              </a:rPr>
              <a:t>prediccion</a:t>
            </a:r>
            <a:r>
              <a:rPr lang="es-ES_tradnl" dirty="0" smtClean="0">
                <a:latin typeface="+mj-lt"/>
              </a:rPr>
              <a:t> de oleaje que incorpore la mejor de las </a:t>
            </a:r>
            <a:r>
              <a:rPr lang="es-ES_tradnl" dirty="0" err="1" smtClean="0">
                <a:latin typeface="+mj-lt"/>
              </a:rPr>
              <a:t>tecnicas</a:t>
            </a:r>
            <a:r>
              <a:rPr lang="es-ES_tradnl" dirty="0" smtClean="0">
                <a:latin typeface="+mj-lt"/>
              </a:rPr>
              <a:t> de aprendizaje de maquina estudiadas.</a:t>
            </a:r>
          </a:p>
          <a:p>
            <a:pPr>
              <a:buNone/>
            </a:pPr>
            <a:endParaRPr lang="es-ES_tradnl" dirty="0" smtClean="0"/>
          </a:p>
          <a:p>
            <a:endParaRPr lang="es-ES_tradnl" dirty="0" smtClean="0"/>
          </a:p>
          <a:p>
            <a:endParaRPr lang="es-ES_tradnl" dirty="0" smtClean="0"/>
          </a:p>
          <a:p>
            <a:endParaRPr lang="es-ES_tradnl" dirty="0" smtClean="0"/>
          </a:p>
          <a:p>
            <a:endParaRPr lang="es-AR" dirty="0"/>
          </a:p>
        </p:txBody>
      </p:sp>
      <p:sp>
        <p:nvSpPr>
          <p:cNvPr id="4" name="TextBox 3"/>
          <p:cNvSpPr txBox="1"/>
          <p:nvPr/>
        </p:nvSpPr>
        <p:spPr>
          <a:xfrm>
            <a:off x="285720" y="1619896"/>
            <a:ext cx="1660583" cy="523220"/>
          </a:xfrm>
          <a:prstGeom prst="rect">
            <a:avLst/>
          </a:prstGeom>
          <a:noFill/>
        </p:spPr>
        <p:txBody>
          <a:bodyPr wrap="none" rtlCol="0">
            <a:spAutoFit/>
          </a:bodyPr>
          <a:lstStyle/>
          <a:p>
            <a:r>
              <a:rPr lang="en-US" sz="2800" dirty="0" err="1" smtClean="0">
                <a:latin typeface="+mj-lt"/>
              </a:rPr>
              <a:t>Objetivos</a:t>
            </a:r>
            <a:r>
              <a:rPr lang="en-US" sz="2800" dirty="0" smtClean="0">
                <a:latin typeface="+mj-lt"/>
              </a:rPr>
              <a:t>:</a:t>
            </a:r>
            <a:endParaRPr lang="es-AR" sz="2800" dirty="0">
              <a:latin typeface="+mj-lt"/>
            </a:endParaRPr>
          </a:p>
        </p:txBody>
      </p:sp>
    </p:spTree>
  </p:cSld>
  <p:clrMapOvr>
    <a:masterClrMapping/>
  </p:clrMapOvr>
  <p:transition advTm="1716"/>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solidFill>
                  <a:schemeClr val="accent1">
                    <a:lumMod val="75000"/>
                  </a:schemeClr>
                </a:solidFill>
                <a:latin typeface="+mj-lt"/>
              </a:rPr>
              <a:t>Caso</a:t>
            </a:r>
            <a:r>
              <a:rPr lang="en-US" dirty="0" smtClean="0">
                <a:solidFill>
                  <a:schemeClr val="accent1">
                    <a:lumMod val="75000"/>
                  </a:schemeClr>
                </a:solidFill>
                <a:latin typeface="+mj-lt"/>
              </a:rPr>
              <a:t> de </a:t>
            </a:r>
            <a:r>
              <a:rPr lang="en-US" dirty="0" err="1" smtClean="0">
                <a:solidFill>
                  <a:schemeClr val="accent1">
                    <a:lumMod val="75000"/>
                  </a:schemeClr>
                </a:solidFill>
                <a:latin typeface="+mj-lt"/>
              </a:rPr>
              <a:t>estudio</a:t>
            </a:r>
            <a:endParaRPr lang="en-US" dirty="0" smtClean="0">
              <a:solidFill>
                <a:schemeClr val="accent1">
                  <a:lumMod val="75000"/>
                </a:schemeClr>
              </a:solidFill>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71480"/>
            <a:ext cx="8229600" cy="1143000"/>
          </a:xfrm>
        </p:spPr>
        <p:txBody>
          <a:bodyPr/>
          <a:lstStyle/>
          <a:p>
            <a:r>
              <a:rPr lang="en-US" dirty="0" err="1" smtClean="0"/>
              <a:t>Caso</a:t>
            </a:r>
            <a:r>
              <a:rPr lang="en-US" dirty="0" smtClean="0"/>
              <a:t> de </a:t>
            </a:r>
            <a:r>
              <a:rPr lang="en-US" dirty="0" err="1" smtClean="0"/>
              <a:t>estudio</a:t>
            </a:r>
            <a:r>
              <a:rPr lang="en-US" dirty="0" smtClean="0"/>
              <a:t> (</a:t>
            </a:r>
            <a:r>
              <a:rPr lang="en-US" dirty="0" smtClean="0"/>
              <a:t>1</a:t>
            </a:r>
            <a:r>
              <a:rPr lang="en-US" dirty="0" smtClean="0"/>
              <a:t>)</a:t>
            </a:r>
            <a:endParaRPr lang="es-AR" dirty="0"/>
          </a:p>
        </p:txBody>
      </p:sp>
      <p:pic>
        <p:nvPicPr>
          <p:cNvPr id="4" name="Imagen 7"/>
          <p:cNvPicPr>
            <a:picLocks noGrp="1"/>
          </p:cNvPicPr>
          <p:nvPr>
            <p:ph idx="1"/>
          </p:nvPr>
        </p:nvPicPr>
        <p:blipFill>
          <a:blip r:embed="rId3" cstate="print"/>
          <a:srcRect/>
          <a:stretch>
            <a:fillRect/>
          </a:stretch>
        </p:blipFill>
        <p:spPr bwMode="auto">
          <a:xfrm>
            <a:off x="1857356" y="3571876"/>
            <a:ext cx="5572164" cy="3143248"/>
          </a:xfrm>
          <a:prstGeom prst="rect">
            <a:avLst/>
          </a:prstGeom>
          <a:noFill/>
          <a:ln w="9525">
            <a:noFill/>
            <a:miter lim="800000"/>
            <a:headEnd/>
            <a:tailEnd/>
          </a:ln>
        </p:spPr>
      </p:pic>
      <p:sp>
        <p:nvSpPr>
          <p:cNvPr id="5" name="TextBox 4"/>
          <p:cNvSpPr txBox="1"/>
          <p:nvPr/>
        </p:nvSpPr>
        <p:spPr>
          <a:xfrm>
            <a:off x="285720" y="1928802"/>
            <a:ext cx="8715404" cy="1680460"/>
          </a:xfrm>
          <a:prstGeom prst="rect">
            <a:avLst/>
          </a:prstGeom>
          <a:noFill/>
        </p:spPr>
        <p:txBody>
          <a:bodyPr wrap="square" rtlCol="0">
            <a:spAutoFit/>
          </a:bodyPr>
          <a:lstStyle/>
          <a:p>
            <a:r>
              <a:rPr lang="en-US" sz="2400" dirty="0" smtClean="0">
                <a:latin typeface="+mj-lt"/>
              </a:rPr>
              <a:t>Lugar : </a:t>
            </a:r>
          </a:p>
          <a:p>
            <a:pPr marL="274320" indent="-274320">
              <a:spcBef>
                <a:spcPct val="20000"/>
              </a:spcBef>
              <a:buClr>
                <a:schemeClr val="accent3"/>
              </a:buClr>
              <a:buSzPct val="95000"/>
              <a:buFont typeface="Wingdings 2"/>
              <a:buChar char=""/>
            </a:pPr>
            <a:r>
              <a:rPr lang="en-US" sz="2600" dirty="0" smtClean="0">
                <a:latin typeface="+mj-lt"/>
              </a:rPr>
              <a:t>Oahu, Hawaii </a:t>
            </a:r>
            <a:endParaRPr lang="en-US" sz="2600" dirty="0" smtClean="0">
              <a:latin typeface="+mj-lt"/>
            </a:endParaRPr>
          </a:p>
          <a:p>
            <a:pPr lvl="1">
              <a:buFont typeface="Arial" pitchFamily="34" charset="0"/>
              <a:buChar char="•"/>
            </a:pPr>
            <a:r>
              <a:rPr lang="en-US" sz="2400" dirty="0" err="1" smtClean="0">
                <a:latin typeface="+mj-lt"/>
              </a:rPr>
              <a:t>Histórico</a:t>
            </a:r>
            <a:r>
              <a:rPr lang="en-US" sz="2400" dirty="0" smtClean="0">
                <a:latin typeface="+mj-lt"/>
              </a:rPr>
              <a:t> de </a:t>
            </a:r>
            <a:r>
              <a:rPr lang="en-US" sz="2400" dirty="0" err="1" smtClean="0">
                <a:latin typeface="+mj-lt"/>
              </a:rPr>
              <a:t>predicciones</a:t>
            </a:r>
            <a:r>
              <a:rPr lang="en-US" sz="2400" dirty="0" smtClean="0">
                <a:latin typeface="+mj-lt"/>
              </a:rPr>
              <a:t> del </a:t>
            </a:r>
            <a:r>
              <a:rPr lang="en-US" sz="2400" dirty="0" err="1" smtClean="0">
                <a:latin typeface="+mj-lt"/>
              </a:rPr>
              <a:t>modelo</a:t>
            </a:r>
            <a:r>
              <a:rPr lang="en-US" sz="2400" dirty="0" smtClean="0">
                <a:latin typeface="+mj-lt"/>
              </a:rPr>
              <a:t> </a:t>
            </a:r>
            <a:r>
              <a:rPr lang="en-US" sz="2400" dirty="0" err="1" smtClean="0">
                <a:latin typeface="+mj-lt"/>
              </a:rPr>
              <a:t>WaveWatch</a:t>
            </a:r>
            <a:r>
              <a:rPr lang="en-US" sz="2400" dirty="0" smtClean="0">
                <a:latin typeface="+mj-lt"/>
              </a:rPr>
              <a:t> III.</a:t>
            </a:r>
          </a:p>
          <a:p>
            <a:pPr lvl="1">
              <a:buFont typeface="Arial" pitchFamily="34" charset="0"/>
              <a:buChar char="•"/>
            </a:pPr>
            <a:r>
              <a:rPr lang="en-US" sz="2400" dirty="0" err="1" smtClean="0">
                <a:latin typeface="+mj-lt"/>
              </a:rPr>
              <a:t>Histórico</a:t>
            </a:r>
            <a:r>
              <a:rPr lang="en-US" sz="2400" dirty="0" smtClean="0">
                <a:latin typeface="+mj-lt"/>
              </a:rPr>
              <a:t> </a:t>
            </a:r>
            <a:r>
              <a:rPr lang="en-US" sz="2400" dirty="0" smtClean="0">
                <a:latin typeface="+mj-lt"/>
              </a:rPr>
              <a:t>de </a:t>
            </a:r>
            <a:r>
              <a:rPr lang="en-US" sz="2400" dirty="0" err="1" smtClean="0">
                <a:latin typeface="+mj-lt"/>
              </a:rPr>
              <a:t>o</a:t>
            </a:r>
            <a:r>
              <a:rPr lang="en-US" sz="2400" dirty="0" err="1" smtClean="0">
                <a:latin typeface="+mj-lt"/>
              </a:rPr>
              <a:t>bservaciones</a:t>
            </a:r>
            <a:r>
              <a:rPr lang="en-US" sz="2400" dirty="0" smtClean="0">
                <a:latin typeface="+mj-lt"/>
              </a:rPr>
              <a:t> </a:t>
            </a:r>
            <a:r>
              <a:rPr lang="en-US" sz="2400" dirty="0" err="1" smtClean="0">
                <a:latin typeface="+mj-lt"/>
              </a:rPr>
              <a:t>v</a:t>
            </a:r>
            <a:r>
              <a:rPr lang="en-US" sz="2400" dirty="0" err="1" smtClean="0">
                <a:latin typeface="+mj-lt"/>
              </a:rPr>
              <a:t>isuales</a:t>
            </a:r>
            <a:r>
              <a:rPr lang="en-US" sz="2400" dirty="0" smtClean="0">
                <a:latin typeface="+mj-lt"/>
              </a:rPr>
              <a:t> </a:t>
            </a:r>
            <a:r>
              <a:rPr lang="en-US" sz="2400" dirty="0" err="1" smtClean="0">
                <a:latin typeface="+mj-lt"/>
              </a:rPr>
              <a:t>para</a:t>
            </a:r>
            <a:r>
              <a:rPr lang="en-US" sz="2400" dirty="0" smtClean="0">
                <a:latin typeface="+mj-lt"/>
              </a:rPr>
              <a:t> 5 </a:t>
            </a:r>
            <a:r>
              <a:rPr lang="en-US" sz="2400" dirty="0" err="1" smtClean="0">
                <a:latin typeface="+mj-lt"/>
              </a:rPr>
              <a:t>olas</a:t>
            </a:r>
            <a:r>
              <a:rPr lang="en-US" sz="2400" dirty="0" smtClean="0">
                <a:latin typeface="+mj-lt"/>
              </a:rPr>
              <a:t>.</a:t>
            </a:r>
            <a:endParaRPr lang="es-AR" sz="2400" dirty="0">
              <a:latin typeface="+mj-lt"/>
            </a:endParaRPr>
          </a:p>
        </p:txBody>
      </p:sp>
    </p:spTree>
  </p:cSld>
  <p:clrMapOvr>
    <a:masterClrMapping/>
  </p:clrMapOvr>
  <p:transition advTm="983"/>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a:bodyPr>
          <a:lstStyle/>
          <a:p>
            <a:r>
              <a:rPr lang="en-US" sz="4000" dirty="0" err="1" smtClean="0"/>
              <a:t>Caso</a:t>
            </a:r>
            <a:r>
              <a:rPr lang="en-US" sz="4000" dirty="0" smtClean="0"/>
              <a:t> de </a:t>
            </a:r>
            <a:r>
              <a:rPr lang="en-US" sz="4000" dirty="0" err="1" smtClean="0"/>
              <a:t>estudio</a:t>
            </a:r>
            <a:r>
              <a:rPr lang="en-US" sz="4000" dirty="0" smtClean="0"/>
              <a:t> (</a:t>
            </a:r>
            <a:r>
              <a:rPr lang="en-US" sz="4000" dirty="0" smtClean="0"/>
              <a:t>2</a:t>
            </a:r>
            <a:r>
              <a:rPr lang="en-US" sz="4000" dirty="0" smtClean="0"/>
              <a:t>)</a:t>
            </a:r>
            <a:endParaRPr lang="es-AR" sz="4000" dirty="0"/>
          </a:p>
        </p:txBody>
      </p:sp>
      <p:sp>
        <p:nvSpPr>
          <p:cNvPr id="3" name="Content Placeholder 2"/>
          <p:cNvSpPr>
            <a:spLocks noGrp="1"/>
          </p:cNvSpPr>
          <p:nvPr>
            <p:ph idx="1"/>
          </p:nvPr>
        </p:nvSpPr>
        <p:spPr/>
        <p:txBody>
          <a:bodyPr>
            <a:normAutofit fontScale="85000" lnSpcReduction="10000"/>
          </a:bodyPr>
          <a:lstStyle/>
          <a:p>
            <a:pPr>
              <a:buNone/>
            </a:pPr>
            <a:r>
              <a:rPr lang="en-US" dirty="0" err="1" smtClean="0">
                <a:latin typeface="+mj-lt"/>
              </a:rPr>
              <a:t>Datos</a:t>
            </a:r>
            <a:r>
              <a:rPr lang="en-US" dirty="0" smtClean="0">
                <a:latin typeface="+mj-lt"/>
              </a:rPr>
              <a:t> </a:t>
            </a:r>
            <a:r>
              <a:rPr lang="en-US" dirty="0" err="1" smtClean="0">
                <a:latin typeface="+mj-lt"/>
              </a:rPr>
              <a:t>Utilizados</a:t>
            </a:r>
            <a:r>
              <a:rPr lang="en-US" dirty="0" smtClean="0">
                <a:latin typeface="+mj-lt"/>
              </a:rPr>
              <a:t> (1): </a:t>
            </a:r>
          </a:p>
          <a:p>
            <a:pPr>
              <a:buNone/>
            </a:pPr>
            <a:endParaRPr lang="en-US" dirty="0" smtClean="0">
              <a:latin typeface="+mj-lt"/>
            </a:endParaRPr>
          </a:p>
          <a:p>
            <a:r>
              <a:rPr lang="en-US" dirty="0" err="1" smtClean="0">
                <a:latin typeface="+mj-lt"/>
              </a:rPr>
              <a:t>Observaciones</a:t>
            </a:r>
            <a:r>
              <a:rPr lang="en-US" dirty="0" smtClean="0">
                <a:latin typeface="+mj-lt"/>
              </a:rPr>
              <a:t> </a:t>
            </a:r>
            <a:r>
              <a:rPr lang="en-US" dirty="0" err="1" smtClean="0">
                <a:latin typeface="+mj-lt"/>
              </a:rPr>
              <a:t>Visuales</a:t>
            </a:r>
            <a:r>
              <a:rPr lang="en-US" dirty="0" smtClean="0">
                <a:latin typeface="+mj-lt"/>
              </a:rPr>
              <a:t>:</a:t>
            </a:r>
          </a:p>
          <a:p>
            <a:pPr lvl="1"/>
            <a:endParaRPr lang="en-US" dirty="0" smtClean="0">
              <a:latin typeface="+mj-lt"/>
            </a:endParaRPr>
          </a:p>
          <a:p>
            <a:pPr lvl="1"/>
            <a:r>
              <a:rPr lang="en-US" dirty="0" err="1" smtClean="0">
                <a:latin typeface="+mj-lt"/>
              </a:rPr>
              <a:t>Relevadas</a:t>
            </a:r>
            <a:r>
              <a:rPr lang="en-US" dirty="0" smtClean="0">
                <a:latin typeface="+mj-lt"/>
              </a:rPr>
              <a:t> </a:t>
            </a:r>
            <a:r>
              <a:rPr lang="en-US" dirty="0" err="1" smtClean="0">
                <a:latin typeface="+mj-lt"/>
              </a:rPr>
              <a:t>por</a:t>
            </a:r>
            <a:r>
              <a:rPr lang="en-US" dirty="0" smtClean="0">
                <a:latin typeface="+mj-lt"/>
              </a:rPr>
              <a:t> el </a:t>
            </a:r>
            <a:r>
              <a:rPr lang="en-US" dirty="0" err="1" smtClean="0">
                <a:latin typeface="+mj-lt"/>
              </a:rPr>
              <a:t>servicio</a:t>
            </a:r>
            <a:r>
              <a:rPr lang="en-US" dirty="0" smtClean="0">
                <a:latin typeface="+mj-lt"/>
              </a:rPr>
              <a:t> </a:t>
            </a:r>
          </a:p>
          <a:p>
            <a:pPr lvl="1">
              <a:buNone/>
            </a:pPr>
            <a:r>
              <a:rPr lang="en-US" dirty="0" smtClean="0">
                <a:latin typeface="+mj-lt"/>
              </a:rPr>
              <a:t>    de </a:t>
            </a:r>
            <a:r>
              <a:rPr lang="en-US" dirty="0" err="1" smtClean="0">
                <a:latin typeface="+mj-lt"/>
              </a:rPr>
              <a:t>Guardavidas</a:t>
            </a:r>
            <a:r>
              <a:rPr lang="en-US" dirty="0" smtClean="0">
                <a:latin typeface="+mj-lt"/>
              </a:rPr>
              <a:t> local</a:t>
            </a:r>
          </a:p>
          <a:p>
            <a:pPr lvl="1"/>
            <a:r>
              <a:rPr lang="en-US" dirty="0" err="1" smtClean="0">
                <a:latin typeface="+mj-lt"/>
              </a:rPr>
              <a:t>Verificadas</a:t>
            </a:r>
            <a:r>
              <a:rPr lang="en-US" dirty="0" smtClean="0">
                <a:latin typeface="+mj-lt"/>
              </a:rPr>
              <a:t> </a:t>
            </a:r>
            <a:r>
              <a:rPr lang="en-US" dirty="0" err="1" smtClean="0">
                <a:latin typeface="+mj-lt"/>
              </a:rPr>
              <a:t>por</a:t>
            </a:r>
            <a:r>
              <a:rPr lang="en-US" dirty="0" smtClean="0">
                <a:latin typeface="+mj-lt"/>
              </a:rPr>
              <a:t> un </a:t>
            </a:r>
            <a:r>
              <a:rPr lang="en-US" dirty="0" err="1" smtClean="0">
                <a:latin typeface="+mj-lt"/>
              </a:rPr>
              <a:t>conjunto</a:t>
            </a:r>
            <a:r>
              <a:rPr lang="en-US" dirty="0" smtClean="0">
                <a:latin typeface="+mj-lt"/>
              </a:rPr>
              <a:t> </a:t>
            </a:r>
          </a:p>
          <a:p>
            <a:pPr lvl="1">
              <a:buNone/>
            </a:pPr>
            <a:r>
              <a:rPr lang="en-US" dirty="0" smtClean="0">
                <a:latin typeface="+mj-lt"/>
              </a:rPr>
              <a:t>    de </a:t>
            </a:r>
            <a:r>
              <a:rPr lang="en-US" dirty="0" err="1" smtClean="0">
                <a:latin typeface="+mj-lt"/>
              </a:rPr>
              <a:t>expertos</a:t>
            </a:r>
            <a:r>
              <a:rPr lang="en-US" dirty="0" smtClean="0">
                <a:latin typeface="+mj-lt"/>
              </a:rPr>
              <a:t> de la </a:t>
            </a:r>
            <a:r>
              <a:rPr lang="en-US" dirty="0" err="1" smtClean="0">
                <a:latin typeface="+mj-lt"/>
              </a:rPr>
              <a:t>zona</a:t>
            </a:r>
            <a:endParaRPr lang="en-US" dirty="0" smtClean="0">
              <a:latin typeface="+mj-lt"/>
            </a:endParaRPr>
          </a:p>
          <a:p>
            <a:pPr lvl="1"/>
            <a:r>
              <a:rPr lang="en-US" dirty="0" err="1" smtClean="0">
                <a:latin typeface="+mj-lt"/>
              </a:rPr>
              <a:t>Disponibles</a:t>
            </a:r>
            <a:r>
              <a:rPr lang="en-US" dirty="0" smtClean="0">
                <a:latin typeface="+mj-lt"/>
              </a:rPr>
              <a:t> </a:t>
            </a:r>
            <a:r>
              <a:rPr lang="en-US" dirty="0" err="1" smtClean="0">
                <a:latin typeface="+mj-lt"/>
              </a:rPr>
              <a:t>para</a:t>
            </a:r>
            <a:r>
              <a:rPr lang="en-US" dirty="0" smtClean="0">
                <a:latin typeface="+mj-lt"/>
              </a:rPr>
              <a:t> los </a:t>
            </a:r>
            <a:r>
              <a:rPr lang="en-US" dirty="0" err="1" smtClean="0">
                <a:latin typeface="+mj-lt"/>
              </a:rPr>
              <a:t>años</a:t>
            </a:r>
            <a:r>
              <a:rPr lang="en-US" dirty="0" smtClean="0">
                <a:latin typeface="+mj-lt"/>
              </a:rPr>
              <a:t> 1967 – 2004</a:t>
            </a:r>
          </a:p>
          <a:p>
            <a:pPr lvl="1"/>
            <a:r>
              <a:rPr lang="en-US" dirty="0" err="1" smtClean="0">
                <a:latin typeface="+mj-lt"/>
              </a:rPr>
              <a:t>Reportadas</a:t>
            </a:r>
            <a:r>
              <a:rPr lang="en-US" dirty="0" smtClean="0">
                <a:latin typeface="+mj-lt"/>
              </a:rPr>
              <a:t> en HSF.(Hawaiian Scale Feet)</a:t>
            </a:r>
          </a:p>
          <a:p>
            <a:pPr lvl="1"/>
            <a:r>
              <a:rPr lang="en-US" dirty="0" err="1" smtClean="0">
                <a:latin typeface="+mj-lt"/>
              </a:rPr>
              <a:t>Observacion</a:t>
            </a:r>
            <a:r>
              <a:rPr lang="en-US" dirty="0" smtClean="0">
                <a:latin typeface="+mj-lt"/>
              </a:rPr>
              <a:t> de la </a:t>
            </a:r>
            <a:r>
              <a:rPr lang="en-US" dirty="0" err="1" smtClean="0">
                <a:latin typeface="+mj-lt"/>
              </a:rPr>
              <a:t>altura</a:t>
            </a:r>
            <a:r>
              <a:rPr lang="en-US" dirty="0" smtClean="0">
                <a:latin typeface="+mj-lt"/>
              </a:rPr>
              <a:t> de la </a:t>
            </a:r>
            <a:r>
              <a:rPr lang="en-US" dirty="0" err="1" smtClean="0">
                <a:latin typeface="+mj-lt"/>
              </a:rPr>
              <a:t>ola</a:t>
            </a:r>
            <a:r>
              <a:rPr lang="en-US" dirty="0" smtClean="0">
                <a:latin typeface="+mj-lt"/>
              </a:rPr>
              <a:t> maxima </a:t>
            </a:r>
            <a:r>
              <a:rPr lang="en-US" dirty="0" err="1" smtClean="0">
                <a:latin typeface="+mj-lt"/>
              </a:rPr>
              <a:t>registrada</a:t>
            </a:r>
            <a:r>
              <a:rPr lang="en-US" dirty="0" smtClean="0">
                <a:latin typeface="+mj-lt"/>
              </a:rPr>
              <a:t> </a:t>
            </a:r>
            <a:r>
              <a:rPr lang="en-US" dirty="0" err="1" smtClean="0">
                <a:latin typeface="+mj-lt"/>
              </a:rPr>
              <a:t>durante</a:t>
            </a:r>
            <a:r>
              <a:rPr lang="en-US" dirty="0" smtClean="0">
                <a:latin typeface="+mj-lt"/>
              </a:rPr>
              <a:t> el dia.</a:t>
            </a:r>
          </a:p>
          <a:p>
            <a:pPr lvl="1"/>
            <a:r>
              <a:rPr lang="en-US" dirty="0" err="1" smtClean="0">
                <a:latin typeface="+mj-lt"/>
              </a:rPr>
              <a:t>Conjunto</a:t>
            </a:r>
            <a:r>
              <a:rPr lang="en-US" dirty="0" smtClean="0">
                <a:latin typeface="+mj-lt"/>
              </a:rPr>
              <a:t> de </a:t>
            </a:r>
            <a:r>
              <a:rPr lang="en-US" dirty="0" err="1" smtClean="0">
                <a:latin typeface="+mj-lt"/>
              </a:rPr>
              <a:t>datos</a:t>
            </a:r>
            <a:r>
              <a:rPr lang="en-US" dirty="0" smtClean="0">
                <a:latin typeface="+mj-lt"/>
              </a:rPr>
              <a:t> </a:t>
            </a:r>
            <a:r>
              <a:rPr lang="en-US" dirty="0" err="1" smtClean="0">
                <a:latin typeface="+mj-lt"/>
              </a:rPr>
              <a:t>destinados</a:t>
            </a:r>
            <a:r>
              <a:rPr lang="en-US" dirty="0" smtClean="0">
                <a:latin typeface="+mj-lt"/>
              </a:rPr>
              <a:t> a </a:t>
            </a:r>
            <a:r>
              <a:rPr lang="en-US" dirty="0" err="1" smtClean="0">
                <a:latin typeface="+mj-lt"/>
              </a:rPr>
              <a:t>investigación</a:t>
            </a:r>
            <a:r>
              <a:rPr lang="en-US" dirty="0" smtClean="0">
                <a:latin typeface="+mj-lt"/>
              </a:rPr>
              <a:t>.</a:t>
            </a:r>
          </a:p>
          <a:p>
            <a:pPr lvl="1">
              <a:buNone/>
            </a:pPr>
            <a:endParaRPr lang="es-AR" dirty="0"/>
          </a:p>
        </p:txBody>
      </p:sp>
      <p:pic>
        <p:nvPicPr>
          <p:cNvPr id="19459" name="Picture 3"/>
          <p:cNvPicPr>
            <a:picLocks noChangeAspect="1" noChangeArrowheads="1"/>
          </p:cNvPicPr>
          <p:nvPr/>
        </p:nvPicPr>
        <p:blipFill>
          <a:blip r:embed="rId3" cstate="print"/>
          <a:srcRect/>
          <a:stretch>
            <a:fillRect/>
          </a:stretch>
        </p:blipFill>
        <p:spPr bwMode="auto">
          <a:xfrm>
            <a:off x="5715008" y="2285992"/>
            <a:ext cx="2802377" cy="1857388"/>
          </a:xfrm>
          <a:prstGeom prst="rect">
            <a:avLst/>
          </a:prstGeom>
          <a:noFill/>
          <a:ln w="9525">
            <a:noFill/>
            <a:miter lim="800000"/>
            <a:headEnd/>
            <a:tailEnd/>
          </a:ln>
        </p:spPr>
      </p:pic>
    </p:spTree>
  </p:cSld>
  <p:clrMapOvr>
    <a:masterClrMapping/>
  </p:clrMapOvr>
  <p:transition advTm="499"/>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1143000"/>
          </a:xfrm>
        </p:spPr>
        <p:txBody>
          <a:bodyPr>
            <a:normAutofit/>
          </a:bodyPr>
          <a:lstStyle/>
          <a:p>
            <a:r>
              <a:rPr lang="en-US" sz="4000" dirty="0" err="1" smtClean="0"/>
              <a:t>Caso</a:t>
            </a:r>
            <a:r>
              <a:rPr lang="en-US" sz="4000" dirty="0" smtClean="0"/>
              <a:t> de </a:t>
            </a:r>
            <a:r>
              <a:rPr lang="en-US" sz="4000" dirty="0" err="1" smtClean="0"/>
              <a:t>estudio</a:t>
            </a:r>
            <a:r>
              <a:rPr lang="en-US" sz="4000" dirty="0" smtClean="0"/>
              <a:t> (</a:t>
            </a:r>
            <a:r>
              <a:rPr lang="en-US" sz="4000" dirty="0" smtClean="0"/>
              <a:t>3</a:t>
            </a:r>
            <a:r>
              <a:rPr lang="en-US" sz="4000" dirty="0" smtClean="0"/>
              <a:t>)</a:t>
            </a:r>
            <a:endParaRPr lang="es-AR" sz="4000" dirty="0"/>
          </a:p>
        </p:txBody>
      </p:sp>
      <p:sp>
        <p:nvSpPr>
          <p:cNvPr id="3" name="Content Placeholder 2"/>
          <p:cNvSpPr>
            <a:spLocks noGrp="1"/>
          </p:cNvSpPr>
          <p:nvPr>
            <p:ph idx="1"/>
          </p:nvPr>
        </p:nvSpPr>
        <p:spPr/>
        <p:txBody>
          <a:bodyPr>
            <a:normAutofit lnSpcReduction="10000"/>
          </a:bodyPr>
          <a:lstStyle/>
          <a:p>
            <a:pPr>
              <a:buNone/>
            </a:pPr>
            <a:r>
              <a:rPr lang="en-US" dirty="0" err="1" smtClean="0">
                <a:latin typeface="+mj-lt"/>
              </a:rPr>
              <a:t>Datos</a:t>
            </a:r>
            <a:r>
              <a:rPr lang="en-US" dirty="0" smtClean="0">
                <a:latin typeface="+mj-lt"/>
              </a:rPr>
              <a:t> </a:t>
            </a:r>
            <a:r>
              <a:rPr lang="en-US" dirty="0" err="1" smtClean="0">
                <a:latin typeface="+mj-lt"/>
              </a:rPr>
              <a:t>utilizados</a:t>
            </a:r>
            <a:r>
              <a:rPr lang="en-US" dirty="0" smtClean="0">
                <a:latin typeface="+mj-lt"/>
              </a:rPr>
              <a:t> (2):</a:t>
            </a:r>
          </a:p>
          <a:p>
            <a:r>
              <a:rPr lang="en-US" dirty="0" err="1" smtClean="0">
                <a:latin typeface="+mj-lt"/>
              </a:rPr>
              <a:t>Histórico</a:t>
            </a:r>
            <a:r>
              <a:rPr lang="en-US" dirty="0" smtClean="0">
                <a:latin typeface="+mj-lt"/>
              </a:rPr>
              <a:t> </a:t>
            </a:r>
            <a:r>
              <a:rPr lang="en-US" dirty="0" smtClean="0">
                <a:latin typeface="+mj-lt"/>
              </a:rPr>
              <a:t>de </a:t>
            </a:r>
            <a:r>
              <a:rPr lang="en-US" dirty="0" err="1" smtClean="0">
                <a:latin typeface="+mj-lt"/>
              </a:rPr>
              <a:t>datos</a:t>
            </a:r>
            <a:r>
              <a:rPr lang="en-US" dirty="0" smtClean="0">
                <a:latin typeface="+mj-lt"/>
              </a:rPr>
              <a:t> de </a:t>
            </a:r>
            <a:r>
              <a:rPr lang="en-US" dirty="0" err="1" smtClean="0">
                <a:latin typeface="+mj-lt"/>
              </a:rPr>
              <a:t>alta</a:t>
            </a:r>
            <a:r>
              <a:rPr lang="en-US" dirty="0" smtClean="0">
                <a:latin typeface="+mj-lt"/>
              </a:rPr>
              <a:t> mar</a:t>
            </a:r>
          </a:p>
          <a:p>
            <a:pPr lvl="1"/>
            <a:r>
              <a:rPr lang="en-US" dirty="0" err="1" smtClean="0">
                <a:latin typeface="+mj-lt"/>
              </a:rPr>
              <a:t>Provisto</a:t>
            </a:r>
            <a:r>
              <a:rPr lang="en-US" dirty="0" smtClean="0">
                <a:latin typeface="+mj-lt"/>
              </a:rPr>
              <a:t> </a:t>
            </a:r>
            <a:r>
              <a:rPr lang="en-US" dirty="0" err="1" smtClean="0">
                <a:latin typeface="+mj-lt"/>
              </a:rPr>
              <a:t>por</a:t>
            </a:r>
            <a:r>
              <a:rPr lang="en-US" dirty="0" smtClean="0">
                <a:latin typeface="+mj-lt"/>
              </a:rPr>
              <a:t>  la </a:t>
            </a:r>
            <a:r>
              <a:rPr lang="en-US" dirty="0" err="1" smtClean="0">
                <a:latin typeface="+mj-lt"/>
              </a:rPr>
              <a:t>agencia</a:t>
            </a:r>
            <a:r>
              <a:rPr lang="en-US" dirty="0" smtClean="0">
                <a:latin typeface="+mj-lt"/>
              </a:rPr>
              <a:t> NOAA.</a:t>
            </a:r>
          </a:p>
          <a:p>
            <a:pPr lvl="1"/>
            <a:r>
              <a:rPr lang="en-US" dirty="0" err="1" smtClean="0">
                <a:latin typeface="+mj-lt"/>
              </a:rPr>
              <a:t>Proveen</a:t>
            </a:r>
            <a:r>
              <a:rPr lang="en-US" dirty="0" smtClean="0">
                <a:latin typeface="+mj-lt"/>
              </a:rPr>
              <a:t>:</a:t>
            </a:r>
          </a:p>
          <a:p>
            <a:pPr lvl="6"/>
            <a:r>
              <a:rPr lang="en-US" dirty="0" smtClean="0">
                <a:latin typeface="+mj-lt"/>
              </a:rPr>
              <a:t> </a:t>
            </a:r>
            <a:r>
              <a:rPr lang="en-US" dirty="0" err="1" smtClean="0">
                <a:latin typeface="+mj-lt"/>
              </a:rPr>
              <a:t>Dirección</a:t>
            </a:r>
            <a:r>
              <a:rPr lang="en-US" dirty="0" smtClean="0">
                <a:latin typeface="+mj-lt"/>
              </a:rPr>
              <a:t>, </a:t>
            </a:r>
            <a:r>
              <a:rPr lang="en-US" dirty="0" err="1" smtClean="0">
                <a:latin typeface="+mj-lt"/>
              </a:rPr>
              <a:t>Altura</a:t>
            </a:r>
            <a:r>
              <a:rPr lang="en-US" dirty="0" smtClean="0">
                <a:latin typeface="+mj-lt"/>
              </a:rPr>
              <a:t>, </a:t>
            </a:r>
            <a:r>
              <a:rPr lang="en-US" dirty="0" err="1" smtClean="0">
                <a:latin typeface="+mj-lt"/>
              </a:rPr>
              <a:t>Período</a:t>
            </a:r>
            <a:r>
              <a:rPr lang="en-US" dirty="0" smtClean="0">
                <a:latin typeface="+mj-lt"/>
              </a:rPr>
              <a:t> de </a:t>
            </a:r>
            <a:r>
              <a:rPr lang="en-US" dirty="0" err="1" smtClean="0">
                <a:latin typeface="+mj-lt"/>
              </a:rPr>
              <a:t>olas</a:t>
            </a:r>
            <a:r>
              <a:rPr lang="en-US" dirty="0" smtClean="0">
                <a:latin typeface="+mj-lt"/>
              </a:rPr>
              <a:t>.</a:t>
            </a:r>
          </a:p>
          <a:p>
            <a:pPr lvl="6"/>
            <a:r>
              <a:rPr lang="en-US" dirty="0" err="1" smtClean="0">
                <a:latin typeface="+mj-lt"/>
              </a:rPr>
              <a:t>Dirección</a:t>
            </a:r>
            <a:r>
              <a:rPr lang="en-US" dirty="0" smtClean="0">
                <a:latin typeface="+mj-lt"/>
              </a:rPr>
              <a:t> y </a:t>
            </a:r>
            <a:r>
              <a:rPr lang="en-US" dirty="0" err="1" smtClean="0">
                <a:latin typeface="+mj-lt"/>
              </a:rPr>
              <a:t>Velocidad</a:t>
            </a:r>
            <a:r>
              <a:rPr lang="en-US" dirty="0" smtClean="0">
                <a:latin typeface="+mj-lt"/>
              </a:rPr>
              <a:t> del </a:t>
            </a:r>
            <a:r>
              <a:rPr lang="en-US" dirty="0" err="1" smtClean="0">
                <a:latin typeface="+mj-lt"/>
              </a:rPr>
              <a:t>viento</a:t>
            </a:r>
            <a:r>
              <a:rPr lang="en-US" dirty="0" smtClean="0">
                <a:latin typeface="+mj-lt"/>
              </a:rPr>
              <a:t>.</a:t>
            </a:r>
            <a:endParaRPr lang="es-AR" dirty="0" smtClean="0">
              <a:latin typeface="+mj-lt"/>
            </a:endParaRPr>
          </a:p>
          <a:p>
            <a:pPr lvl="1"/>
            <a:r>
              <a:rPr lang="en-US" dirty="0" err="1" smtClean="0">
                <a:latin typeface="+mj-lt"/>
              </a:rPr>
              <a:t>Disponibles</a:t>
            </a:r>
            <a:r>
              <a:rPr lang="en-US" dirty="0" smtClean="0">
                <a:latin typeface="+mj-lt"/>
              </a:rPr>
              <a:t> </a:t>
            </a:r>
            <a:r>
              <a:rPr lang="en-US" dirty="0" err="1" smtClean="0">
                <a:latin typeface="+mj-lt"/>
              </a:rPr>
              <a:t>desde</a:t>
            </a:r>
            <a:r>
              <a:rPr lang="en-US" dirty="0" smtClean="0">
                <a:latin typeface="+mj-lt"/>
              </a:rPr>
              <a:t> 1997-2004</a:t>
            </a:r>
          </a:p>
          <a:p>
            <a:pPr lvl="1"/>
            <a:r>
              <a:rPr lang="en-US" dirty="0" err="1" smtClean="0">
                <a:latin typeface="+mj-lt"/>
              </a:rPr>
              <a:t>Intervalo</a:t>
            </a:r>
            <a:r>
              <a:rPr lang="en-US" dirty="0" smtClean="0">
                <a:latin typeface="+mj-lt"/>
              </a:rPr>
              <a:t> </a:t>
            </a:r>
            <a:r>
              <a:rPr lang="en-US" dirty="0" err="1" smtClean="0">
                <a:latin typeface="+mj-lt"/>
              </a:rPr>
              <a:t>cada</a:t>
            </a:r>
            <a:r>
              <a:rPr lang="en-US" dirty="0" smtClean="0">
                <a:latin typeface="+mj-lt"/>
              </a:rPr>
              <a:t> 3 </a:t>
            </a:r>
            <a:r>
              <a:rPr lang="en-US" dirty="0" err="1" smtClean="0">
                <a:latin typeface="+mj-lt"/>
              </a:rPr>
              <a:t>horas</a:t>
            </a:r>
            <a:r>
              <a:rPr lang="en-US" dirty="0" smtClean="0">
                <a:latin typeface="+mj-lt"/>
              </a:rPr>
              <a:t>.</a:t>
            </a:r>
          </a:p>
          <a:p>
            <a:pPr lvl="1"/>
            <a:r>
              <a:rPr lang="en-US" dirty="0" err="1" smtClean="0">
                <a:latin typeface="+mj-lt"/>
              </a:rPr>
              <a:t>Olas</a:t>
            </a:r>
            <a:r>
              <a:rPr lang="en-US" dirty="0" smtClean="0">
                <a:latin typeface="+mj-lt"/>
              </a:rPr>
              <a:t> </a:t>
            </a:r>
            <a:r>
              <a:rPr lang="en-US" dirty="0" err="1" smtClean="0">
                <a:latin typeface="+mj-lt"/>
              </a:rPr>
              <a:t>medidas</a:t>
            </a:r>
            <a:r>
              <a:rPr lang="en-US" dirty="0" smtClean="0">
                <a:latin typeface="+mj-lt"/>
              </a:rPr>
              <a:t> en TTC(Trough To Crest).</a:t>
            </a:r>
          </a:p>
          <a:p>
            <a:pPr lvl="1"/>
            <a:endParaRPr lang="en-US" dirty="0" smtClean="0">
              <a:latin typeface="+mj-lt"/>
            </a:endParaRPr>
          </a:p>
          <a:p>
            <a:r>
              <a:rPr lang="en-US" dirty="0" err="1" smtClean="0">
                <a:latin typeface="+mj-lt"/>
              </a:rPr>
              <a:t>Pronosticos</a:t>
            </a:r>
            <a:r>
              <a:rPr lang="en-US" dirty="0" smtClean="0">
                <a:latin typeface="+mj-lt"/>
              </a:rPr>
              <a:t> </a:t>
            </a:r>
            <a:r>
              <a:rPr lang="en-US" dirty="0" err="1" smtClean="0">
                <a:latin typeface="+mj-lt"/>
              </a:rPr>
              <a:t>diarios</a:t>
            </a:r>
            <a:r>
              <a:rPr lang="en-US" dirty="0" smtClean="0">
                <a:latin typeface="+mj-lt"/>
              </a:rPr>
              <a:t> </a:t>
            </a:r>
            <a:r>
              <a:rPr lang="en-US" dirty="0" err="1" smtClean="0">
                <a:latin typeface="+mj-lt"/>
              </a:rPr>
              <a:t>descargados</a:t>
            </a:r>
            <a:r>
              <a:rPr lang="en-US" dirty="0" smtClean="0">
                <a:latin typeface="+mj-lt"/>
              </a:rPr>
              <a:t> a </a:t>
            </a:r>
            <a:r>
              <a:rPr lang="en-US" dirty="0" err="1" smtClean="0">
                <a:latin typeface="+mj-lt"/>
              </a:rPr>
              <a:t>traves</a:t>
            </a:r>
            <a:r>
              <a:rPr lang="en-US" dirty="0" smtClean="0">
                <a:latin typeface="+mj-lt"/>
              </a:rPr>
              <a:t> de internet.</a:t>
            </a:r>
          </a:p>
          <a:p>
            <a:pPr lvl="1"/>
            <a:endParaRPr lang="en-US" dirty="0" smtClean="0"/>
          </a:p>
          <a:p>
            <a:pPr lvl="1"/>
            <a:endParaRPr lang="en-US" dirty="0" smtClean="0"/>
          </a:p>
          <a:p>
            <a:pPr lvl="1"/>
            <a:endParaRPr lang="en-US" dirty="0" smtClean="0"/>
          </a:p>
        </p:txBody>
      </p:sp>
      <p:pic>
        <p:nvPicPr>
          <p:cNvPr id="15362" name="Picture 2" descr="http://www.surfnewsnetwork.com/includescontent/models/fnmoc/ww3.w.npac.sig_wav_ht/ww3.w.npac.sig_wav_ht_2010-08-18.084.gif"/>
          <p:cNvPicPr>
            <a:picLocks noChangeAspect="1" noChangeArrowheads="1"/>
          </p:cNvPicPr>
          <p:nvPr/>
        </p:nvPicPr>
        <p:blipFill>
          <a:blip r:embed="rId3" cstate="print"/>
          <a:srcRect/>
          <a:stretch>
            <a:fillRect/>
          </a:stretch>
        </p:blipFill>
        <p:spPr bwMode="auto">
          <a:xfrm>
            <a:off x="5929322" y="2071678"/>
            <a:ext cx="2573869" cy="2000264"/>
          </a:xfrm>
          <a:prstGeom prst="rect">
            <a:avLst/>
          </a:prstGeom>
          <a:noFill/>
        </p:spPr>
      </p:pic>
    </p:spTree>
  </p:cSld>
  <p:clrMapOvr>
    <a:masterClrMapping/>
  </p:clrMapOvr>
  <p:transition advTm="39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1143000"/>
          </a:xfrm>
        </p:spPr>
        <p:txBody>
          <a:bodyPr>
            <a:normAutofit/>
          </a:bodyPr>
          <a:lstStyle/>
          <a:p>
            <a:r>
              <a:rPr lang="en-US" sz="4300" dirty="0" err="1" smtClean="0"/>
              <a:t>Caso</a:t>
            </a:r>
            <a:r>
              <a:rPr lang="en-US" sz="4300" dirty="0" smtClean="0"/>
              <a:t> de </a:t>
            </a:r>
            <a:r>
              <a:rPr lang="en-US" sz="4300" dirty="0" err="1" smtClean="0"/>
              <a:t>estudio</a:t>
            </a:r>
            <a:r>
              <a:rPr lang="en-US" sz="4300" dirty="0" smtClean="0"/>
              <a:t> (</a:t>
            </a:r>
            <a:r>
              <a:rPr lang="en-US" sz="4300" dirty="0" smtClean="0"/>
              <a:t>4</a:t>
            </a:r>
            <a:r>
              <a:rPr lang="en-US" sz="4300" dirty="0" smtClean="0"/>
              <a:t>)</a:t>
            </a:r>
            <a:endParaRPr lang="es-AR" sz="4300" dirty="0"/>
          </a:p>
        </p:txBody>
      </p:sp>
      <p:sp>
        <p:nvSpPr>
          <p:cNvPr id="3" name="Content Placeholder 2"/>
          <p:cNvSpPr>
            <a:spLocks noGrp="1"/>
          </p:cNvSpPr>
          <p:nvPr>
            <p:ph idx="1"/>
          </p:nvPr>
        </p:nvSpPr>
        <p:spPr/>
        <p:txBody>
          <a:bodyPr/>
          <a:lstStyle/>
          <a:p>
            <a:pPr lvl="1">
              <a:buNone/>
            </a:pPr>
            <a:r>
              <a:rPr lang="en-US" dirty="0" err="1" smtClean="0">
                <a:latin typeface="+mj-lt"/>
              </a:rPr>
              <a:t>Preprocesamiento</a:t>
            </a:r>
            <a:r>
              <a:rPr lang="en-US" dirty="0" smtClean="0">
                <a:latin typeface="+mj-lt"/>
              </a:rPr>
              <a:t> (1):</a:t>
            </a:r>
            <a:endParaRPr lang="en-US" dirty="0" smtClean="0">
              <a:latin typeface="+mj-lt"/>
            </a:endParaRPr>
          </a:p>
          <a:p>
            <a:pPr lvl="2"/>
            <a:r>
              <a:rPr lang="en-US" dirty="0" err="1" smtClean="0">
                <a:latin typeface="+mj-lt"/>
              </a:rPr>
              <a:t>Normalización</a:t>
            </a:r>
            <a:r>
              <a:rPr lang="en-US" dirty="0" smtClean="0">
                <a:latin typeface="+mj-lt"/>
              </a:rPr>
              <a:t> </a:t>
            </a:r>
            <a:r>
              <a:rPr lang="en-US" dirty="0" smtClean="0">
                <a:latin typeface="+mj-lt"/>
              </a:rPr>
              <a:t>de </a:t>
            </a:r>
            <a:r>
              <a:rPr lang="en-US" dirty="0" err="1" smtClean="0">
                <a:latin typeface="+mj-lt"/>
              </a:rPr>
              <a:t>las</a:t>
            </a:r>
            <a:r>
              <a:rPr lang="en-US" dirty="0" smtClean="0">
                <a:latin typeface="+mj-lt"/>
              </a:rPr>
              <a:t> </a:t>
            </a:r>
            <a:r>
              <a:rPr lang="en-US" dirty="0" err="1" smtClean="0">
                <a:latin typeface="+mj-lt"/>
              </a:rPr>
              <a:t>unidades</a:t>
            </a:r>
            <a:r>
              <a:rPr lang="en-US" dirty="0" smtClean="0">
                <a:latin typeface="+mj-lt"/>
              </a:rPr>
              <a:t> de </a:t>
            </a:r>
            <a:r>
              <a:rPr lang="en-US" dirty="0" err="1" smtClean="0">
                <a:latin typeface="+mj-lt"/>
              </a:rPr>
              <a:t>reporte</a:t>
            </a:r>
            <a:r>
              <a:rPr lang="en-US" dirty="0" smtClean="0">
                <a:latin typeface="+mj-lt"/>
              </a:rPr>
              <a:t> de </a:t>
            </a:r>
            <a:r>
              <a:rPr lang="en-US" dirty="0" err="1" smtClean="0">
                <a:latin typeface="+mj-lt"/>
              </a:rPr>
              <a:t>olas</a:t>
            </a:r>
            <a:endParaRPr lang="en-US" dirty="0" smtClean="0">
              <a:latin typeface="+mj-lt"/>
            </a:endParaRPr>
          </a:p>
          <a:p>
            <a:pPr lvl="1">
              <a:buNone/>
            </a:pPr>
            <a:endParaRPr lang="en-US" dirty="0" smtClean="0"/>
          </a:p>
          <a:p>
            <a:pPr lvl="1">
              <a:buNone/>
            </a:pPr>
            <a:endParaRPr lang="en-US" dirty="0" smtClean="0"/>
          </a:p>
          <a:p>
            <a:pPr lvl="1">
              <a:buNone/>
            </a:pPr>
            <a:endParaRPr lang="en-US" dirty="0" smtClean="0"/>
          </a:p>
          <a:p>
            <a:pPr lvl="1"/>
            <a:endParaRPr lang="en-US" dirty="0" smtClean="0"/>
          </a:p>
          <a:p>
            <a:pPr lvl="1"/>
            <a:endParaRPr lang="en-US" dirty="0" smtClean="0"/>
          </a:p>
          <a:p>
            <a:pPr lvl="1"/>
            <a:endParaRPr lang="en-US" dirty="0" smtClean="0"/>
          </a:p>
        </p:txBody>
      </p:sp>
      <p:pic>
        <p:nvPicPr>
          <p:cNvPr id="1026" name="Picture 2"/>
          <p:cNvPicPr>
            <a:picLocks noChangeAspect="1" noChangeArrowheads="1"/>
          </p:cNvPicPr>
          <p:nvPr/>
        </p:nvPicPr>
        <p:blipFill>
          <a:blip r:embed="rId4" cstate="print"/>
          <a:srcRect/>
          <a:stretch>
            <a:fillRect/>
          </a:stretch>
        </p:blipFill>
        <p:spPr bwMode="auto">
          <a:xfrm>
            <a:off x="1785918" y="3214686"/>
            <a:ext cx="5000660" cy="3295564"/>
          </a:xfrm>
          <a:prstGeom prst="rect">
            <a:avLst/>
          </a:prstGeom>
          <a:noFill/>
          <a:ln w="9525">
            <a:noFill/>
            <a:miter lim="800000"/>
            <a:headEnd/>
            <a:tailEnd/>
          </a:ln>
        </p:spPr>
      </p:pic>
      <p:pic>
        <p:nvPicPr>
          <p:cNvPr id="4" name="Picture 3" descr="HSF to Trough to Crest ES.jpg"/>
          <p:cNvPicPr>
            <a:picLocks noChangeAspect="1"/>
          </p:cNvPicPr>
          <p:nvPr/>
        </p:nvPicPr>
        <p:blipFill>
          <a:blip r:embed="rId5" cstate="print"/>
          <a:stretch>
            <a:fillRect/>
          </a:stretch>
        </p:blipFill>
        <p:spPr>
          <a:xfrm>
            <a:off x="1857356" y="3429000"/>
            <a:ext cx="5019675" cy="2600325"/>
          </a:xfrm>
          <a:prstGeom prst="rect">
            <a:avLst/>
          </a:prstGeom>
        </p:spPr>
      </p:pic>
    </p:spTree>
    <p:custDataLst>
      <p:tags r:id="rId1"/>
    </p:custDataLst>
  </p:cSld>
  <p:clrMapOvr>
    <a:masterClrMapping/>
  </p:clrMapOvr>
  <p:transition advTm="98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xit" presetSubtype="10" fill="hold" nodeType="withEffect">
                                  <p:stCondLst>
                                    <p:cond delay="0"/>
                                  </p:stCondLst>
                                  <p:childTnLst>
                                    <p:animEffect transition="out" filter="blinds(horizontal)">
                                      <p:cBhvr>
                                        <p:cTn id="9" dur="500"/>
                                        <p:tgtEl>
                                          <p:spTgt spid="1026"/>
                                        </p:tgtEl>
                                      </p:cBhvr>
                                    </p:animEffect>
                                    <p:set>
                                      <p:cBhvr>
                                        <p:cTn id="10"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1143000"/>
          </a:xfrm>
        </p:spPr>
        <p:txBody>
          <a:bodyPr>
            <a:normAutofit/>
          </a:bodyPr>
          <a:lstStyle/>
          <a:p>
            <a:r>
              <a:rPr lang="en-US" sz="4300" dirty="0" err="1" smtClean="0"/>
              <a:t>Caso</a:t>
            </a:r>
            <a:r>
              <a:rPr lang="en-US" sz="4300" dirty="0" smtClean="0"/>
              <a:t> de </a:t>
            </a:r>
            <a:r>
              <a:rPr lang="en-US" sz="4300" dirty="0" err="1" smtClean="0"/>
              <a:t>estudio</a:t>
            </a:r>
            <a:r>
              <a:rPr lang="en-US" sz="4300" dirty="0" smtClean="0"/>
              <a:t>(5)</a:t>
            </a:r>
            <a:endParaRPr lang="es-AR" sz="4300" dirty="0"/>
          </a:p>
        </p:txBody>
      </p:sp>
      <p:sp>
        <p:nvSpPr>
          <p:cNvPr id="3" name="Content Placeholder 2"/>
          <p:cNvSpPr>
            <a:spLocks noGrp="1"/>
          </p:cNvSpPr>
          <p:nvPr>
            <p:ph idx="1"/>
          </p:nvPr>
        </p:nvSpPr>
        <p:spPr/>
        <p:txBody>
          <a:bodyPr/>
          <a:lstStyle/>
          <a:p>
            <a:pPr lvl="1">
              <a:buNone/>
            </a:pPr>
            <a:r>
              <a:rPr lang="en-US" dirty="0" err="1" smtClean="0">
                <a:latin typeface="+mj-lt"/>
              </a:rPr>
              <a:t>Preprocesamiento</a:t>
            </a:r>
            <a:r>
              <a:rPr lang="en-US" dirty="0" smtClean="0">
                <a:latin typeface="+mj-lt"/>
              </a:rPr>
              <a:t> (2):</a:t>
            </a:r>
            <a:endParaRPr lang="en-US" dirty="0" smtClean="0">
              <a:latin typeface="+mj-lt"/>
            </a:endParaRPr>
          </a:p>
          <a:p>
            <a:pPr lvl="2"/>
            <a:r>
              <a:rPr lang="en-US" dirty="0" err="1" smtClean="0">
                <a:latin typeface="+mj-lt"/>
              </a:rPr>
              <a:t>Acoplamiento</a:t>
            </a:r>
            <a:r>
              <a:rPr lang="en-US" dirty="0" smtClean="0">
                <a:latin typeface="+mj-lt"/>
              </a:rPr>
              <a:t>  </a:t>
            </a:r>
            <a:r>
              <a:rPr lang="en-US" dirty="0" err="1" smtClean="0">
                <a:latin typeface="+mj-lt"/>
              </a:rPr>
              <a:t>Observacion</a:t>
            </a:r>
            <a:r>
              <a:rPr lang="en-US" dirty="0" smtClean="0">
                <a:latin typeface="+mj-lt"/>
              </a:rPr>
              <a:t> Visual – </a:t>
            </a:r>
            <a:r>
              <a:rPr lang="en-US" dirty="0" err="1" smtClean="0">
                <a:latin typeface="+mj-lt"/>
              </a:rPr>
              <a:t>WaveWatch</a:t>
            </a:r>
            <a:r>
              <a:rPr lang="en-US" dirty="0" smtClean="0">
                <a:latin typeface="+mj-lt"/>
              </a:rPr>
              <a:t> III</a:t>
            </a:r>
          </a:p>
          <a:p>
            <a:pPr lvl="1"/>
            <a:endParaRPr lang="en-US" dirty="0" smtClean="0">
              <a:latin typeface="+mj-lt"/>
            </a:endParaRPr>
          </a:p>
          <a:p>
            <a:pPr marL="1399032" lvl="3" indent="-457200">
              <a:buAutoNum type="arabicParenR"/>
            </a:pPr>
            <a:r>
              <a:rPr lang="en-US" dirty="0" err="1" smtClean="0">
                <a:latin typeface="+mj-lt"/>
              </a:rPr>
              <a:t>Filtrado</a:t>
            </a:r>
            <a:r>
              <a:rPr lang="en-US" dirty="0" smtClean="0">
                <a:latin typeface="+mj-lt"/>
              </a:rPr>
              <a:t> de </a:t>
            </a:r>
            <a:r>
              <a:rPr lang="en-US" dirty="0" err="1" smtClean="0">
                <a:latin typeface="+mj-lt"/>
              </a:rPr>
              <a:t>todos</a:t>
            </a:r>
            <a:r>
              <a:rPr lang="en-US" dirty="0" smtClean="0">
                <a:latin typeface="+mj-lt"/>
              </a:rPr>
              <a:t> los WW3 </a:t>
            </a:r>
            <a:r>
              <a:rPr lang="en-US" dirty="0" err="1" smtClean="0">
                <a:latin typeface="+mj-lt"/>
              </a:rPr>
              <a:t>que</a:t>
            </a:r>
            <a:r>
              <a:rPr lang="en-US" dirty="0" smtClean="0">
                <a:latin typeface="+mj-lt"/>
              </a:rPr>
              <a:t> no </a:t>
            </a:r>
            <a:r>
              <a:rPr lang="en-US" dirty="0" err="1" smtClean="0">
                <a:latin typeface="+mj-lt"/>
              </a:rPr>
              <a:t>pertenecen</a:t>
            </a:r>
            <a:r>
              <a:rPr lang="en-US" dirty="0" smtClean="0">
                <a:latin typeface="+mj-lt"/>
              </a:rPr>
              <a:t> al </a:t>
            </a:r>
            <a:r>
              <a:rPr lang="en-US" dirty="0" err="1" smtClean="0">
                <a:latin typeface="+mj-lt"/>
              </a:rPr>
              <a:t>horario</a:t>
            </a:r>
            <a:r>
              <a:rPr lang="en-US" dirty="0" smtClean="0">
                <a:latin typeface="+mj-lt"/>
              </a:rPr>
              <a:t> de </a:t>
            </a:r>
            <a:r>
              <a:rPr lang="en-US" dirty="0" err="1" smtClean="0">
                <a:latin typeface="+mj-lt"/>
              </a:rPr>
              <a:t>luz</a:t>
            </a:r>
            <a:r>
              <a:rPr lang="en-US" dirty="0" smtClean="0">
                <a:latin typeface="+mj-lt"/>
              </a:rPr>
              <a:t> solar</a:t>
            </a:r>
          </a:p>
          <a:p>
            <a:pPr marL="1399032" lvl="3" indent="-457200">
              <a:buAutoNum type="arabicParenR"/>
            </a:pPr>
            <a:r>
              <a:rPr lang="en-US" dirty="0" err="1" smtClean="0">
                <a:latin typeface="+mj-lt"/>
              </a:rPr>
              <a:t>Seleccionar</a:t>
            </a:r>
            <a:r>
              <a:rPr lang="en-US" dirty="0" smtClean="0">
                <a:latin typeface="+mj-lt"/>
              </a:rPr>
              <a:t> el </a:t>
            </a:r>
            <a:r>
              <a:rPr lang="en-US" dirty="0" err="1" smtClean="0">
                <a:latin typeface="+mj-lt"/>
              </a:rPr>
              <a:t>reporte</a:t>
            </a:r>
            <a:r>
              <a:rPr lang="en-US" dirty="0" smtClean="0">
                <a:latin typeface="+mj-lt"/>
              </a:rPr>
              <a:t> WW3 de mayor </a:t>
            </a:r>
            <a:r>
              <a:rPr lang="en-US" dirty="0" err="1" smtClean="0">
                <a:latin typeface="+mj-lt"/>
              </a:rPr>
              <a:t>altura</a:t>
            </a:r>
            <a:r>
              <a:rPr lang="en-US" dirty="0" smtClean="0">
                <a:latin typeface="+mj-lt"/>
              </a:rPr>
              <a:t> de </a:t>
            </a:r>
            <a:r>
              <a:rPr lang="en-US" dirty="0" err="1" smtClean="0">
                <a:latin typeface="+mj-lt"/>
              </a:rPr>
              <a:t>cada</a:t>
            </a:r>
            <a:r>
              <a:rPr lang="en-US" dirty="0" smtClean="0">
                <a:latin typeface="+mj-lt"/>
              </a:rPr>
              <a:t> </a:t>
            </a:r>
            <a:r>
              <a:rPr lang="en-US" dirty="0" err="1" smtClean="0">
                <a:latin typeface="+mj-lt"/>
              </a:rPr>
              <a:t>dia</a:t>
            </a:r>
            <a:endParaRPr lang="en-US" dirty="0" smtClean="0">
              <a:latin typeface="+mj-lt"/>
            </a:endParaRPr>
          </a:p>
          <a:p>
            <a:pPr marL="850392" lvl="1" indent="-457200">
              <a:buNone/>
            </a:pPr>
            <a:endParaRPr lang="en-US" dirty="0" smtClean="0"/>
          </a:p>
          <a:p>
            <a:pPr lvl="1"/>
            <a:endParaRPr lang="en-US" dirty="0" smtClean="0"/>
          </a:p>
          <a:p>
            <a:pPr lvl="1">
              <a:buNone/>
            </a:pPr>
            <a:endParaRPr lang="en-US" dirty="0" smtClean="0"/>
          </a:p>
          <a:p>
            <a:pPr lvl="1"/>
            <a:endParaRPr lang="en-US" dirty="0" smtClean="0"/>
          </a:p>
          <a:p>
            <a:pPr lvl="1"/>
            <a:endParaRPr lang="en-US" dirty="0" smtClean="0"/>
          </a:p>
          <a:p>
            <a:pPr lvl="1">
              <a:buNone/>
            </a:pPr>
            <a:endParaRPr lang="en-US" dirty="0" smtClean="0"/>
          </a:p>
          <a:p>
            <a:pPr lvl="1"/>
            <a:endParaRPr lang="en-US" dirty="0" smtClean="0"/>
          </a:p>
          <a:p>
            <a:pPr lvl="1"/>
            <a:endParaRPr lang="en-US" dirty="0" smtClean="0"/>
          </a:p>
          <a:p>
            <a:pPr lvl="1"/>
            <a:endParaRPr lang="en-US" dirty="0" smtClean="0"/>
          </a:p>
        </p:txBody>
      </p:sp>
    </p:spTree>
  </p:cSld>
  <p:clrMapOvr>
    <a:masterClrMapping/>
  </p:clrMapOvr>
  <p:transition advTm="515"/>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Caso</a:t>
            </a:r>
            <a:r>
              <a:rPr lang="en-US" dirty="0" smtClean="0"/>
              <a:t> de </a:t>
            </a:r>
            <a:r>
              <a:rPr lang="en-US" dirty="0" err="1" smtClean="0"/>
              <a:t>estudio</a:t>
            </a:r>
            <a:r>
              <a:rPr lang="en-US" dirty="0" smtClean="0"/>
              <a:t> (6)</a:t>
            </a:r>
            <a:endParaRPr lang="es-AR" dirty="0"/>
          </a:p>
        </p:txBody>
      </p:sp>
      <p:sp>
        <p:nvSpPr>
          <p:cNvPr id="3" name="Content Placeholder 2"/>
          <p:cNvSpPr>
            <a:spLocks noGrp="1"/>
          </p:cNvSpPr>
          <p:nvPr>
            <p:ph idx="1"/>
          </p:nvPr>
        </p:nvSpPr>
        <p:spPr>
          <a:xfrm>
            <a:off x="457200" y="2040276"/>
            <a:ext cx="8229600" cy="4389120"/>
          </a:xfrm>
        </p:spPr>
        <p:txBody>
          <a:bodyPr>
            <a:normAutofit/>
          </a:bodyPr>
          <a:lstStyle/>
          <a:p>
            <a:pPr algn="just">
              <a:buNone/>
            </a:pPr>
            <a:r>
              <a:rPr lang="en-US" sz="2000" b="1" i="1" dirty="0" err="1" smtClean="0">
                <a:latin typeface="+mj-lt"/>
              </a:rPr>
              <a:t>Modelo</a:t>
            </a:r>
            <a:r>
              <a:rPr lang="en-US" sz="2000" b="1" i="1" dirty="0" smtClean="0">
                <a:latin typeface="+mj-lt"/>
              </a:rPr>
              <a:t> de </a:t>
            </a:r>
            <a:r>
              <a:rPr lang="en-US" sz="2000" b="1" i="1" dirty="0" err="1" smtClean="0">
                <a:latin typeface="+mj-lt"/>
              </a:rPr>
              <a:t>Instancias</a:t>
            </a:r>
            <a:r>
              <a:rPr lang="en-US" sz="2000" b="1" i="1" dirty="0" smtClean="0">
                <a:latin typeface="+mj-lt"/>
              </a:rPr>
              <a:t>:</a:t>
            </a:r>
            <a:endParaRPr lang="es-ES" sz="2000" b="1" i="1" dirty="0" smtClean="0">
              <a:latin typeface="+mj-lt"/>
            </a:endParaRPr>
          </a:p>
          <a:p>
            <a:pPr algn="just"/>
            <a:r>
              <a:rPr lang="es-ES" sz="2000" b="1" i="1" dirty="0" smtClean="0">
                <a:latin typeface="+mj-lt"/>
              </a:rPr>
              <a:t>“</a:t>
            </a:r>
            <a:r>
              <a:rPr lang="es-ES" sz="2000" b="1" dirty="0" smtClean="0">
                <a:latin typeface="+mj-lt"/>
              </a:rPr>
              <a:t>WW3SimpleStrategy</a:t>
            </a:r>
            <a:r>
              <a:rPr lang="es-ES" sz="2000" b="1" i="1" dirty="0" smtClean="0">
                <a:latin typeface="+mj-lt"/>
              </a:rPr>
              <a:t>”:</a:t>
            </a:r>
          </a:p>
          <a:p>
            <a:pPr algn="just">
              <a:buNone/>
            </a:pPr>
            <a:r>
              <a:rPr lang="es-AR" sz="2000" i="1" dirty="0" smtClean="0">
                <a:latin typeface="+mj-lt"/>
              </a:rPr>
              <a:t>{Altura, dirección, periodo, observación } </a:t>
            </a:r>
          </a:p>
          <a:p>
            <a:pPr algn="just"/>
            <a:r>
              <a:rPr lang="es-ES" sz="2000" b="1" i="1" dirty="0" smtClean="0">
                <a:latin typeface="+mj-lt"/>
              </a:rPr>
              <a:t>“WW3TwoGridPointStrategy”:</a:t>
            </a:r>
          </a:p>
          <a:p>
            <a:pPr algn="just">
              <a:buNone/>
            </a:pPr>
            <a:r>
              <a:rPr lang="es-AR" sz="2000" i="1" dirty="0" smtClean="0">
                <a:latin typeface="+mj-lt"/>
              </a:rPr>
              <a:t>{AlturaX1, direcciónX1, periodoX1, AlturaX2, promedioX2, periodoX2, observación}</a:t>
            </a:r>
            <a:endParaRPr lang="es-ES" sz="2000" b="1" i="1" dirty="0" smtClean="0">
              <a:latin typeface="+mj-lt"/>
            </a:endParaRPr>
          </a:p>
          <a:p>
            <a:pPr algn="just"/>
            <a:r>
              <a:rPr lang="es-ES" sz="2000" b="1" i="1" dirty="0" smtClean="0">
                <a:latin typeface="+mj-lt"/>
              </a:rPr>
              <a:t>“WW3LastNLecturesStrategy”:</a:t>
            </a:r>
          </a:p>
          <a:p>
            <a:pPr algn="just">
              <a:buNone/>
            </a:pPr>
            <a:r>
              <a:rPr lang="es-AR" sz="2000" i="1" dirty="0" smtClean="0">
                <a:latin typeface="+mj-lt"/>
              </a:rPr>
              <a:t>{Altura T1, dirección T1, período T1,…, altura </a:t>
            </a:r>
            <a:r>
              <a:rPr lang="es-AR" sz="2000" i="1" dirty="0" err="1" smtClean="0">
                <a:latin typeface="+mj-lt"/>
              </a:rPr>
              <a:t>Tn</a:t>
            </a:r>
            <a:r>
              <a:rPr lang="es-AR" sz="2000" i="1" dirty="0" smtClean="0">
                <a:latin typeface="+mj-lt"/>
              </a:rPr>
              <a:t>, dirección </a:t>
            </a:r>
            <a:r>
              <a:rPr lang="es-AR" sz="2000" i="1" dirty="0" err="1" smtClean="0">
                <a:latin typeface="+mj-lt"/>
              </a:rPr>
              <a:t>Tn</a:t>
            </a:r>
            <a:r>
              <a:rPr lang="es-AR" sz="2000" i="1" dirty="0" smtClean="0">
                <a:latin typeface="+mj-lt"/>
              </a:rPr>
              <a:t>, periodo </a:t>
            </a:r>
            <a:r>
              <a:rPr lang="es-AR" sz="2000" i="1" dirty="0" err="1" smtClean="0">
                <a:latin typeface="+mj-lt"/>
              </a:rPr>
              <a:t>Tn</a:t>
            </a:r>
            <a:r>
              <a:rPr lang="es-AR" sz="2000" i="1" dirty="0" smtClean="0">
                <a:latin typeface="+mj-lt"/>
              </a:rPr>
              <a:t>, observación}</a:t>
            </a:r>
            <a:endParaRPr lang="es-ES" sz="2000" b="1" i="1" dirty="0" smtClean="0">
              <a:latin typeface="+mj-lt"/>
            </a:endParaRPr>
          </a:p>
          <a:p>
            <a:pPr algn="just"/>
            <a:r>
              <a:rPr lang="es-ES" sz="2000" b="1" i="1" dirty="0" smtClean="0">
                <a:latin typeface="+mj-lt"/>
              </a:rPr>
              <a:t>“WW3LastNDaysStrategy”:</a:t>
            </a:r>
          </a:p>
          <a:p>
            <a:pPr algn="just">
              <a:buNone/>
            </a:pPr>
            <a:r>
              <a:rPr lang="es-AR" sz="2000" i="1" dirty="0" smtClean="0">
                <a:latin typeface="+mj-lt"/>
              </a:rPr>
              <a:t>{Altura T1, dirección T1, período T1,…, altura </a:t>
            </a:r>
            <a:r>
              <a:rPr lang="es-AR" sz="2000" i="1" dirty="0" err="1" smtClean="0">
                <a:latin typeface="+mj-lt"/>
              </a:rPr>
              <a:t>Tn</a:t>
            </a:r>
            <a:r>
              <a:rPr lang="es-AR" sz="2000" i="1" dirty="0" smtClean="0">
                <a:latin typeface="+mj-lt"/>
              </a:rPr>
              <a:t>, dirección </a:t>
            </a:r>
            <a:r>
              <a:rPr lang="es-AR" sz="2000" i="1" dirty="0" err="1" smtClean="0">
                <a:latin typeface="+mj-lt"/>
              </a:rPr>
              <a:t>Tn</a:t>
            </a:r>
            <a:r>
              <a:rPr lang="es-AR" sz="2000" i="1" dirty="0" smtClean="0">
                <a:latin typeface="+mj-lt"/>
              </a:rPr>
              <a:t>, periodo </a:t>
            </a:r>
            <a:r>
              <a:rPr lang="es-AR" sz="2000" i="1" dirty="0" err="1" smtClean="0">
                <a:latin typeface="+mj-lt"/>
              </a:rPr>
              <a:t>Tn</a:t>
            </a:r>
            <a:r>
              <a:rPr lang="es-AR" sz="2000" i="1" dirty="0" smtClean="0">
                <a:latin typeface="+mj-lt"/>
              </a:rPr>
              <a:t>, observación}</a:t>
            </a:r>
            <a:endParaRPr lang="es-AR" sz="2000" dirty="0" smtClean="0">
              <a:latin typeface="+mj-lt"/>
            </a:endParaRPr>
          </a:p>
          <a:p>
            <a:endParaRPr lang="es-AR" dirty="0" smtClean="0"/>
          </a:p>
          <a:p>
            <a:endParaRPr lang="es-AR" dirty="0"/>
          </a:p>
        </p:txBody>
      </p:sp>
    </p:spTree>
  </p:cSld>
  <p:clrMapOvr>
    <a:masterClrMapping/>
  </p:clrMapOvr>
  <p:transition advTm="134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linds(horizontal)">
                                      <p:cBhvr>
                                        <p:cTn id="23" dur="500"/>
                                        <p:tgtEl>
                                          <p:spTgt spid="3">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blinds(horizontal)">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Contexto</a:t>
            </a:r>
            <a:r>
              <a:rPr lang="en-US" dirty="0" smtClean="0"/>
              <a:t> (1)</a:t>
            </a:r>
            <a:endParaRPr lang="es-AR" dirty="0"/>
          </a:p>
        </p:txBody>
      </p:sp>
      <p:sp>
        <p:nvSpPr>
          <p:cNvPr id="3" name="Content Placeholder 2"/>
          <p:cNvSpPr>
            <a:spLocks noGrp="1"/>
          </p:cNvSpPr>
          <p:nvPr>
            <p:ph idx="1"/>
          </p:nvPr>
        </p:nvSpPr>
        <p:spPr>
          <a:xfrm>
            <a:off x="2957498" y="2000240"/>
            <a:ext cx="6186502" cy="493388"/>
          </a:xfrm>
        </p:spPr>
        <p:txBody>
          <a:bodyPr>
            <a:normAutofit lnSpcReduction="10000"/>
          </a:bodyPr>
          <a:lstStyle/>
          <a:p>
            <a:pPr>
              <a:buNone/>
            </a:pPr>
            <a:r>
              <a:rPr lang="es-ES_tradnl" sz="2800" dirty="0" smtClean="0">
                <a:latin typeface="+mj-lt"/>
              </a:rPr>
              <a:t>Olas en la costa</a:t>
            </a:r>
          </a:p>
          <a:p>
            <a:endParaRPr lang="es-AR" dirty="0"/>
          </a:p>
        </p:txBody>
      </p:sp>
      <p:sp>
        <p:nvSpPr>
          <p:cNvPr id="25602" name="AutoShape 2" descr="nearshore_wave_montage of 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5604" name="AutoShape 4" descr="nearshore_wave_montage of 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5608" name="AutoShape 8" descr="nearshore_wave_montage of 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5610" name="AutoShape 10" descr="nearshore_wave_montage of 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9" name="Picture 8" descr="nearshore_wave_montage.jpg"/>
          <p:cNvPicPr>
            <a:picLocks noChangeAspect="1"/>
          </p:cNvPicPr>
          <p:nvPr/>
        </p:nvPicPr>
        <p:blipFill>
          <a:blip r:embed="rId3" cstate="print"/>
          <a:stretch>
            <a:fillRect/>
          </a:stretch>
        </p:blipFill>
        <p:spPr>
          <a:xfrm>
            <a:off x="1428728" y="2532074"/>
            <a:ext cx="5953140" cy="3968760"/>
          </a:xfrm>
          <a:prstGeom prst="rect">
            <a:avLst/>
          </a:prstGeom>
        </p:spPr>
      </p:pic>
    </p:spTree>
  </p:cSld>
  <p:clrMapOvr>
    <a:masterClrMapping/>
  </p:clrMapOvr>
  <p:transition advTm="93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66" y="785794"/>
            <a:ext cx="8229600" cy="642934"/>
          </a:xfrm>
        </p:spPr>
        <p:txBody>
          <a:bodyPr>
            <a:normAutofit fontScale="90000"/>
          </a:bodyPr>
          <a:lstStyle/>
          <a:p>
            <a:r>
              <a:rPr lang="es-ES_tradnl" dirty="0" smtClean="0"/>
              <a:t/>
            </a:r>
            <a:br>
              <a:rPr lang="es-ES_tradnl" dirty="0" smtClean="0"/>
            </a:br>
            <a:r>
              <a:rPr lang="es-ES_tradnl" dirty="0" smtClean="0"/>
              <a:t/>
            </a:r>
            <a:br>
              <a:rPr lang="es-ES_tradnl" dirty="0" smtClean="0"/>
            </a:br>
            <a:r>
              <a:rPr lang="es-ES_tradnl" dirty="0" smtClean="0"/>
              <a:t>Contexto (</a:t>
            </a:r>
            <a:r>
              <a:rPr lang="es-ES_tradnl" dirty="0" smtClean="0"/>
              <a:t>2)</a:t>
            </a:r>
            <a:endParaRPr lang="es-AR" dirty="0"/>
          </a:p>
        </p:txBody>
      </p:sp>
      <p:pic>
        <p:nvPicPr>
          <p:cNvPr id="4" name="Picture 3" descr="wave parts ES.jpg"/>
          <p:cNvPicPr>
            <a:picLocks noChangeAspect="1"/>
          </p:cNvPicPr>
          <p:nvPr/>
        </p:nvPicPr>
        <p:blipFill>
          <a:blip r:embed="rId3" cstate="print"/>
          <a:stretch>
            <a:fillRect/>
          </a:stretch>
        </p:blipFill>
        <p:spPr>
          <a:xfrm>
            <a:off x="928662" y="2071678"/>
            <a:ext cx="7286676" cy="3500462"/>
          </a:xfrm>
          <a:prstGeom prst="rect">
            <a:avLst/>
          </a:prstGeom>
        </p:spPr>
      </p:pic>
      <p:sp>
        <p:nvSpPr>
          <p:cNvPr id="5" name="TextBox 4"/>
          <p:cNvSpPr txBox="1"/>
          <p:nvPr/>
        </p:nvSpPr>
        <p:spPr>
          <a:xfrm>
            <a:off x="857224" y="1500174"/>
            <a:ext cx="3500462" cy="461665"/>
          </a:xfrm>
          <a:prstGeom prst="rect">
            <a:avLst/>
          </a:prstGeom>
          <a:noFill/>
        </p:spPr>
        <p:txBody>
          <a:bodyPr wrap="square" rtlCol="0">
            <a:spAutoFit/>
          </a:bodyPr>
          <a:lstStyle/>
          <a:p>
            <a:r>
              <a:rPr lang="en-US" sz="2400" dirty="0" err="1" smtClean="0">
                <a:latin typeface="+mj-lt"/>
              </a:rPr>
              <a:t>Parametros</a:t>
            </a:r>
            <a:r>
              <a:rPr lang="en-US" sz="2400" dirty="0" smtClean="0">
                <a:latin typeface="+mj-lt"/>
              </a:rPr>
              <a:t> de </a:t>
            </a:r>
            <a:r>
              <a:rPr lang="en-US" sz="2400" dirty="0" err="1" smtClean="0">
                <a:latin typeface="+mj-lt"/>
              </a:rPr>
              <a:t>ola</a:t>
            </a:r>
            <a:endParaRPr lang="es-AR" sz="2400" dirty="0">
              <a:latin typeface="+mj-lt"/>
            </a:endParaRPr>
          </a:p>
        </p:txBody>
      </p:sp>
    </p:spTree>
  </p:cSld>
  <p:clrMapOvr>
    <a:masterClrMapping/>
  </p:clrMapOvr>
  <p:transition advTm="93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85794"/>
            <a:ext cx="8229600" cy="1143000"/>
          </a:xfrm>
        </p:spPr>
        <p:txBody>
          <a:bodyPr>
            <a:normAutofit fontScale="90000"/>
          </a:bodyPr>
          <a:lstStyle/>
          <a:p>
            <a:r>
              <a:rPr lang="en-US" dirty="0" err="1" smtClean="0"/>
              <a:t>Contexto</a:t>
            </a:r>
            <a:r>
              <a:rPr lang="en-US" dirty="0" smtClean="0"/>
              <a:t> (</a:t>
            </a:r>
            <a:r>
              <a:rPr lang="en-US" dirty="0" smtClean="0"/>
              <a:t>3)</a:t>
            </a:r>
            <a:br>
              <a:rPr lang="en-US" dirty="0" smtClean="0"/>
            </a:br>
            <a:endParaRPr lang="es-AR" dirty="0"/>
          </a:p>
        </p:txBody>
      </p:sp>
      <p:sp>
        <p:nvSpPr>
          <p:cNvPr id="3" name="Content Placeholder 2"/>
          <p:cNvSpPr>
            <a:spLocks noGrp="1"/>
          </p:cNvSpPr>
          <p:nvPr>
            <p:ph idx="1"/>
          </p:nvPr>
        </p:nvSpPr>
        <p:spPr/>
        <p:txBody>
          <a:bodyPr>
            <a:normAutofit/>
          </a:bodyPr>
          <a:lstStyle/>
          <a:p>
            <a:endParaRPr lang="en-US" dirty="0" smtClean="0"/>
          </a:p>
          <a:p>
            <a:pPr>
              <a:buNone/>
            </a:pPr>
            <a:endParaRPr lang="en-US" dirty="0" smtClean="0"/>
          </a:p>
          <a:p>
            <a:endParaRPr lang="en-US" dirty="0" smtClean="0"/>
          </a:p>
          <a:p>
            <a:pPr>
              <a:buNone/>
            </a:pPr>
            <a:endParaRPr lang="en-US" dirty="0" smtClean="0"/>
          </a:p>
          <a:p>
            <a:endParaRPr lang="en-US" dirty="0" smtClean="0"/>
          </a:p>
          <a:p>
            <a:pPr>
              <a:buNone/>
            </a:pPr>
            <a:endParaRPr lang="es-AR" dirty="0"/>
          </a:p>
        </p:txBody>
      </p:sp>
      <p:sp>
        <p:nvSpPr>
          <p:cNvPr id="12" name="TextBox 11"/>
          <p:cNvSpPr txBox="1"/>
          <p:nvPr/>
        </p:nvSpPr>
        <p:spPr>
          <a:xfrm>
            <a:off x="714348" y="1428736"/>
            <a:ext cx="4560287" cy="461665"/>
          </a:xfrm>
          <a:prstGeom prst="rect">
            <a:avLst/>
          </a:prstGeom>
          <a:noFill/>
        </p:spPr>
        <p:txBody>
          <a:bodyPr wrap="none" rtlCol="0">
            <a:spAutoFit/>
          </a:bodyPr>
          <a:lstStyle/>
          <a:p>
            <a:r>
              <a:rPr lang="en-US" sz="2400" dirty="0" err="1" smtClean="0">
                <a:latin typeface="+mj-lt"/>
              </a:rPr>
              <a:t>Pronóstico</a:t>
            </a:r>
            <a:r>
              <a:rPr lang="en-US" sz="2400" dirty="0" smtClean="0">
                <a:latin typeface="+mj-lt"/>
              </a:rPr>
              <a:t> de </a:t>
            </a:r>
            <a:r>
              <a:rPr lang="en-US" sz="2400" dirty="0" err="1" smtClean="0">
                <a:latin typeface="+mj-lt"/>
              </a:rPr>
              <a:t>olas</a:t>
            </a:r>
            <a:r>
              <a:rPr lang="en-US" sz="2400" dirty="0" smtClean="0">
                <a:latin typeface="+mj-lt"/>
              </a:rPr>
              <a:t> - Wave Watch III</a:t>
            </a:r>
            <a:endParaRPr lang="es-AR" sz="2400" dirty="0">
              <a:latin typeface="+mj-lt"/>
            </a:endParaRPr>
          </a:p>
        </p:txBody>
      </p:sp>
      <p:sp>
        <p:nvSpPr>
          <p:cNvPr id="38914" name="AutoShape 2"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38916" name="AutoShape 4"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38918" name="AutoShape 6"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13" name="forecastGlobal.avi">
            <a:hlinkClick r:id="" action="ppaction://media"/>
          </p:cNvPr>
          <p:cNvPicPr>
            <a:picLocks noRot="1" noChangeAspect="1"/>
          </p:cNvPicPr>
          <p:nvPr>
            <a:videoFile r:link="rId1"/>
          </p:nvPr>
        </p:nvPicPr>
        <p:blipFill>
          <a:blip r:embed="rId4" cstate="print"/>
          <a:stretch>
            <a:fillRect/>
          </a:stretch>
        </p:blipFill>
        <p:spPr>
          <a:xfrm>
            <a:off x="1643042" y="2085966"/>
            <a:ext cx="5381620" cy="4305296"/>
          </a:xfrm>
          <a:prstGeom prst="rect">
            <a:avLst/>
          </a:prstGeom>
        </p:spPr>
      </p:pic>
    </p:spTree>
  </p:cSld>
  <p:clrMapOvr>
    <a:masterClrMapping/>
  </p:clrMapOvr>
  <p:transition advTm="2280"/>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3"/>
                                        </p:tgtEl>
                                      </p:cBhvr>
                                    </p:cmd>
                                  </p:childTnLst>
                                </p:cTn>
                              </p:par>
                            </p:childTnLst>
                          </p:cTn>
                        </p:par>
                      </p:childTnLst>
                    </p:cTn>
                  </p:par>
                </p:childTnLst>
              </p:cTn>
              <p:nextCondLst>
                <p:cond evt="onClick" delay="0">
                  <p:tgtEl>
                    <p:spTgt spid="13"/>
                  </p:tgtEl>
                </p:cond>
              </p:nextCondLst>
            </p:seq>
            <p:video>
              <p:cMediaNode>
                <p:cTn id="7" fill="hold" display="0">
                  <p:stCondLst>
                    <p:cond delay="indefinite"/>
                  </p:stCondLst>
                  <p:endCondLst>
                    <p:cond evt="onNext" delay="0">
                      <p:tgtEl>
                        <p:sldTgt/>
                      </p:tgtEl>
                    </p:cond>
                    <p:cond evt="onPrev" delay="0">
                      <p:tgtEl>
                        <p:sldTgt/>
                      </p:tgtEl>
                    </p:cond>
                  </p:endCondLst>
                </p:cTn>
                <p:tgtEl>
                  <p:spTgt spid="13"/>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85794"/>
            <a:ext cx="8229600" cy="1143000"/>
          </a:xfrm>
        </p:spPr>
        <p:txBody>
          <a:bodyPr/>
          <a:lstStyle/>
          <a:p>
            <a:r>
              <a:rPr lang="en-US" dirty="0" err="1" smtClean="0"/>
              <a:t>Contexto</a:t>
            </a:r>
            <a:r>
              <a:rPr lang="en-US" dirty="0" smtClean="0"/>
              <a:t> (4)</a:t>
            </a:r>
            <a:endParaRPr lang="es-AR" dirty="0"/>
          </a:p>
        </p:txBody>
      </p:sp>
      <p:sp>
        <p:nvSpPr>
          <p:cNvPr id="3" name="Content Placeholder 2"/>
          <p:cNvSpPr>
            <a:spLocks noGrp="1"/>
          </p:cNvSpPr>
          <p:nvPr>
            <p:ph idx="1"/>
          </p:nvPr>
        </p:nvSpPr>
        <p:spPr/>
        <p:txBody>
          <a:bodyPr>
            <a:normAutofit/>
          </a:bodyPr>
          <a:lstStyle/>
          <a:p>
            <a:endParaRPr lang="en-US" dirty="0" smtClean="0"/>
          </a:p>
          <a:p>
            <a:pPr>
              <a:buNone/>
            </a:pPr>
            <a:endParaRPr lang="en-US" dirty="0" smtClean="0"/>
          </a:p>
          <a:p>
            <a:endParaRPr lang="en-US" dirty="0" smtClean="0"/>
          </a:p>
          <a:p>
            <a:pPr>
              <a:buNone/>
            </a:pPr>
            <a:endParaRPr lang="en-US" dirty="0" smtClean="0"/>
          </a:p>
          <a:p>
            <a:endParaRPr lang="en-US" dirty="0" smtClean="0"/>
          </a:p>
          <a:p>
            <a:pPr>
              <a:buNone/>
            </a:pPr>
            <a:endParaRPr lang="es-AR" dirty="0"/>
          </a:p>
        </p:txBody>
      </p:sp>
      <p:pic>
        <p:nvPicPr>
          <p:cNvPr id="3083" name="Picture 11" descr="http://www.worldwavedata.com/plaatjes/val03.jpg"/>
          <p:cNvPicPr>
            <a:picLocks noChangeAspect="1" noChangeArrowheads="1"/>
          </p:cNvPicPr>
          <p:nvPr/>
        </p:nvPicPr>
        <p:blipFill>
          <a:blip r:embed="rId4" cstate="print"/>
          <a:srcRect/>
          <a:stretch>
            <a:fillRect/>
          </a:stretch>
        </p:blipFill>
        <p:spPr bwMode="auto">
          <a:xfrm>
            <a:off x="2143108" y="3050024"/>
            <a:ext cx="4214842" cy="3736562"/>
          </a:xfrm>
          <a:prstGeom prst="rect">
            <a:avLst/>
          </a:prstGeom>
          <a:noFill/>
        </p:spPr>
      </p:pic>
      <p:sp>
        <p:nvSpPr>
          <p:cNvPr id="12" name="TextBox 11"/>
          <p:cNvSpPr txBox="1"/>
          <p:nvPr/>
        </p:nvSpPr>
        <p:spPr>
          <a:xfrm>
            <a:off x="642910" y="2000240"/>
            <a:ext cx="4500594" cy="1015663"/>
          </a:xfrm>
          <a:prstGeom prst="rect">
            <a:avLst/>
          </a:prstGeom>
          <a:noFill/>
        </p:spPr>
        <p:txBody>
          <a:bodyPr wrap="square" rtlCol="0">
            <a:spAutoFit/>
          </a:bodyPr>
          <a:lstStyle/>
          <a:p>
            <a:r>
              <a:rPr lang="en-US" sz="2400" dirty="0" smtClean="0">
                <a:latin typeface="+mj-lt"/>
              </a:rPr>
              <a:t>Wave Watch III</a:t>
            </a:r>
          </a:p>
          <a:p>
            <a:endParaRPr lang="en-US" dirty="0" smtClean="0">
              <a:latin typeface="+mj-lt"/>
            </a:endParaRPr>
          </a:p>
          <a:p>
            <a:r>
              <a:rPr lang="en-US" dirty="0" err="1" smtClean="0">
                <a:latin typeface="+mj-lt"/>
              </a:rPr>
              <a:t>Particionamiento</a:t>
            </a:r>
            <a:r>
              <a:rPr lang="en-US" dirty="0" smtClean="0">
                <a:latin typeface="+mj-lt"/>
              </a:rPr>
              <a:t> del </a:t>
            </a:r>
            <a:r>
              <a:rPr lang="en-US" dirty="0" err="1" smtClean="0">
                <a:latin typeface="+mj-lt"/>
              </a:rPr>
              <a:t>oceano</a:t>
            </a:r>
            <a:r>
              <a:rPr lang="en-US" dirty="0" smtClean="0">
                <a:latin typeface="+mj-lt"/>
              </a:rPr>
              <a:t> en </a:t>
            </a:r>
            <a:r>
              <a:rPr lang="en-US" dirty="0" err="1" smtClean="0">
                <a:latin typeface="+mj-lt"/>
              </a:rPr>
              <a:t>grillas</a:t>
            </a:r>
            <a:r>
              <a:rPr lang="en-US" dirty="0" smtClean="0">
                <a:latin typeface="+mj-lt"/>
              </a:rPr>
              <a:t>.</a:t>
            </a:r>
            <a:endParaRPr lang="es-AR" dirty="0">
              <a:latin typeface="+mj-lt"/>
            </a:endParaRPr>
          </a:p>
        </p:txBody>
      </p:sp>
      <p:cxnSp>
        <p:nvCxnSpPr>
          <p:cNvPr id="14" name="Straight Arrow Connector 13"/>
          <p:cNvCxnSpPr/>
          <p:nvPr/>
        </p:nvCxnSpPr>
        <p:spPr>
          <a:xfrm rot="5400000" flipH="1" flipV="1">
            <a:off x="4929190" y="3571876"/>
            <a:ext cx="1643074" cy="1643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6643702" y="3143248"/>
            <a:ext cx="2143140"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Altura</a:t>
            </a:r>
            <a:endParaRPr lang="en-US" dirty="0" smtClean="0">
              <a:latin typeface="+mj-lt"/>
            </a:endParaRPr>
          </a:p>
          <a:p>
            <a:pPr algn="ctr"/>
            <a:r>
              <a:rPr lang="en-US" dirty="0" err="1" smtClean="0">
                <a:latin typeface="+mj-lt"/>
              </a:rPr>
              <a:t>Direccion</a:t>
            </a:r>
            <a:endParaRPr lang="en-US" dirty="0" smtClean="0">
              <a:latin typeface="+mj-lt"/>
            </a:endParaRPr>
          </a:p>
          <a:p>
            <a:pPr algn="ctr"/>
            <a:r>
              <a:rPr lang="en-US" dirty="0" err="1" smtClean="0">
                <a:latin typeface="+mj-lt"/>
              </a:rPr>
              <a:t>Periodo</a:t>
            </a:r>
            <a:endParaRPr lang="es-AR" dirty="0">
              <a:latin typeface="+mj-lt"/>
            </a:endParaRPr>
          </a:p>
        </p:txBody>
      </p:sp>
    </p:spTree>
    <p:custDataLst>
      <p:tags r:id="rId1"/>
    </p:custDataLst>
  </p:cSld>
  <p:clrMapOvr>
    <a:masterClrMapping/>
  </p:clrMapOvr>
  <p:transition advTm="388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solidFill>
                  <a:schemeClr val="accent2">
                    <a:lumMod val="75000"/>
                  </a:schemeClr>
                </a:solidFill>
                <a:latin typeface="+mj-lt"/>
              </a:rPr>
              <a:t>Problemática</a:t>
            </a:r>
            <a:endParaRPr lang="en-US" dirty="0" smtClean="0">
              <a:solidFill>
                <a:schemeClr val="accent2">
                  <a:lumMod val="75000"/>
                </a:schemeClr>
              </a:solidFill>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85794"/>
            <a:ext cx="8229600" cy="1143000"/>
          </a:xfrm>
        </p:spPr>
        <p:txBody>
          <a:bodyPr/>
          <a:lstStyle/>
          <a:p>
            <a:r>
              <a:rPr lang="en-US" dirty="0" err="1" smtClean="0"/>
              <a:t>Problemática</a:t>
            </a:r>
            <a:r>
              <a:rPr lang="en-US" dirty="0" smtClean="0"/>
              <a:t> (1)</a:t>
            </a:r>
            <a:endParaRPr lang="es-AR" dirty="0"/>
          </a:p>
        </p:txBody>
      </p:sp>
      <p:sp>
        <p:nvSpPr>
          <p:cNvPr id="3" name="Content Placeholder 2"/>
          <p:cNvSpPr>
            <a:spLocks noGrp="1"/>
          </p:cNvSpPr>
          <p:nvPr>
            <p:ph idx="1"/>
          </p:nvPr>
        </p:nvSpPr>
        <p:spPr>
          <a:xfrm>
            <a:off x="500034" y="1643050"/>
            <a:ext cx="8229600" cy="779140"/>
          </a:xfrm>
        </p:spPr>
        <p:txBody>
          <a:bodyPr>
            <a:normAutofit/>
          </a:bodyPr>
          <a:lstStyle/>
          <a:p>
            <a:pPr lvl="8">
              <a:buNone/>
            </a:pPr>
            <a:endParaRPr lang="en-US" dirty="0" smtClean="0"/>
          </a:p>
          <a:p>
            <a:pPr lvl="8">
              <a:buNone/>
            </a:pPr>
            <a:endParaRPr lang="en-US" dirty="0" smtClean="0"/>
          </a:p>
          <a:p>
            <a:pPr>
              <a:buNone/>
            </a:pPr>
            <a:endParaRPr lang="en-US" dirty="0" smtClean="0"/>
          </a:p>
          <a:p>
            <a:endParaRPr lang="en-US" dirty="0" smtClean="0"/>
          </a:p>
          <a:p>
            <a:endParaRPr lang="en-US" dirty="0" smtClean="0"/>
          </a:p>
          <a:p>
            <a:pPr>
              <a:buNone/>
            </a:pPr>
            <a:endParaRPr lang="en-US" dirty="0" smtClean="0"/>
          </a:p>
          <a:p>
            <a:endParaRPr lang="en-US" dirty="0" smtClean="0"/>
          </a:p>
          <a:p>
            <a:pPr>
              <a:buNone/>
            </a:pPr>
            <a:endParaRPr lang="en-US" dirty="0" smtClean="0"/>
          </a:p>
          <a:p>
            <a:endParaRPr lang="en-US" dirty="0" smtClean="0"/>
          </a:p>
          <a:p>
            <a:pPr>
              <a:buNone/>
            </a:pPr>
            <a:endParaRPr lang="es-AR" dirty="0"/>
          </a:p>
        </p:txBody>
      </p:sp>
      <p:sp>
        <p:nvSpPr>
          <p:cNvPr id="11" name="TextBox 10"/>
          <p:cNvSpPr txBox="1"/>
          <p:nvPr/>
        </p:nvSpPr>
        <p:spPr>
          <a:xfrm>
            <a:off x="0" y="2357430"/>
            <a:ext cx="4214810" cy="369332"/>
          </a:xfrm>
          <a:prstGeom prst="rect">
            <a:avLst/>
          </a:prstGeom>
          <a:noFill/>
        </p:spPr>
        <p:txBody>
          <a:bodyPr wrap="square" rtlCol="0">
            <a:spAutoFit/>
          </a:bodyPr>
          <a:lstStyle/>
          <a:p>
            <a:r>
              <a:rPr lang="en-US" dirty="0" smtClean="0">
                <a:latin typeface="+mj-lt"/>
              </a:rPr>
              <a:t>Estado del mar en un </a:t>
            </a:r>
            <a:r>
              <a:rPr lang="en-US" dirty="0" err="1" smtClean="0">
                <a:latin typeface="+mj-lt"/>
              </a:rPr>
              <a:t>punto</a:t>
            </a:r>
            <a:r>
              <a:rPr lang="en-US" dirty="0" smtClean="0">
                <a:latin typeface="+mj-lt"/>
              </a:rPr>
              <a:t> de la </a:t>
            </a:r>
            <a:r>
              <a:rPr lang="en-US" dirty="0" err="1" smtClean="0">
                <a:latin typeface="+mj-lt"/>
              </a:rPr>
              <a:t>grilla</a:t>
            </a:r>
            <a:endParaRPr lang="es-AR" dirty="0">
              <a:latin typeface="+mj-lt"/>
            </a:endParaRPr>
          </a:p>
        </p:txBody>
      </p:sp>
      <p:cxnSp>
        <p:nvCxnSpPr>
          <p:cNvPr id="13" name="Straight Connector 12"/>
          <p:cNvCxnSpPr/>
          <p:nvPr/>
        </p:nvCxnSpPr>
        <p:spPr>
          <a:xfrm rot="5400000">
            <a:off x="2143108" y="4286256"/>
            <a:ext cx="4143404"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0" y="2357430"/>
            <a:ext cx="4128374" cy="369332"/>
          </a:xfrm>
          <a:prstGeom prst="rect">
            <a:avLst/>
          </a:prstGeom>
          <a:noFill/>
        </p:spPr>
        <p:txBody>
          <a:bodyPr wrap="none" rtlCol="0">
            <a:spAutoFit/>
          </a:bodyPr>
          <a:lstStyle/>
          <a:p>
            <a:r>
              <a:rPr lang="en-US" dirty="0" err="1" smtClean="0">
                <a:latin typeface="+mj-lt"/>
              </a:rPr>
              <a:t>Reporte</a:t>
            </a:r>
            <a:r>
              <a:rPr lang="en-US" dirty="0" smtClean="0">
                <a:latin typeface="+mj-lt"/>
              </a:rPr>
              <a:t> de </a:t>
            </a:r>
            <a:r>
              <a:rPr lang="en-US" dirty="0" err="1" smtClean="0">
                <a:latin typeface="+mj-lt"/>
              </a:rPr>
              <a:t>altura</a:t>
            </a:r>
            <a:r>
              <a:rPr lang="en-US" dirty="0" smtClean="0">
                <a:latin typeface="+mj-lt"/>
              </a:rPr>
              <a:t> en la </a:t>
            </a:r>
            <a:r>
              <a:rPr lang="en-US" dirty="0" err="1" smtClean="0">
                <a:latin typeface="+mj-lt"/>
              </a:rPr>
              <a:t>ola</a:t>
            </a:r>
            <a:r>
              <a:rPr lang="en-US" dirty="0" smtClean="0">
                <a:latin typeface="+mj-lt"/>
              </a:rPr>
              <a:t> </a:t>
            </a:r>
            <a:r>
              <a:rPr lang="en-US" dirty="0" err="1" smtClean="0">
                <a:latin typeface="+mj-lt"/>
              </a:rPr>
              <a:t>sobre</a:t>
            </a:r>
            <a:r>
              <a:rPr lang="en-US" dirty="0" smtClean="0">
                <a:latin typeface="+mj-lt"/>
              </a:rPr>
              <a:t> la </a:t>
            </a:r>
            <a:r>
              <a:rPr lang="en-US" dirty="0" err="1" smtClean="0">
                <a:latin typeface="+mj-lt"/>
              </a:rPr>
              <a:t>costa</a:t>
            </a:r>
            <a:endParaRPr lang="es-AR" dirty="0">
              <a:latin typeface="+mj-lt"/>
            </a:endParaRPr>
          </a:p>
        </p:txBody>
      </p:sp>
      <p:sp>
        <p:nvSpPr>
          <p:cNvPr id="18" name="TextBox 17"/>
          <p:cNvSpPr txBox="1"/>
          <p:nvPr/>
        </p:nvSpPr>
        <p:spPr>
          <a:xfrm>
            <a:off x="4572000" y="3357562"/>
            <a:ext cx="3786214" cy="1754326"/>
          </a:xfrm>
          <a:prstGeom prst="rect">
            <a:avLst/>
          </a:prstGeom>
          <a:noFill/>
        </p:spPr>
        <p:txBody>
          <a:bodyPr wrap="square" rtlCol="0">
            <a:spAutoFit/>
          </a:bodyPr>
          <a:lstStyle/>
          <a:p>
            <a:r>
              <a:rPr lang="en-US" dirty="0" smtClean="0">
                <a:latin typeface="+mj-lt"/>
              </a:rPr>
              <a:t>Lugar 1: 0.2 </a:t>
            </a:r>
            <a:r>
              <a:rPr lang="en-US" dirty="0" err="1" smtClean="0">
                <a:latin typeface="+mj-lt"/>
              </a:rPr>
              <a:t>mts</a:t>
            </a:r>
            <a:endParaRPr lang="en-US" dirty="0" smtClean="0">
              <a:latin typeface="+mj-lt"/>
            </a:endParaRPr>
          </a:p>
          <a:p>
            <a:endParaRPr lang="en-US" dirty="0" smtClean="0">
              <a:latin typeface="+mj-lt"/>
            </a:endParaRPr>
          </a:p>
          <a:p>
            <a:r>
              <a:rPr lang="en-US" dirty="0" smtClean="0">
                <a:latin typeface="+mj-lt"/>
              </a:rPr>
              <a:t>Lugar 2: 1.7 </a:t>
            </a:r>
            <a:r>
              <a:rPr lang="en-US" dirty="0" err="1" smtClean="0">
                <a:latin typeface="+mj-lt"/>
              </a:rPr>
              <a:t>mts</a:t>
            </a:r>
            <a:endParaRPr lang="en-US" dirty="0" smtClean="0">
              <a:latin typeface="+mj-lt"/>
            </a:endParaRPr>
          </a:p>
          <a:p>
            <a:endParaRPr lang="en-US" dirty="0" smtClean="0">
              <a:latin typeface="+mj-lt"/>
            </a:endParaRPr>
          </a:p>
          <a:p>
            <a:r>
              <a:rPr lang="en-US" dirty="0" smtClean="0">
                <a:latin typeface="+mj-lt"/>
              </a:rPr>
              <a:t>Lugar 3: 0.5 </a:t>
            </a:r>
            <a:r>
              <a:rPr lang="en-US" dirty="0" err="1" smtClean="0">
                <a:latin typeface="+mj-lt"/>
              </a:rPr>
              <a:t>mts</a:t>
            </a:r>
            <a:endParaRPr lang="en-US" dirty="0" smtClean="0">
              <a:latin typeface="+mj-lt"/>
            </a:endParaRPr>
          </a:p>
          <a:p>
            <a:endParaRPr lang="es-AR" dirty="0"/>
          </a:p>
        </p:txBody>
      </p:sp>
      <p:sp>
        <p:nvSpPr>
          <p:cNvPr id="19" name="TextBox 18"/>
          <p:cNvSpPr txBox="1"/>
          <p:nvPr/>
        </p:nvSpPr>
        <p:spPr>
          <a:xfrm>
            <a:off x="1285852" y="3357562"/>
            <a:ext cx="3143272" cy="2246769"/>
          </a:xfrm>
          <a:prstGeom prst="rect">
            <a:avLst/>
          </a:prstGeom>
          <a:noFill/>
        </p:spPr>
        <p:txBody>
          <a:bodyPr wrap="square" rtlCol="0">
            <a:spAutoFit/>
          </a:bodyPr>
          <a:lstStyle/>
          <a:p>
            <a:r>
              <a:rPr lang="en-US" sz="2800" dirty="0" err="1" smtClean="0">
                <a:latin typeface="+mj-lt"/>
              </a:rPr>
              <a:t>Altura</a:t>
            </a:r>
            <a:r>
              <a:rPr lang="en-US" sz="2800" dirty="0" smtClean="0">
                <a:latin typeface="+mj-lt"/>
              </a:rPr>
              <a:t>: 1.7 </a:t>
            </a:r>
            <a:r>
              <a:rPr lang="en-US" sz="2800" dirty="0" err="1" smtClean="0">
                <a:latin typeface="+mj-lt"/>
              </a:rPr>
              <a:t>mts</a:t>
            </a:r>
            <a:endParaRPr lang="en-US" sz="2800" dirty="0" smtClean="0">
              <a:latin typeface="+mj-lt"/>
            </a:endParaRPr>
          </a:p>
          <a:p>
            <a:endParaRPr lang="en-US" sz="2800" dirty="0" smtClean="0">
              <a:latin typeface="+mj-lt"/>
            </a:endParaRPr>
          </a:p>
          <a:p>
            <a:r>
              <a:rPr lang="en-US" sz="2800" dirty="0" err="1" smtClean="0">
                <a:latin typeface="+mj-lt"/>
              </a:rPr>
              <a:t>Direccion</a:t>
            </a:r>
            <a:r>
              <a:rPr lang="en-US" sz="2800" dirty="0" smtClean="0">
                <a:latin typeface="+mj-lt"/>
              </a:rPr>
              <a:t>: Sur</a:t>
            </a:r>
          </a:p>
          <a:p>
            <a:endParaRPr lang="en-US" sz="2800" dirty="0" smtClean="0">
              <a:latin typeface="+mj-lt"/>
            </a:endParaRPr>
          </a:p>
          <a:p>
            <a:r>
              <a:rPr lang="en-US" sz="2800" dirty="0" err="1" smtClean="0">
                <a:latin typeface="+mj-lt"/>
              </a:rPr>
              <a:t>Periodo</a:t>
            </a:r>
            <a:r>
              <a:rPr lang="en-US" sz="2800" dirty="0" smtClean="0">
                <a:latin typeface="+mj-lt"/>
              </a:rPr>
              <a:t>: 12 </a:t>
            </a:r>
            <a:r>
              <a:rPr lang="en-US" sz="2800" dirty="0" err="1" smtClean="0">
                <a:latin typeface="+mj-lt"/>
              </a:rPr>
              <a:t>seg</a:t>
            </a:r>
            <a:r>
              <a:rPr lang="en-US" dirty="0" smtClean="0">
                <a:latin typeface="+mj-lt"/>
              </a:rPr>
              <a:t>. </a:t>
            </a:r>
            <a:endParaRPr lang="es-AR" dirty="0">
              <a:latin typeface="+mj-lt"/>
            </a:endParaRPr>
          </a:p>
        </p:txBody>
      </p:sp>
      <p:pic>
        <p:nvPicPr>
          <p:cNvPr id="20484" name="Picture 4" descr="http://www.bestfreeicons.com/smimages/wave-icon.png"/>
          <p:cNvPicPr>
            <a:picLocks noChangeAspect="1" noChangeArrowheads="1"/>
          </p:cNvPicPr>
          <p:nvPr/>
        </p:nvPicPr>
        <p:blipFill>
          <a:blip r:embed="rId3" cstate="print"/>
          <a:srcRect/>
          <a:stretch>
            <a:fillRect/>
          </a:stretch>
        </p:blipFill>
        <p:spPr bwMode="auto">
          <a:xfrm>
            <a:off x="500034" y="3214686"/>
            <a:ext cx="647696" cy="647697"/>
          </a:xfrm>
          <a:prstGeom prst="rect">
            <a:avLst/>
          </a:prstGeom>
          <a:noFill/>
        </p:spPr>
      </p:pic>
      <p:pic>
        <p:nvPicPr>
          <p:cNvPr id="20486" name="Picture 6" descr="http://skybarge.com/map/DirectionIcon.gif"/>
          <p:cNvPicPr>
            <a:picLocks noChangeAspect="1" noChangeArrowheads="1"/>
          </p:cNvPicPr>
          <p:nvPr/>
        </p:nvPicPr>
        <p:blipFill>
          <a:blip r:embed="rId4" cstate="print"/>
          <a:srcRect/>
          <a:stretch>
            <a:fillRect/>
          </a:stretch>
        </p:blipFill>
        <p:spPr bwMode="auto">
          <a:xfrm>
            <a:off x="285720" y="3857628"/>
            <a:ext cx="1090584" cy="1055407"/>
          </a:xfrm>
          <a:prstGeom prst="rect">
            <a:avLst/>
          </a:prstGeom>
          <a:noFill/>
        </p:spPr>
      </p:pic>
      <p:pic>
        <p:nvPicPr>
          <p:cNvPr id="20488" name="Picture 8" descr="http://static.commentcamarche.net/en.kioskea.net/faq/images/2228-timer-icon-s-.png"/>
          <p:cNvPicPr>
            <a:picLocks noChangeAspect="1" noChangeArrowheads="1"/>
          </p:cNvPicPr>
          <p:nvPr/>
        </p:nvPicPr>
        <p:blipFill>
          <a:blip r:embed="rId5" cstate="print"/>
          <a:srcRect/>
          <a:stretch>
            <a:fillRect/>
          </a:stretch>
        </p:blipFill>
        <p:spPr bwMode="auto">
          <a:xfrm>
            <a:off x="428596" y="4929198"/>
            <a:ext cx="714340" cy="714340"/>
          </a:xfrm>
          <a:prstGeom prst="rect">
            <a:avLst/>
          </a:prstGeom>
          <a:noFill/>
        </p:spPr>
      </p:pic>
      <p:sp>
        <p:nvSpPr>
          <p:cNvPr id="20490" name="AutoShape 10"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496" name="AutoShape 16"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498" name="AutoShape 18"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500" name="AutoShape 20" descr="http://www.ubatubasurfcam.com.br/v2/fotos_dia/ita3.jpg"/>
          <p:cNvSpPr>
            <a:spLocks noChangeAspect="1" noChangeArrowheads="1"/>
          </p:cNvSpPr>
          <p:nvPr/>
        </p:nvSpPr>
        <p:spPr bwMode="auto">
          <a:xfrm>
            <a:off x="-642974" y="1071546"/>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501" name="AutoShape 21" descr="http://www.ubatubasurfcam.com.br/v2/fotos_dia/ubacamlogo.jpg"/>
          <p:cNvSpPr>
            <a:spLocks noChangeAspect="1" noChangeArrowheads="1"/>
          </p:cNvSpPr>
          <p:nvPr/>
        </p:nvSpPr>
        <p:spPr bwMode="auto">
          <a:xfrm>
            <a:off x="119063" y="2035175"/>
            <a:ext cx="447675" cy="428625"/>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503" name="AutoShape 23"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Tree>
  </p:cSld>
  <p:clrMapOvr>
    <a:masterClrMapping/>
  </p:clrMapOvr>
  <p:transition advTm="92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85794"/>
            <a:ext cx="8229600" cy="1143000"/>
          </a:xfrm>
        </p:spPr>
        <p:txBody>
          <a:bodyPr/>
          <a:lstStyle/>
          <a:p>
            <a:r>
              <a:rPr lang="en-US" dirty="0" err="1" smtClean="0"/>
              <a:t>Problemática</a:t>
            </a:r>
            <a:r>
              <a:rPr lang="en-US" dirty="0" smtClean="0"/>
              <a:t> </a:t>
            </a:r>
            <a:r>
              <a:rPr lang="en-US" dirty="0" smtClean="0"/>
              <a:t>(2)</a:t>
            </a:r>
            <a:endParaRPr lang="es-AR" dirty="0"/>
          </a:p>
        </p:txBody>
      </p:sp>
      <p:sp>
        <p:nvSpPr>
          <p:cNvPr id="3" name="Content Placeholder 2"/>
          <p:cNvSpPr>
            <a:spLocks noGrp="1"/>
          </p:cNvSpPr>
          <p:nvPr>
            <p:ph idx="1"/>
          </p:nvPr>
        </p:nvSpPr>
        <p:spPr>
          <a:xfrm>
            <a:off x="500034" y="1643050"/>
            <a:ext cx="8229600" cy="779140"/>
          </a:xfrm>
        </p:spPr>
        <p:txBody>
          <a:bodyPr>
            <a:normAutofit/>
          </a:bodyPr>
          <a:lstStyle/>
          <a:p>
            <a:pPr lvl="8">
              <a:buNone/>
            </a:pPr>
            <a:endParaRPr lang="en-US" dirty="0" smtClean="0"/>
          </a:p>
          <a:p>
            <a:pPr lvl="8">
              <a:buNone/>
            </a:pPr>
            <a:endParaRPr lang="en-US" dirty="0" smtClean="0"/>
          </a:p>
          <a:p>
            <a:pPr>
              <a:buNone/>
            </a:pPr>
            <a:endParaRPr lang="en-US" dirty="0" smtClean="0"/>
          </a:p>
          <a:p>
            <a:endParaRPr lang="en-US" dirty="0" smtClean="0"/>
          </a:p>
          <a:p>
            <a:endParaRPr lang="en-US" dirty="0" smtClean="0"/>
          </a:p>
          <a:p>
            <a:pPr>
              <a:buNone/>
            </a:pPr>
            <a:endParaRPr lang="en-US" dirty="0" smtClean="0"/>
          </a:p>
          <a:p>
            <a:endParaRPr lang="en-US" dirty="0" smtClean="0"/>
          </a:p>
          <a:p>
            <a:pPr>
              <a:buNone/>
            </a:pPr>
            <a:endParaRPr lang="en-US" dirty="0" smtClean="0"/>
          </a:p>
          <a:p>
            <a:endParaRPr lang="en-US" dirty="0" smtClean="0"/>
          </a:p>
          <a:p>
            <a:pPr>
              <a:buNone/>
            </a:pPr>
            <a:endParaRPr lang="es-AR" dirty="0"/>
          </a:p>
        </p:txBody>
      </p:sp>
      <p:sp>
        <p:nvSpPr>
          <p:cNvPr id="20490" name="AutoShape 10"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496" name="AutoShape 16"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498" name="AutoShape 18"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500" name="AutoShape 20" descr="http://www.ubatubasurfcam.com.br/v2/fotos_dia/ita3.jpg"/>
          <p:cNvSpPr>
            <a:spLocks noChangeAspect="1" noChangeArrowheads="1"/>
          </p:cNvSpPr>
          <p:nvPr/>
        </p:nvSpPr>
        <p:spPr bwMode="auto">
          <a:xfrm>
            <a:off x="-642974" y="1071546"/>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501" name="AutoShape 21" descr="http://www.ubatubasurfcam.com.br/v2/fotos_dia/ubacamlogo.jpg"/>
          <p:cNvSpPr>
            <a:spLocks noChangeAspect="1" noChangeArrowheads="1"/>
          </p:cNvSpPr>
          <p:nvPr/>
        </p:nvSpPr>
        <p:spPr bwMode="auto">
          <a:xfrm>
            <a:off x="119063" y="2035175"/>
            <a:ext cx="447675" cy="428625"/>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503" name="AutoShape 23"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grpSp>
        <p:nvGrpSpPr>
          <p:cNvPr id="4" name="Group 31"/>
          <p:cNvGrpSpPr/>
          <p:nvPr/>
        </p:nvGrpSpPr>
        <p:grpSpPr>
          <a:xfrm>
            <a:off x="5072066" y="1857364"/>
            <a:ext cx="3143272" cy="2165752"/>
            <a:chOff x="928662" y="1428736"/>
            <a:chExt cx="3143272" cy="2165752"/>
          </a:xfrm>
        </p:grpSpPr>
        <p:pic>
          <p:nvPicPr>
            <p:cNvPr id="20509" name="Picture 29" descr="http://www.ubatubasurfcam.com.br/v2/fotos_dia/to1.jpg"/>
            <p:cNvPicPr>
              <a:picLocks noChangeAspect="1" noChangeArrowheads="1"/>
            </p:cNvPicPr>
            <p:nvPr/>
          </p:nvPicPr>
          <p:blipFill>
            <a:blip r:embed="rId3" cstate="print"/>
            <a:srcRect/>
            <a:stretch>
              <a:fillRect/>
            </a:stretch>
          </p:blipFill>
          <p:spPr bwMode="auto">
            <a:xfrm>
              <a:off x="1000100" y="1428736"/>
              <a:ext cx="3071834" cy="2165752"/>
            </a:xfrm>
            <a:prstGeom prst="rect">
              <a:avLst/>
            </a:prstGeom>
            <a:noFill/>
          </p:spPr>
        </p:pic>
        <p:sp>
          <p:nvSpPr>
            <p:cNvPr id="23" name="TextBox 22"/>
            <p:cNvSpPr txBox="1"/>
            <p:nvPr/>
          </p:nvSpPr>
          <p:spPr>
            <a:xfrm>
              <a:off x="928662" y="1500174"/>
              <a:ext cx="1845633" cy="276999"/>
            </a:xfrm>
            <a:prstGeom prst="rect">
              <a:avLst/>
            </a:prstGeom>
            <a:noFill/>
          </p:spPr>
          <p:txBody>
            <a:bodyPr wrap="none" rtlCol="0">
              <a:spAutoFit/>
            </a:bodyPr>
            <a:lstStyle/>
            <a:p>
              <a:r>
                <a:rPr lang="en-US" sz="1200" dirty="0" err="1" smtClean="0">
                  <a:solidFill>
                    <a:schemeClr val="bg1"/>
                  </a:solidFill>
                  <a:latin typeface="+mj-lt"/>
                </a:rPr>
                <a:t>Altura</a:t>
              </a:r>
              <a:r>
                <a:rPr lang="en-US" sz="1200" dirty="0" smtClean="0">
                  <a:solidFill>
                    <a:schemeClr val="bg1"/>
                  </a:solidFill>
                  <a:latin typeface="+mj-lt"/>
                </a:rPr>
                <a:t> </a:t>
              </a:r>
              <a:r>
                <a:rPr lang="en-US" sz="1200" dirty="0" err="1" smtClean="0">
                  <a:solidFill>
                    <a:schemeClr val="bg1"/>
                  </a:solidFill>
                  <a:latin typeface="+mj-lt"/>
                </a:rPr>
                <a:t>Observada</a:t>
              </a:r>
              <a:r>
                <a:rPr lang="en-US" sz="1200" dirty="0" smtClean="0">
                  <a:solidFill>
                    <a:schemeClr val="bg1"/>
                  </a:solidFill>
                  <a:latin typeface="+mj-lt"/>
                </a:rPr>
                <a:t>:  0.5 </a:t>
              </a:r>
              <a:r>
                <a:rPr lang="en-US" sz="1200" dirty="0" err="1" smtClean="0">
                  <a:solidFill>
                    <a:schemeClr val="bg1"/>
                  </a:solidFill>
                  <a:latin typeface="+mj-lt"/>
                </a:rPr>
                <a:t>mts</a:t>
              </a:r>
              <a:endParaRPr lang="es-AR" sz="1200" dirty="0">
                <a:solidFill>
                  <a:schemeClr val="bg1"/>
                </a:solidFill>
                <a:latin typeface="+mj-lt"/>
              </a:endParaRPr>
            </a:p>
          </p:txBody>
        </p:sp>
        <p:sp>
          <p:nvSpPr>
            <p:cNvPr id="24" name="TextBox 23"/>
            <p:cNvSpPr txBox="1"/>
            <p:nvPr/>
          </p:nvSpPr>
          <p:spPr>
            <a:xfrm>
              <a:off x="1000100" y="3214686"/>
              <a:ext cx="2786082" cy="307777"/>
            </a:xfrm>
            <a:prstGeom prst="rect">
              <a:avLst/>
            </a:prstGeom>
            <a:noFill/>
          </p:spPr>
          <p:txBody>
            <a:bodyPr wrap="square" rtlCol="0">
              <a:spAutoFit/>
            </a:bodyPr>
            <a:lstStyle/>
            <a:p>
              <a:r>
                <a:rPr lang="en-US" sz="1400" dirty="0" smtClean="0">
                  <a:solidFill>
                    <a:schemeClr val="bg1"/>
                  </a:solidFill>
                  <a:latin typeface="+mj-lt"/>
                </a:rPr>
                <a:t>Brazil, </a:t>
              </a:r>
              <a:r>
                <a:rPr lang="en-US" sz="1400" dirty="0" err="1" smtClean="0">
                  <a:solidFill>
                    <a:schemeClr val="bg1"/>
                  </a:solidFill>
                  <a:latin typeface="+mj-lt"/>
                </a:rPr>
                <a:t>Ubatuba</a:t>
              </a:r>
              <a:r>
                <a:rPr lang="en-US" sz="1400" dirty="0" smtClean="0">
                  <a:solidFill>
                    <a:schemeClr val="bg1"/>
                  </a:solidFill>
                  <a:latin typeface="+mj-lt"/>
                </a:rPr>
                <a:t>, </a:t>
              </a:r>
              <a:r>
                <a:rPr lang="en-US" sz="1400" dirty="0" err="1" smtClean="0">
                  <a:solidFill>
                    <a:schemeClr val="bg1"/>
                  </a:solidFill>
                  <a:latin typeface="+mj-lt"/>
                </a:rPr>
                <a:t>Toninhas</a:t>
              </a:r>
              <a:endParaRPr lang="es-AR" sz="1400" dirty="0">
                <a:solidFill>
                  <a:schemeClr val="bg1"/>
                </a:solidFill>
                <a:latin typeface="+mj-lt"/>
              </a:endParaRPr>
            </a:p>
          </p:txBody>
        </p:sp>
      </p:grpSp>
      <p:grpSp>
        <p:nvGrpSpPr>
          <p:cNvPr id="5" name="Group 34"/>
          <p:cNvGrpSpPr/>
          <p:nvPr/>
        </p:nvGrpSpPr>
        <p:grpSpPr>
          <a:xfrm>
            <a:off x="928662" y="4286256"/>
            <a:ext cx="3143272" cy="2357454"/>
            <a:chOff x="928662" y="3857628"/>
            <a:chExt cx="3143272" cy="2357454"/>
          </a:xfrm>
        </p:grpSpPr>
        <p:pic>
          <p:nvPicPr>
            <p:cNvPr id="20505" name="Picture 25" descr="http://www.ubatubasurfcam.com.br/v2/fotos_dia/pa1.jpg"/>
            <p:cNvPicPr>
              <a:picLocks noChangeAspect="1" noChangeArrowheads="1"/>
            </p:cNvPicPr>
            <p:nvPr/>
          </p:nvPicPr>
          <p:blipFill>
            <a:blip r:embed="rId4" cstate="print"/>
            <a:srcRect/>
            <a:stretch>
              <a:fillRect/>
            </a:stretch>
          </p:blipFill>
          <p:spPr bwMode="auto">
            <a:xfrm>
              <a:off x="928662" y="3857628"/>
              <a:ext cx="3143272" cy="2357454"/>
            </a:xfrm>
            <a:prstGeom prst="rect">
              <a:avLst/>
            </a:prstGeom>
            <a:noFill/>
          </p:spPr>
        </p:pic>
        <p:sp>
          <p:nvSpPr>
            <p:cNvPr id="26" name="Rectangle 25"/>
            <p:cNvSpPr/>
            <p:nvPr/>
          </p:nvSpPr>
          <p:spPr>
            <a:xfrm>
              <a:off x="928662" y="5715016"/>
              <a:ext cx="1791131" cy="276999"/>
            </a:xfrm>
            <a:prstGeom prst="rect">
              <a:avLst/>
            </a:prstGeom>
          </p:spPr>
          <p:txBody>
            <a:bodyPr wrap="none">
              <a:spAutoFit/>
            </a:bodyPr>
            <a:lstStyle/>
            <a:p>
              <a:r>
                <a:rPr lang="en-US" sz="1200" dirty="0" smtClean="0">
                  <a:solidFill>
                    <a:schemeClr val="bg1"/>
                  </a:solidFill>
                  <a:latin typeface="+mj-lt"/>
                </a:rPr>
                <a:t>Brazil, </a:t>
              </a:r>
              <a:r>
                <a:rPr lang="en-US" sz="1200" dirty="0" err="1" smtClean="0">
                  <a:solidFill>
                    <a:schemeClr val="bg1"/>
                  </a:solidFill>
                  <a:latin typeface="+mj-lt"/>
                </a:rPr>
                <a:t>Ubatuba</a:t>
              </a:r>
              <a:r>
                <a:rPr lang="en-US" sz="1200" dirty="0" smtClean="0">
                  <a:solidFill>
                    <a:schemeClr val="bg1"/>
                  </a:solidFill>
                  <a:latin typeface="+mj-lt"/>
                </a:rPr>
                <a:t>, </a:t>
              </a:r>
              <a:r>
                <a:rPr lang="en-US" sz="1200" dirty="0" err="1" smtClean="0">
                  <a:solidFill>
                    <a:schemeClr val="bg1"/>
                  </a:solidFill>
                  <a:latin typeface="+mj-lt"/>
                </a:rPr>
                <a:t>Prumirim</a:t>
              </a:r>
              <a:endParaRPr lang="es-AR" sz="1200" dirty="0">
                <a:solidFill>
                  <a:schemeClr val="bg1"/>
                </a:solidFill>
                <a:latin typeface="+mj-lt"/>
              </a:endParaRPr>
            </a:p>
          </p:txBody>
        </p:sp>
        <p:sp>
          <p:nvSpPr>
            <p:cNvPr id="29" name="TextBox 28"/>
            <p:cNvSpPr txBox="1"/>
            <p:nvPr/>
          </p:nvSpPr>
          <p:spPr>
            <a:xfrm>
              <a:off x="1000100" y="3857628"/>
              <a:ext cx="1845633" cy="276999"/>
            </a:xfrm>
            <a:prstGeom prst="rect">
              <a:avLst/>
            </a:prstGeom>
            <a:noFill/>
          </p:spPr>
          <p:txBody>
            <a:bodyPr wrap="none" rtlCol="0">
              <a:spAutoFit/>
            </a:bodyPr>
            <a:lstStyle/>
            <a:p>
              <a:r>
                <a:rPr lang="en-US" sz="1200" dirty="0" err="1" smtClean="0">
                  <a:solidFill>
                    <a:schemeClr val="bg1"/>
                  </a:solidFill>
                  <a:latin typeface="+mj-lt"/>
                </a:rPr>
                <a:t>Altura</a:t>
              </a:r>
              <a:r>
                <a:rPr lang="en-US" sz="1200" dirty="0" smtClean="0">
                  <a:solidFill>
                    <a:schemeClr val="bg1"/>
                  </a:solidFill>
                  <a:latin typeface="+mj-lt"/>
                </a:rPr>
                <a:t> </a:t>
              </a:r>
              <a:r>
                <a:rPr lang="en-US" sz="1200" dirty="0" err="1" smtClean="0">
                  <a:solidFill>
                    <a:schemeClr val="bg1"/>
                  </a:solidFill>
                  <a:latin typeface="+mj-lt"/>
                </a:rPr>
                <a:t>Observada</a:t>
              </a:r>
              <a:r>
                <a:rPr lang="en-US" sz="1200" dirty="0" smtClean="0">
                  <a:solidFill>
                    <a:schemeClr val="bg1"/>
                  </a:solidFill>
                  <a:latin typeface="+mj-lt"/>
                </a:rPr>
                <a:t>:  0.2 </a:t>
              </a:r>
              <a:r>
                <a:rPr lang="en-US" sz="1200" dirty="0" err="1" smtClean="0">
                  <a:solidFill>
                    <a:schemeClr val="bg1"/>
                  </a:solidFill>
                  <a:latin typeface="+mj-lt"/>
                </a:rPr>
                <a:t>mts</a:t>
              </a:r>
              <a:endParaRPr lang="es-AR" sz="1200" dirty="0">
                <a:solidFill>
                  <a:schemeClr val="bg1"/>
                </a:solidFill>
                <a:latin typeface="+mj-lt"/>
              </a:endParaRPr>
            </a:p>
          </p:txBody>
        </p:sp>
      </p:grpSp>
      <p:grpSp>
        <p:nvGrpSpPr>
          <p:cNvPr id="6" name="Group 33"/>
          <p:cNvGrpSpPr/>
          <p:nvPr/>
        </p:nvGrpSpPr>
        <p:grpSpPr>
          <a:xfrm>
            <a:off x="5072066" y="4214818"/>
            <a:ext cx="3071834" cy="2428860"/>
            <a:chOff x="5072066" y="3857628"/>
            <a:chExt cx="3071834" cy="2428860"/>
          </a:xfrm>
        </p:grpSpPr>
        <p:pic>
          <p:nvPicPr>
            <p:cNvPr id="20507" name="Picture 27" descr="http://www.ubatubasurfcam.com.br/v2/fotos_dia/pg1.jpg"/>
            <p:cNvPicPr>
              <a:picLocks noChangeAspect="1" noChangeArrowheads="1"/>
            </p:cNvPicPr>
            <p:nvPr/>
          </p:nvPicPr>
          <p:blipFill>
            <a:blip r:embed="rId5" cstate="print"/>
            <a:srcRect/>
            <a:stretch>
              <a:fillRect/>
            </a:stretch>
          </p:blipFill>
          <p:spPr bwMode="auto">
            <a:xfrm>
              <a:off x="5072066" y="3857628"/>
              <a:ext cx="3071834" cy="2428860"/>
            </a:xfrm>
            <a:prstGeom prst="rect">
              <a:avLst/>
            </a:prstGeom>
            <a:noFill/>
          </p:spPr>
        </p:pic>
        <p:sp>
          <p:nvSpPr>
            <p:cNvPr id="27" name="Rectangle 26"/>
            <p:cNvSpPr/>
            <p:nvPr/>
          </p:nvSpPr>
          <p:spPr>
            <a:xfrm>
              <a:off x="5214942" y="5786454"/>
              <a:ext cx="2028056" cy="276999"/>
            </a:xfrm>
            <a:prstGeom prst="rect">
              <a:avLst/>
            </a:prstGeom>
          </p:spPr>
          <p:txBody>
            <a:bodyPr wrap="none">
              <a:spAutoFit/>
            </a:bodyPr>
            <a:lstStyle/>
            <a:p>
              <a:r>
                <a:rPr lang="en-US" sz="1200" dirty="0" smtClean="0">
                  <a:solidFill>
                    <a:schemeClr val="bg1"/>
                  </a:solidFill>
                  <a:latin typeface="+mj-lt"/>
                </a:rPr>
                <a:t>Brazil, </a:t>
              </a:r>
              <a:r>
                <a:rPr lang="en-US" sz="1200" dirty="0" err="1" smtClean="0">
                  <a:solidFill>
                    <a:schemeClr val="bg1"/>
                  </a:solidFill>
                  <a:latin typeface="+mj-lt"/>
                </a:rPr>
                <a:t>Ubatuba</a:t>
              </a:r>
              <a:r>
                <a:rPr lang="en-US" sz="1200" dirty="0" smtClean="0">
                  <a:solidFill>
                    <a:schemeClr val="bg1"/>
                  </a:solidFill>
                  <a:latin typeface="+mj-lt"/>
                </a:rPr>
                <a:t>, Playa Grande</a:t>
              </a:r>
              <a:endParaRPr lang="es-AR" sz="1200" dirty="0">
                <a:solidFill>
                  <a:schemeClr val="bg1"/>
                </a:solidFill>
                <a:latin typeface="+mj-lt"/>
              </a:endParaRPr>
            </a:p>
          </p:txBody>
        </p:sp>
        <p:sp>
          <p:nvSpPr>
            <p:cNvPr id="30" name="TextBox 29"/>
            <p:cNvSpPr txBox="1"/>
            <p:nvPr/>
          </p:nvSpPr>
          <p:spPr>
            <a:xfrm>
              <a:off x="5214942" y="4000504"/>
              <a:ext cx="1845633" cy="276999"/>
            </a:xfrm>
            <a:prstGeom prst="rect">
              <a:avLst/>
            </a:prstGeom>
            <a:noFill/>
          </p:spPr>
          <p:txBody>
            <a:bodyPr wrap="none" rtlCol="0">
              <a:spAutoFit/>
            </a:bodyPr>
            <a:lstStyle/>
            <a:p>
              <a:r>
                <a:rPr lang="en-US" sz="1200" dirty="0" err="1" smtClean="0">
                  <a:solidFill>
                    <a:schemeClr val="bg1"/>
                  </a:solidFill>
                  <a:latin typeface="+mj-lt"/>
                </a:rPr>
                <a:t>Altura</a:t>
              </a:r>
              <a:r>
                <a:rPr lang="en-US" sz="1200" dirty="0" smtClean="0">
                  <a:solidFill>
                    <a:schemeClr val="bg1"/>
                  </a:solidFill>
                  <a:latin typeface="+mj-lt"/>
                </a:rPr>
                <a:t> </a:t>
              </a:r>
              <a:r>
                <a:rPr lang="en-US" sz="1200" dirty="0" err="1" smtClean="0">
                  <a:solidFill>
                    <a:schemeClr val="bg1"/>
                  </a:solidFill>
                  <a:latin typeface="+mj-lt"/>
                </a:rPr>
                <a:t>Observada</a:t>
              </a:r>
              <a:r>
                <a:rPr lang="en-US" sz="1200" dirty="0" smtClean="0">
                  <a:solidFill>
                    <a:schemeClr val="bg1"/>
                  </a:solidFill>
                  <a:latin typeface="+mj-lt"/>
                </a:rPr>
                <a:t>:  1.7 </a:t>
              </a:r>
              <a:r>
                <a:rPr lang="en-US" sz="1200" dirty="0" err="1" smtClean="0">
                  <a:solidFill>
                    <a:schemeClr val="bg1"/>
                  </a:solidFill>
                  <a:latin typeface="+mj-lt"/>
                </a:rPr>
                <a:t>mts</a:t>
              </a:r>
              <a:endParaRPr lang="es-AR" sz="1200" dirty="0">
                <a:solidFill>
                  <a:schemeClr val="bg1"/>
                </a:solidFill>
                <a:latin typeface="+mj-lt"/>
              </a:endParaRPr>
            </a:p>
          </p:txBody>
        </p:sp>
      </p:grpSp>
      <p:sp>
        <p:nvSpPr>
          <p:cNvPr id="36" name="TextBox 35"/>
          <p:cNvSpPr txBox="1"/>
          <p:nvPr/>
        </p:nvSpPr>
        <p:spPr>
          <a:xfrm>
            <a:off x="500034" y="2000240"/>
            <a:ext cx="3571900" cy="1908215"/>
          </a:xfrm>
          <a:prstGeom prst="rect">
            <a:avLst/>
          </a:prstGeom>
          <a:noFill/>
        </p:spPr>
        <p:txBody>
          <a:bodyPr wrap="square" rtlCol="0">
            <a:spAutoFit/>
          </a:bodyPr>
          <a:lstStyle/>
          <a:p>
            <a:r>
              <a:rPr lang="en-US" sz="2800" dirty="0" err="1" smtClean="0">
                <a:latin typeface="+mj-lt"/>
              </a:rPr>
              <a:t>WaveWatch</a:t>
            </a:r>
            <a:r>
              <a:rPr lang="en-US" sz="2800" dirty="0" smtClean="0">
                <a:latin typeface="+mj-lt"/>
              </a:rPr>
              <a:t> III:</a:t>
            </a:r>
          </a:p>
          <a:p>
            <a:pPr lvl="3"/>
            <a:r>
              <a:rPr lang="en-US" dirty="0" err="1" smtClean="0">
                <a:latin typeface="+mj-lt"/>
              </a:rPr>
              <a:t>Altura</a:t>
            </a:r>
            <a:r>
              <a:rPr lang="en-US" dirty="0" smtClean="0">
                <a:latin typeface="+mj-lt"/>
              </a:rPr>
              <a:t>: 1.7 </a:t>
            </a:r>
            <a:r>
              <a:rPr lang="en-US" dirty="0" err="1" smtClean="0">
                <a:latin typeface="+mj-lt"/>
              </a:rPr>
              <a:t>mts</a:t>
            </a:r>
            <a:endParaRPr lang="en-US" dirty="0" smtClean="0">
              <a:latin typeface="+mj-lt"/>
            </a:endParaRPr>
          </a:p>
          <a:p>
            <a:pPr lvl="3"/>
            <a:endParaRPr lang="en-US" dirty="0" smtClean="0">
              <a:latin typeface="+mj-lt"/>
            </a:endParaRPr>
          </a:p>
          <a:p>
            <a:pPr lvl="3"/>
            <a:r>
              <a:rPr lang="en-US" dirty="0" err="1" smtClean="0">
                <a:latin typeface="+mj-lt"/>
              </a:rPr>
              <a:t>Direccion</a:t>
            </a:r>
            <a:r>
              <a:rPr lang="en-US" dirty="0" smtClean="0">
                <a:latin typeface="+mj-lt"/>
              </a:rPr>
              <a:t>: Sur</a:t>
            </a:r>
          </a:p>
          <a:p>
            <a:pPr lvl="3"/>
            <a:endParaRPr lang="en-US" dirty="0" smtClean="0">
              <a:latin typeface="+mj-lt"/>
            </a:endParaRPr>
          </a:p>
          <a:p>
            <a:pPr lvl="3"/>
            <a:r>
              <a:rPr lang="en-US" dirty="0" err="1" smtClean="0">
                <a:latin typeface="+mj-lt"/>
              </a:rPr>
              <a:t>Periodo</a:t>
            </a:r>
            <a:r>
              <a:rPr lang="en-US" dirty="0" smtClean="0">
                <a:latin typeface="+mj-lt"/>
              </a:rPr>
              <a:t>: 12 </a:t>
            </a:r>
            <a:r>
              <a:rPr lang="en-US" dirty="0" err="1" smtClean="0">
                <a:latin typeface="+mj-lt"/>
              </a:rPr>
              <a:t>seg</a:t>
            </a:r>
            <a:r>
              <a:rPr lang="en-US" dirty="0" smtClean="0">
                <a:latin typeface="+mj-lt"/>
              </a:rPr>
              <a:t>. </a:t>
            </a:r>
            <a:endParaRPr lang="es-AR" dirty="0">
              <a:latin typeface="+mj-lt"/>
            </a:endParaRPr>
          </a:p>
        </p:txBody>
      </p:sp>
    </p:spTree>
  </p:cSld>
  <p:clrMapOvr>
    <a:masterClrMapping/>
  </p:clrMapOvr>
  <p:transition advTm="842"/>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5|0.5"/>
</p:tagLst>
</file>

<file path=ppt/tags/tag2.xml><?xml version="1.0" encoding="utf-8"?>
<p:tagLst xmlns:a="http://schemas.openxmlformats.org/drawingml/2006/main" xmlns:r="http://schemas.openxmlformats.org/officeDocument/2006/relationships" xmlns:p="http://schemas.openxmlformats.org/presentationml/2006/main">
  <p:tag name="TIMING" val="|0.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0</TotalTime>
  <Words>3529</Words>
  <Application>Microsoft Office PowerPoint</Application>
  <PresentationFormat>Presentación en pantalla (4:3)</PresentationFormat>
  <Paragraphs>532</Paragraphs>
  <Slides>28</Slides>
  <Notes>28</Notes>
  <HiddenSlides>0</HiddenSlides>
  <MMClips>1</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Flow</vt:lpstr>
      <vt:lpstr>Surf-Forecaster</vt:lpstr>
      <vt:lpstr>Agenda</vt:lpstr>
      <vt:lpstr>Contexto (1)</vt:lpstr>
      <vt:lpstr>  Contexto (2)</vt:lpstr>
      <vt:lpstr>Contexto (3) </vt:lpstr>
      <vt:lpstr>Contexto (4)</vt:lpstr>
      <vt:lpstr>Agenda</vt:lpstr>
      <vt:lpstr>Problemática (1)</vt:lpstr>
      <vt:lpstr>Problemática (2)</vt:lpstr>
      <vt:lpstr>Problemática (3)</vt:lpstr>
      <vt:lpstr>Agenda</vt:lpstr>
      <vt:lpstr>Aprendizaje de Máquina (1)</vt:lpstr>
      <vt:lpstr>Aprendizaje de Máquina (2)</vt:lpstr>
      <vt:lpstr>Aprendizaje de Máquina (3)</vt:lpstr>
      <vt:lpstr>Aprendizaje de Máquina (4)</vt:lpstr>
      <vt:lpstr>Aprendizaje de Máquina (5)</vt:lpstr>
      <vt:lpstr>Aprendizaje de Máquina (6)</vt:lpstr>
      <vt:lpstr>Agenda</vt:lpstr>
      <vt:lpstr>Propuesta (1)</vt:lpstr>
      <vt:lpstr>Propuesta (2)</vt:lpstr>
      <vt:lpstr>Propuesta (3)</vt:lpstr>
      <vt:lpstr>Agenda</vt:lpstr>
      <vt:lpstr>Caso de estudio (1)</vt:lpstr>
      <vt:lpstr>Caso de estudio (2)</vt:lpstr>
      <vt:lpstr>Caso de estudio (3)</vt:lpstr>
      <vt:lpstr>Caso de estudio (4)</vt:lpstr>
      <vt:lpstr>Caso de estudio(5)</vt:lpstr>
      <vt:lpstr>Caso de estudio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Surf-Forecaster</dc:title>
  <dc:creator>usuario</dc:creator>
  <cp:lastModifiedBy>usuario</cp:lastModifiedBy>
  <cp:revision>1</cp:revision>
  <dcterms:created xsi:type="dcterms:W3CDTF">2010-08-20T02:07:17Z</dcterms:created>
  <dcterms:modified xsi:type="dcterms:W3CDTF">2010-08-20T02:08:08Z</dcterms:modified>
</cp:coreProperties>
</file>