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harts/chart13.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Default Extension="vml" ContentType="application/vnd.openxmlformats-officedocument.vmlDrawing"/>
  <Override PartName="/ppt/notesSlides/notesSlide8.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88" r:id="rId4"/>
    <p:sldId id="260" r:id="rId5"/>
    <p:sldId id="289" r:id="rId6"/>
    <p:sldId id="262" r:id="rId7"/>
    <p:sldId id="263" r:id="rId8"/>
    <p:sldId id="286" r:id="rId9"/>
    <p:sldId id="264" r:id="rId10"/>
    <p:sldId id="287"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690" autoAdjust="0"/>
  </p:normalViewPr>
  <p:slideViewPr>
    <p:cSldViewPr>
      <p:cViewPr>
        <p:scale>
          <a:sx n="90" d="100"/>
          <a:sy n="90" d="100"/>
        </p:scale>
        <p:origin x="-624" y="4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correlacion.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correlac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workspace\Tesis\ArfGen\docs\Entregas\Informe%20Final\presentacion\rendimiento%20clasificadores.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workspace\Tesis\ArfGen\docs\Entregas\Informe%20Final\presentacion\rendimiento%20clasificador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a:pPr>
            <a:r>
              <a:rPr lang="es-ES" sz="2000" dirty="0">
                <a:latin typeface="+mj-lt"/>
              </a:rPr>
              <a:t>Correlación 26%</a:t>
            </a:r>
          </a:p>
        </c:rich>
      </c:tx>
      <c:layout/>
    </c:title>
    <c:plotArea>
      <c:layout/>
      <c:lineChart>
        <c:grouping val="standard"/>
        <c:ser>
          <c:idx val="0"/>
          <c:order val="0"/>
          <c:tx>
            <c:strRef>
              <c:f>Hoja1!$A$25</c:f>
              <c:strCache>
                <c:ptCount val="1"/>
                <c:pt idx="0">
                  <c:v>a</c:v>
                </c:pt>
              </c:strCache>
            </c:strRef>
          </c:tx>
          <c:val>
            <c:numRef>
              <c:f>Hoja1!$B$25:$G$25</c:f>
              <c:numCache>
                <c:formatCode>General</c:formatCode>
                <c:ptCount val="6"/>
                <c:pt idx="0">
                  <c:v>5</c:v>
                </c:pt>
                <c:pt idx="1">
                  <c:v>10</c:v>
                </c:pt>
                <c:pt idx="2">
                  <c:v>15</c:v>
                </c:pt>
                <c:pt idx="3">
                  <c:v>20</c:v>
                </c:pt>
                <c:pt idx="4">
                  <c:v>15</c:v>
                </c:pt>
                <c:pt idx="5">
                  <c:v>10</c:v>
                </c:pt>
              </c:numCache>
            </c:numRef>
          </c:val>
        </c:ser>
        <c:ser>
          <c:idx val="1"/>
          <c:order val="1"/>
          <c:tx>
            <c:strRef>
              <c:f>Hoja1!$A$26</c:f>
              <c:strCache>
                <c:ptCount val="1"/>
                <c:pt idx="0">
                  <c:v>b</c:v>
                </c:pt>
              </c:strCache>
            </c:strRef>
          </c:tx>
          <c:spPr>
            <a:ln>
              <a:solidFill>
                <a:srgbClr val="FF0000"/>
              </a:solidFill>
            </a:ln>
          </c:spPr>
          <c:val>
            <c:numRef>
              <c:f>Hoja1!$B$26:$G$26</c:f>
              <c:numCache>
                <c:formatCode>General</c:formatCode>
                <c:ptCount val="6"/>
                <c:pt idx="0">
                  <c:v>8</c:v>
                </c:pt>
                <c:pt idx="1">
                  <c:v>8</c:v>
                </c:pt>
                <c:pt idx="2">
                  <c:v>3</c:v>
                </c:pt>
                <c:pt idx="3">
                  <c:v>15</c:v>
                </c:pt>
                <c:pt idx="4">
                  <c:v>17</c:v>
                </c:pt>
                <c:pt idx="5">
                  <c:v>17</c:v>
                </c:pt>
              </c:numCache>
            </c:numRef>
          </c:val>
        </c:ser>
        <c:marker val="1"/>
        <c:axId val="133250048"/>
        <c:axId val="115164288"/>
      </c:lineChart>
      <c:catAx>
        <c:axId val="133250048"/>
        <c:scaling>
          <c:orientation val="minMax"/>
        </c:scaling>
        <c:axPos val="b"/>
        <c:majorTickMark val="none"/>
        <c:tickLblPos val="nextTo"/>
        <c:crossAx val="115164288"/>
        <c:crosses val="autoZero"/>
        <c:auto val="1"/>
        <c:lblAlgn val="ctr"/>
        <c:lblOffset val="100"/>
      </c:catAx>
      <c:valAx>
        <c:axId val="115164288"/>
        <c:scaling>
          <c:orientation val="minMax"/>
        </c:scaling>
        <c:axPos val="l"/>
        <c:majorGridlines/>
        <c:numFmt formatCode="General" sourceLinked="1"/>
        <c:majorTickMark val="none"/>
        <c:tickLblPos val="nextTo"/>
        <c:crossAx val="133250048"/>
        <c:crosses val="autoZero"/>
        <c:crossBetween val="between"/>
      </c:valAx>
    </c:plotArea>
    <c:legend>
      <c:legendPos val="r"/>
      <c:layout/>
    </c:legend>
    <c:plotVisOnly val="1"/>
  </c:chart>
  <c:spPr>
    <a:solidFill>
      <a:schemeClr val="bg1">
        <a:lumMod val="95000"/>
      </a:schemeClr>
    </a:solidFill>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658"/>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1.2189999999999854</c:v>
                </c:pt>
                <c:pt idx="2">
                  <c:v>2.4379999999999997</c:v>
                </c:pt>
                <c:pt idx="3">
                  <c:v>3.6579999999999999</c:v>
                </c:pt>
                <c:pt idx="4">
                  <c:v>1.829</c:v>
                </c:pt>
                <c:pt idx="5">
                  <c:v>1.2189999999999854</c:v>
                </c:pt>
                <c:pt idx="6">
                  <c:v>1.2189999999999854</c:v>
                </c:pt>
                <c:pt idx="7">
                  <c:v>1.2189999999999854</c:v>
                </c:pt>
                <c:pt idx="8">
                  <c:v>2.4379999999999997</c:v>
                </c:pt>
                <c:pt idx="9">
                  <c:v>1.2189999999999854</c:v>
                </c:pt>
                <c:pt idx="10">
                  <c:v>0.61000000000000065</c:v>
                </c:pt>
                <c:pt idx="11">
                  <c:v>3.048</c:v>
                </c:pt>
                <c:pt idx="12">
                  <c:v>1.2189999999999854</c:v>
                </c:pt>
                <c:pt idx="13">
                  <c:v>0.61000000000000065</c:v>
                </c:pt>
                <c:pt idx="14">
                  <c:v>1.2189999999999854</c:v>
                </c:pt>
                <c:pt idx="15">
                  <c:v>2.4379999999999997</c:v>
                </c:pt>
                <c:pt idx="16">
                  <c:v>1.2189999999999854</c:v>
                </c:pt>
                <c:pt idx="17">
                  <c:v>1.2189999999999854</c:v>
                </c:pt>
                <c:pt idx="18">
                  <c:v>0.61000000000000065</c:v>
                </c:pt>
                <c:pt idx="19">
                  <c:v>0.61000000000000065</c:v>
                </c:pt>
                <c:pt idx="20">
                  <c:v>1.829</c:v>
                </c:pt>
                <c:pt idx="21">
                  <c:v>3.048</c:v>
                </c:pt>
                <c:pt idx="22">
                  <c:v>3.048</c:v>
                </c:pt>
                <c:pt idx="23">
                  <c:v>1.2189999999999854</c:v>
                </c:pt>
                <c:pt idx="24">
                  <c:v>1.829</c:v>
                </c:pt>
                <c:pt idx="25">
                  <c:v>0.61000000000000065</c:v>
                </c:pt>
                <c:pt idx="26">
                  <c:v>1.829</c:v>
                </c:pt>
                <c:pt idx="27">
                  <c:v>2.4379999999999997</c:v>
                </c:pt>
                <c:pt idx="28">
                  <c:v>0.61000000000000065</c:v>
                </c:pt>
                <c:pt idx="29">
                  <c:v>0.61000000000000065</c:v>
                </c:pt>
                <c:pt idx="30">
                  <c:v>0.61000000000000065</c:v>
                </c:pt>
                <c:pt idx="31">
                  <c:v>1.2189999999999854</c:v>
                </c:pt>
                <c:pt idx="32">
                  <c:v>1.2189999999999854</c:v>
                </c:pt>
                <c:pt idx="33">
                  <c:v>1.2189999999999854</c:v>
                </c:pt>
                <c:pt idx="34">
                  <c:v>1.2189999999999854</c:v>
                </c:pt>
                <c:pt idx="35">
                  <c:v>1.2189999999999854</c:v>
                </c:pt>
                <c:pt idx="36">
                  <c:v>3.048</c:v>
                </c:pt>
                <c:pt idx="37">
                  <c:v>1.2189999999999854</c:v>
                </c:pt>
                <c:pt idx="38">
                  <c:v>0.61000000000000065</c:v>
                </c:pt>
                <c:pt idx="39">
                  <c:v>1.2189999999999854</c:v>
                </c:pt>
                <c:pt idx="40">
                  <c:v>1.2189999999999854</c:v>
                </c:pt>
                <c:pt idx="41">
                  <c:v>2.4379999999999997</c:v>
                </c:pt>
                <c:pt idx="42">
                  <c:v>1.829</c:v>
                </c:pt>
                <c:pt idx="43">
                  <c:v>1.829</c:v>
                </c:pt>
                <c:pt idx="44">
                  <c:v>0.61000000000000065</c:v>
                </c:pt>
                <c:pt idx="45">
                  <c:v>1.2189999999999854</c:v>
                </c:pt>
                <c:pt idx="46">
                  <c:v>4.8769999999999998</c:v>
                </c:pt>
                <c:pt idx="47">
                  <c:v>0.61000000000000065</c:v>
                </c:pt>
                <c:pt idx="48">
                  <c:v>1.2189999999999854</c:v>
                </c:pt>
                <c:pt idx="49">
                  <c:v>7.3149999999999755</c:v>
                </c:pt>
                <c:pt idx="50">
                  <c:v>1.2189999999999854</c:v>
                </c:pt>
                <c:pt idx="51">
                  <c:v>1.2189999999999854</c:v>
                </c:pt>
                <c:pt idx="52">
                  <c:v>0.61000000000000065</c:v>
                </c:pt>
                <c:pt idx="53">
                  <c:v>1.2189999999999854</c:v>
                </c:pt>
                <c:pt idx="54">
                  <c:v>1.2189999999999854</c:v>
                </c:pt>
                <c:pt idx="55">
                  <c:v>1.2189999999999854</c:v>
                </c:pt>
                <c:pt idx="56">
                  <c:v>2.4379999999999997</c:v>
                </c:pt>
                <c:pt idx="57">
                  <c:v>1.2189999999999854</c:v>
                </c:pt>
                <c:pt idx="58">
                  <c:v>4.8769999999999998</c:v>
                </c:pt>
                <c:pt idx="59">
                  <c:v>1.829</c:v>
                </c:pt>
                <c:pt idx="60">
                  <c:v>2.4379999999999997</c:v>
                </c:pt>
                <c:pt idx="61">
                  <c:v>1.2189999999999854</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1.276999999999987</c:v>
                </c:pt>
                <c:pt idx="15">
                  <c:v>3.0789999999999997</c:v>
                </c:pt>
                <c:pt idx="16">
                  <c:v>1.137</c:v>
                </c:pt>
                <c:pt idx="17">
                  <c:v>1.1990000000000001</c:v>
                </c:pt>
                <c:pt idx="18">
                  <c:v>1.024999999999987</c:v>
                </c:pt>
                <c:pt idx="19">
                  <c:v>1.0409999999999882</c:v>
                </c:pt>
                <c:pt idx="20">
                  <c:v>1.9940000000000129</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1.1619999999999877</c:v>
                </c:pt>
                <c:pt idx="32">
                  <c:v>1.175</c:v>
                </c:pt>
                <c:pt idx="33">
                  <c:v>1.635</c:v>
                </c:pt>
                <c:pt idx="34">
                  <c:v>2.3759999999999977</c:v>
                </c:pt>
                <c:pt idx="35">
                  <c:v>2.0880000000000001</c:v>
                </c:pt>
                <c:pt idx="36">
                  <c:v>1.9540000000000115</c:v>
                </c:pt>
                <c:pt idx="37">
                  <c:v>1.073</c:v>
                </c:pt>
                <c:pt idx="38">
                  <c:v>0.93200000000000005</c:v>
                </c:pt>
                <c:pt idx="39">
                  <c:v>1.2209999999999854</c:v>
                </c:pt>
                <c:pt idx="40">
                  <c:v>1.081</c:v>
                </c:pt>
                <c:pt idx="41">
                  <c:v>3.5019999999999998</c:v>
                </c:pt>
                <c:pt idx="42">
                  <c:v>1.052</c:v>
                </c:pt>
                <c:pt idx="43">
                  <c:v>1.538</c:v>
                </c:pt>
                <c:pt idx="44">
                  <c:v>1.0569999999999884</c:v>
                </c:pt>
                <c:pt idx="45">
                  <c:v>1.028</c:v>
                </c:pt>
                <c:pt idx="46">
                  <c:v>3.6629999999999998</c:v>
                </c:pt>
                <c:pt idx="47">
                  <c:v>0.96500000000000064</c:v>
                </c:pt>
                <c:pt idx="48">
                  <c:v>1.595</c:v>
                </c:pt>
                <c:pt idx="49">
                  <c:v>6.8039999999999985</c:v>
                </c:pt>
                <c:pt idx="50">
                  <c:v>1.0489999999999884</c:v>
                </c:pt>
                <c:pt idx="51">
                  <c:v>1.4489999999999854</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1.5629999999999884</c:v>
                </c:pt>
                <c:pt idx="62">
                  <c:v>0.99199999999999999</c:v>
                </c:pt>
                <c:pt idx="63">
                  <c:v>2.8779999999999997</c:v>
                </c:pt>
              </c:numCache>
            </c:numRef>
          </c:yVal>
        </c:ser>
        <c:axId val="105816064"/>
        <c:axId val="105817984"/>
      </c:scatterChart>
      <c:valAx>
        <c:axId val="105816064"/>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105817984"/>
        <c:crosses val="autoZero"/>
        <c:crossBetween val="midCat"/>
        <c:majorUnit val="5"/>
      </c:valAx>
      <c:valAx>
        <c:axId val="105817984"/>
        <c:scaling>
          <c:orientation val="minMax"/>
        </c:scaling>
        <c:axPos val="l"/>
        <c:majorGridlines/>
        <c:title>
          <c:tx>
            <c:rich>
              <a:bodyPr/>
              <a:lstStyle/>
              <a:p>
                <a:pPr>
                  <a:defRPr lang="es-AR"/>
                </a:pPr>
                <a:r>
                  <a:rPr lang="es-AR" sz="1400" b="0" dirty="0">
                    <a:latin typeface="+mj-lt"/>
                  </a:rP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105816064"/>
        <c:crosses val="autoZero"/>
        <c:crossBetween val="midCat"/>
      </c:valAx>
    </c:plotArea>
    <c:legend>
      <c:legendPos val="r"/>
      <c:layout>
        <c:manualLayout>
          <c:xMode val="edge"/>
          <c:yMode val="edge"/>
          <c:x val="0.74133589770230268"/>
          <c:y val="0.71233526043915962"/>
          <c:w val="0.24201434347572651"/>
          <c:h val="0.16317756172635517"/>
        </c:manualLayout>
      </c:layout>
      <c:txPr>
        <a:bodyPr/>
        <a:lstStyle/>
        <a:p>
          <a:pPr>
            <a:defRPr lang="es-AR"/>
          </a:pPr>
          <a:endParaRPr lang="es-ES"/>
        </a:p>
      </c:txPr>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6"/>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1.9500000000000115</c:v>
                </c:pt>
                <c:pt idx="8">
                  <c:v>2.4899999999999998</c:v>
                </c:pt>
                <c:pt idx="9">
                  <c:v>1.6800000000000115</c:v>
                </c:pt>
                <c:pt idx="10">
                  <c:v>2.98</c:v>
                </c:pt>
                <c:pt idx="11">
                  <c:v>1.4</c:v>
                </c:pt>
                <c:pt idx="12">
                  <c:v>1.6400000000000001</c:v>
                </c:pt>
                <c:pt idx="13">
                  <c:v>2.2799999999999998</c:v>
                </c:pt>
                <c:pt idx="14">
                  <c:v>3.3099999999999987</c:v>
                </c:pt>
                <c:pt idx="15">
                  <c:v>1.9500000000000115</c:v>
                </c:pt>
                <c:pt idx="16">
                  <c:v>1.4</c:v>
                </c:pt>
                <c:pt idx="17">
                  <c:v>1.72</c:v>
                </c:pt>
                <c:pt idx="18">
                  <c:v>1.28</c:v>
                </c:pt>
                <c:pt idx="19">
                  <c:v>3.02</c:v>
                </c:pt>
                <c:pt idx="20">
                  <c:v>3.08</c:v>
                </c:pt>
                <c:pt idx="21">
                  <c:v>1.86</c:v>
                </c:pt>
                <c:pt idx="22">
                  <c:v>1.5</c:v>
                </c:pt>
                <c:pt idx="23">
                  <c:v>2.69</c:v>
                </c:pt>
                <c:pt idx="24">
                  <c:v>1.45</c:v>
                </c:pt>
                <c:pt idx="25">
                  <c:v>1.9900000000000129</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1.9600000000000115</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1.2189999999999854</c:v>
                </c:pt>
                <c:pt idx="1">
                  <c:v>2.4379999999999997</c:v>
                </c:pt>
                <c:pt idx="2">
                  <c:v>3.6579999999999999</c:v>
                </c:pt>
                <c:pt idx="3">
                  <c:v>1.829</c:v>
                </c:pt>
                <c:pt idx="4">
                  <c:v>1.2189999999999854</c:v>
                </c:pt>
                <c:pt idx="5">
                  <c:v>1.2189999999999854</c:v>
                </c:pt>
                <c:pt idx="6">
                  <c:v>1.2189999999999854</c:v>
                </c:pt>
                <c:pt idx="7">
                  <c:v>2.4379999999999997</c:v>
                </c:pt>
                <c:pt idx="8">
                  <c:v>1.2189999999999854</c:v>
                </c:pt>
                <c:pt idx="9">
                  <c:v>0.61000000000000065</c:v>
                </c:pt>
                <c:pt idx="10">
                  <c:v>3.048</c:v>
                </c:pt>
                <c:pt idx="11">
                  <c:v>1.2189999999999854</c:v>
                </c:pt>
                <c:pt idx="12">
                  <c:v>0.61000000000000065</c:v>
                </c:pt>
                <c:pt idx="13">
                  <c:v>1.2189999999999854</c:v>
                </c:pt>
                <c:pt idx="14">
                  <c:v>2.4379999999999997</c:v>
                </c:pt>
                <c:pt idx="15">
                  <c:v>1.2189999999999854</c:v>
                </c:pt>
                <c:pt idx="16">
                  <c:v>1.2189999999999854</c:v>
                </c:pt>
                <c:pt idx="17">
                  <c:v>0.61000000000000065</c:v>
                </c:pt>
                <c:pt idx="18">
                  <c:v>0.61000000000000065</c:v>
                </c:pt>
                <c:pt idx="19">
                  <c:v>1.829</c:v>
                </c:pt>
                <c:pt idx="20">
                  <c:v>3.048</c:v>
                </c:pt>
                <c:pt idx="21">
                  <c:v>3.048</c:v>
                </c:pt>
                <c:pt idx="22">
                  <c:v>1.2189999999999854</c:v>
                </c:pt>
                <c:pt idx="23">
                  <c:v>1.829</c:v>
                </c:pt>
                <c:pt idx="24">
                  <c:v>0.61000000000000065</c:v>
                </c:pt>
                <c:pt idx="25">
                  <c:v>1.829</c:v>
                </c:pt>
                <c:pt idx="26">
                  <c:v>2.4379999999999997</c:v>
                </c:pt>
                <c:pt idx="27">
                  <c:v>0.61000000000000065</c:v>
                </c:pt>
                <c:pt idx="28">
                  <c:v>0.61000000000000065</c:v>
                </c:pt>
                <c:pt idx="29">
                  <c:v>0.61000000000000065</c:v>
                </c:pt>
                <c:pt idx="30">
                  <c:v>1.2189999999999854</c:v>
                </c:pt>
                <c:pt idx="31">
                  <c:v>1.2189999999999854</c:v>
                </c:pt>
                <c:pt idx="32">
                  <c:v>1.2189999999999854</c:v>
                </c:pt>
                <c:pt idx="33">
                  <c:v>1.2189999999999854</c:v>
                </c:pt>
                <c:pt idx="34">
                  <c:v>1.2189999999999854</c:v>
                </c:pt>
                <c:pt idx="35">
                  <c:v>3.048</c:v>
                </c:pt>
                <c:pt idx="36">
                  <c:v>1.2189999999999854</c:v>
                </c:pt>
                <c:pt idx="37">
                  <c:v>0.61000000000000065</c:v>
                </c:pt>
                <c:pt idx="38">
                  <c:v>1.2189999999999854</c:v>
                </c:pt>
                <c:pt idx="39">
                  <c:v>1.2189999999999854</c:v>
                </c:pt>
                <c:pt idx="40">
                  <c:v>2.4379999999999997</c:v>
                </c:pt>
                <c:pt idx="41">
                  <c:v>1.829</c:v>
                </c:pt>
                <c:pt idx="42">
                  <c:v>1.829</c:v>
                </c:pt>
                <c:pt idx="43">
                  <c:v>0.61000000000000065</c:v>
                </c:pt>
                <c:pt idx="44">
                  <c:v>1.2189999999999854</c:v>
                </c:pt>
                <c:pt idx="45">
                  <c:v>4.8769999999999998</c:v>
                </c:pt>
                <c:pt idx="46">
                  <c:v>0.61000000000000065</c:v>
                </c:pt>
                <c:pt idx="47">
                  <c:v>1.2189999999999854</c:v>
                </c:pt>
                <c:pt idx="48">
                  <c:v>7.3149999999999755</c:v>
                </c:pt>
                <c:pt idx="49">
                  <c:v>1.2189999999999854</c:v>
                </c:pt>
                <c:pt idx="50">
                  <c:v>1.2189999999999854</c:v>
                </c:pt>
                <c:pt idx="51">
                  <c:v>0.61000000000000065</c:v>
                </c:pt>
                <c:pt idx="52">
                  <c:v>1.2189999999999854</c:v>
                </c:pt>
                <c:pt idx="53">
                  <c:v>1.2189999999999854</c:v>
                </c:pt>
                <c:pt idx="54">
                  <c:v>1.2189999999999854</c:v>
                </c:pt>
                <c:pt idx="55">
                  <c:v>2.4379999999999997</c:v>
                </c:pt>
                <c:pt idx="56">
                  <c:v>1.2189999999999854</c:v>
                </c:pt>
                <c:pt idx="57">
                  <c:v>4.8769999999999998</c:v>
                </c:pt>
                <c:pt idx="58">
                  <c:v>1.829</c:v>
                </c:pt>
                <c:pt idx="59">
                  <c:v>2.4379999999999997</c:v>
                </c:pt>
                <c:pt idx="60">
                  <c:v>1.2189999999999854</c:v>
                </c:pt>
                <c:pt idx="61">
                  <c:v>0.61000000000000065</c:v>
                </c:pt>
                <c:pt idx="62">
                  <c:v>3.048</c:v>
                </c:pt>
                <c:pt idx="63">
                  <c:v>1.2189999999999854</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110087168"/>
        <c:axId val="110261376"/>
      </c:scatterChart>
      <c:valAx>
        <c:axId val="110087168"/>
        <c:scaling>
          <c:orientation val="minMax"/>
          <c:max val="8"/>
        </c:scaling>
        <c:axPos val="b"/>
        <c:minorGridlines/>
        <c:title>
          <c:tx>
            <c:rich>
              <a:bodyPr/>
              <a:lstStyle/>
              <a:p>
                <a:pPr>
                  <a:defRPr lang="es-AR"/>
                </a:pPr>
                <a:r>
                  <a:rPr lang="es-AR" sz="1800" b="0" dirty="0" smtClean="0">
                    <a:latin typeface="+mj-lt"/>
                  </a:rPr>
                  <a:t>WAVEWATCH </a:t>
                </a:r>
                <a:r>
                  <a:rPr lang="es-AR" sz="1800" b="0" baseline="0" dirty="0" smtClean="0">
                    <a:latin typeface="+mj-lt"/>
                  </a:rPr>
                  <a:t>III </a:t>
                </a:r>
                <a:r>
                  <a:rPr lang="es-AR" sz="1800" b="0" baseline="0" dirty="0">
                    <a:latin typeface="+mj-lt"/>
                  </a:rPr>
                  <a:t>(Altura en mts.)</a:t>
                </a:r>
                <a:endParaRPr lang="es-AR" sz="1800" b="0" dirty="0">
                  <a:latin typeface="+mj-lt"/>
                </a:endParaRPr>
              </a:p>
            </c:rich>
          </c:tx>
          <c:layout/>
        </c:title>
        <c:numFmt formatCode="#,##0;\-#,##0" sourceLinked="0"/>
        <c:tickLblPos val="nextTo"/>
        <c:txPr>
          <a:bodyPr/>
          <a:lstStyle/>
          <a:p>
            <a:pPr>
              <a:defRPr lang="es-AR" baseline="0"/>
            </a:pPr>
            <a:endParaRPr lang="es-ES"/>
          </a:p>
        </c:txPr>
        <c:crossAx val="110261376"/>
        <c:crosses val="autoZero"/>
        <c:crossBetween val="midCat"/>
        <c:majorUnit val="2"/>
      </c:valAx>
      <c:valAx>
        <c:axId val="110261376"/>
        <c:scaling>
          <c:orientation val="minMax"/>
        </c:scaling>
        <c:axPos val="l"/>
        <c:majorGridlines/>
        <c:minorGridlines/>
        <c:title>
          <c:tx>
            <c:rich>
              <a:bodyPr/>
              <a:lstStyle/>
              <a:p>
                <a:pPr>
                  <a:defRPr lang="es-AR"/>
                </a:pPr>
                <a:r>
                  <a:rPr lang="es-AR" sz="1800" b="0" dirty="0">
                    <a:latin typeface="+mj-lt"/>
                  </a:rPr>
                  <a:t>Observación Visual (Altura</a:t>
                </a:r>
                <a:r>
                  <a:rPr lang="es-AR" sz="1800" b="0" baseline="0" dirty="0">
                    <a:latin typeface="+mj-lt"/>
                  </a:rPr>
                  <a:t> en </a:t>
                </a:r>
                <a:r>
                  <a:rPr lang="es-AR" sz="1800" b="0" dirty="0">
                    <a:latin typeface="+mj-lt"/>
                  </a:rPr>
                  <a:t>mts.)</a:t>
                </a:r>
              </a:p>
            </c:rich>
          </c:tx>
          <c:layout/>
        </c:title>
        <c:numFmt formatCode="General" sourceLinked="1"/>
        <c:tickLblPos val="nextTo"/>
        <c:txPr>
          <a:bodyPr/>
          <a:lstStyle/>
          <a:p>
            <a:pPr>
              <a:defRPr lang="es-AR"/>
            </a:pPr>
            <a:endParaRPr lang="es-ES"/>
          </a:p>
        </c:txPr>
        <c:crossAx val="110087168"/>
        <c:crosses val="autoZero"/>
        <c:crossBetween val="midCat"/>
      </c:valAx>
    </c:plotArea>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16"/>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1.276999999999987</c:v>
                </c:pt>
                <c:pt idx="14">
                  <c:v>3.0789999999999997</c:v>
                </c:pt>
                <c:pt idx="15">
                  <c:v>1.137</c:v>
                </c:pt>
                <c:pt idx="16">
                  <c:v>1.1990000000000001</c:v>
                </c:pt>
                <c:pt idx="17">
                  <c:v>1.024999999999987</c:v>
                </c:pt>
                <c:pt idx="18">
                  <c:v>1.0409999999999882</c:v>
                </c:pt>
                <c:pt idx="19">
                  <c:v>1.9940000000000129</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1.1619999999999877</c:v>
                </c:pt>
                <c:pt idx="31">
                  <c:v>1.175</c:v>
                </c:pt>
                <c:pt idx="32">
                  <c:v>1.635</c:v>
                </c:pt>
                <c:pt idx="33">
                  <c:v>2.3759999999999977</c:v>
                </c:pt>
                <c:pt idx="34">
                  <c:v>2.0880000000000001</c:v>
                </c:pt>
                <c:pt idx="35">
                  <c:v>1.9540000000000115</c:v>
                </c:pt>
                <c:pt idx="36">
                  <c:v>1.073</c:v>
                </c:pt>
                <c:pt idx="37">
                  <c:v>0.93200000000000005</c:v>
                </c:pt>
                <c:pt idx="38">
                  <c:v>1.2209999999999854</c:v>
                </c:pt>
                <c:pt idx="39">
                  <c:v>1.081</c:v>
                </c:pt>
                <c:pt idx="40">
                  <c:v>3.5019999999999998</c:v>
                </c:pt>
                <c:pt idx="41">
                  <c:v>1.052</c:v>
                </c:pt>
                <c:pt idx="42">
                  <c:v>1.538</c:v>
                </c:pt>
                <c:pt idx="43">
                  <c:v>1.0569999999999884</c:v>
                </c:pt>
                <c:pt idx="44">
                  <c:v>1.028</c:v>
                </c:pt>
                <c:pt idx="45">
                  <c:v>3.6629999999999998</c:v>
                </c:pt>
                <c:pt idx="46">
                  <c:v>0.96500000000000064</c:v>
                </c:pt>
                <c:pt idx="47">
                  <c:v>1.595</c:v>
                </c:pt>
                <c:pt idx="48">
                  <c:v>6.8039999999999985</c:v>
                </c:pt>
                <c:pt idx="49">
                  <c:v>1.0489999999999884</c:v>
                </c:pt>
                <c:pt idx="50">
                  <c:v>1.4489999999999854</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1.5629999999999884</c:v>
                </c:pt>
                <c:pt idx="61">
                  <c:v>0.99199999999999999</c:v>
                </c:pt>
                <c:pt idx="62">
                  <c:v>2.8779999999999997</c:v>
                </c:pt>
                <c:pt idx="63">
                  <c:v>1.109</c:v>
                </c:pt>
              </c:numCache>
            </c:numRef>
          </c:xVal>
          <c:yVal>
            <c:numRef>
              <c:f>Sheet1!$B$2:$B$65</c:f>
              <c:numCache>
                <c:formatCode>General</c:formatCode>
                <c:ptCount val="64"/>
                <c:pt idx="0">
                  <c:v>1.2189999999999854</c:v>
                </c:pt>
                <c:pt idx="1">
                  <c:v>2.4379999999999997</c:v>
                </c:pt>
                <c:pt idx="2">
                  <c:v>3.6579999999999999</c:v>
                </c:pt>
                <c:pt idx="3">
                  <c:v>1.829</c:v>
                </c:pt>
                <c:pt idx="4">
                  <c:v>1.2189999999999854</c:v>
                </c:pt>
                <c:pt idx="5">
                  <c:v>1.2189999999999854</c:v>
                </c:pt>
                <c:pt idx="6">
                  <c:v>1.2189999999999854</c:v>
                </c:pt>
                <c:pt idx="7">
                  <c:v>2.4379999999999997</c:v>
                </c:pt>
                <c:pt idx="8">
                  <c:v>1.2189999999999854</c:v>
                </c:pt>
                <c:pt idx="9">
                  <c:v>0.61000000000000065</c:v>
                </c:pt>
                <c:pt idx="10">
                  <c:v>3.048</c:v>
                </c:pt>
                <c:pt idx="11">
                  <c:v>1.2189999999999854</c:v>
                </c:pt>
                <c:pt idx="12">
                  <c:v>0.61000000000000065</c:v>
                </c:pt>
                <c:pt idx="13">
                  <c:v>1.2189999999999854</c:v>
                </c:pt>
                <c:pt idx="14">
                  <c:v>2.4379999999999997</c:v>
                </c:pt>
                <c:pt idx="15">
                  <c:v>1.2189999999999854</c:v>
                </c:pt>
                <c:pt idx="16">
                  <c:v>1.2189999999999854</c:v>
                </c:pt>
                <c:pt idx="17">
                  <c:v>0.61000000000000065</c:v>
                </c:pt>
                <c:pt idx="18">
                  <c:v>0.61000000000000065</c:v>
                </c:pt>
                <c:pt idx="19">
                  <c:v>1.829</c:v>
                </c:pt>
                <c:pt idx="20">
                  <c:v>3.048</c:v>
                </c:pt>
                <c:pt idx="21">
                  <c:v>3.048</c:v>
                </c:pt>
                <c:pt idx="22">
                  <c:v>1.2189999999999854</c:v>
                </c:pt>
                <c:pt idx="23">
                  <c:v>1.829</c:v>
                </c:pt>
                <c:pt idx="24">
                  <c:v>0.61000000000000065</c:v>
                </c:pt>
                <c:pt idx="25">
                  <c:v>1.829</c:v>
                </c:pt>
                <c:pt idx="26">
                  <c:v>2.4379999999999997</c:v>
                </c:pt>
                <c:pt idx="27">
                  <c:v>0.61000000000000065</c:v>
                </c:pt>
                <c:pt idx="28">
                  <c:v>0.61000000000000065</c:v>
                </c:pt>
                <c:pt idx="29">
                  <c:v>0.61000000000000065</c:v>
                </c:pt>
                <c:pt idx="30">
                  <c:v>1.2189999999999854</c:v>
                </c:pt>
                <c:pt idx="31">
                  <c:v>1.2189999999999854</c:v>
                </c:pt>
                <c:pt idx="32">
                  <c:v>1.2189999999999854</c:v>
                </c:pt>
                <c:pt idx="33">
                  <c:v>1.2189999999999854</c:v>
                </c:pt>
                <c:pt idx="34">
                  <c:v>1.2189999999999854</c:v>
                </c:pt>
                <c:pt idx="35">
                  <c:v>3.048</c:v>
                </c:pt>
                <c:pt idx="36">
                  <c:v>1.2189999999999854</c:v>
                </c:pt>
                <c:pt idx="37">
                  <c:v>0.61000000000000065</c:v>
                </c:pt>
                <c:pt idx="38">
                  <c:v>1.2189999999999854</c:v>
                </c:pt>
                <c:pt idx="39">
                  <c:v>1.2189999999999854</c:v>
                </c:pt>
                <c:pt idx="40">
                  <c:v>2.4379999999999997</c:v>
                </c:pt>
                <c:pt idx="41">
                  <c:v>1.829</c:v>
                </c:pt>
                <c:pt idx="42">
                  <c:v>1.829</c:v>
                </c:pt>
                <c:pt idx="43">
                  <c:v>0.61000000000000065</c:v>
                </c:pt>
                <c:pt idx="44">
                  <c:v>1.2189999999999854</c:v>
                </c:pt>
                <c:pt idx="45">
                  <c:v>4.8769999999999998</c:v>
                </c:pt>
                <c:pt idx="46">
                  <c:v>0.61000000000000065</c:v>
                </c:pt>
                <c:pt idx="47">
                  <c:v>1.2189999999999854</c:v>
                </c:pt>
                <c:pt idx="48">
                  <c:v>7.3149999999999755</c:v>
                </c:pt>
                <c:pt idx="49">
                  <c:v>1.2189999999999854</c:v>
                </c:pt>
                <c:pt idx="50">
                  <c:v>1.2189999999999854</c:v>
                </c:pt>
                <c:pt idx="51">
                  <c:v>0.61000000000000065</c:v>
                </c:pt>
                <c:pt idx="52">
                  <c:v>1.2189999999999854</c:v>
                </c:pt>
                <c:pt idx="53">
                  <c:v>1.2189999999999854</c:v>
                </c:pt>
                <c:pt idx="54">
                  <c:v>1.2189999999999854</c:v>
                </c:pt>
                <c:pt idx="55">
                  <c:v>2.4379999999999997</c:v>
                </c:pt>
                <c:pt idx="56">
                  <c:v>1.2189999999999854</c:v>
                </c:pt>
                <c:pt idx="57">
                  <c:v>4.8769999999999998</c:v>
                </c:pt>
                <c:pt idx="58">
                  <c:v>1.829</c:v>
                </c:pt>
                <c:pt idx="59">
                  <c:v>2.4379999999999997</c:v>
                </c:pt>
                <c:pt idx="60">
                  <c:v>1.2189999999999854</c:v>
                </c:pt>
                <c:pt idx="61">
                  <c:v>0.61000000000000065</c:v>
                </c:pt>
                <c:pt idx="62">
                  <c:v>3.048</c:v>
                </c:pt>
                <c:pt idx="63">
                  <c:v>1.2189999999999854</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110314624"/>
        <c:axId val="110316544"/>
      </c:scatterChart>
      <c:valAx>
        <c:axId val="110314624"/>
        <c:scaling>
          <c:orientation val="minMax"/>
          <c:max val="8"/>
        </c:scaling>
        <c:axPos val="b"/>
        <c:minorGridlines/>
        <c:title>
          <c:tx>
            <c:rich>
              <a:bodyPr/>
              <a:lstStyle/>
              <a:p>
                <a:pPr>
                  <a:defRPr lang="es-AR"/>
                </a:pPr>
                <a:r>
                  <a:rPr lang="es-AR" sz="1800" b="0" dirty="0">
                    <a:latin typeface="+mj-lt"/>
                  </a:rPr>
                  <a:t>Predicción</a:t>
                </a:r>
                <a:r>
                  <a:rPr lang="es-AR" sz="1800" b="0" baseline="0" dirty="0">
                    <a:latin typeface="+mj-lt"/>
                  </a:rPr>
                  <a:t> SVM (Altura en mts.)</a:t>
                </a:r>
              </a:p>
            </c:rich>
          </c:tx>
          <c:layout/>
        </c:title>
        <c:numFmt formatCode="#,##0;\-#,##0" sourceLinked="0"/>
        <c:tickLblPos val="nextTo"/>
        <c:txPr>
          <a:bodyPr/>
          <a:lstStyle/>
          <a:p>
            <a:pPr>
              <a:defRPr lang="es-AR" baseline="0"/>
            </a:pPr>
            <a:endParaRPr lang="es-ES"/>
          </a:p>
        </c:txPr>
        <c:crossAx val="110316544"/>
        <c:crosses val="autoZero"/>
        <c:crossBetween val="midCat"/>
        <c:majorUnit val="2"/>
      </c:valAx>
      <c:valAx>
        <c:axId val="110316544"/>
        <c:scaling>
          <c:orientation val="minMax"/>
        </c:scaling>
        <c:axPos val="l"/>
        <c:majorGridlines/>
        <c:minorGridlines/>
        <c:title>
          <c:tx>
            <c:rich>
              <a:bodyPr/>
              <a:lstStyle/>
              <a:p>
                <a:pPr>
                  <a:defRPr lang="es-AR"/>
                </a:pPr>
                <a:r>
                  <a:rPr lang="es-AR" sz="1800" b="0" dirty="0" smtClean="0">
                    <a:latin typeface="+mj-lt"/>
                  </a:rPr>
                  <a:t>Observación </a:t>
                </a:r>
                <a:r>
                  <a:rPr lang="es-AR" sz="1800" b="0" dirty="0">
                    <a:latin typeface="+mj-lt"/>
                  </a:rPr>
                  <a:t>Visual (Altura en mts.)</a:t>
                </a:r>
              </a:p>
            </c:rich>
          </c:tx>
          <c:layout/>
        </c:title>
        <c:numFmt formatCode="General" sourceLinked="1"/>
        <c:tickLblPos val="nextTo"/>
        <c:txPr>
          <a:bodyPr/>
          <a:lstStyle/>
          <a:p>
            <a:pPr>
              <a:defRPr lang="es-AR"/>
            </a:pPr>
            <a:endParaRPr lang="es-ES"/>
          </a:p>
        </c:txPr>
        <c:crossAx val="110314624"/>
        <c:crosses val="autoZero"/>
        <c:crossBetween val="midCat"/>
      </c:valAx>
    </c:plotArea>
    <c:plotVisOnly val="1"/>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0.66000000000000236</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110370816"/>
        <c:axId val="110372352"/>
        <c:axId val="0"/>
      </c:bar3DChart>
      <c:catAx>
        <c:axId val="110370816"/>
        <c:scaling>
          <c:orientation val="minMax"/>
        </c:scaling>
        <c:axPos val="b"/>
        <c:tickLblPos val="nextTo"/>
        <c:txPr>
          <a:bodyPr/>
          <a:lstStyle/>
          <a:p>
            <a:pPr>
              <a:defRPr lang="es-AR" sz="1400">
                <a:latin typeface="+mj-lt"/>
              </a:defRPr>
            </a:pPr>
            <a:endParaRPr lang="es-ES"/>
          </a:p>
        </c:txPr>
        <c:crossAx val="110372352"/>
        <c:crosses val="autoZero"/>
        <c:auto val="1"/>
        <c:lblAlgn val="ctr"/>
        <c:lblOffset val="100"/>
      </c:catAx>
      <c:valAx>
        <c:axId val="110372352"/>
        <c:scaling>
          <c:orientation val="minMax"/>
        </c:scaling>
        <c:axPos val="l"/>
        <c:majorGridlines/>
        <c:numFmt formatCode="0%" sourceLinked="1"/>
        <c:tickLblPos val="nextTo"/>
        <c:txPr>
          <a:bodyPr/>
          <a:lstStyle/>
          <a:p>
            <a:pPr>
              <a:defRPr lang="es-AR"/>
            </a:pPr>
            <a:endParaRPr lang="es-ES"/>
          </a:p>
        </c:txPr>
        <c:crossAx val="110370816"/>
        <c:crosses val="autoZero"/>
        <c:crossBetween val="between"/>
      </c:valAx>
    </c:plotArea>
    <c:legend>
      <c:legendPos val="r"/>
      <c:legendEntry>
        <c:idx val="0"/>
        <c:txPr>
          <a:bodyPr/>
          <a:lstStyle/>
          <a:p>
            <a:pPr>
              <a:defRPr lang="es-AR" sz="1400">
                <a:latin typeface="+mj-lt"/>
              </a:defRPr>
            </a:pPr>
            <a:endParaRPr lang="es-ES"/>
          </a:p>
        </c:txPr>
      </c:legendEntry>
      <c:legendEntry>
        <c:idx val="1"/>
        <c:txPr>
          <a:bodyPr/>
          <a:lstStyle/>
          <a:p>
            <a:pPr>
              <a:defRPr lang="es-AR" sz="1400">
                <a:latin typeface="+mj-lt"/>
              </a:defRPr>
            </a:pPr>
            <a:endParaRPr lang="es-ES"/>
          </a:p>
        </c:txPr>
      </c:legendEntry>
      <c:layout/>
      <c:txPr>
        <a:bodyPr/>
        <a:lstStyle/>
        <a:p>
          <a:pPr>
            <a:defRPr lang="es-AR"/>
          </a:pPr>
          <a:endParaRPr lang="es-ES"/>
        </a:p>
      </c:txPr>
    </c:legend>
    <c:plotVisOnly val="1"/>
  </c:chart>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1.1800000000000037</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110508672"/>
        <c:axId val="110510464"/>
        <c:axId val="0"/>
      </c:bar3DChart>
      <c:catAx>
        <c:axId val="110508672"/>
        <c:scaling>
          <c:orientation val="minMax"/>
        </c:scaling>
        <c:axPos val="b"/>
        <c:tickLblPos val="nextTo"/>
        <c:txPr>
          <a:bodyPr/>
          <a:lstStyle/>
          <a:p>
            <a:pPr>
              <a:defRPr lang="es-AR" sz="1400">
                <a:latin typeface="+mj-lt"/>
              </a:defRPr>
            </a:pPr>
            <a:endParaRPr lang="es-ES"/>
          </a:p>
        </c:txPr>
        <c:crossAx val="110510464"/>
        <c:crosses val="autoZero"/>
        <c:auto val="1"/>
        <c:lblAlgn val="ctr"/>
        <c:lblOffset val="100"/>
      </c:catAx>
      <c:valAx>
        <c:axId val="110510464"/>
        <c:scaling>
          <c:orientation val="minMax"/>
        </c:scaling>
        <c:axPos val="l"/>
        <c:majorGridlines/>
        <c:numFmt formatCode="General" sourceLinked="1"/>
        <c:tickLblPos val="nextTo"/>
        <c:txPr>
          <a:bodyPr/>
          <a:lstStyle/>
          <a:p>
            <a:pPr>
              <a:defRPr lang="es-AR"/>
            </a:pPr>
            <a:endParaRPr lang="es-ES"/>
          </a:p>
        </c:txPr>
        <c:crossAx val="110508672"/>
        <c:crosses val="autoZero"/>
        <c:crossBetween val="between"/>
      </c:valAx>
    </c:plotArea>
    <c:legend>
      <c:legendPos val="r"/>
      <c:layout/>
      <c:txPr>
        <a:bodyPr/>
        <a:lstStyle/>
        <a:p>
          <a:pPr>
            <a:defRPr lang="es-AR" sz="1400">
              <a:latin typeface="+mj-lt"/>
            </a:defRP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a:pPr>
            <a:r>
              <a:rPr lang="es-ES" sz="2000" dirty="0">
                <a:latin typeface="+mj-lt"/>
              </a:rPr>
              <a:t>Correlación</a:t>
            </a:r>
            <a:r>
              <a:rPr lang="es-ES" sz="2000" baseline="0" dirty="0">
                <a:latin typeface="+mj-lt"/>
              </a:rPr>
              <a:t> 98%</a:t>
            </a:r>
            <a:endParaRPr lang="es-ES" sz="2000" dirty="0">
              <a:latin typeface="+mj-lt"/>
            </a:endParaRPr>
          </a:p>
        </c:rich>
      </c:tx>
      <c:layout/>
    </c:title>
    <c:plotArea>
      <c:layout/>
      <c:lineChart>
        <c:grouping val="standard"/>
        <c:ser>
          <c:idx val="0"/>
          <c:order val="0"/>
          <c:tx>
            <c:strRef>
              <c:f>Hoja1!$A$2</c:f>
              <c:strCache>
                <c:ptCount val="1"/>
                <c:pt idx="0">
                  <c:v>a</c:v>
                </c:pt>
              </c:strCache>
            </c:strRef>
          </c:tx>
          <c:val>
            <c:numRef>
              <c:f>Hoja1!$B$2:$G$2</c:f>
              <c:numCache>
                <c:formatCode>General</c:formatCode>
                <c:ptCount val="6"/>
                <c:pt idx="0">
                  <c:v>5</c:v>
                </c:pt>
                <c:pt idx="1">
                  <c:v>10</c:v>
                </c:pt>
                <c:pt idx="2">
                  <c:v>15</c:v>
                </c:pt>
                <c:pt idx="3">
                  <c:v>20</c:v>
                </c:pt>
                <c:pt idx="4">
                  <c:v>15</c:v>
                </c:pt>
                <c:pt idx="5">
                  <c:v>10</c:v>
                </c:pt>
              </c:numCache>
            </c:numRef>
          </c:val>
        </c:ser>
        <c:ser>
          <c:idx val="1"/>
          <c:order val="1"/>
          <c:tx>
            <c:strRef>
              <c:f>Hoja1!$A$3</c:f>
              <c:strCache>
                <c:ptCount val="1"/>
                <c:pt idx="0">
                  <c:v>b</c:v>
                </c:pt>
              </c:strCache>
            </c:strRef>
          </c:tx>
          <c:spPr>
            <a:ln>
              <a:solidFill>
                <a:srgbClr val="FF0000"/>
              </a:solidFill>
            </a:ln>
          </c:spPr>
          <c:val>
            <c:numRef>
              <c:f>Hoja1!$B$3:$G$3</c:f>
              <c:numCache>
                <c:formatCode>General</c:formatCode>
                <c:ptCount val="6"/>
                <c:pt idx="0">
                  <c:v>8</c:v>
                </c:pt>
                <c:pt idx="1">
                  <c:v>14</c:v>
                </c:pt>
                <c:pt idx="2">
                  <c:v>19</c:v>
                </c:pt>
                <c:pt idx="3">
                  <c:v>23</c:v>
                </c:pt>
                <c:pt idx="4">
                  <c:v>17</c:v>
                </c:pt>
                <c:pt idx="5">
                  <c:v>14</c:v>
                </c:pt>
              </c:numCache>
            </c:numRef>
          </c:val>
        </c:ser>
        <c:marker val="1"/>
        <c:axId val="115213824"/>
        <c:axId val="115215360"/>
      </c:lineChart>
      <c:catAx>
        <c:axId val="115213824"/>
        <c:scaling>
          <c:orientation val="minMax"/>
        </c:scaling>
        <c:axPos val="b"/>
        <c:majorTickMark val="none"/>
        <c:tickLblPos val="nextTo"/>
        <c:crossAx val="115215360"/>
        <c:crosses val="autoZero"/>
        <c:auto val="1"/>
        <c:lblAlgn val="ctr"/>
        <c:lblOffset val="100"/>
      </c:catAx>
      <c:valAx>
        <c:axId val="115215360"/>
        <c:scaling>
          <c:orientation val="minMax"/>
        </c:scaling>
        <c:axPos val="l"/>
        <c:majorGridlines/>
        <c:numFmt formatCode="General" sourceLinked="1"/>
        <c:majorTickMark val="none"/>
        <c:tickLblPos val="nextTo"/>
        <c:crossAx val="115213824"/>
        <c:crosses val="autoZero"/>
        <c:crossBetween val="between"/>
      </c:valAx>
      <c:spPr>
        <a:solidFill>
          <a:prstClr val="white">
            <a:lumMod val="95000"/>
          </a:prstClr>
        </a:solidFill>
      </c:spPr>
    </c:plotArea>
    <c:legend>
      <c:legendPos val="r"/>
      <c:layout/>
    </c:legend>
    <c:plotVisOnly val="1"/>
  </c:chart>
  <c:spPr>
    <a:solidFill>
      <a:prstClr val="white">
        <a:lumMod val="95000"/>
      </a:prstClr>
    </a:soli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0.77390980695120581</c:v>
                </c:pt>
                <c:pt idx="2">
                  <c:v>0.82116824635668784</c:v>
                </c:pt>
                <c:pt idx="3">
                  <c:v>0.84278473777508423</c:v>
                </c:pt>
                <c:pt idx="4">
                  <c:v>0.84383865537211034</c:v>
                </c:pt>
                <c:pt idx="5">
                  <c:v>0.85894670929201788</c:v>
                </c:pt>
                <c:pt idx="6">
                  <c:v>0.84967487574973222</c:v>
                </c:pt>
                <c:pt idx="7">
                  <c:v>0.87199747639295033</c:v>
                </c:pt>
                <c:pt idx="8">
                  <c:v>0.87308657275405044</c:v>
                </c:pt>
                <c:pt idx="9">
                  <c:v>0.88056722447997149</c:v>
                </c:pt>
                <c:pt idx="10">
                  <c:v>0.88425402324804214</c:v>
                </c:pt>
                <c:pt idx="11">
                  <c:v>0.88378998114559382</c:v>
                </c:pt>
                <c:pt idx="12">
                  <c:v>0.88710112017025256</c:v>
                </c:pt>
                <c:pt idx="13">
                  <c:v>0.88859349505985452</c:v>
                </c:pt>
                <c:pt idx="14">
                  <c:v>0.8893251563924971</c:v>
                </c:pt>
                <c:pt idx="15">
                  <c:v>0.88979442278917009</c:v>
                </c:pt>
                <c:pt idx="16">
                  <c:v>0.89050470137757354</c:v>
                </c:pt>
                <c:pt idx="17">
                  <c:v>0.89113877472928249</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0.57215581949428063</c:v>
                </c:pt>
                <c:pt idx="2">
                  <c:v>0.62450099068289677</c:v>
                </c:pt>
                <c:pt idx="3">
                  <c:v>0.66411572966000465</c:v>
                </c:pt>
                <c:pt idx="4">
                  <c:v>0.74483311690120912</c:v>
                </c:pt>
                <c:pt idx="5">
                  <c:v>0.74913092370987644</c:v>
                </c:pt>
                <c:pt idx="6">
                  <c:v>0.7507812790712286</c:v>
                </c:pt>
                <c:pt idx="7">
                  <c:v>0.74615794410022251</c:v>
                </c:pt>
                <c:pt idx="8">
                  <c:v>0.7647371274255923</c:v>
                </c:pt>
                <c:pt idx="9">
                  <c:v>0.78030975508297951</c:v>
                </c:pt>
                <c:pt idx="10">
                  <c:v>0.79256323960055097</c:v>
                </c:pt>
                <c:pt idx="11">
                  <c:v>0.80135018516470657</c:v>
                </c:pt>
                <c:pt idx="12">
                  <c:v>0.79454547384463925</c:v>
                </c:pt>
                <c:pt idx="13">
                  <c:v>0.80275073868568125</c:v>
                </c:pt>
                <c:pt idx="14">
                  <c:v>0.8070254483799697</c:v>
                </c:pt>
                <c:pt idx="15">
                  <c:v>0.80758714251854524</c:v>
                </c:pt>
                <c:pt idx="16">
                  <c:v>0.81189884836444282</c:v>
                </c:pt>
                <c:pt idx="17">
                  <c:v>0.81267156633446558</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2.2061880915201598E-2</c:v>
                </c:pt>
                <c:pt idx="3">
                  <c:v>0.16744350433735924</c:v>
                </c:pt>
                <c:pt idx="4">
                  <c:v>0.19606871899944542</c:v>
                </c:pt>
                <c:pt idx="5">
                  <c:v>0.19883932721616676</c:v>
                </c:pt>
                <c:pt idx="6">
                  <c:v>0.21852557439483689</c:v>
                </c:pt>
                <c:pt idx="7">
                  <c:v>0.18963030437506295</c:v>
                </c:pt>
                <c:pt idx="8">
                  <c:v>0.31329234492981156</c:v>
                </c:pt>
                <c:pt idx="9">
                  <c:v>0.30854195458238609</c:v>
                </c:pt>
                <c:pt idx="10">
                  <c:v>0.33996429339253043</c:v>
                </c:pt>
                <c:pt idx="11">
                  <c:v>0.39000788763685718</c:v>
                </c:pt>
                <c:pt idx="12">
                  <c:v>0.3745227879234061</c:v>
                </c:pt>
                <c:pt idx="13">
                  <c:v>0.39639657365579789</c:v>
                </c:pt>
                <c:pt idx="14">
                  <c:v>0.45661986014735312</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6.3837399085048888E-2</c:v>
                </c:pt>
                <c:pt idx="1">
                  <c:v>0.10509372944250739</c:v>
                </c:pt>
                <c:pt idx="2">
                  <c:v>0.12395822380363669</c:v>
                </c:pt>
                <c:pt idx="3">
                  <c:v>0.17533238646771687</c:v>
                </c:pt>
                <c:pt idx="4">
                  <c:v>0.18994629844945127</c:v>
                </c:pt>
                <c:pt idx="5">
                  <c:v>0.22687270194889517</c:v>
                </c:pt>
                <c:pt idx="6">
                  <c:v>0.23790997736954461</c:v>
                </c:pt>
                <c:pt idx="7">
                  <c:v>0.23411148955337038</c:v>
                </c:pt>
                <c:pt idx="8">
                  <c:v>0.25778608542670911</c:v>
                </c:pt>
                <c:pt idx="9">
                  <c:v>0.31056299933227627</c:v>
                </c:pt>
                <c:pt idx="10">
                  <c:v>0.33877739342409363</c:v>
                </c:pt>
                <c:pt idx="11">
                  <c:v>0.35225259726803532</c:v>
                </c:pt>
                <c:pt idx="12">
                  <c:v>0.35947445565100516</c:v>
                </c:pt>
                <c:pt idx="13">
                  <c:v>0.39000000000000334</c:v>
                </c:pt>
                <c:pt idx="14">
                  <c:v>0.39000000000000334</c:v>
                </c:pt>
                <c:pt idx="15">
                  <c:v>0.4</c:v>
                </c:pt>
                <c:pt idx="16">
                  <c:v>0.40041490630404747</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0.28931899175148917</c:v>
                </c:pt>
                <c:pt idx="1">
                  <c:v>0.30427205718078232</c:v>
                </c:pt>
                <c:pt idx="2">
                  <c:v>0.28833535935117605</c:v>
                </c:pt>
                <c:pt idx="3">
                  <c:v>0.50673831628889088</c:v>
                </c:pt>
                <c:pt idx="4">
                  <c:v>0.58986811562939312</c:v>
                </c:pt>
                <c:pt idx="5">
                  <c:v>0.60174244358029261</c:v>
                </c:pt>
                <c:pt idx="6">
                  <c:v>0.62230234655114092</c:v>
                </c:pt>
                <c:pt idx="7">
                  <c:v>0.64892172802500014</c:v>
                </c:pt>
                <c:pt idx="8">
                  <c:v>0.60213497372141267</c:v>
                </c:pt>
                <c:pt idx="9">
                  <c:v>0.65929398719852694</c:v>
                </c:pt>
                <c:pt idx="10">
                  <c:v>0.63740945216596612</c:v>
                </c:pt>
                <c:pt idx="11">
                  <c:v>0.66496829605748065</c:v>
                </c:pt>
                <c:pt idx="12">
                  <c:v>0.68587643695394174</c:v>
                </c:pt>
                <c:pt idx="13">
                  <c:v>0.70280463859163822</c:v>
                </c:pt>
                <c:pt idx="14">
                  <c:v>0.68555591749742495</c:v>
                </c:pt>
                <c:pt idx="15">
                  <c:v>0.71798687616049006</c:v>
                </c:pt>
                <c:pt idx="16">
                  <c:v>0.72902988600000884</c:v>
                </c:pt>
                <c:pt idx="17">
                  <c:v>0.73331457600000005</c:v>
                </c:pt>
                <c:pt idx="18">
                  <c:v>0.73521230499999957</c:v>
                </c:pt>
              </c:numCache>
            </c:numRef>
          </c:yVal>
          <c:smooth val="1"/>
        </c:ser>
        <c:axId val="108447232"/>
        <c:axId val="108449152"/>
      </c:scatterChart>
      <c:valAx>
        <c:axId val="108447232"/>
        <c:scaling>
          <c:orientation val="minMax"/>
          <c:max val="1000"/>
        </c:scaling>
        <c:axPos val="b"/>
        <c:title>
          <c:tx>
            <c:rich>
              <a:bodyPr/>
              <a:lstStyle/>
              <a:p>
                <a:pPr>
                  <a:defRPr lang="es-AR"/>
                </a:pPr>
                <a:r>
                  <a:rPr lang="en-US" sz="1600" b="0" dirty="0" err="1">
                    <a:latin typeface="+mj-lt"/>
                  </a:rPr>
                  <a:t>Instancias</a:t>
                </a:r>
                <a:r>
                  <a:rPr lang="en-US" sz="1600" b="0" dirty="0">
                    <a:latin typeface="+mj-lt"/>
                  </a:rPr>
                  <a:t> de </a:t>
                </a:r>
                <a:r>
                  <a:rPr lang="en-US" sz="1600" b="0" dirty="0" err="1">
                    <a:latin typeface="+mj-lt"/>
                  </a:rPr>
                  <a:t>entrenamiento</a:t>
                </a:r>
                <a:endParaRPr lang="en-US" sz="1600" b="0" dirty="0">
                  <a:latin typeface="+mj-lt"/>
                </a:endParaRPr>
              </a:p>
            </c:rich>
          </c:tx>
          <c:layout>
            <c:manualLayout>
              <c:xMode val="edge"/>
              <c:yMode val="edge"/>
              <c:x val="0.38494599693816867"/>
              <c:y val="0.85101357098414687"/>
            </c:manualLayout>
          </c:layout>
        </c:title>
        <c:numFmt formatCode="General" sourceLinked="1"/>
        <c:tickLblPos val="nextTo"/>
        <c:txPr>
          <a:bodyPr/>
          <a:lstStyle/>
          <a:p>
            <a:pPr>
              <a:defRPr lang="es-AR"/>
            </a:pPr>
            <a:endParaRPr lang="es-ES"/>
          </a:p>
        </c:txPr>
        <c:crossAx val="108449152"/>
        <c:crosses val="autoZero"/>
        <c:crossBetween val="midCat"/>
      </c:valAx>
      <c:valAx>
        <c:axId val="108449152"/>
        <c:scaling>
          <c:orientation val="minMax"/>
          <c:min val="0"/>
        </c:scaling>
        <c:axPos val="l"/>
        <c:majorGridlines/>
        <c:title>
          <c:tx>
            <c:rich>
              <a:bodyPr rot="-5400000" vert="horz"/>
              <a:lstStyle/>
              <a:p>
                <a:pPr>
                  <a:defRPr lang="es-AR"/>
                </a:pPr>
                <a:r>
                  <a:rPr lang="en-US" sz="1400" b="0" dirty="0" err="1">
                    <a:latin typeface="+mj-lt"/>
                  </a:rPr>
                  <a:t>Correlación</a:t>
                </a:r>
                <a:endParaRPr lang="en-US" sz="1400" b="0" dirty="0">
                  <a:latin typeface="+mj-lt"/>
                </a:endParaRPr>
              </a:p>
            </c:rich>
          </c:tx>
          <c:layout/>
        </c:title>
        <c:numFmt formatCode="0.0" sourceLinked="0"/>
        <c:tickLblPos val="nextTo"/>
        <c:txPr>
          <a:bodyPr/>
          <a:lstStyle/>
          <a:p>
            <a:pPr>
              <a:defRPr lang="es-AR"/>
            </a:pPr>
            <a:endParaRPr lang="es-ES"/>
          </a:p>
        </c:txPr>
        <c:crossAx val="108447232"/>
        <c:crosses val="autoZero"/>
        <c:crossBetween val="midCat"/>
        <c:minorUnit val="0.2"/>
      </c:valAx>
    </c:plotArea>
    <c:legend>
      <c:legendPos val="r"/>
      <c:layout/>
      <c:txPr>
        <a:bodyPr/>
        <a:lstStyle/>
        <a:p>
          <a:pPr>
            <a:defRPr lang="es-AR" sz="1400">
              <a:latin typeface="+mj-lt"/>
            </a:defRP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1.0302429519403249</c:v>
                </c:pt>
                <c:pt idx="7">
                  <c:v>0.94738273200566459</c:v>
                </c:pt>
                <c:pt idx="8">
                  <c:v>0.92793801360197892</c:v>
                </c:pt>
                <c:pt idx="9">
                  <c:v>0.92012906293872665</c:v>
                </c:pt>
                <c:pt idx="10">
                  <c:v>0.88481716181109371</c:v>
                </c:pt>
                <c:pt idx="11">
                  <c:v>0.88417424754272178</c:v>
                </c:pt>
                <c:pt idx="12">
                  <c:v>0.86439255450128394</c:v>
                </c:pt>
                <c:pt idx="13">
                  <c:v>0.85063806565684563</c:v>
                </c:pt>
                <c:pt idx="14">
                  <c:v>0.84777133793556037</c:v>
                </c:pt>
                <c:pt idx="15">
                  <c:v>0.8445144923789446</c:v>
                </c:pt>
                <c:pt idx="16">
                  <c:v>0.83725594840038564</c:v>
                </c:pt>
                <c:pt idx="17">
                  <c:v>0.83461703141919252</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0.89153277738270986</c:v>
                </c:pt>
                <c:pt idx="2">
                  <c:v>0.82301056544373608</c:v>
                </c:pt>
                <c:pt idx="3">
                  <c:v>0.80716326679644346</c:v>
                </c:pt>
                <c:pt idx="4">
                  <c:v>0.75252199659024765</c:v>
                </c:pt>
                <c:pt idx="5">
                  <c:v>0.742123733312819</c:v>
                </c:pt>
                <c:pt idx="6">
                  <c:v>0.73688717786732749</c:v>
                </c:pt>
                <c:pt idx="7">
                  <c:v>0.72860146352750821</c:v>
                </c:pt>
                <c:pt idx="8">
                  <c:v>0.70577785559581485</c:v>
                </c:pt>
                <c:pt idx="9">
                  <c:v>0.69274686371956962</c:v>
                </c:pt>
                <c:pt idx="10">
                  <c:v>0.67930161414046952</c:v>
                </c:pt>
                <c:pt idx="11">
                  <c:v>0.67228263477634131</c:v>
                </c:pt>
                <c:pt idx="12">
                  <c:v>0.68022471453120004</c:v>
                </c:pt>
                <c:pt idx="13">
                  <c:v>0.66398503161852673</c:v>
                </c:pt>
                <c:pt idx="14">
                  <c:v>0.6640628299517749</c:v>
                </c:pt>
                <c:pt idx="15">
                  <c:v>0.66308558009338026</c:v>
                </c:pt>
                <c:pt idx="16">
                  <c:v>0.65656511915425986</c:v>
                </c:pt>
                <c:pt idx="17">
                  <c:v>0.65158141257239133</c:v>
                </c:pt>
                <c:pt idx="18">
                  <c:v>0.65187548701494924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0.66149732049012833</c:v>
                </c:pt>
                <c:pt idx="1">
                  <c:v>0.6001326027033127</c:v>
                </c:pt>
                <c:pt idx="2">
                  <c:v>0.55639887771499263</c:v>
                </c:pt>
                <c:pt idx="3">
                  <c:v>0.622844724855114</c:v>
                </c:pt>
                <c:pt idx="4">
                  <c:v>0.55351605829049677</c:v>
                </c:pt>
                <c:pt idx="5">
                  <c:v>0.58846095302595436</c:v>
                </c:pt>
                <c:pt idx="6">
                  <c:v>0.57298820383188065</c:v>
                </c:pt>
                <c:pt idx="7">
                  <c:v>0.59104950455027683</c:v>
                </c:pt>
                <c:pt idx="8">
                  <c:v>0.55636349504129456</c:v>
                </c:pt>
                <c:pt idx="9">
                  <c:v>0.56175580469495201</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0.63237080268503998</c:v>
                </c:pt>
                <c:pt idx="1">
                  <c:v>0.58374227027070569</c:v>
                </c:pt>
                <c:pt idx="2">
                  <c:v>0.59186681564330168</c:v>
                </c:pt>
                <c:pt idx="3">
                  <c:v>0.56326543263150275</c:v>
                </c:pt>
                <c:pt idx="4">
                  <c:v>0.57183044589207288</c:v>
                </c:pt>
                <c:pt idx="5">
                  <c:v>0.55808548231600563</c:v>
                </c:pt>
                <c:pt idx="6">
                  <c:v>0.56434518218686269</c:v>
                </c:pt>
                <c:pt idx="7">
                  <c:v>0.53802118949602251</c:v>
                </c:pt>
                <c:pt idx="8">
                  <c:v>0.53450509736819518</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0.50238192552660121</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0.77289983769924286</c:v>
                </c:pt>
                <c:pt idx="1">
                  <c:v>0.74632356481168916</c:v>
                </c:pt>
                <c:pt idx="2">
                  <c:v>0.78634361659647911</c:v>
                </c:pt>
                <c:pt idx="3">
                  <c:v>0.68296121733003756</c:v>
                </c:pt>
                <c:pt idx="4">
                  <c:v>0.66450739252954005</c:v>
                </c:pt>
                <c:pt idx="5">
                  <c:v>0.61644319255848101</c:v>
                </c:pt>
                <c:pt idx="6">
                  <c:v>0.6102724059818817</c:v>
                </c:pt>
                <c:pt idx="7">
                  <c:v>0.60925823106012478</c:v>
                </c:pt>
                <c:pt idx="8">
                  <c:v>0.62851239646724832</c:v>
                </c:pt>
                <c:pt idx="9">
                  <c:v>0.60456332932399459</c:v>
                </c:pt>
                <c:pt idx="10">
                  <c:v>0.59800801508451062</c:v>
                </c:pt>
                <c:pt idx="11">
                  <c:v>0.59484127138609677</c:v>
                </c:pt>
                <c:pt idx="12">
                  <c:v>0.57774424327942486</c:v>
                </c:pt>
                <c:pt idx="13">
                  <c:v>0.57412911597622418</c:v>
                </c:pt>
                <c:pt idx="14">
                  <c:v>0.58076146777152249</c:v>
                </c:pt>
                <c:pt idx="15">
                  <c:v>0.56501689473407068</c:v>
                </c:pt>
                <c:pt idx="16">
                  <c:v>0.56487792557592453</c:v>
                </c:pt>
                <c:pt idx="17">
                  <c:v>0.55704303471989813</c:v>
                </c:pt>
                <c:pt idx="18">
                  <c:v>0.55532457683742076</c:v>
                </c:pt>
              </c:numCache>
            </c:numRef>
          </c:yVal>
          <c:smooth val="1"/>
        </c:ser>
        <c:axId val="84039168"/>
        <c:axId val="84041088"/>
      </c:scatterChart>
      <c:valAx>
        <c:axId val="84039168"/>
        <c:scaling>
          <c:orientation val="minMax"/>
          <c:max val="1000"/>
        </c:scaling>
        <c:axPos val="b"/>
        <c:title>
          <c:tx>
            <c:rich>
              <a:bodyPr/>
              <a:lstStyle/>
              <a:p>
                <a:pPr algn="ctr" rtl="0">
                  <a:defRPr lang="en-US" sz="1600" b="0" i="0" u="none" strike="noStrike" kern="1200" baseline="0">
                    <a:solidFill>
                      <a:prstClr val="black"/>
                    </a:solidFill>
                    <a:latin typeface="+mj-lt"/>
                    <a:ea typeface="+mn-ea"/>
                    <a:cs typeface="+mn-cs"/>
                  </a:defRPr>
                </a:pPr>
                <a:r>
                  <a:rPr lang="en-US" sz="1600" b="0" i="0" u="none" strike="noStrike" kern="1200" baseline="0" dirty="0" err="1" smtClean="0">
                    <a:solidFill>
                      <a:prstClr val="black"/>
                    </a:solidFill>
                    <a:latin typeface="+mj-lt"/>
                    <a:ea typeface="+mn-ea"/>
                    <a:cs typeface="+mn-cs"/>
                  </a:rPr>
                  <a:t>Instancias</a:t>
                </a:r>
                <a:r>
                  <a:rPr lang="en-US" sz="1600" b="0" i="0" u="none" strike="noStrike" kern="1200" baseline="0" dirty="0" smtClean="0">
                    <a:solidFill>
                      <a:prstClr val="black"/>
                    </a:solidFill>
                    <a:latin typeface="+mj-lt"/>
                    <a:ea typeface="+mn-ea"/>
                    <a:cs typeface="+mn-cs"/>
                  </a:rPr>
                  <a:t> </a:t>
                </a:r>
                <a:r>
                  <a:rPr lang="en-US" sz="1600" b="0" i="0" u="none" strike="noStrike" kern="1200" baseline="0" dirty="0">
                    <a:solidFill>
                      <a:prstClr val="black"/>
                    </a:solidFill>
                    <a:latin typeface="+mj-lt"/>
                    <a:ea typeface="+mn-ea"/>
                    <a:cs typeface="+mn-cs"/>
                  </a:rPr>
                  <a:t>de </a:t>
                </a:r>
                <a:r>
                  <a:rPr lang="en-US" sz="1600" b="0" i="0" u="none" strike="noStrike" kern="1200" baseline="0" dirty="0" err="1">
                    <a:solidFill>
                      <a:prstClr val="black"/>
                    </a:solidFill>
                    <a:latin typeface="+mj-lt"/>
                    <a:ea typeface="+mn-ea"/>
                    <a:cs typeface="+mn-cs"/>
                  </a:rPr>
                  <a:t>entrenamiento</a:t>
                </a:r>
                <a:endParaRPr lang="en-US" sz="1600" b="0" i="0" u="none" strike="noStrike" kern="1200" baseline="0" dirty="0">
                  <a:solidFill>
                    <a:prstClr val="black"/>
                  </a:solidFill>
                  <a:latin typeface="+mj-lt"/>
                  <a:ea typeface="+mn-ea"/>
                  <a:cs typeface="+mn-cs"/>
                </a:endParaRPr>
              </a:p>
            </c:rich>
          </c:tx>
          <c:layout>
            <c:manualLayout>
              <c:xMode val="edge"/>
              <c:yMode val="edge"/>
              <c:x val="0.31703777702969277"/>
              <c:y val="0.86625336375377393"/>
            </c:manualLayout>
          </c:layout>
        </c:title>
        <c:numFmt formatCode="General" sourceLinked="1"/>
        <c:tickLblPos val="nextTo"/>
        <c:txPr>
          <a:bodyPr/>
          <a:lstStyle/>
          <a:p>
            <a:pPr>
              <a:defRPr lang="es-AR"/>
            </a:pPr>
            <a:endParaRPr lang="es-ES"/>
          </a:p>
        </c:txPr>
        <c:crossAx val="84041088"/>
        <c:crosses val="autoZero"/>
        <c:crossBetween val="midCat"/>
      </c:valAx>
      <c:valAx>
        <c:axId val="84041088"/>
        <c:scaling>
          <c:orientation val="minMax"/>
          <c:min val="0.4"/>
        </c:scaling>
        <c:axPos val="l"/>
        <c:majorGridlines/>
        <c:title>
          <c:tx>
            <c:rich>
              <a:bodyPr rot="-5400000" vert="horz"/>
              <a:lstStyle/>
              <a:p>
                <a:pPr>
                  <a:defRPr lang="es-AR"/>
                </a:pPr>
                <a:r>
                  <a:rPr lang="en-US" sz="1400" b="0" dirty="0">
                    <a:latin typeface="+mj-lt"/>
                  </a:rPr>
                  <a:t>MAE (mts.)</a:t>
                </a:r>
              </a:p>
            </c:rich>
          </c:tx>
          <c:layout/>
        </c:title>
        <c:numFmt formatCode="General" sourceLinked="1"/>
        <c:tickLblPos val="nextTo"/>
        <c:txPr>
          <a:bodyPr/>
          <a:lstStyle/>
          <a:p>
            <a:pPr>
              <a:defRPr lang="es-AR"/>
            </a:pPr>
            <a:endParaRPr lang="es-ES"/>
          </a:p>
        </c:txPr>
        <c:crossAx val="84039168"/>
        <c:crosses val="autoZero"/>
        <c:crossBetween val="midCat"/>
      </c:valAx>
    </c:plotArea>
    <c:legend>
      <c:legendPos val="r"/>
      <c:layout/>
      <c:txPr>
        <a:bodyPr/>
        <a:lstStyle/>
        <a:p>
          <a:pPr>
            <a:defRPr lang="es-AR" sz="1400">
              <a:latin typeface="+mj-lt"/>
            </a:defRP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Correlación</a:t>
            </a:r>
          </a:p>
        </c:rich>
      </c:tx>
      <c:layout/>
    </c:title>
    <c:plotArea>
      <c:layout/>
      <c:barChart>
        <c:barDir val="col"/>
        <c:grouping val="clustered"/>
        <c:ser>
          <c:idx val="0"/>
          <c:order val="0"/>
          <c:tx>
            <c:strRef>
              <c:f>Hoja1!$B$111</c:f>
              <c:strCache>
                <c:ptCount val="1"/>
                <c:pt idx="0">
                  <c:v>RL</c:v>
                </c:pt>
              </c:strCache>
            </c:strRef>
          </c:tx>
          <c:cat>
            <c:strRef>
              <c:f>Hoja1!$A$112:$A$116</c:f>
              <c:strCache>
                <c:ptCount val="5"/>
                <c:pt idx="0">
                  <c:v>Sunset</c:v>
                </c:pt>
                <c:pt idx="1">
                  <c:v>Ala Moana</c:v>
                </c:pt>
                <c:pt idx="2">
                  <c:v>Diamond Head</c:v>
                </c:pt>
                <c:pt idx="3">
                  <c:v>Makapuu</c:v>
                </c:pt>
                <c:pt idx="4">
                  <c:v>Makaha</c:v>
                </c:pt>
              </c:strCache>
            </c:strRef>
          </c:cat>
          <c:val>
            <c:numRef>
              <c:f>Hoja1!$B$112:$B$116</c:f>
              <c:numCache>
                <c:formatCode>General</c:formatCode>
                <c:ptCount val="5"/>
                <c:pt idx="0">
                  <c:v>0.85000000000000042</c:v>
                </c:pt>
                <c:pt idx="1">
                  <c:v>0.28000000000000008</c:v>
                </c:pt>
                <c:pt idx="2">
                  <c:v>0.22</c:v>
                </c:pt>
                <c:pt idx="3">
                  <c:v>0.54</c:v>
                </c:pt>
                <c:pt idx="4">
                  <c:v>0.78</c:v>
                </c:pt>
              </c:numCache>
            </c:numRef>
          </c:val>
        </c:ser>
        <c:ser>
          <c:idx val="1"/>
          <c:order val="1"/>
          <c:tx>
            <c:strRef>
              <c:f>Hoja1!$C$111</c:f>
              <c:strCache>
                <c:ptCount val="1"/>
                <c:pt idx="0">
                  <c:v>RN</c:v>
                </c:pt>
              </c:strCache>
            </c:strRef>
          </c:tx>
          <c:spPr>
            <a:solidFill>
              <a:srgbClr val="FF0000"/>
            </a:solidFill>
          </c:spPr>
          <c:cat>
            <c:strRef>
              <c:f>Hoja1!$A$112:$A$116</c:f>
              <c:strCache>
                <c:ptCount val="5"/>
                <c:pt idx="0">
                  <c:v>Sunset</c:v>
                </c:pt>
                <c:pt idx="1">
                  <c:v>Ala Moana</c:v>
                </c:pt>
                <c:pt idx="2">
                  <c:v>Diamond Head</c:v>
                </c:pt>
                <c:pt idx="3">
                  <c:v>Makapuu</c:v>
                </c:pt>
                <c:pt idx="4">
                  <c:v>Makaha</c:v>
                </c:pt>
              </c:strCache>
            </c:strRef>
          </c:cat>
          <c:val>
            <c:numRef>
              <c:f>Hoja1!$C$112:$C$116</c:f>
              <c:numCache>
                <c:formatCode>General</c:formatCode>
                <c:ptCount val="5"/>
                <c:pt idx="0">
                  <c:v>0.88</c:v>
                </c:pt>
                <c:pt idx="1">
                  <c:v>0.42000000000000021</c:v>
                </c:pt>
                <c:pt idx="2">
                  <c:v>0.37000000000000022</c:v>
                </c:pt>
                <c:pt idx="3">
                  <c:v>0.61000000000000043</c:v>
                </c:pt>
                <c:pt idx="4">
                  <c:v>0.81</c:v>
                </c:pt>
              </c:numCache>
            </c:numRef>
          </c:val>
        </c:ser>
        <c:ser>
          <c:idx val="2"/>
          <c:order val="2"/>
          <c:tx>
            <c:strRef>
              <c:f>Hoja1!$D$111</c:f>
              <c:strCache>
                <c:ptCount val="1"/>
                <c:pt idx="0">
                  <c:v>SVM</c:v>
                </c:pt>
              </c:strCache>
            </c:strRef>
          </c:tx>
          <c:spPr>
            <a:solidFill>
              <a:schemeClr val="accent6">
                <a:lumMod val="75000"/>
              </a:schemeClr>
            </a:solidFill>
          </c:spPr>
          <c:cat>
            <c:strRef>
              <c:f>Hoja1!$A$112:$A$116</c:f>
              <c:strCache>
                <c:ptCount val="5"/>
                <c:pt idx="0">
                  <c:v>Sunset</c:v>
                </c:pt>
                <c:pt idx="1">
                  <c:v>Ala Moana</c:v>
                </c:pt>
                <c:pt idx="2">
                  <c:v>Diamond Head</c:v>
                </c:pt>
                <c:pt idx="3">
                  <c:v>Makapuu</c:v>
                </c:pt>
                <c:pt idx="4">
                  <c:v>Makaha</c:v>
                </c:pt>
              </c:strCache>
            </c:strRef>
          </c:cat>
          <c:val>
            <c:numRef>
              <c:f>Hoja1!$D$112:$D$116</c:f>
              <c:numCache>
                <c:formatCode>General</c:formatCode>
                <c:ptCount val="5"/>
                <c:pt idx="0">
                  <c:v>0.89</c:v>
                </c:pt>
                <c:pt idx="1">
                  <c:v>0.5</c:v>
                </c:pt>
                <c:pt idx="2">
                  <c:v>0.4800000000000002</c:v>
                </c:pt>
                <c:pt idx="3">
                  <c:v>0.74000000000000044</c:v>
                </c:pt>
                <c:pt idx="4">
                  <c:v>0.8200000000000004</c:v>
                </c:pt>
              </c:numCache>
            </c:numRef>
          </c:val>
        </c:ser>
        <c:ser>
          <c:idx val="3"/>
          <c:order val="3"/>
          <c:tx>
            <c:strRef>
              <c:f>Hoja1!$E$111</c:f>
              <c:strCache>
                <c:ptCount val="1"/>
                <c:pt idx="0">
                  <c:v>MSP</c:v>
                </c:pt>
              </c:strCache>
            </c:strRef>
          </c:tx>
          <c:spPr>
            <a:solidFill>
              <a:srgbClr val="7030A0"/>
            </a:solidFill>
          </c:spPr>
          <c:cat>
            <c:strRef>
              <c:f>Hoja1!$A$112:$A$116</c:f>
              <c:strCache>
                <c:ptCount val="5"/>
                <c:pt idx="0">
                  <c:v>Sunset</c:v>
                </c:pt>
                <c:pt idx="1">
                  <c:v>Ala Moana</c:v>
                </c:pt>
                <c:pt idx="2">
                  <c:v>Diamond Head</c:v>
                </c:pt>
                <c:pt idx="3">
                  <c:v>Makapuu</c:v>
                </c:pt>
                <c:pt idx="4">
                  <c:v>Makaha</c:v>
                </c:pt>
              </c:strCache>
            </c:strRef>
          </c:cat>
          <c:val>
            <c:numRef>
              <c:f>Hoja1!$E$112:$E$116</c:f>
              <c:numCache>
                <c:formatCode>General</c:formatCode>
                <c:ptCount val="5"/>
                <c:pt idx="0">
                  <c:v>0.88</c:v>
                </c:pt>
                <c:pt idx="1">
                  <c:v>0.47000000000000008</c:v>
                </c:pt>
                <c:pt idx="2">
                  <c:v>0.3500000000000002</c:v>
                </c:pt>
                <c:pt idx="3">
                  <c:v>0.7000000000000004</c:v>
                </c:pt>
                <c:pt idx="4">
                  <c:v>0.8200000000000004</c:v>
                </c:pt>
              </c:numCache>
            </c:numRef>
          </c:val>
        </c:ser>
        <c:axId val="84136704"/>
        <c:axId val="84138240"/>
      </c:barChart>
      <c:catAx>
        <c:axId val="84136704"/>
        <c:scaling>
          <c:orientation val="minMax"/>
        </c:scaling>
        <c:axPos val="b"/>
        <c:majorTickMark val="none"/>
        <c:tickLblPos val="nextTo"/>
        <c:crossAx val="84138240"/>
        <c:crosses val="autoZero"/>
        <c:auto val="1"/>
        <c:lblAlgn val="ctr"/>
        <c:lblOffset val="100"/>
      </c:catAx>
      <c:valAx>
        <c:axId val="84138240"/>
        <c:scaling>
          <c:orientation val="minMax"/>
        </c:scaling>
        <c:axPos val="l"/>
        <c:majorGridlines/>
        <c:numFmt formatCode="General" sourceLinked="1"/>
        <c:majorTickMark val="none"/>
        <c:tickLblPos val="nextTo"/>
        <c:crossAx val="84136704"/>
        <c:crosses val="autoZero"/>
        <c:crossBetween val="between"/>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Error absoluto medio [mts.]</a:t>
            </a:r>
          </a:p>
        </c:rich>
      </c:tx>
      <c:layout/>
    </c:title>
    <c:plotArea>
      <c:layout/>
      <c:barChart>
        <c:barDir val="col"/>
        <c:grouping val="clustered"/>
        <c:ser>
          <c:idx val="0"/>
          <c:order val="0"/>
          <c:tx>
            <c:strRef>
              <c:f>Hoja1!$B$118</c:f>
              <c:strCache>
                <c:ptCount val="1"/>
                <c:pt idx="0">
                  <c:v>RL</c:v>
                </c:pt>
              </c:strCache>
            </c:strRef>
          </c:tx>
          <c:cat>
            <c:strRef>
              <c:f>Hoja1!$A$119:$A$123</c:f>
              <c:strCache>
                <c:ptCount val="5"/>
                <c:pt idx="0">
                  <c:v>Sunset</c:v>
                </c:pt>
                <c:pt idx="1">
                  <c:v>Ala Moana</c:v>
                </c:pt>
                <c:pt idx="2">
                  <c:v>Diamond Head</c:v>
                </c:pt>
                <c:pt idx="3">
                  <c:v>Makapuu</c:v>
                </c:pt>
                <c:pt idx="4">
                  <c:v>Makaha</c:v>
                </c:pt>
              </c:strCache>
            </c:strRef>
          </c:cat>
          <c:val>
            <c:numRef>
              <c:f>Hoja1!$B$119:$B$123</c:f>
              <c:numCache>
                <c:formatCode>General</c:formatCode>
                <c:ptCount val="5"/>
                <c:pt idx="0">
                  <c:v>0.97000000000000042</c:v>
                </c:pt>
                <c:pt idx="1">
                  <c:v>0.53</c:v>
                </c:pt>
                <c:pt idx="2">
                  <c:v>0.60000000000000042</c:v>
                </c:pt>
                <c:pt idx="3">
                  <c:v>0.60000000000000042</c:v>
                </c:pt>
                <c:pt idx="4">
                  <c:v>0.67000000000000071</c:v>
                </c:pt>
              </c:numCache>
            </c:numRef>
          </c:val>
        </c:ser>
        <c:ser>
          <c:idx val="1"/>
          <c:order val="1"/>
          <c:tx>
            <c:strRef>
              <c:f>Hoja1!$C$118</c:f>
              <c:strCache>
                <c:ptCount val="1"/>
                <c:pt idx="0">
                  <c:v>RN</c:v>
                </c:pt>
              </c:strCache>
            </c:strRef>
          </c:tx>
          <c:spPr>
            <a:solidFill>
              <a:srgbClr val="FF0000"/>
            </a:solidFill>
          </c:spPr>
          <c:cat>
            <c:strRef>
              <c:f>Hoja1!$A$119:$A$123</c:f>
              <c:strCache>
                <c:ptCount val="5"/>
                <c:pt idx="0">
                  <c:v>Sunset</c:v>
                </c:pt>
                <c:pt idx="1">
                  <c:v>Ala Moana</c:v>
                </c:pt>
                <c:pt idx="2">
                  <c:v>Diamond Head</c:v>
                </c:pt>
                <c:pt idx="3">
                  <c:v>Makapuu</c:v>
                </c:pt>
                <c:pt idx="4">
                  <c:v>Makaha</c:v>
                </c:pt>
              </c:strCache>
            </c:strRef>
          </c:cat>
          <c:val>
            <c:numRef>
              <c:f>Hoja1!$C$119:$C$123</c:f>
              <c:numCache>
                <c:formatCode>General</c:formatCode>
                <c:ptCount val="5"/>
                <c:pt idx="0">
                  <c:v>0.86000000000000043</c:v>
                </c:pt>
                <c:pt idx="1">
                  <c:v>0.5</c:v>
                </c:pt>
                <c:pt idx="2">
                  <c:v>0.54</c:v>
                </c:pt>
                <c:pt idx="3">
                  <c:v>0.54</c:v>
                </c:pt>
                <c:pt idx="4">
                  <c:v>0.63000000000000045</c:v>
                </c:pt>
              </c:numCache>
            </c:numRef>
          </c:val>
        </c:ser>
        <c:ser>
          <c:idx val="2"/>
          <c:order val="2"/>
          <c:tx>
            <c:strRef>
              <c:f>Hoja1!$D$118</c:f>
              <c:strCache>
                <c:ptCount val="1"/>
                <c:pt idx="0">
                  <c:v>SVM</c:v>
                </c:pt>
              </c:strCache>
            </c:strRef>
          </c:tx>
          <c:spPr>
            <a:solidFill>
              <a:schemeClr val="accent6">
                <a:lumMod val="75000"/>
              </a:schemeClr>
            </a:solidFill>
          </c:spPr>
          <c:cat>
            <c:strRef>
              <c:f>Hoja1!$A$119:$A$123</c:f>
              <c:strCache>
                <c:ptCount val="5"/>
                <c:pt idx="0">
                  <c:v>Sunset</c:v>
                </c:pt>
                <c:pt idx="1">
                  <c:v>Ala Moana</c:v>
                </c:pt>
                <c:pt idx="2">
                  <c:v>Diamond Head</c:v>
                </c:pt>
                <c:pt idx="3">
                  <c:v>Makapuu</c:v>
                </c:pt>
                <c:pt idx="4">
                  <c:v>Makaha</c:v>
                </c:pt>
              </c:strCache>
            </c:strRef>
          </c:cat>
          <c:val>
            <c:numRef>
              <c:f>Hoja1!$D$119:$D$123</c:f>
              <c:numCache>
                <c:formatCode>General</c:formatCode>
                <c:ptCount val="5"/>
                <c:pt idx="0">
                  <c:v>0.8200000000000004</c:v>
                </c:pt>
                <c:pt idx="1">
                  <c:v>0.46</c:v>
                </c:pt>
                <c:pt idx="2">
                  <c:v>0.47000000000000008</c:v>
                </c:pt>
                <c:pt idx="3">
                  <c:v>0.47000000000000008</c:v>
                </c:pt>
                <c:pt idx="4">
                  <c:v>0.61000000000000043</c:v>
                </c:pt>
              </c:numCache>
            </c:numRef>
          </c:val>
        </c:ser>
        <c:ser>
          <c:idx val="3"/>
          <c:order val="3"/>
          <c:tx>
            <c:strRef>
              <c:f>Hoja1!$E$118</c:f>
              <c:strCache>
                <c:ptCount val="1"/>
                <c:pt idx="0">
                  <c:v>MSP</c:v>
                </c:pt>
              </c:strCache>
            </c:strRef>
          </c:tx>
          <c:spPr>
            <a:solidFill>
              <a:srgbClr val="7030A0"/>
            </a:solidFill>
          </c:spPr>
          <c:cat>
            <c:strRef>
              <c:f>Hoja1!$A$119:$A$123</c:f>
              <c:strCache>
                <c:ptCount val="5"/>
                <c:pt idx="0">
                  <c:v>Sunset</c:v>
                </c:pt>
                <c:pt idx="1">
                  <c:v>Ala Moana</c:v>
                </c:pt>
                <c:pt idx="2">
                  <c:v>Diamond Head</c:v>
                </c:pt>
                <c:pt idx="3">
                  <c:v>Makapuu</c:v>
                </c:pt>
                <c:pt idx="4">
                  <c:v>Makaha</c:v>
                </c:pt>
              </c:strCache>
            </c:strRef>
          </c:cat>
          <c:val>
            <c:numRef>
              <c:f>Hoja1!$E$119:$E$123</c:f>
              <c:numCache>
                <c:formatCode>General</c:formatCode>
                <c:ptCount val="5"/>
                <c:pt idx="0">
                  <c:v>0.88</c:v>
                </c:pt>
                <c:pt idx="1">
                  <c:v>0.49000000000000021</c:v>
                </c:pt>
                <c:pt idx="2">
                  <c:v>0.5</c:v>
                </c:pt>
                <c:pt idx="3">
                  <c:v>0.5</c:v>
                </c:pt>
                <c:pt idx="4">
                  <c:v>0.61000000000000043</c:v>
                </c:pt>
              </c:numCache>
            </c:numRef>
          </c:val>
        </c:ser>
        <c:axId val="89612672"/>
        <c:axId val="89614208"/>
      </c:barChart>
      <c:catAx>
        <c:axId val="89612672"/>
        <c:scaling>
          <c:orientation val="minMax"/>
        </c:scaling>
        <c:axPos val="b"/>
        <c:majorTickMark val="none"/>
        <c:tickLblPos val="nextTo"/>
        <c:crossAx val="89614208"/>
        <c:crosses val="autoZero"/>
        <c:auto val="1"/>
        <c:lblAlgn val="ctr"/>
        <c:lblOffset val="100"/>
      </c:catAx>
      <c:valAx>
        <c:axId val="89614208"/>
        <c:scaling>
          <c:orientation val="minMax"/>
        </c:scaling>
        <c:axPos val="l"/>
        <c:majorGridlines/>
        <c:numFmt formatCode="General" sourceLinked="1"/>
        <c:majorTickMark val="none"/>
        <c:tickLblPos val="nextTo"/>
        <c:crossAx val="89612672"/>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Diamond Head - Correlación (SVM)</a:t>
            </a:r>
          </a:p>
        </c:rich>
      </c:tx>
      <c:layout/>
    </c:title>
    <c:view3D>
      <c:rAngAx val="1"/>
    </c:view3D>
    <c:plotArea>
      <c:layout/>
      <c:bar3DChart>
        <c:barDir val="col"/>
        <c:grouping val="clustered"/>
        <c:ser>
          <c:idx val="0"/>
          <c:order val="0"/>
          <c:tx>
            <c:strRef>
              <c:f>Hoja1!$C$144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Hoja1!$C$145:$C$148</c:f>
              <c:numCache>
                <c:formatCode>General</c:formatCode>
                <c:ptCount val="4"/>
                <c:pt idx="0">
                  <c:v>0.4800000000000002</c:v>
                </c:pt>
                <c:pt idx="1">
                  <c:v>0.4</c:v>
                </c:pt>
                <c:pt idx="2">
                  <c:v>0.42000000000000021</c:v>
                </c:pt>
                <c:pt idx="3">
                  <c:v>0.42000000000000021</c:v>
                </c:pt>
              </c:numCache>
            </c:numRef>
          </c:val>
        </c:ser>
        <c:ser>
          <c:idx val="1"/>
          <c:order val="1"/>
          <c:tx>
            <c:strRef>
              <c:f>Hoja1!$D$144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Hoja1!$D$145:$D$148</c:f>
              <c:numCache>
                <c:formatCode>General</c:formatCode>
                <c:ptCount val="4"/>
                <c:pt idx="0">
                  <c:v>0.19</c:v>
                </c:pt>
                <c:pt idx="1">
                  <c:v>0.23</c:v>
                </c:pt>
                <c:pt idx="2">
                  <c:v>0.2400000000000001</c:v>
                </c:pt>
                <c:pt idx="3">
                  <c:v>0.26</c:v>
                </c:pt>
              </c:numCache>
            </c:numRef>
          </c:val>
        </c:ser>
        <c:shape val="box"/>
        <c:axId val="89645440"/>
        <c:axId val="89646976"/>
        <c:axId val="0"/>
      </c:bar3DChart>
      <c:catAx>
        <c:axId val="89645440"/>
        <c:scaling>
          <c:orientation val="minMax"/>
        </c:scaling>
        <c:axPos val="b"/>
        <c:majorTickMark val="none"/>
        <c:tickLblPos val="nextTo"/>
        <c:txPr>
          <a:bodyPr/>
          <a:lstStyle/>
          <a:p>
            <a:pPr>
              <a:defRPr sz="1000" b="1">
                <a:latin typeface="+mj-lt"/>
              </a:defRPr>
            </a:pPr>
            <a:endParaRPr lang="es-ES"/>
          </a:p>
        </c:txPr>
        <c:crossAx val="89646976"/>
        <c:crosses val="autoZero"/>
        <c:auto val="1"/>
        <c:lblAlgn val="ctr"/>
        <c:lblOffset val="100"/>
      </c:catAx>
      <c:valAx>
        <c:axId val="89646976"/>
        <c:scaling>
          <c:orientation val="minMax"/>
        </c:scaling>
        <c:axPos val="l"/>
        <c:majorGridlines/>
        <c:numFmt formatCode="General" sourceLinked="1"/>
        <c:majorTickMark val="none"/>
        <c:tickLblPos val="nextTo"/>
        <c:crossAx val="89645440"/>
        <c:crosses val="autoZero"/>
        <c:crossBetween val="between"/>
      </c:valAx>
    </c:plotArea>
    <c:legend>
      <c:legendPos val="r"/>
      <c:layout/>
      <c:txPr>
        <a:bodyPr/>
        <a:lstStyle/>
        <a:p>
          <a:pPr>
            <a:defRPr sz="1600" b="0">
              <a:latin typeface="+mj-lt"/>
            </a:defRPr>
          </a:pPr>
          <a:endParaRPr lang="es-ES"/>
        </a:p>
      </c:txPr>
    </c:legend>
    <c:plotVisOnly val="1"/>
  </c:chart>
  <c:externalData r:id="rId1"/>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a:pPr>
            <a:r>
              <a:rPr lang="es-ES" sz="1800" b="1" i="0" baseline="0"/>
              <a:t>Diamond Head - MAE(SVM) [mts.]</a:t>
            </a:r>
            <a:endParaRPr lang="es-ES"/>
          </a:p>
        </c:rich>
      </c:tx>
      <c:layout/>
    </c:title>
    <c:view3D>
      <c:rAngAx val="1"/>
    </c:view3D>
    <c:plotArea>
      <c:layout/>
      <c:bar3DChart>
        <c:barDir val="col"/>
        <c:grouping val="clustered"/>
        <c:ser>
          <c:idx val="0"/>
          <c:order val="0"/>
          <c:tx>
            <c:strRef>
              <c:f>Hoja1!$E$144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Hoja1!$E$145:$E$148</c:f>
              <c:numCache>
                <c:formatCode>General</c:formatCode>
                <c:ptCount val="4"/>
                <c:pt idx="0">
                  <c:v>0.47000000000000008</c:v>
                </c:pt>
                <c:pt idx="1">
                  <c:v>0.49000000000000021</c:v>
                </c:pt>
                <c:pt idx="2">
                  <c:v>0.4800000000000002</c:v>
                </c:pt>
                <c:pt idx="3">
                  <c:v>0.4800000000000002</c:v>
                </c:pt>
              </c:numCache>
            </c:numRef>
          </c:val>
        </c:ser>
        <c:ser>
          <c:idx val="1"/>
          <c:order val="1"/>
          <c:tx>
            <c:strRef>
              <c:f>Hoja1!$F$144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Hoja1!$F$145:$F$148</c:f>
              <c:numCache>
                <c:formatCode>General</c:formatCode>
                <c:ptCount val="4"/>
                <c:pt idx="0">
                  <c:v>0.54</c:v>
                </c:pt>
                <c:pt idx="1">
                  <c:v>0.54</c:v>
                </c:pt>
                <c:pt idx="2">
                  <c:v>0.54</c:v>
                </c:pt>
                <c:pt idx="3">
                  <c:v>0.53</c:v>
                </c:pt>
              </c:numCache>
            </c:numRef>
          </c:val>
        </c:ser>
        <c:shape val="cylinder"/>
        <c:axId val="89675264"/>
        <c:axId val="89676800"/>
        <c:axId val="0"/>
      </c:bar3DChart>
      <c:catAx>
        <c:axId val="89675264"/>
        <c:scaling>
          <c:orientation val="minMax"/>
        </c:scaling>
        <c:axPos val="b"/>
        <c:majorTickMark val="none"/>
        <c:tickLblPos val="nextTo"/>
        <c:crossAx val="89676800"/>
        <c:crosses val="autoZero"/>
        <c:auto val="1"/>
        <c:lblAlgn val="ctr"/>
        <c:lblOffset val="100"/>
      </c:catAx>
      <c:valAx>
        <c:axId val="89676800"/>
        <c:scaling>
          <c:orientation val="minMax"/>
        </c:scaling>
        <c:axPos val="l"/>
        <c:majorGridlines/>
        <c:numFmt formatCode="General" sourceLinked="1"/>
        <c:majorTickMark val="none"/>
        <c:tickLblPos val="nextTo"/>
        <c:crossAx val="89675264"/>
        <c:crosses val="autoZero"/>
        <c:crossBetween val="between"/>
      </c:valAx>
    </c:plotArea>
    <c:legend>
      <c:legendPos val="r"/>
      <c:layout/>
    </c:legend>
    <c:plotVisOnly val="1"/>
  </c:chart>
  <c:externalData r:id="rId1"/>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a:t>
            </a:r>
            <a:r>
              <a:rPr lang="es-AR" sz="2000" b="0" i="0" baseline="0" dirty="0" smtClean="0">
                <a:latin typeface="+mj-lt"/>
              </a:rPr>
              <a:t>WAVEWATCH III</a:t>
            </a:r>
            <a:endParaRPr lang="es-AR" sz="2000" b="0" i="0" baseline="0" dirty="0">
              <a:latin typeface="+mj-lt"/>
            </a:endParaRPr>
          </a:p>
        </c:rich>
      </c:tx>
      <c:layout/>
    </c:title>
    <c:plotArea>
      <c:layout>
        <c:manualLayout>
          <c:layoutTarget val="inner"/>
          <c:xMode val="edge"/>
          <c:yMode val="edge"/>
          <c:x val="5.0128971669717602E-2"/>
          <c:y val="0.16285573489051136"/>
          <c:w val="0.91229087688864363"/>
          <c:h val="0.42844667523762686"/>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1.2189999999999854</c:v>
                </c:pt>
                <c:pt idx="2">
                  <c:v>2.4379999999999997</c:v>
                </c:pt>
                <c:pt idx="3">
                  <c:v>3.6579999999999999</c:v>
                </c:pt>
                <c:pt idx="4">
                  <c:v>1.829</c:v>
                </c:pt>
                <c:pt idx="5">
                  <c:v>1.2189999999999854</c:v>
                </c:pt>
                <c:pt idx="6">
                  <c:v>1.2189999999999854</c:v>
                </c:pt>
                <c:pt idx="7">
                  <c:v>1.2189999999999854</c:v>
                </c:pt>
                <c:pt idx="8">
                  <c:v>2.4379999999999997</c:v>
                </c:pt>
                <c:pt idx="9">
                  <c:v>1.2189999999999854</c:v>
                </c:pt>
                <c:pt idx="10">
                  <c:v>0.61000000000000065</c:v>
                </c:pt>
                <c:pt idx="11">
                  <c:v>3.048</c:v>
                </c:pt>
                <c:pt idx="12">
                  <c:v>1.2189999999999854</c:v>
                </c:pt>
                <c:pt idx="13">
                  <c:v>0.61000000000000065</c:v>
                </c:pt>
                <c:pt idx="14">
                  <c:v>1.2189999999999854</c:v>
                </c:pt>
                <c:pt idx="15">
                  <c:v>2.4379999999999997</c:v>
                </c:pt>
                <c:pt idx="16">
                  <c:v>1.2189999999999854</c:v>
                </c:pt>
                <c:pt idx="17">
                  <c:v>1.2189999999999854</c:v>
                </c:pt>
                <c:pt idx="18">
                  <c:v>0.61000000000000065</c:v>
                </c:pt>
                <c:pt idx="19">
                  <c:v>0.61000000000000065</c:v>
                </c:pt>
                <c:pt idx="20">
                  <c:v>1.829</c:v>
                </c:pt>
                <c:pt idx="21">
                  <c:v>3.048</c:v>
                </c:pt>
                <c:pt idx="22">
                  <c:v>3.048</c:v>
                </c:pt>
                <c:pt idx="23">
                  <c:v>1.2189999999999854</c:v>
                </c:pt>
                <c:pt idx="24">
                  <c:v>1.829</c:v>
                </c:pt>
                <c:pt idx="25">
                  <c:v>0.61000000000000065</c:v>
                </c:pt>
                <c:pt idx="26">
                  <c:v>1.829</c:v>
                </c:pt>
                <c:pt idx="27">
                  <c:v>2.4379999999999997</c:v>
                </c:pt>
                <c:pt idx="28">
                  <c:v>0.61000000000000065</c:v>
                </c:pt>
                <c:pt idx="29">
                  <c:v>0.61000000000000065</c:v>
                </c:pt>
                <c:pt idx="30">
                  <c:v>0.61000000000000065</c:v>
                </c:pt>
                <c:pt idx="31">
                  <c:v>1.2189999999999854</c:v>
                </c:pt>
                <c:pt idx="32">
                  <c:v>1.2189999999999854</c:v>
                </c:pt>
                <c:pt idx="33">
                  <c:v>1.2189999999999854</c:v>
                </c:pt>
                <c:pt idx="34">
                  <c:v>1.2189999999999854</c:v>
                </c:pt>
                <c:pt idx="35">
                  <c:v>1.2189999999999854</c:v>
                </c:pt>
                <c:pt idx="36">
                  <c:v>3.048</c:v>
                </c:pt>
                <c:pt idx="37">
                  <c:v>1.2189999999999854</c:v>
                </c:pt>
                <c:pt idx="38">
                  <c:v>0.61000000000000065</c:v>
                </c:pt>
                <c:pt idx="39">
                  <c:v>1.2189999999999854</c:v>
                </c:pt>
                <c:pt idx="40">
                  <c:v>1.2189999999999854</c:v>
                </c:pt>
                <c:pt idx="41">
                  <c:v>2.4379999999999997</c:v>
                </c:pt>
                <c:pt idx="42">
                  <c:v>1.829</c:v>
                </c:pt>
                <c:pt idx="43">
                  <c:v>1.829</c:v>
                </c:pt>
                <c:pt idx="44">
                  <c:v>0.61000000000000065</c:v>
                </c:pt>
                <c:pt idx="45">
                  <c:v>1.2189999999999854</c:v>
                </c:pt>
                <c:pt idx="46">
                  <c:v>4.8769999999999998</c:v>
                </c:pt>
                <c:pt idx="47">
                  <c:v>0.61000000000000065</c:v>
                </c:pt>
                <c:pt idx="48">
                  <c:v>1.2189999999999854</c:v>
                </c:pt>
                <c:pt idx="49">
                  <c:v>7.3149999999999755</c:v>
                </c:pt>
                <c:pt idx="50">
                  <c:v>1.2189999999999854</c:v>
                </c:pt>
                <c:pt idx="51">
                  <c:v>1.2189999999999854</c:v>
                </c:pt>
                <c:pt idx="52">
                  <c:v>0.61000000000000065</c:v>
                </c:pt>
                <c:pt idx="53">
                  <c:v>1.2189999999999854</c:v>
                </c:pt>
                <c:pt idx="54">
                  <c:v>1.2189999999999854</c:v>
                </c:pt>
                <c:pt idx="55">
                  <c:v>1.2189999999999854</c:v>
                </c:pt>
                <c:pt idx="56">
                  <c:v>2.4379999999999997</c:v>
                </c:pt>
                <c:pt idx="57">
                  <c:v>1.2189999999999854</c:v>
                </c:pt>
                <c:pt idx="58">
                  <c:v>4.8769999999999998</c:v>
                </c:pt>
                <c:pt idx="59">
                  <c:v>1.829</c:v>
                </c:pt>
                <c:pt idx="60">
                  <c:v>2.4379999999999997</c:v>
                </c:pt>
                <c:pt idx="61">
                  <c:v>1.2189999999999854</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1.9500000000000115</c:v>
                </c:pt>
                <c:pt idx="9">
                  <c:v>2.4899999999999998</c:v>
                </c:pt>
                <c:pt idx="10">
                  <c:v>1.6800000000000115</c:v>
                </c:pt>
                <c:pt idx="11">
                  <c:v>2.98</c:v>
                </c:pt>
                <c:pt idx="12">
                  <c:v>1.4</c:v>
                </c:pt>
                <c:pt idx="13">
                  <c:v>1.6400000000000001</c:v>
                </c:pt>
                <c:pt idx="14">
                  <c:v>2.2799999999999998</c:v>
                </c:pt>
                <c:pt idx="15">
                  <c:v>3.3099999999999987</c:v>
                </c:pt>
                <c:pt idx="16">
                  <c:v>1.9500000000000115</c:v>
                </c:pt>
                <c:pt idx="17">
                  <c:v>1.4</c:v>
                </c:pt>
                <c:pt idx="18">
                  <c:v>1.72</c:v>
                </c:pt>
                <c:pt idx="19">
                  <c:v>1.28</c:v>
                </c:pt>
                <c:pt idx="20">
                  <c:v>3.02</c:v>
                </c:pt>
                <c:pt idx="21">
                  <c:v>3.08</c:v>
                </c:pt>
                <c:pt idx="22">
                  <c:v>1.86</c:v>
                </c:pt>
                <c:pt idx="23">
                  <c:v>1.5</c:v>
                </c:pt>
                <c:pt idx="24">
                  <c:v>2.69</c:v>
                </c:pt>
                <c:pt idx="25">
                  <c:v>1.45</c:v>
                </c:pt>
                <c:pt idx="26">
                  <c:v>1.9900000000000129</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1.9600000000000115</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89711744"/>
        <c:axId val="89713664"/>
      </c:scatterChart>
      <c:valAx>
        <c:axId val="89711744"/>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89713664"/>
        <c:crosses val="autoZero"/>
        <c:crossBetween val="midCat"/>
        <c:majorUnit val="5"/>
      </c:valAx>
      <c:valAx>
        <c:axId val="89713664"/>
        <c:scaling>
          <c:orientation val="minMax"/>
        </c:scaling>
        <c:axPos val="l"/>
        <c:majorGridlines/>
        <c:title>
          <c:tx>
            <c:rich>
              <a:bodyPr/>
              <a:lstStyle/>
              <a:p>
                <a:pPr>
                  <a:defRPr lang="es-AR"/>
                </a:pPr>
                <a:r>
                  <a:rPr lang="es-AR" sz="1400" b="0" dirty="0" smtClean="0">
                    <a:latin typeface="+mj-lt"/>
                  </a:rPr>
                  <a:t>Altura </a:t>
                </a:r>
                <a:r>
                  <a:rPr lang="es-AR" sz="1400" b="0" dirty="0">
                    <a:latin typeface="+mj-lt"/>
                  </a:rPr>
                  <a:t>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89711744"/>
        <c:crosses val="autoZero"/>
        <c:crossBetween val="midCat"/>
      </c:valAx>
    </c:plotArea>
    <c:legend>
      <c:legendPos val="r"/>
      <c:layout>
        <c:manualLayout>
          <c:xMode val="edge"/>
          <c:yMode val="edge"/>
          <c:x val="0.74133589770230268"/>
          <c:y val="0.71233526043915962"/>
          <c:w val="0.24201434347572662"/>
          <c:h val="0.16317756172635517"/>
        </c:manualLayout>
      </c:layout>
      <c:txPr>
        <a:bodyPr/>
        <a:lstStyle/>
        <a:p>
          <a:pPr>
            <a:defRPr lang="es-AR"/>
          </a:pPr>
          <a:endParaRPr lang="es-E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drawing1.xml><?xml version="1.0" encoding="utf-8"?>
<c:userShapes xmlns:c="http://schemas.openxmlformats.org/drawingml/2006/chart">
  <cdr:relSizeAnchor xmlns:cdr="http://schemas.openxmlformats.org/drawingml/2006/chartDrawing">
    <cdr:from>
      <cdr:x>0.85768</cdr:x>
      <cdr:y>0.57292</cdr:y>
    </cdr:from>
    <cdr:to>
      <cdr:x>0.97701</cdr:x>
      <cdr:y>0.67709</cdr:y>
    </cdr:to>
    <cdr:sp macro="" textlink="">
      <cdr:nvSpPr>
        <cdr:cNvPr id="2" name="1 CuadroTexto"/>
        <cdr:cNvSpPr txBox="1"/>
      </cdr:nvSpPr>
      <cdr:spPr>
        <a:xfrm xmlns:a="http://schemas.openxmlformats.org/drawingml/2006/main">
          <a:off x="6572296" y="1571636"/>
          <a:ext cx="914400" cy="285752"/>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lstStyle xmlns:a="http://schemas.openxmlformats.org/drawingml/2006/main"/>
        <a:p xmlns:a="http://schemas.openxmlformats.org/drawingml/2006/main">
          <a:r>
            <a:rPr lang="es-US" sz="1600" dirty="0" smtClean="0">
              <a:latin typeface="+mj-lt"/>
            </a:rPr>
            <a:t>Por defecto</a:t>
          </a:r>
          <a:endParaRPr lang="es-ES" sz="1600" dirty="0">
            <a:latin typeface="+mj-lt"/>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0.8785</cdr:x>
      <cdr:y>0.54688</cdr:y>
    </cdr:from>
    <cdr:to>
      <cdr:x>0.99813</cdr:x>
      <cdr:y>0.65105</cdr:y>
    </cdr:to>
    <cdr:sp macro="" textlink="">
      <cdr:nvSpPr>
        <cdr:cNvPr id="2" name="1 CuadroTexto"/>
        <cdr:cNvSpPr txBox="1"/>
      </cdr:nvSpPr>
      <cdr:spPr>
        <a:xfrm xmlns:a="http://schemas.openxmlformats.org/drawingml/2006/main">
          <a:off x="6715172" y="1500198"/>
          <a:ext cx="914400" cy="285752"/>
        </a:xfrm>
        <a:prstGeom xmlns:a="http://schemas.openxmlformats.org/drawingml/2006/main" prst="rect">
          <a:avLst/>
        </a:prstGeom>
        <a:solidFill xmlns:a="http://schemas.openxmlformats.org/drawingml/2006/main">
          <a:sysClr val="window" lastClr="FFFFFF"/>
        </a:solidFill>
      </cdr:spPr>
      <cdr:txBody>
        <a:bodyPr xmlns:a="http://schemas.openxmlformats.org/drawingml/2006/main" wrap="none" rtlCol="0"/>
        <a:lstStyle xmlns:a="http://schemas.openxmlformats.org/drawingml/2006/main">
          <a:lvl1pPr marL="0" indent="0">
            <a:defRPr sz="1100">
              <a:latin typeface="Constantia"/>
            </a:defRPr>
          </a:lvl1pPr>
          <a:lvl2pPr marL="457200" indent="0">
            <a:defRPr sz="1100">
              <a:latin typeface="Constantia"/>
            </a:defRPr>
          </a:lvl2pPr>
          <a:lvl3pPr marL="914400" indent="0">
            <a:defRPr sz="1100">
              <a:latin typeface="Constantia"/>
            </a:defRPr>
          </a:lvl3pPr>
          <a:lvl4pPr marL="1371600" indent="0">
            <a:defRPr sz="1100">
              <a:latin typeface="Constantia"/>
            </a:defRPr>
          </a:lvl4pPr>
          <a:lvl5pPr marL="1828800" indent="0">
            <a:defRPr sz="1100">
              <a:latin typeface="Constantia"/>
            </a:defRPr>
          </a:lvl5pPr>
          <a:lvl6pPr marL="2286000" indent="0">
            <a:defRPr sz="1100">
              <a:latin typeface="Constantia"/>
            </a:defRPr>
          </a:lvl6pPr>
          <a:lvl7pPr marL="2743200" indent="0">
            <a:defRPr sz="1100">
              <a:latin typeface="Constantia"/>
            </a:defRPr>
          </a:lvl7pPr>
          <a:lvl8pPr marL="3200400" indent="0">
            <a:defRPr sz="1100">
              <a:latin typeface="Constantia"/>
            </a:defRPr>
          </a:lvl8pPr>
          <a:lvl9pPr marL="3657600" indent="0">
            <a:defRPr sz="1100">
              <a:latin typeface="Constantia"/>
            </a:defRPr>
          </a:lvl9pPr>
        </a:lstStyle>
        <a:p xmlns:a="http://schemas.openxmlformats.org/drawingml/2006/main">
          <a:r>
            <a:rPr lang="es-US" sz="1600" dirty="0" smtClean="0">
              <a:latin typeface="Calibri"/>
            </a:rPr>
            <a:t>Por defecto</a:t>
          </a:r>
          <a:endParaRPr lang="es-ES" sz="1600" dirty="0">
            <a:latin typeface="Calibri"/>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24/08/2010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15</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28</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8/24/2010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8/24/2010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Hoja_de_c_lculo_de_Microsoft_Office_Excel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(9)</a:t>
            </a:r>
            <a:endParaRPr lang="es-ES" dirty="0"/>
          </a:p>
        </p:txBody>
      </p:sp>
      <p:graphicFrame>
        <p:nvGraphicFramePr>
          <p:cNvPr id="6" name="14 Gráfico"/>
          <p:cNvGraphicFramePr/>
          <p:nvPr/>
        </p:nvGraphicFramePr>
        <p:xfrm>
          <a:off x="642910" y="1714488"/>
          <a:ext cx="766288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nvGraphicFramePr>
        <p:xfrm>
          <a:off x="642910" y="4357694"/>
          <a:ext cx="7643866"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(10)</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1229360"/>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1229360"/>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(12)</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75349"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cstate="print"/>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cstate="print"/>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normAutofit lnSpcReduction="10000"/>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a:t>
            </a:r>
            <a:r>
              <a:rPr lang="es-AR" dirty="0" smtClean="0">
                <a:latin typeface="+mj-lt"/>
              </a:rPr>
              <a:t>generales (1):</a:t>
            </a:r>
            <a:endParaRPr lang="es-AR" dirty="0" smtClean="0">
              <a:latin typeface="+mj-lt"/>
            </a:endParaRPr>
          </a:p>
          <a:p>
            <a:pPr lvl="1"/>
            <a:r>
              <a:rPr lang="es-AR" dirty="0" smtClean="0">
                <a:latin typeface="+mj-lt"/>
              </a:rPr>
              <a:t>Utilización de la herramienta WEKA.</a:t>
            </a:r>
          </a:p>
          <a:p>
            <a:pPr lvl="1"/>
            <a:r>
              <a:rPr lang="es-AR" dirty="0" smtClean="0">
                <a:latin typeface="+mj-lt"/>
              </a:rPr>
              <a:t>Se evaluaron 4 algoritmos de clasificación : </a:t>
            </a:r>
          </a:p>
          <a:p>
            <a:pPr lvl="1">
              <a:buNone/>
            </a:pPr>
            <a:r>
              <a:rPr lang="es-AR" dirty="0" smtClean="0">
                <a:latin typeface="+mj-lt"/>
              </a:rPr>
              <a:t>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Consideraciones generales(2):</a:t>
            </a:r>
          </a:p>
          <a:p>
            <a:pPr lvl="1"/>
            <a:r>
              <a:rPr lang="es-US" dirty="0" smtClean="0">
                <a:latin typeface="+mj-lt"/>
              </a:rPr>
              <a:t>Modelos </a:t>
            </a:r>
            <a:r>
              <a:rPr lang="es-US" dirty="0" smtClean="0">
                <a:latin typeface="+mj-lt"/>
              </a:rPr>
              <a:t>de instancia</a:t>
            </a:r>
          </a:p>
          <a:p>
            <a:pPr lvl="1"/>
            <a:r>
              <a:rPr lang="es-US" dirty="0" smtClean="0">
                <a:latin typeface="+mj-lt"/>
              </a:rPr>
              <a:t>Métricas </a:t>
            </a:r>
            <a:r>
              <a:rPr lang="es-US" dirty="0" smtClean="0">
                <a:latin typeface="+mj-lt"/>
              </a:rPr>
              <a:t>de evaluación:</a:t>
            </a:r>
          </a:p>
          <a:p>
            <a:pPr lvl="2"/>
            <a:r>
              <a:rPr lang="es-US" dirty="0" smtClean="0">
                <a:latin typeface="+mj-lt"/>
              </a:rPr>
              <a:t>Correlación -&gt; [-1, 1]</a:t>
            </a:r>
          </a:p>
          <a:p>
            <a:pPr lvl="2"/>
            <a:r>
              <a:rPr lang="es-US" dirty="0" smtClean="0">
                <a:latin typeface="+mj-lt"/>
              </a:rPr>
              <a:t>Error absoluto promedio (MAE) [mts.]</a:t>
            </a:r>
          </a:p>
          <a:p>
            <a:endParaRPr lang="es-US" dirty="0" smtClean="0">
              <a:latin typeface="+mj-lt"/>
            </a:endParaRPr>
          </a:p>
        </p:txBody>
      </p:sp>
      <p:pic>
        <p:nvPicPr>
          <p:cNvPr id="30723" name="Picture 3"/>
          <p:cNvPicPr>
            <a:picLocks noChangeAspect="1" noChangeArrowheads="1"/>
          </p:cNvPicPr>
          <p:nvPr/>
        </p:nvPicPr>
        <p:blipFill>
          <a:blip r:embed="rId3"/>
          <a:srcRect/>
          <a:stretch>
            <a:fillRect/>
          </a:stretch>
        </p:blipFill>
        <p:spPr bwMode="auto">
          <a:xfrm>
            <a:off x="7000875" y="4572008"/>
            <a:ext cx="2143125" cy="2133600"/>
          </a:xfrm>
          <a:prstGeom prst="rect">
            <a:avLst/>
          </a:prstGeom>
          <a:noFill/>
          <a:ln w="9525">
            <a:noFill/>
            <a:miter lim="800000"/>
            <a:headEnd/>
            <a:tailEnd/>
          </a:ln>
          <a:effectLst/>
        </p:spPr>
      </p:pic>
      <p:graphicFrame>
        <p:nvGraphicFramePr>
          <p:cNvPr id="5" name="2 Gráfico"/>
          <p:cNvGraphicFramePr/>
          <p:nvPr/>
        </p:nvGraphicFramePr>
        <p:xfrm>
          <a:off x="4572000" y="4043386"/>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3 Gráfico"/>
          <p:cNvGraphicFramePr/>
          <p:nvPr/>
        </p:nvGraphicFramePr>
        <p:xfrm>
          <a:off x="0" y="400050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la geografía o arquitectura de la zona podrían requerir observaciones visuales actualizadas.</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normAutofit fontScale="92500"/>
          </a:bodyPr>
          <a:lstStyle/>
          <a:p>
            <a:r>
              <a:rPr lang="es-US" dirty="0" smtClean="0">
                <a:latin typeface="+mj-lt"/>
              </a:rPr>
              <a:t>Selección de GridPoints óptimos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Consideraciones generales(4):</a:t>
            </a:r>
          </a:p>
          <a:p>
            <a:pPr lvl="1"/>
            <a:r>
              <a:rPr lang="es-US" dirty="0" smtClean="0">
                <a:latin typeface="+mj-lt"/>
              </a:rPr>
              <a:t>Tamaño </a:t>
            </a:r>
            <a:r>
              <a:rPr lang="es-US" dirty="0" smtClean="0">
                <a:latin typeface="+mj-lt"/>
              </a:rPr>
              <a:t>del conjunto de entrenamiento</a:t>
            </a:r>
          </a:p>
          <a:p>
            <a:pPr lvl="2"/>
            <a:r>
              <a:rPr lang="es-US" dirty="0" smtClean="0">
                <a:latin typeface="+mj-lt"/>
              </a:rPr>
              <a:t>Se probaron conjuntos desde 5 hasta 2400 instancias.</a:t>
            </a:r>
          </a:p>
          <a:p>
            <a:pPr lvl="2"/>
            <a:r>
              <a:rPr lang="es-US" dirty="0" smtClean="0">
                <a:latin typeface="+mj-lt"/>
              </a:rPr>
              <a:t>Se entrenó un clasificador por cada uno.</a:t>
            </a:r>
          </a:p>
          <a:p>
            <a:pPr lvl="2"/>
            <a:r>
              <a:rPr lang="es-US" dirty="0" smtClean="0">
                <a:latin typeface="+mj-lt"/>
              </a:rPr>
              <a:t>Se evaluó correlación y MAE de cada clasificador.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0" y="1928803"/>
          <a:ext cx="8858280" cy="20002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142844" y="3929066"/>
          <a:ext cx="8786874" cy="228222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generales</a:t>
            </a:r>
          </a:p>
          <a:p>
            <a:pPr lvl="1"/>
            <a:r>
              <a:rPr lang="es-US" dirty="0" smtClean="0">
                <a:latin typeface="+mj-lt"/>
              </a:rPr>
              <a:t>Olas a estudiar (Oahu - Hawái).</a:t>
            </a:r>
          </a:p>
          <a:p>
            <a:pPr lvl="1"/>
            <a:r>
              <a:rPr lang="es-US" dirty="0" smtClean="0">
                <a:latin typeface="+mj-lt"/>
              </a:rPr>
              <a:t>Algoritmos de aprendizaje de máquina.</a:t>
            </a:r>
          </a:p>
          <a:p>
            <a:pPr lvl="1"/>
            <a:r>
              <a:rPr lang="es-US" dirty="0" smtClean="0">
                <a:latin typeface="+mj-lt"/>
              </a:rPr>
              <a:t>Modelos de instancia</a:t>
            </a:r>
            <a:r>
              <a:rPr lang="es-US" dirty="0" smtClean="0">
                <a:latin typeface="+mj-lt"/>
              </a:rPr>
              <a:t>.</a:t>
            </a:r>
            <a:endParaRPr lang="es-US" dirty="0" smtClean="0">
              <a:latin typeface="+mj-lt"/>
            </a:endParaRPr>
          </a:p>
          <a:p>
            <a:pPr lvl="1"/>
            <a:r>
              <a:rPr lang="es-US" dirty="0" smtClean="0">
                <a:latin typeface="+mj-lt"/>
              </a:rPr>
              <a:t>Tamaño de conjunto de entrenamiento óptimo.</a:t>
            </a:r>
          </a:p>
          <a:p>
            <a:pPr lvl="1"/>
            <a:r>
              <a:rPr lang="es-US" dirty="0" smtClean="0">
                <a:latin typeface="+mj-lt"/>
              </a:rPr>
              <a:t>Métricas de evaluación de clasificadores.</a:t>
            </a:r>
          </a:p>
          <a:p>
            <a:pPr lvl="1"/>
            <a:endParaRPr lang="es-US" dirty="0" smtClean="0">
              <a:latin typeface="+mj-lt"/>
            </a:endParaRPr>
          </a:p>
          <a:p>
            <a:pPr lvl="1">
              <a:buNone/>
            </a:pPr>
            <a:r>
              <a:rPr lang="es-US" b="1" dirty="0" smtClean="0">
                <a:latin typeface="+mj-lt"/>
              </a:rPr>
              <a:t>Obtenemos la combinación óptima [</a:t>
            </a:r>
            <a:r>
              <a:rPr lang="es-US" b="1" dirty="0" err="1" smtClean="0">
                <a:latin typeface="+mj-lt"/>
              </a:rPr>
              <a:t>alg</a:t>
            </a:r>
            <a:r>
              <a:rPr lang="es-US" b="1" dirty="0" smtClean="0">
                <a:latin typeface="+mj-lt"/>
              </a:rPr>
              <a:t>. de aprendizaje de máquina / modelo de instancia]</a:t>
            </a:r>
          </a:p>
          <a:p>
            <a:pPr lvl="2"/>
            <a:endParaRPr lang="es-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graphicFrame>
        <p:nvGraphicFramePr>
          <p:cNvPr id="7" name="10 Gráfico"/>
          <p:cNvGraphicFramePr/>
          <p:nvPr/>
        </p:nvGraphicFramePr>
        <p:xfrm>
          <a:off x="1000100" y="1428736"/>
          <a:ext cx="6786610" cy="2790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11 Gráfico"/>
          <p:cNvGraphicFramePr/>
          <p:nvPr/>
        </p:nvGraphicFramePr>
        <p:xfrm>
          <a:off x="1071538" y="4114800"/>
          <a:ext cx="671517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(8)</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generales (3)</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b="1" dirty="0" smtClean="0">
                <a:latin typeface="+mj-lt"/>
              </a:rPr>
              <a:t>Combinación óptima = [</a:t>
            </a:r>
            <a:r>
              <a:rPr lang="es-US" b="1" dirty="0" smtClean="0">
                <a:latin typeface="+mj-lt"/>
              </a:rPr>
              <a:t>SVM/WW3Last3LecturesStrategy</a:t>
            </a:r>
            <a:r>
              <a:rPr lang="es-US" b="1" dirty="0" smtClean="0">
                <a:latin typeface="+mj-lt"/>
              </a:rPr>
              <a:t>]</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349</TotalTime>
  <Words>2552</Words>
  <Application>Microsoft Office PowerPoint</Application>
  <PresentationFormat>Presentación en pantalla (4:3)</PresentationFormat>
  <Paragraphs>327</Paragraphs>
  <Slides>31</Slides>
  <Notes>12</Notes>
  <HiddenSlides>1</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3" baseType="lpstr">
      <vt:lpstr>Flow</vt:lpstr>
      <vt:lpstr>Hoja de cálculo</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40</cp:revision>
  <dcterms:created xsi:type="dcterms:W3CDTF">2010-08-20T02:10:01Z</dcterms:created>
  <dcterms:modified xsi:type="dcterms:W3CDTF">2010-08-24T12:48:46Z</dcterms:modified>
</cp:coreProperties>
</file>