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5583" autoAdjust="0"/>
  </p:normalViewPr>
  <p:slideViewPr>
    <p:cSldViewPr>
      <p:cViewPr varScale="1">
        <p:scale>
          <a:sx n="113" d="100"/>
          <a:sy n="113" d="100"/>
        </p:scale>
        <p:origin x="-1584" y="-102"/>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0.77390980695120482</c:v>
                </c:pt>
                <c:pt idx="2">
                  <c:v>0.82116824635668784</c:v>
                </c:pt>
                <c:pt idx="3">
                  <c:v>0.842784737775082</c:v>
                </c:pt>
                <c:pt idx="4">
                  <c:v>0.84383865537210812</c:v>
                </c:pt>
                <c:pt idx="5">
                  <c:v>0.85894670929201788</c:v>
                </c:pt>
                <c:pt idx="6">
                  <c:v>0.84967487574973022</c:v>
                </c:pt>
                <c:pt idx="7">
                  <c:v>0.87199747639294811</c:v>
                </c:pt>
                <c:pt idx="8">
                  <c:v>0.87308657275405044</c:v>
                </c:pt>
                <c:pt idx="9">
                  <c:v>0.8805672244799716</c:v>
                </c:pt>
                <c:pt idx="10">
                  <c:v>0.88425402324804026</c:v>
                </c:pt>
                <c:pt idx="11">
                  <c:v>0.88378998114559182</c:v>
                </c:pt>
                <c:pt idx="12">
                  <c:v>0.88710112017025267</c:v>
                </c:pt>
                <c:pt idx="13">
                  <c:v>0.88859349505985463</c:v>
                </c:pt>
                <c:pt idx="14">
                  <c:v>0.8893251563924941</c:v>
                </c:pt>
                <c:pt idx="15">
                  <c:v>0.88979442278916709</c:v>
                </c:pt>
                <c:pt idx="16">
                  <c:v>0.89050470137757309</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0.57215581949427763</c:v>
                </c:pt>
                <c:pt idx="2">
                  <c:v>0.62450099068289477</c:v>
                </c:pt>
                <c:pt idx="3">
                  <c:v>0.66411572966000465</c:v>
                </c:pt>
                <c:pt idx="4">
                  <c:v>0.74483311690120912</c:v>
                </c:pt>
                <c:pt idx="5">
                  <c:v>0.74913092370987444</c:v>
                </c:pt>
                <c:pt idx="6">
                  <c:v>0.7507812790712286</c:v>
                </c:pt>
                <c:pt idx="7">
                  <c:v>0.74615794410022251</c:v>
                </c:pt>
                <c:pt idx="8">
                  <c:v>0.76473712742558875</c:v>
                </c:pt>
                <c:pt idx="9">
                  <c:v>0.78030975508297951</c:v>
                </c:pt>
                <c:pt idx="10">
                  <c:v>0.79256323960055097</c:v>
                </c:pt>
                <c:pt idx="11">
                  <c:v>0.80135018516470657</c:v>
                </c:pt>
                <c:pt idx="12">
                  <c:v>0.79454547384463925</c:v>
                </c:pt>
                <c:pt idx="13">
                  <c:v>0.80275073868567881</c:v>
                </c:pt>
                <c:pt idx="14">
                  <c:v>0.8070254483799697</c:v>
                </c:pt>
                <c:pt idx="15">
                  <c:v>0.80758714251854524</c:v>
                </c:pt>
                <c:pt idx="16">
                  <c:v>0.81189884836444015</c:v>
                </c:pt>
                <c:pt idx="17">
                  <c:v>0.81267156633446302</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9.2164199211590872E-2</c:v>
                </c:pt>
                <c:pt idx="1">
                  <c:v>0.10918893085792125</c:v>
                </c:pt>
                <c:pt idx="2">
                  <c:v>2.20618809152015E-2</c:v>
                </c:pt>
                <c:pt idx="3">
                  <c:v>0.16744350433735847</c:v>
                </c:pt>
                <c:pt idx="4">
                  <c:v>0.19606871899944503</c:v>
                </c:pt>
                <c:pt idx="5">
                  <c:v>0.19883932721616626</c:v>
                </c:pt>
                <c:pt idx="6">
                  <c:v>0.21852557439483689</c:v>
                </c:pt>
                <c:pt idx="7">
                  <c:v>0.18963030437506234</c:v>
                </c:pt>
                <c:pt idx="8">
                  <c:v>0.31329234492981045</c:v>
                </c:pt>
                <c:pt idx="9">
                  <c:v>0.30854195458238609</c:v>
                </c:pt>
                <c:pt idx="10">
                  <c:v>0.33996429339252743</c:v>
                </c:pt>
                <c:pt idx="11">
                  <c:v>0.39000788763685496</c:v>
                </c:pt>
                <c:pt idx="12">
                  <c:v>0.3745227879234031</c:v>
                </c:pt>
                <c:pt idx="13">
                  <c:v>0.39639657365579589</c:v>
                </c:pt>
                <c:pt idx="14">
                  <c:v>0.45661986014735201</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6.3837399085048555E-2</c:v>
                </c:pt>
                <c:pt idx="1">
                  <c:v>0.10509372944250689</c:v>
                </c:pt>
                <c:pt idx="2">
                  <c:v>0.12395822380363669</c:v>
                </c:pt>
                <c:pt idx="3">
                  <c:v>0.17533238646771618</c:v>
                </c:pt>
                <c:pt idx="4">
                  <c:v>0.18994629844944999</c:v>
                </c:pt>
                <c:pt idx="5">
                  <c:v>0.22687270194889519</c:v>
                </c:pt>
                <c:pt idx="6">
                  <c:v>0.23790997736954461</c:v>
                </c:pt>
                <c:pt idx="7">
                  <c:v>0.23411148955336947</c:v>
                </c:pt>
                <c:pt idx="8">
                  <c:v>0.25778608542670911</c:v>
                </c:pt>
                <c:pt idx="9">
                  <c:v>0.31056299933227333</c:v>
                </c:pt>
                <c:pt idx="10">
                  <c:v>0.33877739342409241</c:v>
                </c:pt>
                <c:pt idx="11">
                  <c:v>0.35225259726803532</c:v>
                </c:pt>
                <c:pt idx="12">
                  <c:v>0.35947445565100417</c:v>
                </c:pt>
                <c:pt idx="13">
                  <c:v>0.39000000000000218</c:v>
                </c:pt>
                <c:pt idx="14">
                  <c:v>0.39000000000000218</c:v>
                </c:pt>
                <c:pt idx="15">
                  <c:v>0.4</c:v>
                </c:pt>
                <c:pt idx="16">
                  <c:v>0.40041490630404519</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0.28931899175148695</c:v>
                </c:pt>
                <c:pt idx="1">
                  <c:v>0.30427205718078232</c:v>
                </c:pt>
                <c:pt idx="2">
                  <c:v>0.28833535935117605</c:v>
                </c:pt>
                <c:pt idx="3">
                  <c:v>0.50673831628888688</c:v>
                </c:pt>
                <c:pt idx="4">
                  <c:v>0.58986811562939145</c:v>
                </c:pt>
                <c:pt idx="5">
                  <c:v>0.60174244358028994</c:v>
                </c:pt>
                <c:pt idx="6">
                  <c:v>0.62230234655114092</c:v>
                </c:pt>
                <c:pt idx="7">
                  <c:v>0.6489217280249977</c:v>
                </c:pt>
                <c:pt idx="8">
                  <c:v>0.60213497372141267</c:v>
                </c:pt>
                <c:pt idx="9">
                  <c:v>0.65929398719852406</c:v>
                </c:pt>
                <c:pt idx="10">
                  <c:v>0.6374094521659639</c:v>
                </c:pt>
                <c:pt idx="11">
                  <c:v>0.66496829605747698</c:v>
                </c:pt>
                <c:pt idx="12">
                  <c:v>0.68587643695393929</c:v>
                </c:pt>
                <c:pt idx="13">
                  <c:v>0.70280463859163622</c:v>
                </c:pt>
                <c:pt idx="14">
                  <c:v>0.68555591749742284</c:v>
                </c:pt>
                <c:pt idx="15">
                  <c:v>0.71798687616048706</c:v>
                </c:pt>
                <c:pt idx="16">
                  <c:v>0.72902988600000584</c:v>
                </c:pt>
                <c:pt idx="17">
                  <c:v>0.73331457600000005</c:v>
                </c:pt>
                <c:pt idx="18">
                  <c:v>0.73521230499999957</c:v>
                </c:pt>
              </c:numCache>
            </c:numRef>
          </c:yVal>
          <c:smooth val="1"/>
        </c:ser>
        <c:axId val="72436352"/>
        <c:axId val="72467200"/>
      </c:scatterChart>
      <c:valAx>
        <c:axId val="72436352"/>
        <c:scaling>
          <c:orientation val="minMax"/>
          <c:max val="1000"/>
        </c:scaling>
        <c:axPos val="b"/>
        <c:title>
          <c:tx>
            <c:rich>
              <a:bodyPr/>
              <a:lstStyle/>
              <a:p>
                <a:pPr>
                  <a:defRPr lang="es-AR"/>
                </a:pPr>
                <a:r>
                  <a:rPr lang="en-US"/>
                  <a:t>Instancias de entrenamiento</a:t>
                </a:r>
              </a:p>
            </c:rich>
          </c:tx>
          <c:layout>
            <c:manualLayout>
              <c:xMode val="edge"/>
              <c:yMode val="edge"/>
              <c:x val="0.38494599693816767"/>
              <c:y val="0.85101357098414687"/>
            </c:manualLayout>
          </c:layout>
        </c:title>
        <c:numFmt formatCode="General" sourceLinked="1"/>
        <c:tickLblPos val="nextTo"/>
        <c:txPr>
          <a:bodyPr/>
          <a:lstStyle/>
          <a:p>
            <a:pPr>
              <a:defRPr lang="es-AR"/>
            </a:pPr>
            <a:endParaRPr lang="es-ES"/>
          </a:p>
        </c:txPr>
        <c:crossAx val="72467200"/>
        <c:crosses val="autoZero"/>
        <c:crossBetween val="midCat"/>
      </c:valAx>
      <c:valAx>
        <c:axId val="7246720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72436352"/>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1.0302429519403205</c:v>
                </c:pt>
                <c:pt idx="7">
                  <c:v>0.94738273200566459</c:v>
                </c:pt>
                <c:pt idx="8">
                  <c:v>0.92793801360197625</c:v>
                </c:pt>
                <c:pt idx="9">
                  <c:v>0.92012906293872665</c:v>
                </c:pt>
                <c:pt idx="10">
                  <c:v>0.88481716181109671</c:v>
                </c:pt>
                <c:pt idx="11">
                  <c:v>0.88417424754272178</c:v>
                </c:pt>
                <c:pt idx="12">
                  <c:v>0.86439255450128394</c:v>
                </c:pt>
                <c:pt idx="13">
                  <c:v>0.85063806565684563</c:v>
                </c:pt>
                <c:pt idx="14">
                  <c:v>0.84777133793555792</c:v>
                </c:pt>
                <c:pt idx="15">
                  <c:v>0.8445144923789446</c:v>
                </c:pt>
                <c:pt idx="16">
                  <c:v>0.83725594840038564</c:v>
                </c:pt>
                <c:pt idx="17">
                  <c:v>0.83461703141918886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0.89153277738271208</c:v>
                </c:pt>
                <c:pt idx="2">
                  <c:v>0.82301056544373608</c:v>
                </c:pt>
                <c:pt idx="3">
                  <c:v>0.80716326679644346</c:v>
                </c:pt>
                <c:pt idx="4">
                  <c:v>0.75252199659024765</c:v>
                </c:pt>
                <c:pt idx="5">
                  <c:v>0.74212373331281678</c:v>
                </c:pt>
                <c:pt idx="6">
                  <c:v>0.73688717786732749</c:v>
                </c:pt>
                <c:pt idx="7">
                  <c:v>0.72860146352750443</c:v>
                </c:pt>
                <c:pt idx="8">
                  <c:v>0.70577785559581185</c:v>
                </c:pt>
                <c:pt idx="9">
                  <c:v>0.69274686371956962</c:v>
                </c:pt>
                <c:pt idx="10">
                  <c:v>0.67930161414046586</c:v>
                </c:pt>
                <c:pt idx="11">
                  <c:v>0.67228263477634131</c:v>
                </c:pt>
                <c:pt idx="12">
                  <c:v>0.68022471453120004</c:v>
                </c:pt>
                <c:pt idx="13">
                  <c:v>0.66398503161852163</c:v>
                </c:pt>
                <c:pt idx="14">
                  <c:v>0.6640628299517749</c:v>
                </c:pt>
                <c:pt idx="15">
                  <c:v>0.66308558009337781</c:v>
                </c:pt>
                <c:pt idx="16">
                  <c:v>0.65656511915425986</c:v>
                </c:pt>
                <c:pt idx="17">
                  <c:v>0.65158141257238733</c:v>
                </c:pt>
                <c:pt idx="18">
                  <c:v>0.65187548701494702</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0.66149732049012633</c:v>
                </c:pt>
                <c:pt idx="1">
                  <c:v>0.6001326027033127</c:v>
                </c:pt>
                <c:pt idx="2">
                  <c:v>0.55639887771499263</c:v>
                </c:pt>
                <c:pt idx="3">
                  <c:v>0.622844724855112</c:v>
                </c:pt>
                <c:pt idx="4">
                  <c:v>0.55351605829049677</c:v>
                </c:pt>
                <c:pt idx="5">
                  <c:v>0.58846095302595736</c:v>
                </c:pt>
                <c:pt idx="6">
                  <c:v>0.57298820383188065</c:v>
                </c:pt>
                <c:pt idx="7">
                  <c:v>0.59104950455027683</c:v>
                </c:pt>
                <c:pt idx="8">
                  <c:v>0.55636349504129456</c:v>
                </c:pt>
                <c:pt idx="9">
                  <c:v>0.56175580469494979</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0.63237080268503643</c:v>
                </c:pt>
                <c:pt idx="1">
                  <c:v>0.58374227027070569</c:v>
                </c:pt>
                <c:pt idx="2">
                  <c:v>0.59186681564330168</c:v>
                </c:pt>
                <c:pt idx="3">
                  <c:v>0.56326543263149909</c:v>
                </c:pt>
                <c:pt idx="4">
                  <c:v>0.57183044589207288</c:v>
                </c:pt>
                <c:pt idx="5">
                  <c:v>0.55808548231600563</c:v>
                </c:pt>
                <c:pt idx="6">
                  <c:v>0.56434518218686269</c:v>
                </c:pt>
                <c:pt idx="7">
                  <c:v>0.53802118949602251</c:v>
                </c:pt>
                <c:pt idx="8">
                  <c:v>0.53450509736819218</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0.50238192552660321</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0.77289983769923687</c:v>
                </c:pt>
                <c:pt idx="1">
                  <c:v>0.74632356481168916</c:v>
                </c:pt>
                <c:pt idx="2">
                  <c:v>0.78634361659647456</c:v>
                </c:pt>
                <c:pt idx="3">
                  <c:v>0.68296121733003534</c:v>
                </c:pt>
                <c:pt idx="4">
                  <c:v>0.6645073925295375</c:v>
                </c:pt>
                <c:pt idx="5">
                  <c:v>0.61644319255847646</c:v>
                </c:pt>
                <c:pt idx="6">
                  <c:v>0.6102724059818817</c:v>
                </c:pt>
                <c:pt idx="7">
                  <c:v>0.60925823106012245</c:v>
                </c:pt>
                <c:pt idx="8">
                  <c:v>0.62851239646725032</c:v>
                </c:pt>
                <c:pt idx="9">
                  <c:v>0.60456332932399459</c:v>
                </c:pt>
                <c:pt idx="10">
                  <c:v>0.59800801508451062</c:v>
                </c:pt>
                <c:pt idx="11">
                  <c:v>0.59484127138609477</c:v>
                </c:pt>
                <c:pt idx="12">
                  <c:v>0.57774424327942131</c:v>
                </c:pt>
                <c:pt idx="13">
                  <c:v>0.57412911597622418</c:v>
                </c:pt>
                <c:pt idx="14">
                  <c:v>0.58076146777152249</c:v>
                </c:pt>
                <c:pt idx="15">
                  <c:v>0.56501689473407068</c:v>
                </c:pt>
                <c:pt idx="16">
                  <c:v>0.56487792557592453</c:v>
                </c:pt>
                <c:pt idx="17">
                  <c:v>0.55704303471989558</c:v>
                </c:pt>
                <c:pt idx="18">
                  <c:v>0.55532457683742076</c:v>
                </c:pt>
              </c:numCache>
            </c:numRef>
          </c:yVal>
          <c:smooth val="1"/>
        </c:ser>
        <c:axId val="72359296"/>
        <c:axId val="72373760"/>
      </c:scatterChart>
      <c:valAx>
        <c:axId val="72359296"/>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72373760"/>
        <c:crosses val="autoZero"/>
        <c:crossBetween val="midCat"/>
      </c:valAx>
      <c:valAx>
        <c:axId val="72373760"/>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72359296"/>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Wave Watch III</a:t>
            </a:r>
          </a:p>
        </c:rich>
      </c:tx>
      <c:layout/>
    </c:title>
    <c:plotArea>
      <c:layout>
        <c:manualLayout>
          <c:layoutTarget val="inner"/>
          <c:xMode val="edge"/>
          <c:yMode val="edge"/>
          <c:x val="5.0128971669717623E-2"/>
          <c:y val="0.16285573489051142"/>
          <c:w val="0.91229087688864363"/>
          <c:h val="0.42844667523762553"/>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1.2189999999999854</c:v>
                </c:pt>
                <c:pt idx="6">
                  <c:v>1.829</c:v>
                </c:pt>
                <c:pt idx="7">
                  <c:v>1.829</c:v>
                </c:pt>
                <c:pt idx="8">
                  <c:v>2.4379999999999997</c:v>
                </c:pt>
                <c:pt idx="9">
                  <c:v>0.61000000000000065</c:v>
                </c:pt>
                <c:pt idx="10">
                  <c:v>4.2669999999999995</c:v>
                </c:pt>
                <c:pt idx="11">
                  <c:v>1.2189999999999854</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1.2189999999999854</c:v>
                </c:pt>
                <c:pt idx="23">
                  <c:v>4.2669999999999995</c:v>
                </c:pt>
                <c:pt idx="24">
                  <c:v>0.61000000000000065</c:v>
                </c:pt>
                <c:pt idx="25">
                  <c:v>1.2189999999999854</c:v>
                </c:pt>
                <c:pt idx="26">
                  <c:v>4.8769999999999998</c:v>
                </c:pt>
                <c:pt idx="27">
                  <c:v>2.4379999999999997</c:v>
                </c:pt>
                <c:pt idx="28">
                  <c:v>1.829</c:v>
                </c:pt>
                <c:pt idx="29">
                  <c:v>1.2189999999999854</c:v>
                </c:pt>
                <c:pt idx="30">
                  <c:v>1.2189999999999854</c:v>
                </c:pt>
                <c:pt idx="31">
                  <c:v>7.3149999999999755</c:v>
                </c:pt>
                <c:pt idx="32">
                  <c:v>3.048</c:v>
                </c:pt>
                <c:pt idx="33">
                  <c:v>2.4379999999999997</c:v>
                </c:pt>
                <c:pt idx="34">
                  <c:v>2.4379999999999997</c:v>
                </c:pt>
                <c:pt idx="35">
                  <c:v>4.8769999999999998</c:v>
                </c:pt>
                <c:pt idx="36">
                  <c:v>2.4379999999999997</c:v>
                </c:pt>
                <c:pt idx="37">
                  <c:v>1.2189999999999854</c:v>
                </c:pt>
                <c:pt idx="38">
                  <c:v>2.4379999999999997</c:v>
                </c:pt>
                <c:pt idx="39">
                  <c:v>0.61000000000000065</c:v>
                </c:pt>
                <c:pt idx="40">
                  <c:v>4.8769999999999998</c:v>
                </c:pt>
                <c:pt idx="41">
                  <c:v>0.61000000000000065</c:v>
                </c:pt>
                <c:pt idx="42">
                  <c:v>1.2189999999999854</c:v>
                </c:pt>
                <c:pt idx="43">
                  <c:v>2.4379999999999997</c:v>
                </c:pt>
                <c:pt idx="44">
                  <c:v>1.2189999999999854</c:v>
                </c:pt>
                <c:pt idx="45">
                  <c:v>10.973000000000004</c:v>
                </c:pt>
                <c:pt idx="46">
                  <c:v>1.2189999999999854</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Wave Watch 3</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Sheet1!$E$2:$E$65</c:f>
              <c:numCache>
                <c:formatCode>General</c:formatCode>
                <c:ptCount val="64"/>
                <c:pt idx="0">
                  <c:v>1.7900000000000009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1.7100000000000009</c:v>
                </c:pt>
                <c:pt idx="10">
                  <c:v>2.9699999999999998</c:v>
                </c:pt>
                <c:pt idx="11">
                  <c:v>1.47</c:v>
                </c:pt>
                <c:pt idx="12">
                  <c:v>1.8800000000000001</c:v>
                </c:pt>
                <c:pt idx="13">
                  <c:v>2.3299999999999987</c:v>
                </c:pt>
                <c:pt idx="14">
                  <c:v>3.3899999999999997</c:v>
                </c:pt>
                <c:pt idx="15">
                  <c:v>1.9500000000000106</c:v>
                </c:pt>
                <c:pt idx="16">
                  <c:v>1.42</c:v>
                </c:pt>
                <c:pt idx="17">
                  <c:v>1.7300000000000009</c:v>
                </c:pt>
                <c:pt idx="18">
                  <c:v>1.33</c:v>
                </c:pt>
                <c:pt idx="19">
                  <c:v>3.03</c:v>
                </c:pt>
                <c:pt idx="20">
                  <c:v>3.15</c:v>
                </c:pt>
                <c:pt idx="21">
                  <c:v>1.7800000000000009</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1.6800000000000115</c:v>
                </c:pt>
                <c:pt idx="53">
                  <c:v>2.69</c:v>
                </c:pt>
                <c:pt idx="54">
                  <c:v>1.9000000000000001</c:v>
                </c:pt>
                <c:pt idx="55">
                  <c:v>2.98</c:v>
                </c:pt>
                <c:pt idx="56">
                  <c:v>1.9800000000000118</c:v>
                </c:pt>
                <c:pt idx="57">
                  <c:v>5.79</c:v>
                </c:pt>
                <c:pt idx="58">
                  <c:v>3.94</c:v>
                </c:pt>
                <c:pt idx="59">
                  <c:v>2.63</c:v>
                </c:pt>
                <c:pt idx="60">
                  <c:v>2.5</c:v>
                </c:pt>
                <c:pt idx="61">
                  <c:v>2.0299999999999998</c:v>
                </c:pt>
                <c:pt idx="62">
                  <c:v>3.16</c:v>
                </c:pt>
                <c:pt idx="63">
                  <c:v>2.19</c:v>
                </c:pt>
              </c:numCache>
            </c:numRef>
          </c:yVal>
        </c:ser>
        <c:axId val="72407296"/>
        <c:axId val="72757632"/>
      </c:scatterChart>
      <c:valAx>
        <c:axId val="72407296"/>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72757632"/>
        <c:crosses val="autoZero"/>
        <c:crossBetween val="midCat"/>
        <c:majorUnit val="5"/>
      </c:valAx>
      <c:valAx>
        <c:axId val="72757632"/>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2407296"/>
        <c:crosses val="autoZero"/>
        <c:crossBetween val="midCat"/>
      </c:valAx>
    </c:plotArea>
    <c:legend>
      <c:legendPos val="r"/>
      <c:layout>
        <c:manualLayout>
          <c:xMode val="edge"/>
          <c:yMode val="edge"/>
          <c:x val="0.74133589770230268"/>
          <c:y val="0.71233526043915962"/>
          <c:w val="0.24201434347572601"/>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Máquina de Soporte Vectorial</a:t>
            </a:r>
          </a:p>
        </c:rich>
      </c:tx>
      <c:layout/>
    </c:title>
    <c:plotArea>
      <c:layout>
        <c:manualLayout>
          <c:layoutTarget val="inner"/>
          <c:xMode val="edge"/>
          <c:yMode val="edge"/>
          <c:x val="5.0128971669717602E-2"/>
          <c:y val="0.16285573489051136"/>
          <c:w val="0.91229087688864363"/>
          <c:h val="0.42844667523762553"/>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c:v>
                </c:pt>
                <c:pt idx="6">
                  <c:v>1.829</c:v>
                </c:pt>
                <c:pt idx="7">
                  <c:v>1.829</c:v>
                </c:pt>
                <c:pt idx="8">
                  <c:v>2.4379999999999997</c:v>
                </c:pt>
                <c:pt idx="9">
                  <c:v>0.61000000000000065</c:v>
                </c:pt>
                <c:pt idx="10">
                  <c:v>4.2669999999999995</c:v>
                </c:pt>
                <c:pt idx="11">
                  <c:v>1.218999999999985</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c:v>
                </c:pt>
                <c:pt idx="23">
                  <c:v>4.2669999999999995</c:v>
                </c:pt>
                <c:pt idx="24">
                  <c:v>0.61000000000000065</c:v>
                </c:pt>
                <c:pt idx="25">
                  <c:v>1.218999999999985</c:v>
                </c:pt>
                <c:pt idx="26">
                  <c:v>4.8769999999999998</c:v>
                </c:pt>
                <c:pt idx="27">
                  <c:v>2.4379999999999997</c:v>
                </c:pt>
                <c:pt idx="28">
                  <c:v>1.829</c:v>
                </c:pt>
                <c:pt idx="29">
                  <c:v>1.218999999999985</c:v>
                </c:pt>
                <c:pt idx="30">
                  <c:v>1.218999999999985</c:v>
                </c:pt>
                <c:pt idx="31">
                  <c:v>7.3149999999999755</c:v>
                </c:pt>
                <c:pt idx="32">
                  <c:v>3.048</c:v>
                </c:pt>
                <c:pt idx="33">
                  <c:v>2.4379999999999997</c:v>
                </c:pt>
                <c:pt idx="34">
                  <c:v>2.4379999999999997</c:v>
                </c:pt>
                <c:pt idx="35">
                  <c:v>4.8769999999999998</c:v>
                </c:pt>
                <c:pt idx="36">
                  <c:v>2.4379999999999997</c:v>
                </c:pt>
                <c:pt idx="37">
                  <c:v>1.218999999999985</c:v>
                </c:pt>
                <c:pt idx="38">
                  <c:v>2.4379999999999997</c:v>
                </c:pt>
                <c:pt idx="39">
                  <c:v>0.61000000000000065</c:v>
                </c:pt>
                <c:pt idx="40">
                  <c:v>4.8769999999999998</c:v>
                </c:pt>
                <c:pt idx="41">
                  <c:v>0.61000000000000065</c:v>
                </c:pt>
                <c:pt idx="42">
                  <c:v>1.218999999999985</c:v>
                </c:pt>
                <c:pt idx="43">
                  <c:v>2.4379999999999997</c:v>
                </c:pt>
                <c:pt idx="44">
                  <c:v>1.218999999999985</c:v>
                </c:pt>
                <c:pt idx="45">
                  <c:v>10.973000000000004</c:v>
                </c:pt>
                <c:pt idx="46">
                  <c:v>1.218999999999985</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Clasificador</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Sheet1!$C$2:$C$65</c:f>
              <c:numCache>
                <c:formatCode>General</c:formatCode>
                <c:ptCount val="64"/>
                <c:pt idx="0">
                  <c:v>0.80600000000000005</c:v>
                </c:pt>
                <c:pt idx="1">
                  <c:v>3.145</c:v>
                </c:pt>
                <c:pt idx="2">
                  <c:v>8.1240000000000006</c:v>
                </c:pt>
                <c:pt idx="3">
                  <c:v>1.9650000000000001</c:v>
                </c:pt>
                <c:pt idx="4">
                  <c:v>2.887</c:v>
                </c:pt>
                <c:pt idx="5">
                  <c:v>1.165</c:v>
                </c:pt>
                <c:pt idx="6">
                  <c:v>0.82000000000000062</c:v>
                </c:pt>
                <c:pt idx="7">
                  <c:v>0.96800000000000064</c:v>
                </c:pt>
                <c:pt idx="8">
                  <c:v>1.9800000000000133</c:v>
                </c:pt>
                <c:pt idx="9">
                  <c:v>0.71100000000000063</c:v>
                </c:pt>
                <c:pt idx="10">
                  <c:v>4.758</c:v>
                </c:pt>
                <c:pt idx="11">
                  <c:v>1.002</c:v>
                </c:pt>
                <c:pt idx="12">
                  <c:v>0.75300000000000644</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1.0289999999999866</c:v>
                </c:pt>
                <c:pt idx="23">
                  <c:v>1.734</c:v>
                </c:pt>
                <c:pt idx="24">
                  <c:v>0.84400000000000064</c:v>
                </c:pt>
                <c:pt idx="25">
                  <c:v>0.88100000000000001</c:v>
                </c:pt>
                <c:pt idx="26">
                  <c:v>4.4809999999999999</c:v>
                </c:pt>
                <c:pt idx="27">
                  <c:v>2.403</c:v>
                </c:pt>
                <c:pt idx="28">
                  <c:v>2.641</c:v>
                </c:pt>
                <c:pt idx="29">
                  <c:v>1.206999999999985</c:v>
                </c:pt>
                <c:pt idx="30">
                  <c:v>1.768</c:v>
                </c:pt>
                <c:pt idx="31">
                  <c:v>8.9940000000000015</c:v>
                </c:pt>
                <c:pt idx="32">
                  <c:v>3.6269999999999998</c:v>
                </c:pt>
                <c:pt idx="33">
                  <c:v>4.08</c:v>
                </c:pt>
                <c:pt idx="34">
                  <c:v>3.4659999999999997</c:v>
                </c:pt>
                <c:pt idx="35">
                  <c:v>3.694</c:v>
                </c:pt>
                <c:pt idx="36">
                  <c:v>2.48</c:v>
                </c:pt>
                <c:pt idx="37">
                  <c:v>0.77900000000000735</c:v>
                </c:pt>
                <c:pt idx="38">
                  <c:v>2.8179999999999987</c:v>
                </c:pt>
                <c:pt idx="39">
                  <c:v>1.585</c:v>
                </c:pt>
                <c:pt idx="40">
                  <c:v>5.8039999999999985</c:v>
                </c:pt>
                <c:pt idx="41">
                  <c:v>0.90200000000000002</c:v>
                </c:pt>
                <c:pt idx="42">
                  <c:v>1.339</c:v>
                </c:pt>
                <c:pt idx="43">
                  <c:v>2.3899999999999997</c:v>
                </c:pt>
                <c:pt idx="44">
                  <c:v>1.2609999999999866</c:v>
                </c:pt>
                <c:pt idx="45">
                  <c:v>5.7910000000000004</c:v>
                </c:pt>
                <c:pt idx="46">
                  <c:v>1.8959999999999866</c:v>
                </c:pt>
                <c:pt idx="47">
                  <c:v>3.2330000000000001</c:v>
                </c:pt>
                <c:pt idx="48">
                  <c:v>11.099</c:v>
                </c:pt>
                <c:pt idx="49">
                  <c:v>2.8249999999999997</c:v>
                </c:pt>
                <c:pt idx="50">
                  <c:v>3.1739999999999999</c:v>
                </c:pt>
                <c:pt idx="51">
                  <c:v>6.8</c:v>
                </c:pt>
                <c:pt idx="52">
                  <c:v>1.161</c:v>
                </c:pt>
                <c:pt idx="53">
                  <c:v>1.6459999999999866</c:v>
                </c:pt>
                <c:pt idx="54">
                  <c:v>0.90500000000000003</c:v>
                </c:pt>
                <c:pt idx="55">
                  <c:v>5.6579999999999755</c:v>
                </c:pt>
                <c:pt idx="56">
                  <c:v>1.1659999999999877</c:v>
                </c:pt>
                <c:pt idx="57">
                  <c:v>10.596</c:v>
                </c:pt>
                <c:pt idx="58">
                  <c:v>5.2460000000000004</c:v>
                </c:pt>
                <c:pt idx="59">
                  <c:v>2.8699999999999997</c:v>
                </c:pt>
                <c:pt idx="60">
                  <c:v>1.712</c:v>
                </c:pt>
                <c:pt idx="61">
                  <c:v>1.095</c:v>
                </c:pt>
                <c:pt idx="62">
                  <c:v>5.4690000000000003</c:v>
                </c:pt>
                <c:pt idx="63">
                  <c:v>0.92800000000000005</c:v>
                </c:pt>
              </c:numCache>
            </c:numRef>
          </c:yVal>
        </c:ser>
        <c:axId val="72778880"/>
        <c:axId val="72780800"/>
      </c:scatterChart>
      <c:valAx>
        <c:axId val="72778880"/>
        <c:scaling>
          <c:orientation val="minMax"/>
        </c:scaling>
        <c:axPos val="b"/>
        <c:title>
          <c:tx>
            <c:rich>
              <a:bodyPr/>
              <a:lstStyle/>
              <a:p>
                <a:pPr>
                  <a:defRPr lang="es-AR"/>
                </a:pPr>
                <a:r>
                  <a:rPr lang="es-AR" sz="1000" b="1" i="0" u="none" strike="noStrike" baseline="0"/>
                  <a:t>Día de observación</a:t>
                </a:r>
                <a:endParaRPr lang="es-AR"/>
              </a:p>
            </c:rich>
          </c:tx>
          <c:layout/>
        </c:title>
        <c:numFmt formatCode="#,##0;\-#,##0" sourceLinked="0"/>
        <c:majorTickMark val="none"/>
        <c:tickLblPos val="nextTo"/>
        <c:txPr>
          <a:bodyPr/>
          <a:lstStyle/>
          <a:p>
            <a:pPr>
              <a:defRPr lang="es-AR" baseline="0"/>
            </a:pPr>
            <a:endParaRPr lang="es-ES"/>
          </a:p>
        </c:txPr>
        <c:crossAx val="72780800"/>
        <c:crosses val="autoZero"/>
        <c:crossBetween val="midCat"/>
        <c:majorUnit val="5"/>
      </c:valAx>
      <c:valAx>
        <c:axId val="72780800"/>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2778880"/>
        <c:crosses val="autoZero"/>
        <c:crossBetween val="midCat"/>
      </c:valAx>
    </c:plotArea>
    <c:legend>
      <c:legendPos val="r"/>
      <c:layout>
        <c:manualLayout>
          <c:xMode val="edge"/>
          <c:yMode val="edge"/>
          <c:x val="0.74133589770230268"/>
          <c:y val="0.71233526043915962"/>
          <c:w val="0.24201434347572601"/>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05"/>
        </c:manualLayout>
      </c:layout>
      <c:scatterChart>
        <c:scatterStyle val="lineMarker"/>
        <c:ser>
          <c:idx val="0"/>
          <c:order val="0"/>
          <c:tx>
            <c:v>Observacion Visual</c:v>
          </c:tx>
          <c:spPr>
            <a:ln w="28575">
              <a:noFill/>
            </a:ln>
          </c:spPr>
          <c:xVal>
            <c:numRef>
              <c:f>Sheet1!$E$2:$E$65</c:f>
              <c:numCache>
                <c:formatCode>General</c:formatCode>
                <c:ptCount val="64"/>
                <c:pt idx="0">
                  <c:v>1.79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c:v>
                </c:pt>
                <c:pt idx="10">
                  <c:v>2.9699999999999998</c:v>
                </c:pt>
                <c:pt idx="11">
                  <c:v>1.47</c:v>
                </c:pt>
                <c:pt idx="12">
                  <c:v>1.8800000000000001</c:v>
                </c:pt>
                <c:pt idx="13">
                  <c:v>2.3299999999999987</c:v>
                </c:pt>
                <c:pt idx="14">
                  <c:v>3.3899999999999997</c:v>
                </c:pt>
                <c:pt idx="15">
                  <c:v>1.9500000000000115</c:v>
                </c:pt>
                <c:pt idx="16">
                  <c:v>1.42</c:v>
                </c:pt>
                <c:pt idx="17">
                  <c:v>1.73</c:v>
                </c:pt>
                <c:pt idx="18">
                  <c:v>1.33</c:v>
                </c:pt>
                <c:pt idx="19">
                  <c:v>3.03</c:v>
                </c:pt>
                <c:pt idx="20">
                  <c:v>3.15</c:v>
                </c:pt>
                <c:pt idx="21">
                  <c:v>1.78</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1.6800000000000115</c:v>
                </c:pt>
                <c:pt idx="53">
                  <c:v>2.69</c:v>
                </c:pt>
                <c:pt idx="54">
                  <c:v>1.9000000000000001</c:v>
                </c:pt>
                <c:pt idx="55">
                  <c:v>2.98</c:v>
                </c:pt>
                <c:pt idx="56">
                  <c:v>1.9800000000000129</c:v>
                </c:pt>
                <c:pt idx="57">
                  <c:v>5.79</c:v>
                </c:pt>
                <c:pt idx="58">
                  <c:v>3.94</c:v>
                </c:pt>
                <c:pt idx="59">
                  <c:v>2.63</c:v>
                </c:pt>
                <c:pt idx="60">
                  <c:v>2.5</c:v>
                </c:pt>
                <c:pt idx="61">
                  <c:v>2.0299999999999998</c:v>
                </c:pt>
                <c:pt idx="62">
                  <c:v>3.16</c:v>
                </c:pt>
                <c:pt idx="63">
                  <c:v>2.19</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1.2189999999999854</c:v>
                </c:pt>
                <c:pt idx="6">
                  <c:v>1.829</c:v>
                </c:pt>
                <c:pt idx="7">
                  <c:v>1.829</c:v>
                </c:pt>
                <c:pt idx="8">
                  <c:v>2.4379999999999997</c:v>
                </c:pt>
                <c:pt idx="9">
                  <c:v>0.61000000000000065</c:v>
                </c:pt>
                <c:pt idx="10">
                  <c:v>4.2669999999999995</c:v>
                </c:pt>
                <c:pt idx="11">
                  <c:v>1.2189999999999854</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1.2189999999999854</c:v>
                </c:pt>
                <c:pt idx="23">
                  <c:v>4.2669999999999995</c:v>
                </c:pt>
                <c:pt idx="24">
                  <c:v>0.61000000000000065</c:v>
                </c:pt>
                <c:pt idx="25">
                  <c:v>1.2189999999999854</c:v>
                </c:pt>
                <c:pt idx="26">
                  <c:v>4.8769999999999998</c:v>
                </c:pt>
                <c:pt idx="27">
                  <c:v>2.4379999999999997</c:v>
                </c:pt>
                <c:pt idx="28">
                  <c:v>1.829</c:v>
                </c:pt>
                <c:pt idx="29">
                  <c:v>1.2189999999999854</c:v>
                </c:pt>
                <c:pt idx="30">
                  <c:v>1.2189999999999854</c:v>
                </c:pt>
                <c:pt idx="31">
                  <c:v>7.3149999999999755</c:v>
                </c:pt>
                <c:pt idx="32">
                  <c:v>3.048</c:v>
                </c:pt>
                <c:pt idx="33">
                  <c:v>2.4379999999999997</c:v>
                </c:pt>
                <c:pt idx="34">
                  <c:v>2.4379999999999997</c:v>
                </c:pt>
                <c:pt idx="35">
                  <c:v>4.8769999999999998</c:v>
                </c:pt>
                <c:pt idx="36">
                  <c:v>2.4379999999999997</c:v>
                </c:pt>
                <c:pt idx="37">
                  <c:v>1.2189999999999854</c:v>
                </c:pt>
                <c:pt idx="38">
                  <c:v>2.4379999999999997</c:v>
                </c:pt>
                <c:pt idx="39">
                  <c:v>0.61000000000000065</c:v>
                </c:pt>
                <c:pt idx="40">
                  <c:v>4.8769999999999998</c:v>
                </c:pt>
                <c:pt idx="41">
                  <c:v>0.61000000000000065</c:v>
                </c:pt>
                <c:pt idx="42">
                  <c:v>1.2189999999999854</c:v>
                </c:pt>
                <c:pt idx="43">
                  <c:v>2.4379999999999997</c:v>
                </c:pt>
                <c:pt idx="44">
                  <c:v>1.2189999999999854</c:v>
                </c:pt>
                <c:pt idx="45">
                  <c:v>10.973000000000004</c:v>
                </c:pt>
                <c:pt idx="46">
                  <c:v>1.2189999999999854</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72803456"/>
        <c:axId val="72805376"/>
      </c:scatterChart>
      <c:valAx>
        <c:axId val="72803456"/>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72805376"/>
        <c:crosses val="autoZero"/>
        <c:crossBetween val="midCat"/>
        <c:majorUnit val="2"/>
      </c:valAx>
      <c:valAx>
        <c:axId val="72805376"/>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72803456"/>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82"/>
        </c:manualLayout>
      </c:layout>
      <c:scatterChart>
        <c:scatterStyle val="lineMarker"/>
        <c:ser>
          <c:idx val="0"/>
          <c:order val="0"/>
          <c:tx>
            <c:v>Observacion Visual</c:v>
          </c:tx>
          <c:spPr>
            <a:ln w="28575">
              <a:noFill/>
            </a:ln>
          </c:spPr>
          <c:xVal>
            <c:numRef>
              <c:f>Sheet1!$C$2:$C$65</c:f>
              <c:numCache>
                <c:formatCode>General</c:formatCode>
                <c:ptCount val="64"/>
                <c:pt idx="0">
                  <c:v>0.80600000000000005</c:v>
                </c:pt>
                <c:pt idx="1">
                  <c:v>3.145</c:v>
                </c:pt>
                <c:pt idx="2">
                  <c:v>8.1240000000000006</c:v>
                </c:pt>
                <c:pt idx="3">
                  <c:v>1.9650000000000001</c:v>
                </c:pt>
                <c:pt idx="4">
                  <c:v>2.887</c:v>
                </c:pt>
                <c:pt idx="5">
                  <c:v>1.165</c:v>
                </c:pt>
                <c:pt idx="6">
                  <c:v>0.82000000000000062</c:v>
                </c:pt>
                <c:pt idx="7">
                  <c:v>0.96800000000000064</c:v>
                </c:pt>
                <c:pt idx="8">
                  <c:v>1.9800000000000129</c:v>
                </c:pt>
                <c:pt idx="9">
                  <c:v>0.71100000000000063</c:v>
                </c:pt>
                <c:pt idx="10">
                  <c:v>4.758</c:v>
                </c:pt>
                <c:pt idx="11">
                  <c:v>1.002</c:v>
                </c:pt>
                <c:pt idx="12">
                  <c:v>0.75300000000000622</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1.028999999999987</c:v>
                </c:pt>
                <c:pt idx="23">
                  <c:v>1.734</c:v>
                </c:pt>
                <c:pt idx="24">
                  <c:v>0.84400000000000064</c:v>
                </c:pt>
                <c:pt idx="25">
                  <c:v>0.88100000000000001</c:v>
                </c:pt>
                <c:pt idx="26">
                  <c:v>4.4809999999999999</c:v>
                </c:pt>
                <c:pt idx="27">
                  <c:v>2.403</c:v>
                </c:pt>
                <c:pt idx="28">
                  <c:v>2.641</c:v>
                </c:pt>
                <c:pt idx="29">
                  <c:v>1.2069999999999854</c:v>
                </c:pt>
                <c:pt idx="30">
                  <c:v>1.768</c:v>
                </c:pt>
                <c:pt idx="31">
                  <c:v>8.9940000000000015</c:v>
                </c:pt>
                <c:pt idx="32">
                  <c:v>3.6269999999999998</c:v>
                </c:pt>
                <c:pt idx="33">
                  <c:v>4.08</c:v>
                </c:pt>
                <c:pt idx="34">
                  <c:v>3.4659999999999997</c:v>
                </c:pt>
                <c:pt idx="35">
                  <c:v>3.694</c:v>
                </c:pt>
                <c:pt idx="36">
                  <c:v>2.48</c:v>
                </c:pt>
                <c:pt idx="37">
                  <c:v>0.77900000000000713</c:v>
                </c:pt>
                <c:pt idx="38">
                  <c:v>2.8179999999999987</c:v>
                </c:pt>
                <c:pt idx="39">
                  <c:v>1.585</c:v>
                </c:pt>
                <c:pt idx="40">
                  <c:v>5.8039999999999985</c:v>
                </c:pt>
                <c:pt idx="41">
                  <c:v>0.90200000000000002</c:v>
                </c:pt>
                <c:pt idx="42">
                  <c:v>1.339</c:v>
                </c:pt>
                <c:pt idx="43">
                  <c:v>2.3899999999999997</c:v>
                </c:pt>
                <c:pt idx="44">
                  <c:v>1.260999999999987</c:v>
                </c:pt>
                <c:pt idx="45">
                  <c:v>5.7910000000000004</c:v>
                </c:pt>
                <c:pt idx="46">
                  <c:v>1.895999999999987</c:v>
                </c:pt>
                <c:pt idx="47">
                  <c:v>3.2330000000000001</c:v>
                </c:pt>
                <c:pt idx="48">
                  <c:v>11.099</c:v>
                </c:pt>
                <c:pt idx="49">
                  <c:v>2.8249999999999997</c:v>
                </c:pt>
                <c:pt idx="50">
                  <c:v>3.1739999999999999</c:v>
                </c:pt>
                <c:pt idx="51">
                  <c:v>6.8</c:v>
                </c:pt>
                <c:pt idx="52">
                  <c:v>1.161</c:v>
                </c:pt>
                <c:pt idx="53">
                  <c:v>1.645999999999987</c:v>
                </c:pt>
                <c:pt idx="54">
                  <c:v>0.90500000000000003</c:v>
                </c:pt>
                <c:pt idx="55">
                  <c:v>5.6579999999999755</c:v>
                </c:pt>
                <c:pt idx="56">
                  <c:v>1.1659999999999882</c:v>
                </c:pt>
                <c:pt idx="57">
                  <c:v>10.596</c:v>
                </c:pt>
                <c:pt idx="58">
                  <c:v>5.2460000000000004</c:v>
                </c:pt>
                <c:pt idx="59">
                  <c:v>2.8699999999999997</c:v>
                </c:pt>
                <c:pt idx="60">
                  <c:v>1.712</c:v>
                </c:pt>
                <c:pt idx="61">
                  <c:v>1.095</c:v>
                </c:pt>
                <c:pt idx="62">
                  <c:v>5.4690000000000003</c:v>
                </c:pt>
                <c:pt idx="63">
                  <c:v>0.92800000000000005</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1.2189999999999854</c:v>
                </c:pt>
                <c:pt idx="6">
                  <c:v>1.829</c:v>
                </c:pt>
                <c:pt idx="7">
                  <c:v>1.829</c:v>
                </c:pt>
                <c:pt idx="8">
                  <c:v>2.4379999999999997</c:v>
                </c:pt>
                <c:pt idx="9">
                  <c:v>0.61000000000000065</c:v>
                </c:pt>
                <c:pt idx="10">
                  <c:v>4.2669999999999995</c:v>
                </c:pt>
                <c:pt idx="11">
                  <c:v>1.2189999999999854</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1.2189999999999854</c:v>
                </c:pt>
                <c:pt idx="23">
                  <c:v>4.2669999999999995</c:v>
                </c:pt>
                <c:pt idx="24">
                  <c:v>0.61000000000000065</c:v>
                </c:pt>
                <c:pt idx="25">
                  <c:v>1.2189999999999854</c:v>
                </c:pt>
                <c:pt idx="26">
                  <c:v>4.8769999999999998</c:v>
                </c:pt>
                <c:pt idx="27">
                  <c:v>2.4379999999999997</c:v>
                </c:pt>
                <c:pt idx="28">
                  <c:v>1.829</c:v>
                </c:pt>
                <c:pt idx="29">
                  <c:v>1.2189999999999854</c:v>
                </c:pt>
                <c:pt idx="30">
                  <c:v>1.2189999999999854</c:v>
                </c:pt>
                <c:pt idx="31">
                  <c:v>7.3149999999999755</c:v>
                </c:pt>
                <c:pt idx="32">
                  <c:v>3.048</c:v>
                </c:pt>
                <c:pt idx="33">
                  <c:v>2.4379999999999997</c:v>
                </c:pt>
                <c:pt idx="34">
                  <c:v>2.4379999999999997</c:v>
                </c:pt>
                <c:pt idx="35">
                  <c:v>4.8769999999999998</c:v>
                </c:pt>
                <c:pt idx="36">
                  <c:v>2.4379999999999997</c:v>
                </c:pt>
                <c:pt idx="37">
                  <c:v>1.2189999999999854</c:v>
                </c:pt>
                <c:pt idx="38">
                  <c:v>2.4379999999999997</c:v>
                </c:pt>
                <c:pt idx="39">
                  <c:v>0.61000000000000065</c:v>
                </c:pt>
                <c:pt idx="40">
                  <c:v>4.8769999999999998</c:v>
                </c:pt>
                <c:pt idx="41">
                  <c:v>0.61000000000000065</c:v>
                </c:pt>
                <c:pt idx="42">
                  <c:v>1.2189999999999854</c:v>
                </c:pt>
                <c:pt idx="43">
                  <c:v>2.4379999999999997</c:v>
                </c:pt>
                <c:pt idx="44">
                  <c:v>1.2189999999999854</c:v>
                </c:pt>
                <c:pt idx="45">
                  <c:v>10.973000000000004</c:v>
                </c:pt>
                <c:pt idx="46">
                  <c:v>1.2189999999999854</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72842240"/>
        <c:axId val="72856704"/>
      </c:scatterChart>
      <c:valAx>
        <c:axId val="72842240"/>
        <c:scaling>
          <c:orientation val="minMax"/>
          <c:max val="8"/>
        </c:scaling>
        <c:axPos val="b"/>
        <c:minorGridlines/>
        <c:title>
          <c:tx>
            <c:rich>
              <a:bodyPr/>
              <a:lstStyle/>
              <a:p>
                <a:pPr>
                  <a:defRPr lang="es-AR"/>
                </a:pPr>
                <a:r>
                  <a:rPr lang="es-AR"/>
                  <a:t>Predicción</a:t>
                </a:r>
                <a:r>
                  <a:rPr lang="es-AR" baseline="0"/>
                  <a:t> SVM </a:t>
                </a:r>
                <a:r>
                  <a:rPr lang="es-AR" sz="1000" b="1" i="0" u="none" strike="noStrike" baseline="0"/>
                  <a:t>(Altura en mts.)</a:t>
                </a:r>
                <a:endParaRPr lang="es-AR" baseline="0"/>
              </a:p>
            </c:rich>
          </c:tx>
          <c:layout/>
        </c:title>
        <c:numFmt formatCode="#,##0;\-#,##0" sourceLinked="0"/>
        <c:tickLblPos val="nextTo"/>
        <c:txPr>
          <a:bodyPr/>
          <a:lstStyle/>
          <a:p>
            <a:pPr>
              <a:defRPr lang="es-AR" baseline="0"/>
            </a:pPr>
            <a:endParaRPr lang="es-ES"/>
          </a:p>
        </c:txPr>
        <c:crossAx val="72856704"/>
        <c:crosses val="autoZero"/>
        <c:crossBetween val="midCat"/>
        <c:majorUnit val="2"/>
      </c:valAx>
      <c:valAx>
        <c:axId val="72856704"/>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72842240"/>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pPr/>
              <a:t>09/08/2010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09/08/2010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09/08/2010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lnSpcReduction="10000"/>
          </a:bodyPr>
          <a:lstStyle/>
          <a:p>
            <a:r>
              <a:rPr lang="en-US" dirty="0" smtClean="0"/>
              <a:t>“</a:t>
            </a:r>
            <a:r>
              <a:rPr lang="es-ES_tradnl" dirty="0" smtClean="0"/>
              <a:t>Un enfoque para predicción del oleaje basado en análisis de regresión con técnicas de aprendizaje supervisado</a:t>
            </a:r>
            <a:endParaRPr lang="es-AR" dirty="0" smtClean="0"/>
          </a:p>
          <a:p>
            <a:r>
              <a:rPr lang="en-US" dirty="0" smtClean="0"/>
              <a:t>”</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r>
              <a:rPr lang="es-US" dirty="0" smtClean="0"/>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428868"/>
          <a:ext cx="7953618" cy="3429024"/>
        </p:xfrm>
        <a:graphic>
          <a:graphicData uri="http://schemas.openxmlformats.org/presentationml/2006/ole">
            <p:oleObj spid="_x0000_s22533" name="Hoja de cálculo" r:id="rId4" imgW="5590137" imgH="2409567" progId="Excel.Sheet.1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t>Resultados detallados para la ola Sunset</a:t>
            </a:r>
          </a:p>
          <a:p>
            <a:endParaRPr lang="es-ES" dirty="0"/>
          </a:p>
        </p:txBody>
      </p:sp>
      <p:pic>
        <p:nvPicPr>
          <p:cNvPr id="4" name="3 Imagen"/>
          <p:cNvPicPr/>
          <p:nvPr/>
        </p:nvPicPr>
        <p:blipFill>
          <a:blip r:embed="rId3" cstate="print"/>
          <a:srcRect/>
          <a:stretch>
            <a:fillRect/>
          </a:stretch>
        </p:blipFill>
        <p:spPr bwMode="auto">
          <a:xfrm>
            <a:off x="4714876" y="3000372"/>
            <a:ext cx="4296763" cy="2882189"/>
          </a:xfrm>
          <a:prstGeom prst="rect">
            <a:avLst/>
          </a:prstGeom>
          <a:noFill/>
          <a:ln w="9525">
            <a:noFill/>
            <a:miter lim="800000"/>
            <a:headEnd/>
            <a:tailEnd/>
          </a:ln>
        </p:spPr>
      </p:pic>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a:solidFill>
                            <a:srgbClr val="000000"/>
                          </a:solidFill>
                          <a:latin typeface="Calibri"/>
                          <a:ea typeface="Times New Roman"/>
                          <a:cs typeface="Times New Roman"/>
                        </a:rPr>
                        <a:t>Correlación WW3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a:solidFill>
                            <a:srgbClr val="000000"/>
                          </a:solidFill>
                          <a:latin typeface="Calibri"/>
                          <a:ea typeface="Times New Roman"/>
                          <a:cs typeface="Times New Roman"/>
                        </a:rPr>
                        <a:t>82%</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89%</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a:solidFill>
                            <a:srgbClr val="000000"/>
                          </a:solidFill>
                          <a:latin typeface="Calibri"/>
                          <a:ea typeface="Times New Roman"/>
                          <a:cs typeface="Times New Roman"/>
                        </a:rPr>
                        <a:t>1.35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0.82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4" name="Chart 4"/>
          <p:cNvGraphicFramePr>
            <a:graphicFrameLocks noGrp="1"/>
          </p:cNvGraphicFramePr>
          <p:nvPr>
            <p:ph idx="1"/>
          </p:nvPr>
        </p:nvGraphicFramePr>
        <p:xfrm>
          <a:off x="457200" y="1935163"/>
          <a:ext cx="8229600" cy="2565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
          <p:cNvGraphicFramePr/>
          <p:nvPr/>
        </p:nvGraphicFramePr>
        <p:xfrm>
          <a:off x="428596" y="4286256"/>
          <a:ext cx="8238948" cy="24152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4" name="Chart 10"/>
          <p:cNvGraphicFramePr>
            <a:graphicFrameLocks noGrp="1"/>
          </p:cNvGraphicFramePr>
          <p:nvPr>
            <p:ph idx="1"/>
          </p:nvPr>
        </p:nvGraphicFramePr>
        <p:xfrm>
          <a:off x="0" y="1785902"/>
          <a:ext cx="4572000" cy="50720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1"/>
          <p:cNvGraphicFramePr/>
          <p:nvPr/>
        </p:nvGraphicFramePr>
        <p:xfrm>
          <a:off x="4571968" y="1785902"/>
          <a:ext cx="4572032" cy="507209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solidFill>
                  <a:schemeClr val="bg2">
                    <a:lumMod val="25000"/>
                  </a:schemeClr>
                </a:solidFill>
              </a:rPr>
              <a:t>Surf-Forecaster</a:t>
            </a:r>
          </a:p>
          <a:p>
            <a:r>
              <a:rPr lang="en-US" dirty="0" err="1" smtClean="0"/>
              <a:t>Conclusiones</a:t>
            </a:r>
            <a:endParaRPr lang="en-US" dirty="0" smtClean="0"/>
          </a:p>
          <a:p>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t>Características:</a:t>
            </a:r>
          </a:p>
          <a:p>
            <a:pPr lvl="1"/>
            <a:r>
              <a:rPr lang="es-US" dirty="0" smtClean="0"/>
              <a:t>Sistema web para el pronostico de olas</a:t>
            </a:r>
          </a:p>
          <a:p>
            <a:pPr lvl="1"/>
            <a:r>
              <a:rPr lang="es-US" dirty="0" smtClean="0"/>
              <a:t>Logra pronosticar olas de todo el mundo</a:t>
            </a:r>
          </a:p>
          <a:p>
            <a:pPr lvl="1"/>
            <a:r>
              <a:rPr lang="es-US" dirty="0" smtClean="0"/>
              <a:t>Utiliza como entrada pronósticos de WAVEWATCH III</a:t>
            </a:r>
          </a:p>
          <a:p>
            <a:pPr lvl="1"/>
            <a:r>
              <a:rPr lang="es-US" dirty="0" smtClean="0"/>
              <a:t>Ofrece un comparador de olas</a:t>
            </a:r>
          </a:p>
          <a:p>
            <a:pPr lvl="1"/>
            <a:r>
              <a:rPr lang="es-US" dirty="0" smtClean="0"/>
              <a:t>Usuarios registrados pueden persistir sus propias olas</a:t>
            </a:r>
          </a:p>
          <a:p>
            <a:r>
              <a:rPr lang="es-US" dirty="0" smtClean="0"/>
              <a:t>¿Qué lo diferencia de otros pronosticadores existentes?</a:t>
            </a:r>
          </a:p>
          <a:p>
            <a:r>
              <a:rPr lang="es-US" dirty="0" smtClean="0"/>
              <a:t>¿Cómo logra pronosticar Surf-Forecaster?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(2)</a:t>
            </a:r>
            <a:endParaRPr lang="es-ES" dirty="0"/>
          </a:p>
        </p:txBody>
      </p:sp>
      <p:sp>
        <p:nvSpPr>
          <p:cNvPr id="3" name="2 Marcador de contenido"/>
          <p:cNvSpPr>
            <a:spLocks noGrp="1"/>
          </p:cNvSpPr>
          <p:nvPr>
            <p:ph idx="1"/>
          </p:nvPr>
        </p:nvSpPr>
        <p:spPr/>
        <p:txBody>
          <a:bodyPr/>
          <a:lstStyle/>
          <a:p>
            <a:r>
              <a:rPr lang="es-US" dirty="0" smtClean="0"/>
              <a:t>Tipos de usuario</a:t>
            </a:r>
          </a:p>
          <a:p>
            <a:pPr lvl="1"/>
            <a:r>
              <a:rPr lang="es-US" dirty="0" smtClean="0"/>
              <a:t>Usuario no registrado u anónimo</a:t>
            </a:r>
          </a:p>
          <a:p>
            <a:pPr lvl="1"/>
            <a:r>
              <a:rPr lang="es-US" dirty="0" smtClean="0"/>
              <a:t>Usuario registrado</a:t>
            </a:r>
          </a:p>
          <a:p>
            <a:pPr lvl="1"/>
            <a:r>
              <a:rPr lang="es-US" dirty="0" smtClean="0"/>
              <a:t>Administrador</a:t>
            </a:r>
          </a:p>
          <a:p>
            <a:pPr lvl="1"/>
            <a:endParaRPr lang="es-US" dirty="0" smtClean="0"/>
          </a:p>
          <a:p>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(3)</a:t>
            </a:r>
            <a:endParaRPr lang="es-ES" dirty="0"/>
          </a:p>
        </p:txBody>
      </p:sp>
      <p:sp>
        <p:nvSpPr>
          <p:cNvPr id="5" name="4 Marcador de contenido"/>
          <p:cNvSpPr>
            <a:spLocks noGrp="1"/>
          </p:cNvSpPr>
          <p:nvPr>
            <p:ph idx="1"/>
          </p:nvPr>
        </p:nvSpPr>
        <p:spPr/>
        <p:txBody>
          <a:bodyPr>
            <a:normAutofit/>
          </a:bodyPr>
          <a:lstStyle/>
          <a:p>
            <a:r>
              <a:rPr lang="es-US" sz="2000" dirty="0" smtClean="0"/>
              <a:t>Página de inicio (Usuario anónimo)</a:t>
            </a:r>
            <a:endParaRPr lang="es-ES" sz="2000" dirty="0"/>
          </a:p>
        </p:txBody>
      </p:sp>
      <p:pic>
        <p:nvPicPr>
          <p:cNvPr id="55299" name="Picture 3"/>
          <p:cNvPicPr>
            <a:picLocks noChangeAspect="1" noChangeArrowheads="1"/>
          </p:cNvPicPr>
          <p:nvPr/>
        </p:nvPicPr>
        <p:blipFill>
          <a:blip r:embed="rId2"/>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(4)</a:t>
            </a:r>
            <a:endParaRPr lang="es-ES" dirty="0"/>
          </a:p>
        </p:txBody>
      </p:sp>
      <p:sp>
        <p:nvSpPr>
          <p:cNvPr id="3" name="2 Marcador de contenido"/>
          <p:cNvSpPr>
            <a:spLocks noGrp="1"/>
          </p:cNvSpPr>
          <p:nvPr>
            <p:ph idx="1"/>
          </p:nvPr>
        </p:nvSpPr>
        <p:spPr/>
        <p:txBody>
          <a:bodyPr>
            <a:normAutofit/>
          </a:bodyPr>
          <a:lstStyle/>
          <a:p>
            <a:r>
              <a:rPr lang="es-US" sz="2000" dirty="0" smtClean="0"/>
              <a:t>Página de inicio (Usuario registrado)</a:t>
            </a:r>
            <a:endParaRPr lang="es-ES" sz="2000" dirty="0"/>
          </a:p>
        </p:txBody>
      </p:sp>
      <p:pic>
        <p:nvPicPr>
          <p:cNvPr id="56322" name="Picture 2"/>
          <p:cNvPicPr>
            <a:picLocks noChangeAspect="1" noChangeArrowheads="1"/>
          </p:cNvPicPr>
          <p:nvPr/>
        </p:nvPicPr>
        <p:blipFill>
          <a:blip r:embed="rId2"/>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lstStyle/>
          <a:p>
            <a:r>
              <a:rPr lang="es-US" sz="2000" dirty="0" smtClean="0"/>
              <a:t>Pronósticos</a:t>
            </a:r>
            <a:endParaRPr lang="es-ES" sz="2000" dirty="0"/>
          </a:p>
        </p:txBody>
      </p:sp>
      <p:pic>
        <p:nvPicPr>
          <p:cNvPr id="57347" name="Picture 3"/>
          <p:cNvPicPr>
            <a:picLocks noChangeAspect="1" noChangeArrowheads="1"/>
          </p:cNvPicPr>
          <p:nvPr/>
        </p:nvPicPr>
        <p:blipFill>
          <a:blip r:embed="rId2"/>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t>Conclusiones</a:t>
            </a:r>
            <a:endParaRPr lang="en-US" dirty="0" smtClean="0"/>
          </a:p>
          <a:p>
            <a:endParaRPr lang="en-US" dirty="0" smtClean="0"/>
          </a:p>
          <a:p>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normAutofit/>
          </a:bodyPr>
          <a:lstStyle/>
          <a:p>
            <a:r>
              <a:rPr lang="es-US" sz="2000" dirty="0" smtClean="0"/>
              <a:t>Comparador  de olas (1)</a:t>
            </a:r>
            <a:endParaRPr lang="es-ES" sz="2000" dirty="0"/>
          </a:p>
        </p:txBody>
      </p:sp>
      <p:pic>
        <p:nvPicPr>
          <p:cNvPr id="58370" name="Picture 2"/>
          <p:cNvPicPr>
            <a:picLocks noChangeAspect="1" noChangeArrowheads="1"/>
          </p:cNvPicPr>
          <p:nvPr/>
        </p:nvPicPr>
        <p:blipFill>
          <a:blip r:embed="rId2"/>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(7)</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(2)</a:t>
            </a:r>
            <a:endParaRPr lang="es-ES" sz="2000" dirty="0"/>
          </a:p>
        </p:txBody>
      </p:sp>
      <p:pic>
        <p:nvPicPr>
          <p:cNvPr id="59395" name="Picture 3"/>
          <p:cNvPicPr>
            <a:picLocks noChangeAspect="1" noChangeArrowheads="1"/>
          </p:cNvPicPr>
          <p:nvPr/>
        </p:nvPicPr>
        <p:blipFill>
          <a:blip r:embed="rId2"/>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(3)</a:t>
            </a:r>
            <a:endParaRPr lang="es-ES" sz="2000" dirty="0"/>
          </a:p>
        </p:txBody>
      </p:sp>
      <p:pic>
        <p:nvPicPr>
          <p:cNvPr id="60418" name="Picture 2"/>
          <p:cNvPicPr>
            <a:picLocks noChangeAspect="1" noChangeArrowheads="1"/>
          </p:cNvPicPr>
          <p:nvPr/>
        </p:nvPicPr>
        <p:blipFill>
          <a:blip r:embed="rId2"/>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Nueva ola (solo usuarios registrados) (1)</a:t>
            </a:r>
            <a:endParaRPr lang="es-ES" sz="2000" dirty="0"/>
          </a:p>
        </p:txBody>
      </p:sp>
      <p:pic>
        <p:nvPicPr>
          <p:cNvPr id="61442" name="Picture 2"/>
          <p:cNvPicPr>
            <a:picLocks noChangeAspect="1" noChangeArrowheads="1"/>
          </p:cNvPicPr>
          <p:nvPr/>
        </p:nvPicPr>
        <p:blipFill>
          <a:blip r:embed="rId2"/>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t>Nueva ola (solo usuarios registrados) (2)</a:t>
            </a:r>
            <a:endParaRPr lang="es-ES" sz="2000" dirty="0" smtClean="0"/>
          </a:p>
          <a:p>
            <a:endParaRPr lang="es-ES" dirty="0"/>
          </a:p>
        </p:txBody>
      </p:sp>
      <p:pic>
        <p:nvPicPr>
          <p:cNvPr id="62467" name="Picture 3"/>
          <p:cNvPicPr>
            <a:picLocks noChangeAspect="1" noChangeArrowheads="1"/>
          </p:cNvPicPr>
          <p:nvPr/>
        </p:nvPicPr>
        <p:blipFill>
          <a:blip r:embed="rId2"/>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Mis olas (solo usuarios registrados)</a:t>
            </a:r>
            <a:endParaRPr lang="es-ES" sz="2000" dirty="0"/>
          </a:p>
        </p:txBody>
      </p:sp>
      <p:pic>
        <p:nvPicPr>
          <p:cNvPr id="63490" name="Picture 2"/>
          <p:cNvPicPr>
            <a:picLocks noChangeAspect="1" noChangeArrowheads="1"/>
          </p:cNvPicPr>
          <p:nvPr/>
        </p:nvPicPr>
        <p:blipFill>
          <a:blip r:embed="rId2"/>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solidFill>
                  <a:schemeClr val="bg2">
                    <a:lumMod val="25000"/>
                  </a:schemeClr>
                </a:solidFill>
              </a:rPr>
              <a:t>Conclusiones</a:t>
            </a:r>
            <a:endParaRPr lang="en-US" dirty="0" smtClean="0">
              <a:solidFill>
                <a:schemeClr val="bg2">
                  <a:lumMod val="25000"/>
                </a:schemeClr>
              </a:solidFill>
            </a:endParaRPr>
          </a:p>
          <a:p>
            <a:pPr>
              <a:buNone/>
            </a:pPr>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t>Ventajas del enfoque</a:t>
            </a:r>
          </a:p>
          <a:p>
            <a:pPr lvl="1"/>
            <a:r>
              <a:rPr lang="es-US" dirty="0" smtClean="0"/>
              <a:t>Utiliza datos sencillos de conseguir.</a:t>
            </a:r>
          </a:p>
          <a:p>
            <a:pPr lvl="1"/>
            <a:r>
              <a:rPr lang="es-US" dirty="0" smtClean="0"/>
              <a:t>No requiere conocimiento experto.</a:t>
            </a:r>
          </a:p>
          <a:p>
            <a:pPr lvl="1"/>
            <a:r>
              <a:rPr lang="es-US" dirty="0" smtClean="0"/>
              <a:t>No requiere configuración adicional dependiente del lugar.</a:t>
            </a:r>
          </a:p>
          <a:p>
            <a:pPr lvl="1"/>
            <a:r>
              <a:rPr lang="es-US" dirty="0" smtClean="0"/>
              <a:t>Predicción a nivel de ola.</a:t>
            </a:r>
          </a:p>
          <a:p>
            <a:pPr lvl="1"/>
            <a:r>
              <a:rPr lang="es-US" dirty="0" smtClean="0"/>
              <a:t>Elimina la necesidad de recorrer largas distancias buscando mejores olas.</a:t>
            </a:r>
          </a:p>
          <a:p>
            <a:pPr lvl="1"/>
            <a:r>
              <a:rPr lang="es-US" dirty="0" smtClean="0"/>
              <a:t>Pronostica olas en cualquier lugar del mundo.</a:t>
            </a:r>
          </a:p>
          <a:p>
            <a:pPr lvl="1"/>
            <a:r>
              <a:rPr lang="es-US" dirty="0" smtClean="0"/>
              <a:t>Ofrece una herramienta para comparar olas.</a:t>
            </a:r>
          </a:p>
          <a:p>
            <a:pPr lvl="1"/>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t>Limitaciones</a:t>
            </a:r>
          </a:p>
          <a:p>
            <a:pPr lvl="1"/>
            <a:r>
              <a:rPr lang="es-US" dirty="0" smtClean="0"/>
              <a:t>Solo predice la altura de la ola deseada.</a:t>
            </a:r>
          </a:p>
          <a:p>
            <a:pPr lvl="1"/>
            <a:r>
              <a:rPr lang="es-US" dirty="0" smtClean="0"/>
              <a:t>Historia de al menos 60 observaciones visuales.</a:t>
            </a:r>
          </a:p>
          <a:p>
            <a:pPr lvl="1"/>
            <a:r>
              <a:rPr lang="es-US" dirty="0" smtClean="0"/>
              <a:t>En algunos casos depende de la geografía o arquitectura de la zona.</a:t>
            </a:r>
          </a:p>
          <a:p>
            <a:pPr lvl="1"/>
            <a:r>
              <a:rPr lang="es-US" dirty="0" smtClean="0"/>
              <a:t>Hardware con grandes capacidades de almacenamiento.</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a:srcRect/>
          <a:stretch>
            <a:fillRect/>
          </a:stretch>
        </p:blipFill>
        <p:spPr bwMode="auto">
          <a:xfrm>
            <a:off x="2973904" y="1935163"/>
            <a:ext cx="3196192" cy="43894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solidFill>
                  <a:schemeClr val="bg2">
                    <a:lumMod val="25000"/>
                  </a:schemeClr>
                </a:solidFill>
              </a:rPr>
              <a:t>Experimentacion</a:t>
            </a:r>
            <a:endParaRPr lang="en-US" dirty="0" smtClean="0">
              <a:solidFill>
                <a:schemeClr val="bg2">
                  <a:lumMod val="25000"/>
                </a:schemeClr>
              </a:solidFill>
            </a:endParaRPr>
          </a:p>
          <a:p>
            <a:r>
              <a:rPr lang="en-US" dirty="0" smtClean="0"/>
              <a:t>Surf-Forecaster</a:t>
            </a:r>
          </a:p>
          <a:p>
            <a:r>
              <a:rPr lang="en-US" dirty="0" err="1" smtClean="0"/>
              <a:t>Conclusiones</a:t>
            </a:r>
            <a:endParaRPr lang="en-US" dirty="0" smtClean="0"/>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maquina / modelo de instancia].</a:t>
            </a:r>
          </a:p>
          <a:p>
            <a:pPr marL="880110" lvl="1" indent="-514350">
              <a:buFont typeface="+mj-lt"/>
              <a:buAutoNum type="arabicPeriod"/>
            </a:pPr>
            <a:r>
              <a:rPr lang="es-AR" dirty="0" smtClean="0">
                <a:latin typeface="+mj-lt"/>
              </a:rPr>
              <a:t>Evaluar el desempeño del clasificador .</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err="1" smtClean="0">
                <a:latin typeface="+mj-lt"/>
              </a:rPr>
              <a:t>Parametrizacion</a:t>
            </a:r>
            <a:r>
              <a:rPr lang="es-AR" dirty="0" smtClean="0">
                <a:latin typeface="+mj-lt"/>
              </a:rPr>
              <a:t> de los algoritmos</a:t>
            </a:r>
          </a:p>
          <a:p>
            <a:pPr lvl="1"/>
            <a:endParaRPr lang="es-AR" dirty="0" smtClean="0">
              <a:latin typeface="+mj-lt"/>
            </a:endParaRPr>
          </a:p>
          <a:p>
            <a:endParaRPr lang="es-A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err="1" smtClean="0"/>
              <a:t>Tecnica</a:t>
            </a:r>
            <a:r>
              <a:rPr lang="es-US" dirty="0" smtClean="0"/>
              <a:t> de </a:t>
            </a:r>
            <a:r>
              <a:rPr lang="es-US" dirty="0" err="1" smtClean="0"/>
              <a:t>validacion</a:t>
            </a:r>
            <a:r>
              <a:rPr lang="es-US" dirty="0" smtClean="0"/>
              <a:t> cruzada de 10 conjuntos</a:t>
            </a:r>
          </a:p>
          <a:p>
            <a:endParaRPr lang="es-US" dirty="0" smtClean="0"/>
          </a:p>
          <a:p>
            <a:r>
              <a:rPr lang="es-US" dirty="0" smtClean="0"/>
              <a:t>Métricas de </a:t>
            </a:r>
            <a:r>
              <a:rPr lang="es-US" dirty="0" err="1" smtClean="0"/>
              <a:t>evaluacion</a:t>
            </a:r>
            <a:r>
              <a:rPr lang="es-US" dirty="0" smtClean="0"/>
              <a:t>:</a:t>
            </a:r>
          </a:p>
          <a:p>
            <a:pPr lvl="1"/>
            <a:r>
              <a:rPr lang="es-US" dirty="0" smtClean="0"/>
              <a:t>Correlación -&gt; [-1, 1]</a:t>
            </a:r>
          </a:p>
          <a:p>
            <a:pPr lvl="1"/>
            <a:r>
              <a:rPr lang="es-US" dirty="0" smtClean="0"/>
              <a:t>Error absoluto promedio (MAE) [mts.].</a:t>
            </a:r>
          </a:p>
          <a:p>
            <a:endParaRPr lang="es-US" dirty="0" smtClean="0"/>
          </a:p>
          <a:p>
            <a:r>
              <a:rPr lang="es-US" dirty="0" smtClean="0"/>
              <a:t>Modelos de instancia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p:txBody>
          <a:bodyPr/>
          <a:lstStyle/>
          <a:p>
            <a:r>
              <a:rPr lang="es-US" dirty="0" smtClean="0"/>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t>Tamaño del conjunto de entrenamiento</a:t>
            </a:r>
          </a:p>
          <a:p>
            <a:pPr lvl="1"/>
            <a:r>
              <a:rPr lang="es-US" dirty="0" smtClean="0"/>
              <a:t>Se probaron conjuntos desde 5 hasta 2400 instancias</a:t>
            </a:r>
          </a:p>
          <a:p>
            <a:pPr lvl="1"/>
            <a:r>
              <a:rPr lang="es-US" dirty="0" smtClean="0"/>
              <a:t>Se entreno un clasificador por cada uno</a:t>
            </a:r>
          </a:p>
          <a:p>
            <a:pPr lvl="1"/>
            <a:r>
              <a:rPr lang="es-US" dirty="0" smtClean="0"/>
              <a:t>Se evaluó correlación y MAE de cada clasificador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endParaRPr lang="es-ES" dirty="0" smtClean="0"/>
          </a:p>
          <a:p>
            <a:pPr lvl="1"/>
            <a:r>
              <a:rPr lang="es-US" dirty="0" smtClean="0"/>
              <a:t>Basados en:</a:t>
            </a:r>
          </a:p>
          <a:p>
            <a:pPr lvl="2"/>
            <a:r>
              <a:rPr lang="es-US" dirty="0" smtClean="0"/>
              <a:t>Olas a estudiar (Oahu - </a:t>
            </a:r>
            <a:r>
              <a:rPr lang="es-US" dirty="0" err="1" smtClean="0"/>
              <a:t>Hawai</a:t>
            </a:r>
            <a:r>
              <a:rPr lang="es-US" dirty="0" smtClean="0"/>
              <a:t>)</a:t>
            </a:r>
          </a:p>
          <a:p>
            <a:pPr lvl="2"/>
            <a:r>
              <a:rPr lang="es-US" dirty="0" smtClean="0"/>
              <a:t>Algoritmos de aprendizaje de maquina</a:t>
            </a:r>
          </a:p>
          <a:p>
            <a:pPr lvl="2"/>
            <a:r>
              <a:rPr lang="es-US" dirty="0" smtClean="0"/>
              <a:t>Modelos de instancia</a:t>
            </a:r>
          </a:p>
          <a:p>
            <a:pPr lvl="2"/>
            <a:r>
              <a:rPr lang="es-US" dirty="0" err="1" smtClean="0"/>
              <a:t>Metricas</a:t>
            </a:r>
            <a:r>
              <a:rPr lang="es-US" dirty="0" smtClean="0"/>
              <a:t> de </a:t>
            </a:r>
            <a:r>
              <a:rPr lang="es-US" dirty="0" err="1" smtClean="0"/>
              <a:t>evaluacion</a:t>
            </a:r>
            <a:r>
              <a:rPr lang="es-US" dirty="0" smtClean="0"/>
              <a:t> de clasificadores</a:t>
            </a:r>
          </a:p>
          <a:p>
            <a:pPr lvl="2"/>
            <a:r>
              <a:rPr lang="es-US" dirty="0" smtClean="0"/>
              <a:t>GridPoint WW3 óptimo para cada ola</a:t>
            </a:r>
          </a:p>
          <a:p>
            <a:pPr lvl="2"/>
            <a:r>
              <a:rPr lang="es-US" dirty="0" smtClean="0"/>
              <a:t>Tamaño de conjunto de entrenamiento óptimo</a:t>
            </a:r>
          </a:p>
          <a:p>
            <a:pPr lvl="2"/>
            <a:endParaRPr lang="es-US" dirty="0" smtClean="0"/>
          </a:p>
          <a:p>
            <a:pPr lvl="1"/>
            <a:r>
              <a:rPr lang="es-US" dirty="0" smtClean="0"/>
              <a:t>Obtenemos la </a:t>
            </a:r>
            <a:r>
              <a:rPr lang="es-US" dirty="0" err="1" smtClean="0"/>
              <a:t>combinacion</a:t>
            </a:r>
            <a:r>
              <a:rPr lang="es-US" dirty="0" smtClean="0"/>
              <a:t> óptima clasificador/modelo de instancia</a:t>
            </a:r>
          </a:p>
          <a:p>
            <a:pPr lvl="2"/>
            <a:endParaRPr lang="es-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984</TotalTime>
  <Words>2577</Words>
  <Application>Microsoft Office PowerPoint</Application>
  <PresentationFormat>Presentación en pantalla (4:3)</PresentationFormat>
  <Paragraphs>312</Paragraphs>
  <Slides>29</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Flow</vt:lpstr>
      <vt:lpstr>Hoja de cálculo</vt:lpstr>
      <vt:lpstr>Surf-Forecaster</vt:lpstr>
      <vt:lpstr>Agenda</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Agenda</vt:lpstr>
      <vt:lpstr>Surf-Forecaster (1)</vt:lpstr>
      <vt:lpstr>Surf-Forecaster (2)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Agenda</vt:lpstr>
      <vt:lpstr>Conclusiones (1)</vt:lpstr>
      <vt:lpstr>Conclusiones (2)</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104</cp:revision>
  <dcterms:created xsi:type="dcterms:W3CDTF">2010-06-10T01:38:43Z</dcterms:created>
  <dcterms:modified xsi:type="dcterms:W3CDTF">2010-08-09T23:19:15Z</dcterms:modified>
</cp:coreProperties>
</file>