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6.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69"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95583" autoAdjust="0"/>
  </p:normalViewPr>
  <p:slideViewPr>
    <p:cSldViewPr>
      <p:cViewPr varScale="1">
        <p:scale>
          <a:sx n="113" d="100"/>
          <a:sy n="113" d="100"/>
        </p:scale>
        <p:origin x="-648" y="-102"/>
      </p:cViewPr>
      <p:guideLst>
        <p:guide orient="horz" pos="2160"/>
        <p:guide pos="2880"/>
      </p:guideLst>
    </p:cSldViewPr>
  </p:slideViewPr>
  <p:outlineViewPr>
    <p:cViewPr>
      <p:scale>
        <a:sx n="33" d="100"/>
        <a:sy n="33" d="100"/>
      </p:scale>
      <p:origin x="0" y="698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ES"/>
  <c:chart>
    <c:plotArea>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Sunset!$H$2:$H$19</c:f>
              <c:numCache>
                <c:formatCode>0.00</c:formatCode>
                <c:ptCount val="18"/>
                <c:pt idx="0">
                  <c:v>0.66595893894255365</c:v>
                </c:pt>
                <c:pt idx="1">
                  <c:v>0.77390980695120482</c:v>
                </c:pt>
                <c:pt idx="2">
                  <c:v>0.82116824635668784</c:v>
                </c:pt>
                <c:pt idx="3">
                  <c:v>0.84278473777508189</c:v>
                </c:pt>
                <c:pt idx="4">
                  <c:v>0.843838655372108</c:v>
                </c:pt>
                <c:pt idx="5">
                  <c:v>0.85894670929201788</c:v>
                </c:pt>
                <c:pt idx="6">
                  <c:v>0.84967487574973011</c:v>
                </c:pt>
                <c:pt idx="7">
                  <c:v>0.871997476392948</c:v>
                </c:pt>
                <c:pt idx="8">
                  <c:v>0.87308657275405044</c:v>
                </c:pt>
                <c:pt idx="9">
                  <c:v>0.88056722447997149</c:v>
                </c:pt>
                <c:pt idx="10">
                  <c:v>0.88425402324804014</c:v>
                </c:pt>
                <c:pt idx="11">
                  <c:v>0.88378998114559171</c:v>
                </c:pt>
                <c:pt idx="12">
                  <c:v>0.88710112017025256</c:v>
                </c:pt>
                <c:pt idx="13">
                  <c:v>0.88859349505985452</c:v>
                </c:pt>
                <c:pt idx="14">
                  <c:v>0.88932515639249388</c:v>
                </c:pt>
                <c:pt idx="15">
                  <c:v>0.88979442278916687</c:v>
                </c:pt>
                <c:pt idx="16">
                  <c:v>0.89050470137757298</c:v>
                </c:pt>
                <c:pt idx="17">
                  <c:v>0.89113877472928249</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Makaha!$H$2:$H$20</c:f>
              <c:numCache>
                <c:formatCode>General</c:formatCode>
                <c:ptCount val="19"/>
                <c:pt idx="0">
                  <c:v>0.45195561849074034</c:v>
                </c:pt>
                <c:pt idx="1">
                  <c:v>0.57215581949427741</c:v>
                </c:pt>
                <c:pt idx="2">
                  <c:v>0.62450099068289466</c:v>
                </c:pt>
                <c:pt idx="3">
                  <c:v>0.66411572966000465</c:v>
                </c:pt>
                <c:pt idx="4">
                  <c:v>0.74483311690120912</c:v>
                </c:pt>
                <c:pt idx="5">
                  <c:v>0.74913092370987433</c:v>
                </c:pt>
                <c:pt idx="6">
                  <c:v>0.7507812790712286</c:v>
                </c:pt>
                <c:pt idx="7">
                  <c:v>0.74615794410022251</c:v>
                </c:pt>
                <c:pt idx="8">
                  <c:v>0.76473712742558853</c:v>
                </c:pt>
                <c:pt idx="9">
                  <c:v>0.78030975508297951</c:v>
                </c:pt>
                <c:pt idx="10">
                  <c:v>0.79256323960055097</c:v>
                </c:pt>
                <c:pt idx="11">
                  <c:v>0.80135018516470657</c:v>
                </c:pt>
                <c:pt idx="12">
                  <c:v>0.79454547384463925</c:v>
                </c:pt>
                <c:pt idx="13">
                  <c:v>0.8027507386856787</c:v>
                </c:pt>
                <c:pt idx="14">
                  <c:v>0.8070254483799697</c:v>
                </c:pt>
                <c:pt idx="15">
                  <c:v>0.80758714251854524</c:v>
                </c:pt>
                <c:pt idx="16">
                  <c:v>0.81189884836444004</c:v>
                </c:pt>
                <c:pt idx="17">
                  <c:v>0.81267156633446291</c:v>
                </c:pt>
                <c:pt idx="18">
                  <c:v>0.81495442086601244</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Moana'!$H$2:$H$20</c:f>
              <c:numCache>
                <c:formatCode>0.00</c:formatCode>
                <c:ptCount val="19"/>
                <c:pt idx="0">
                  <c:v>9.2164199211590858E-2</c:v>
                </c:pt>
                <c:pt idx="1">
                  <c:v>0.10918893085792125</c:v>
                </c:pt>
                <c:pt idx="2">
                  <c:v>2.2061880915201497E-2</c:v>
                </c:pt>
                <c:pt idx="3">
                  <c:v>0.16744350433735844</c:v>
                </c:pt>
                <c:pt idx="4">
                  <c:v>0.196068718999445</c:v>
                </c:pt>
                <c:pt idx="5">
                  <c:v>0.19883932721616623</c:v>
                </c:pt>
                <c:pt idx="6">
                  <c:v>0.21852557439483689</c:v>
                </c:pt>
                <c:pt idx="7">
                  <c:v>0.18963030437506231</c:v>
                </c:pt>
                <c:pt idx="8">
                  <c:v>0.3132923449298104</c:v>
                </c:pt>
                <c:pt idx="9">
                  <c:v>0.30854195458238609</c:v>
                </c:pt>
                <c:pt idx="10">
                  <c:v>0.33996429339252726</c:v>
                </c:pt>
                <c:pt idx="11">
                  <c:v>0.39000788763685479</c:v>
                </c:pt>
                <c:pt idx="12">
                  <c:v>0.37452278792340293</c:v>
                </c:pt>
                <c:pt idx="13">
                  <c:v>0.39639657365579573</c:v>
                </c:pt>
                <c:pt idx="14">
                  <c:v>0.45661986014735195</c:v>
                </c:pt>
                <c:pt idx="15">
                  <c:v>0.48000000000000032</c:v>
                </c:pt>
                <c:pt idx="16">
                  <c:v>0.49000000000000032</c:v>
                </c:pt>
                <c:pt idx="17">
                  <c:v>0.49000000000000032</c:v>
                </c:pt>
                <c:pt idx="18">
                  <c:v>0.48734965895269938</c:v>
                </c:pt>
              </c:numCache>
            </c:numRef>
          </c:yVal>
          <c:smooth val="1"/>
        </c:ser>
        <c:ser>
          <c:idx val="3"/>
          <c:order val="3"/>
          <c:tx>
            <c:v>Diamond Head</c:v>
          </c:tx>
          <c:spPr>
            <a:ln>
              <a:solidFill>
                <a:schemeClr val="tx1"/>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Head'!$H$2:$H$19</c:f>
              <c:numCache>
                <c:formatCode>0.00</c:formatCode>
                <c:ptCount val="18"/>
                <c:pt idx="0">
                  <c:v>6.3837399085048541E-2</c:v>
                </c:pt>
                <c:pt idx="1">
                  <c:v>0.10509372944250685</c:v>
                </c:pt>
                <c:pt idx="2">
                  <c:v>0.12395822380363669</c:v>
                </c:pt>
                <c:pt idx="3">
                  <c:v>0.17533238646771612</c:v>
                </c:pt>
                <c:pt idx="4">
                  <c:v>0.18994629844944994</c:v>
                </c:pt>
                <c:pt idx="5">
                  <c:v>0.22687270194889517</c:v>
                </c:pt>
                <c:pt idx="6">
                  <c:v>0.23790997736954461</c:v>
                </c:pt>
                <c:pt idx="7">
                  <c:v>0.23411148955336944</c:v>
                </c:pt>
                <c:pt idx="8">
                  <c:v>0.25778608542670911</c:v>
                </c:pt>
                <c:pt idx="9">
                  <c:v>0.31056299933227316</c:v>
                </c:pt>
                <c:pt idx="10">
                  <c:v>0.33877739342409235</c:v>
                </c:pt>
                <c:pt idx="11">
                  <c:v>0.35225259726803532</c:v>
                </c:pt>
                <c:pt idx="12">
                  <c:v>0.35947445565100411</c:v>
                </c:pt>
                <c:pt idx="13">
                  <c:v>0.39000000000000212</c:v>
                </c:pt>
                <c:pt idx="14">
                  <c:v>0.39000000000000212</c:v>
                </c:pt>
                <c:pt idx="15">
                  <c:v>0.4</c:v>
                </c:pt>
                <c:pt idx="16">
                  <c:v>0.40041490630404508</c:v>
                </c:pt>
                <c:pt idx="17">
                  <c:v>0.4</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Makapuu!$H$2:$H$20</c:f>
              <c:numCache>
                <c:formatCode>General</c:formatCode>
                <c:ptCount val="19"/>
                <c:pt idx="0">
                  <c:v>0.28931899175148679</c:v>
                </c:pt>
                <c:pt idx="1">
                  <c:v>0.30427205718078232</c:v>
                </c:pt>
                <c:pt idx="2">
                  <c:v>0.28833535935117605</c:v>
                </c:pt>
                <c:pt idx="3">
                  <c:v>0.50673831628888666</c:v>
                </c:pt>
                <c:pt idx="4">
                  <c:v>0.58986811562939134</c:v>
                </c:pt>
                <c:pt idx="5">
                  <c:v>0.60174244358028983</c:v>
                </c:pt>
                <c:pt idx="6">
                  <c:v>0.62230234655114092</c:v>
                </c:pt>
                <c:pt idx="7">
                  <c:v>0.64892172802499748</c:v>
                </c:pt>
                <c:pt idx="8">
                  <c:v>0.60213497372141267</c:v>
                </c:pt>
                <c:pt idx="9">
                  <c:v>0.65929398719852395</c:v>
                </c:pt>
                <c:pt idx="10">
                  <c:v>0.63740945216596379</c:v>
                </c:pt>
                <c:pt idx="11">
                  <c:v>0.66496829605747676</c:v>
                </c:pt>
                <c:pt idx="12">
                  <c:v>0.68587643695393907</c:v>
                </c:pt>
                <c:pt idx="13">
                  <c:v>0.70280463859163611</c:v>
                </c:pt>
                <c:pt idx="14">
                  <c:v>0.68555591749742273</c:v>
                </c:pt>
                <c:pt idx="15">
                  <c:v>0.71798687616048695</c:v>
                </c:pt>
                <c:pt idx="16">
                  <c:v>0.72902988600000573</c:v>
                </c:pt>
                <c:pt idx="17">
                  <c:v>0.73331457600000005</c:v>
                </c:pt>
                <c:pt idx="18">
                  <c:v>0.73521230499999957</c:v>
                </c:pt>
              </c:numCache>
            </c:numRef>
          </c:yVal>
          <c:smooth val="1"/>
        </c:ser>
        <c:axId val="59166720"/>
        <c:axId val="59169024"/>
      </c:scatterChart>
      <c:valAx>
        <c:axId val="59166720"/>
        <c:scaling>
          <c:orientation val="minMax"/>
          <c:max val="1000"/>
        </c:scaling>
        <c:axPos val="b"/>
        <c:title>
          <c:tx>
            <c:rich>
              <a:bodyPr/>
              <a:lstStyle/>
              <a:p>
                <a:pPr>
                  <a:defRPr lang="es-AR"/>
                </a:pPr>
                <a:r>
                  <a:rPr lang="en-US"/>
                  <a:t>Instancias de entrenamiento</a:t>
                </a:r>
              </a:p>
            </c:rich>
          </c:tx>
          <c:layout>
            <c:manualLayout>
              <c:xMode val="edge"/>
              <c:yMode val="edge"/>
              <c:x val="0.38494599693816761"/>
              <c:y val="0.85101357098414687"/>
            </c:manualLayout>
          </c:layout>
        </c:title>
        <c:numFmt formatCode="General" sourceLinked="1"/>
        <c:tickLblPos val="nextTo"/>
        <c:txPr>
          <a:bodyPr/>
          <a:lstStyle/>
          <a:p>
            <a:pPr>
              <a:defRPr lang="es-AR"/>
            </a:pPr>
            <a:endParaRPr lang="es-ES"/>
          </a:p>
        </c:txPr>
        <c:crossAx val="59169024"/>
        <c:crosses val="autoZero"/>
        <c:crossBetween val="midCat"/>
      </c:valAx>
      <c:valAx>
        <c:axId val="59169024"/>
        <c:scaling>
          <c:orientation val="minMax"/>
          <c:min val="0"/>
        </c:scaling>
        <c:axPos val="l"/>
        <c:majorGridlines/>
        <c:title>
          <c:tx>
            <c:rich>
              <a:bodyPr rot="-5400000" vert="horz"/>
              <a:lstStyle/>
              <a:p>
                <a:pPr>
                  <a:defRPr lang="es-AR"/>
                </a:pPr>
                <a:r>
                  <a:rPr lang="en-US"/>
                  <a:t>Correlación</a:t>
                </a:r>
              </a:p>
            </c:rich>
          </c:tx>
          <c:layout/>
        </c:title>
        <c:numFmt formatCode="0.0" sourceLinked="0"/>
        <c:tickLblPos val="nextTo"/>
        <c:txPr>
          <a:bodyPr/>
          <a:lstStyle/>
          <a:p>
            <a:pPr>
              <a:defRPr lang="es-AR"/>
            </a:pPr>
            <a:endParaRPr lang="es-ES"/>
          </a:p>
        </c:txPr>
        <c:crossAx val="59166720"/>
        <c:crosses val="autoZero"/>
        <c:crossBetween val="midCat"/>
        <c:minorUnit val="0.2"/>
      </c:valAx>
    </c:plotArea>
    <c:legend>
      <c:legendPos val="r"/>
      <c:layout/>
      <c:txPr>
        <a:bodyPr/>
        <a:lstStyle/>
        <a:p>
          <a:pPr>
            <a:defRPr lang="es-AR"/>
          </a:pPr>
          <a:endParaRPr lang="es-E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ES"/>
  <c:chart>
    <c:plotArea>
      <c:layout>
        <c:manualLayout>
          <c:layoutTarget val="inner"/>
          <c:xMode val="edge"/>
          <c:yMode val="edge"/>
          <c:x val="6.6018365639943594E-2"/>
          <c:y val="6.5222117477706842E-2"/>
          <c:w val="0.75784920088746865"/>
          <c:h val="0.71893046093892921"/>
        </c:manualLayout>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Sunset!$F$2:$F$19</c:f>
              <c:numCache>
                <c:formatCode>General</c:formatCode>
                <c:ptCount val="18"/>
                <c:pt idx="0">
                  <c:v>1.4767677092682241</c:v>
                </c:pt>
                <c:pt idx="1">
                  <c:v>1.2937873061116081</c:v>
                </c:pt>
                <c:pt idx="2">
                  <c:v>1.1056954999674498</c:v>
                </c:pt>
                <c:pt idx="3">
                  <c:v>1.0618572057428213</c:v>
                </c:pt>
                <c:pt idx="4">
                  <c:v>1.0245864581558848</c:v>
                </c:pt>
                <c:pt idx="5">
                  <c:v>1.0330390684786552</c:v>
                </c:pt>
                <c:pt idx="6">
                  <c:v>1.0302429519403202</c:v>
                </c:pt>
                <c:pt idx="7">
                  <c:v>0.94738273200566459</c:v>
                </c:pt>
                <c:pt idx="8">
                  <c:v>0.92793801360197614</c:v>
                </c:pt>
                <c:pt idx="9">
                  <c:v>0.92012906293872665</c:v>
                </c:pt>
                <c:pt idx="10">
                  <c:v>0.88481716181109693</c:v>
                </c:pt>
                <c:pt idx="11">
                  <c:v>0.88417424754272178</c:v>
                </c:pt>
                <c:pt idx="12">
                  <c:v>0.86439255450128394</c:v>
                </c:pt>
                <c:pt idx="13">
                  <c:v>0.85063806565684563</c:v>
                </c:pt>
                <c:pt idx="14">
                  <c:v>0.84777133793555781</c:v>
                </c:pt>
                <c:pt idx="15">
                  <c:v>0.8445144923789446</c:v>
                </c:pt>
                <c:pt idx="16">
                  <c:v>0.83725594840038564</c:v>
                </c:pt>
                <c:pt idx="17">
                  <c:v>0.83461703141918875</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Makaha!$F$2:$F$20</c:f>
              <c:numCache>
                <c:formatCode>General</c:formatCode>
                <c:ptCount val="19"/>
                <c:pt idx="0">
                  <c:v>0.9387309603633297</c:v>
                </c:pt>
                <c:pt idx="1">
                  <c:v>0.89153277738271219</c:v>
                </c:pt>
                <c:pt idx="2">
                  <c:v>0.82301056544373608</c:v>
                </c:pt>
                <c:pt idx="3">
                  <c:v>0.80716326679644346</c:v>
                </c:pt>
                <c:pt idx="4">
                  <c:v>0.75252199659024765</c:v>
                </c:pt>
                <c:pt idx="5">
                  <c:v>0.74212373331281656</c:v>
                </c:pt>
                <c:pt idx="6">
                  <c:v>0.73688717786732749</c:v>
                </c:pt>
                <c:pt idx="7">
                  <c:v>0.72860146352750421</c:v>
                </c:pt>
                <c:pt idx="8">
                  <c:v>0.70577785559581174</c:v>
                </c:pt>
                <c:pt idx="9">
                  <c:v>0.69274686371956962</c:v>
                </c:pt>
                <c:pt idx="10">
                  <c:v>0.67930161414046575</c:v>
                </c:pt>
                <c:pt idx="11">
                  <c:v>0.67228263477634131</c:v>
                </c:pt>
                <c:pt idx="12">
                  <c:v>0.68022471453120004</c:v>
                </c:pt>
                <c:pt idx="13">
                  <c:v>0.66398503161852129</c:v>
                </c:pt>
                <c:pt idx="14">
                  <c:v>0.6640628299517749</c:v>
                </c:pt>
                <c:pt idx="15">
                  <c:v>0.6630855800933777</c:v>
                </c:pt>
                <c:pt idx="16">
                  <c:v>0.65656511915425986</c:v>
                </c:pt>
                <c:pt idx="17">
                  <c:v>0.65158141257238711</c:v>
                </c:pt>
                <c:pt idx="18">
                  <c:v>0.65187548701494691</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Moana'!$F$2:$F$20</c:f>
              <c:numCache>
                <c:formatCode>General</c:formatCode>
                <c:ptCount val="19"/>
                <c:pt idx="0">
                  <c:v>0.66149732049012622</c:v>
                </c:pt>
                <c:pt idx="1">
                  <c:v>0.6001326027033127</c:v>
                </c:pt>
                <c:pt idx="2">
                  <c:v>0.55639887771499263</c:v>
                </c:pt>
                <c:pt idx="3">
                  <c:v>0.62284472485511189</c:v>
                </c:pt>
                <c:pt idx="4">
                  <c:v>0.55351605829049677</c:v>
                </c:pt>
                <c:pt idx="5">
                  <c:v>0.58846095302595747</c:v>
                </c:pt>
                <c:pt idx="6">
                  <c:v>0.57298820383188065</c:v>
                </c:pt>
                <c:pt idx="7">
                  <c:v>0.59104950455027683</c:v>
                </c:pt>
                <c:pt idx="8">
                  <c:v>0.55636349504129456</c:v>
                </c:pt>
                <c:pt idx="9">
                  <c:v>0.56175580469494968</c:v>
                </c:pt>
                <c:pt idx="10">
                  <c:v>0.54619756290876298</c:v>
                </c:pt>
                <c:pt idx="11">
                  <c:v>0.53938115693477862</c:v>
                </c:pt>
                <c:pt idx="12">
                  <c:v>0.53786626837827667</c:v>
                </c:pt>
                <c:pt idx="13">
                  <c:v>0.55508591852136624</c:v>
                </c:pt>
                <c:pt idx="14">
                  <c:v>0.51784753087798252</c:v>
                </c:pt>
                <c:pt idx="15">
                  <c:v>0.51348541074419762</c:v>
                </c:pt>
                <c:pt idx="16">
                  <c:v>0.51143147696254332</c:v>
                </c:pt>
                <c:pt idx="17">
                  <c:v>0.5086924254677847</c:v>
                </c:pt>
                <c:pt idx="18">
                  <c:v>0.50110883026833364</c:v>
                </c:pt>
              </c:numCache>
            </c:numRef>
          </c:yVal>
          <c:smooth val="1"/>
        </c:ser>
        <c:ser>
          <c:idx val="3"/>
          <c:order val="3"/>
          <c:tx>
            <c:v>Diamond Head</c:v>
          </c:tx>
          <c:spPr>
            <a:ln>
              <a:solidFill>
                <a:prstClr val="black"/>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Head'!$F$2:$F$19</c:f>
              <c:numCache>
                <c:formatCode>General</c:formatCode>
                <c:ptCount val="18"/>
                <c:pt idx="0">
                  <c:v>0.6323708026850362</c:v>
                </c:pt>
                <c:pt idx="1">
                  <c:v>0.58374227027070569</c:v>
                </c:pt>
                <c:pt idx="2">
                  <c:v>0.59186681564330168</c:v>
                </c:pt>
                <c:pt idx="3">
                  <c:v>0.56326543263149886</c:v>
                </c:pt>
                <c:pt idx="4">
                  <c:v>0.57183044589207288</c:v>
                </c:pt>
                <c:pt idx="5">
                  <c:v>0.55808548231600563</c:v>
                </c:pt>
                <c:pt idx="6">
                  <c:v>0.56434518218686269</c:v>
                </c:pt>
                <c:pt idx="7">
                  <c:v>0.53802118949602251</c:v>
                </c:pt>
                <c:pt idx="8">
                  <c:v>0.53450509736819196</c:v>
                </c:pt>
                <c:pt idx="9">
                  <c:v>0.52829897414829863</c:v>
                </c:pt>
                <c:pt idx="10">
                  <c:v>0.51941251159682356</c:v>
                </c:pt>
                <c:pt idx="11">
                  <c:v>0.51717315368008965</c:v>
                </c:pt>
                <c:pt idx="12">
                  <c:v>0.51220246199977459</c:v>
                </c:pt>
                <c:pt idx="13">
                  <c:v>0.50865411865113264</c:v>
                </c:pt>
                <c:pt idx="14">
                  <c:v>0.50922340404343069</c:v>
                </c:pt>
                <c:pt idx="15">
                  <c:v>0.50670323954628771</c:v>
                </c:pt>
                <c:pt idx="16">
                  <c:v>0.50238192552660332</c:v>
                </c:pt>
                <c:pt idx="17">
                  <c:v>0.49463977381829932</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Makapuu!$F$2:$F$20</c:f>
              <c:numCache>
                <c:formatCode>General</c:formatCode>
                <c:ptCount val="19"/>
                <c:pt idx="0">
                  <c:v>0.77289983769923654</c:v>
                </c:pt>
                <c:pt idx="1">
                  <c:v>0.74632356481168916</c:v>
                </c:pt>
                <c:pt idx="2">
                  <c:v>0.78634361659647434</c:v>
                </c:pt>
                <c:pt idx="3">
                  <c:v>0.68296121733003523</c:v>
                </c:pt>
                <c:pt idx="4">
                  <c:v>0.66450739252953728</c:v>
                </c:pt>
                <c:pt idx="5">
                  <c:v>0.61644319255847624</c:v>
                </c:pt>
                <c:pt idx="6">
                  <c:v>0.6102724059818817</c:v>
                </c:pt>
                <c:pt idx="7">
                  <c:v>0.60925823106012233</c:v>
                </c:pt>
                <c:pt idx="8">
                  <c:v>0.62851239646725043</c:v>
                </c:pt>
                <c:pt idx="9">
                  <c:v>0.60456332932399459</c:v>
                </c:pt>
                <c:pt idx="10">
                  <c:v>0.59800801508451062</c:v>
                </c:pt>
                <c:pt idx="11">
                  <c:v>0.59484127138609466</c:v>
                </c:pt>
                <c:pt idx="12">
                  <c:v>0.57774424327942109</c:v>
                </c:pt>
                <c:pt idx="13">
                  <c:v>0.57412911597622418</c:v>
                </c:pt>
                <c:pt idx="14">
                  <c:v>0.58076146777152249</c:v>
                </c:pt>
                <c:pt idx="15">
                  <c:v>0.56501689473407068</c:v>
                </c:pt>
                <c:pt idx="16">
                  <c:v>0.56487792557592453</c:v>
                </c:pt>
                <c:pt idx="17">
                  <c:v>0.55704303471989536</c:v>
                </c:pt>
                <c:pt idx="18">
                  <c:v>0.55532457683742076</c:v>
                </c:pt>
              </c:numCache>
            </c:numRef>
          </c:yVal>
          <c:smooth val="1"/>
        </c:ser>
        <c:axId val="61903616"/>
        <c:axId val="61905920"/>
      </c:scatterChart>
      <c:valAx>
        <c:axId val="61903616"/>
        <c:scaling>
          <c:orientation val="minMax"/>
          <c:max val="1000"/>
        </c:scaling>
        <c:axPos val="b"/>
        <c:title>
          <c:tx>
            <c:rich>
              <a:bodyPr/>
              <a:lstStyle/>
              <a:p>
                <a:pPr>
                  <a:defRPr lang="es-AR"/>
                </a:pPr>
                <a:r>
                  <a:rPr lang="en-US"/>
                  <a:t>Instancias de entrenamiento</a:t>
                </a:r>
              </a:p>
            </c:rich>
          </c:tx>
          <c:layout/>
        </c:title>
        <c:numFmt formatCode="General" sourceLinked="1"/>
        <c:tickLblPos val="nextTo"/>
        <c:txPr>
          <a:bodyPr/>
          <a:lstStyle/>
          <a:p>
            <a:pPr>
              <a:defRPr lang="es-AR"/>
            </a:pPr>
            <a:endParaRPr lang="es-ES"/>
          </a:p>
        </c:txPr>
        <c:crossAx val="61905920"/>
        <c:crosses val="autoZero"/>
        <c:crossBetween val="midCat"/>
      </c:valAx>
      <c:valAx>
        <c:axId val="61905920"/>
        <c:scaling>
          <c:orientation val="minMax"/>
          <c:min val="0.4"/>
        </c:scaling>
        <c:axPos val="l"/>
        <c:majorGridlines/>
        <c:title>
          <c:tx>
            <c:rich>
              <a:bodyPr rot="-5400000" vert="horz"/>
              <a:lstStyle/>
              <a:p>
                <a:pPr>
                  <a:defRPr lang="es-AR"/>
                </a:pPr>
                <a:r>
                  <a:rPr lang="en-US"/>
                  <a:t>MAE (mts.)</a:t>
                </a:r>
              </a:p>
            </c:rich>
          </c:tx>
          <c:layout/>
        </c:title>
        <c:numFmt formatCode="General" sourceLinked="1"/>
        <c:tickLblPos val="nextTo"/>
        <c:txPr>
          <a:bodyPr/>
          <a:lstStyle/>
          <a:p>
            <a:pPr>
              <a:defRPr lang="es-AR"/>
            </a:pPr>
            <a:endParaRPr lang="es-ES"/>
          </a:p>
        </c:txPr>
        <c:crossAx val="61903616"/>
        <c:crosses val="autoZero"/>
        <c:crossBetween val="midCat"/>
      </c:valAx>
    </c:plotArea>
    <c:legend>
      <c:legendPos val="r"/>
      <c:layout/>
      <c:txPr>
        <a:bodyPr/>
        <a:lstStyle/>
        <a:p>
          <a:pPr>
            <a:defRPr lang="es-AR"/>
          </a:pPr>
          <a:endParaRPr lang="es-E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1200" b="0" i="0" baseline="0"/>
              <a:t>Sunset- Observacion Visual / Wave Watch III</a:t>
            </a:r>
          </a:p>
        </c:rich>
      </c:tx>
      <c:layout/>
    </c:title>
    <c:plotArea>
      <c:layout>
        <c:manualLayout>
          <c:layoutTarget val="inner"/>
          <c:xMode val="edge"/>
          <c:yMode val="edge"/>
          <c:x val="5.0128971669717623E-2"/>
          <c:y val="0.16285573489051142"/>
          <c:w val="0.91229087688864363"/>
          <c:h val="0.42844667523762542"/>
        </c:manualLayout>
      </c:layout>
      <c:scatterChart>
        <c:scatterStyle val="lineMarker"/>
        <c:ser>
          <c:idx val="0"/>
          <c:order val="0"/>
          <c:tx>
            <c:v>Observacion Visual</c:v>
          </c:tx>
          <c:xVal>
            <c:numRef>
              <c:f>Sheet1!$A$2:$A$65</c:f>
              <c:numCache>
                <c:formatCode>General</c:formatCode>
                <c:ptCount val="6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numCache>
            </c:numRef>
          </c:xVal>
          <c:yVal>
            <c:numRef>
              <c:f>Sheet1!$B$2:$B$65</c:f>
              <c:numCache>
                <c:formatCode>General</c:formatCode>
                <c:ptCount val="64"/>
                <c:pt idx="0">
                  <c:v>1.829</c:v>
                </c:pt>
                <c:pt idx="1">
                  <c:v>3.6579999999999999</c:v>
                </c:pt>
                <c:pt idx="2">
                  <c:v>5.4859999999999998</c:v>
                </c:pt>
                <c:pt idx="3">
                  <c:v>3.048</c:v>
                </c:pt>
                <c:pt idx="4">
                  <c:v>3.6579999999999999</c:v>
                </c:pt>
                <c:pt idx="5">
                  <c:v>1.2189999999999857</c:v>
                </c:pt>
                <c:pt idx="6">
                  <c:v>1.829</c:v>
                </c:pt>
                <c:pt idx="7">
                  <c:v>1.829</c:v>
                </c:pt>
                <c:pt idx="8">
                  <c:v>2.4379999999999997</c:v>
                </c:pt>
                <c:pt idx="9">
                  <c:v>0.61000000000000065</c:v>
                </c:pt>
                <c:pt idx="10">
                  <c:v>4.2669999999999995</c:v>
                </c:pt>
                <c:pt idx="11">
                  <c:v>1.2189999999999857</c:v>
                </c:pt>
                <c:pt idx="12">
                  <c:v>0.61000000000000065</c:v>
                </c:pt>
                <c:pt idx="13">
                  <c:v>3.048</c:v>
                </c:pt>
                <c:pt idx="14">
                  <c:v>4.8769999999999998</c:v>
                </c:pt>
                <c:pt idx="15">
                  <c:v>0.61000000000000065</c:v>
                </c:pt>
                <c:pt idx="16">
                  <c:v>0.61000000000000065</c:v>
                </c:pt>
                <c:pt idx="17">
                  <c:v>0.61000000000000065</c:v>
                </c:pt>
                <c:pt idx="18">
                  <c:v>0.61000000000000065</c:v>
                </c:pt>
                <c:pt idx="19">
                  <c:v>3.048</c:v>
                </c:pt>
                <c:pt idx="20">
                  <c:v>5.4859999999999998</c:v>
                </c:pt>
                <c:pt idx="21">
                  <c:v>1.829</c:v>
                </c:pt>
                <c:pt idx="22">
                  <c:v>1.2189999999999857</c:v>
                </c:pt>
                <c:pt idx="23">
                  <c:v>4.2669999999999995</c:v>
                </c:pt>
                <c:pt idx="24">
                  <c:v>0.61000000000000065</c:v>
                </c:pt>
                <c:pt idx="25">
                  <c:v>1.2189999999999857</c:v>
                </c:pt>
                <c:pt idx="26">
                  <c:v>4.8769999999999998</c:v>
                </c:pt>
                <c:pt idx="27">
                  <c:v>2.4379999999999997</c:v>
                </c:pt>
                <c:pt idx="28">
                  <c:v>1.829</c:v>
                </c:pt>
                <c:pt idx="29">
                  <c:v>1.2189999999999857</c:v>
                </c:pt>
                <c:pt idx="30">
                  <c:v>1.2189999999999857</c:v>
                </c:pt>
                <c:pt idx="31">
                  <c:v>7.3149999999999755</c:v>
                </c:pt>
                <c:pt idx="32">
                  <c:v>3.048</c:v>
                </c:pt>
                <c:pt idx="33">
                  <c:v>2.4379999999999997</c:v>
                </c:pt>
                <c:pt idx="34">
                  <c:v>2.4379999999999997</c:v>
                </c:pt>
                <c:pt idx="35">
                  <c:v>4.8769999999999998</c:v>
                </c:pt>
                <c:pt idx="36">
                  <c:v>2.4379999999999997</c:v>
                </c:pt>
                <c:pt idx="37">
                  <c:v>1.2189999999999857</c:v>
                </c:pt>
                <c:pt idx="38">
                  <c:v>2.4379999999999997</c:v>
                </c:pt>
                <c:pt idx="39">
                  <c:v>0.61000000000000065</c:v>
                </c:pt>
                <c:pt idx="40">
                  <c:v>4.8769999999999998</c:v>
                </c:pt>
                <c:pt idx="41">
                  <c:v>0.61000000000000065</c:v>
                </c:pt>
                <c:pt idx="42">
                  <c:v>1.2189999999999857</c:v>
                </c:pt>
                <c:pt idx="43">
                  <c:v>2.4379999999999997</c:v>
                </c:pt>
                <c:pt idx="44">
                  <c:v>1.2189999999999857</c:v>
                </c:pt>
                <c:pt idx="45">
                  <c:v>10.973000000000004</c:v>
                </c:pt>
                <c:pt idx="46">
                  <c:v>1.2189999999999857</c:v>
                </c:pt>
                <c:pt idx="47">
                  <c:v>3.048</c:v>
                </c:pt>
                <c:pt idx="48">
                  <c:v>10.973000000000004</c:v>
                </c:pt>
                <c:pt idx="49">
                  <c:v>2.4379999999999997</c:v>
                </c:pt>
                <c:pt idx="50">
                  <c:v>4.8769999999999998</c:v>
                </c:pt>
                <c:pt idx="51">
                  <c:v>4.2669999999999995</c:v>
                </c:pt>
                <c:pt idx="52">
                  <c:v>0.61000000000000065</c:v>
                </c:pt>
                <c:pt idx="53">
                  <c:v>2.4379999999999997</c:v>
                </c:pt>
                <c:pt idx="54">
                  <c:v>0.61000000000000065</c:v>
                </c:pt>
                <c:pt idx="55">
                  <c:v>4.2669999999999995</c:v>
                </c:pt>
                <c:pt idx="56">
                  <c:v>2.4379999999999997</c:v>
                </c:pt>
                <c:pt idx="57">
                  <c:v>10.363000000000024</c:v>
                </c:pt>
                <c:pt idx="58">
                  <c:v>4.2669999999999995</c:v>
                </c:pt>
                <c:pt idx="59">
                  <c:v>4.2669999999999995</c:v>
                </c:pt>
                <c:pt idx="60">
                  <c:v>0.61000000000000065</c:v>
                </c:pt>
                <c:pt idx="61">
                  <c:v>0.61000000000000065</c:v>
                </c:pt>
                <c:pt idx="62">
                  <c:v>6.0960000000000001</c:v>
                </c:pt>
                <c:pt idx="63">
                  <c:v>0.61000000000000065</c:v>
                </c:pt>
              </c:numCache>
            </c:numRef>
          </c:yVal>
        </c:ser>
        <c:ser>
          <c:idx val="1"/>
          <c:order val="1"/>
          <c:tx>
            <c:v>Prediccion Wave Watch 3</c:v>
          </c:tx>
          <c:spPr>
            <a:ln w="22225">
              <a:solidFill>
                <a:srgbClr val="C00000"/>
              </a:solidFill>
            </a:ln>
          </c:spPr>
          <c:marker>
            <c:symbol val="diamond"/>
            <c:size val="4"/>
          </c:marker>
          <c:xVal>
            <c:numRef>
              <c:f>Sheet1!$A$2:$A$65</c:f>
              <c:numCache>
                <c:formatCode>General</c:formatCode>
                <c:ptCount val="6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numCache>
            </c:numRef>
          </c:xVal>
          <c:yVal>
            <c:numRef>
              <c:f>Sheet1!$E$2:$E$65</c:f>
              <c:numCache>
                <c:formatCode>General</c:formatCode>
                <c:ptCount val="64"/>
                <c:pt idx="0">
                  <c:v>1.7900000000000009</c:v>
                </c:pt>
                <c:pt idx="1">
                  <c:v>3.3099999999999987</c:v>
                </c:pt>
                <c:pt idx="2">
                  <c:v>4.3599999999999985</c:v>
                </c:pt>
                <c:pt idx="3">
                  <c:v>2.2000000000000002</c:v>
                </c:pt>
                <c:pt idx="4">
                  <c:v>2.23</c:v>
                </c:pt>
                <c:pt idx="5">
                  <c:v>1.6300000000000001</c:v>
                </c:pt>
                <c:pt idx="6">
                  <c:v>1.9200000000000021</c:v>
                </c:pt>
                <c:pt idx="7">
                  <c:v>2.0299999999999998</c:v>
                </c:pt>
                <c:pt idx="8">
                  <c:v>2.8099999999999987</c:v>
                </c:pt>
                <c:pt idx="9">
                  <c:v>1.7100000000000009</c:v>
                </c:pt>
                <c:pt idx="10">
                  <c:v>2.9699999999999998</c:v>
                </c:pt>
                <c:pt idx="11">
                  <c:v>1.47</c:v>
                </c:pt>
                <c:pt idx="12">
                  <c:v>1.8800000000000001</c:v>
                </c:pt>
                <c:pt idx="13">
                  <c:v>2.3299999999999987</c:v>
                </c:pt>
                <c:pt idx="14">
                  <c:v>3.3899999999999997</c:v>
                </c:pt>
                <c:pt idx="15">
                  <c:v>1.9500000000000104</c:v>
                </c:pt>
                <c:pt idx="16">
                  <c:v>1.42</c:v>
                </c:pt>
                <c:pt idx="17">
                  <c:v>1.7300000000000009</c:v>
                </c:pt>
                <c:pt idx="18">
                  <c:v>1.33</c:v>
                </c:pt>
                <c:pt idx="19">
                  <c:v>3.03</c:v>
                </c:pt>
                <c:pt idx="20">
                  <c:v>3.15</c:v>
                </c:pt>
                <c:pt idx="21">
                  <c:v>1.7800000000000009</c:v>
                </c:pt>
                <c:pt idx="22">
                  <c:v>1.59</c:v>
                </c:pt>
                <c:pt idx="23">
                  <c:v>2.71</c:v>
                </c:pt>
                <c:pt idx="24">
                  <c:v>1.57</c:v>
                </c:pt>
                <c:pt idx="25">
                  <c:v>2.02</c:v>
                </c:pt>
                <c:pt idx="26">
                  <c:v>3.6</c:v>
                </c:pt>
                <c:pt idx="27">
                  <c:v>2.19</c:v>
                </c:pt>
                <c:pt idx="28">
                  <c:v>2.61</c:v>
                </c:pt>
                <c:pt idx="29">
                  <c:v>2.2200000000000002</c:v>
                </c:pt>
                <c:pt idx="30">
                  <c:v>1.47</c:v>
                </c:pt>
                <c:pt idx="31">
                  <c:v>5.79</c:v>
                </c:pt>
                <c:pt idx="32">
                  <c:v>2.8699999999999997</c:v>
                </c:pt>
                <c:pt idx="33">
                  <c:v>3.09</c:v>
                </c:pt>
                <c:pt idx="34">
                  <c:v>2.63</c:v>
                </c:pt>
                <c:pt idx="35">
                  <c:v>2.48</c:v>
                </c:pt>
                <c:pt idx="36">
                  <c:v>2.46</c:v>
                </c:pt>
                <c:pt idx="37">
                  <c:v>1.6300000000000001</c:v>
                </c:pt>
                <c:pt idx="38">
                  <c:v>2.13</c:v>
                </c:pt>
                <c:pt idx="39">
                  <c:v>2.11</c:v>
                </c:pt>
                <c:pt idx="40">
                  <c:v>3.15</c:v>
                </c:pt>
                <c:pt idx="41">
                  <c:v>1.83</c:v>
                </c:pt>
                <c:pt idx="42">
                  <c:v>2.1800000000000002</c:v>
                </c:pt>
                <c:pt idx="43">
                  <c:v>1.54</c:v>
                </c:pt>
                <c:pt idx="44">
                  <c:v>2.04</c:v>
                </c:pt>
                <c:pt idx="45">
                  <c:v>4.0199999999999996</c:v>
                </c:pt>
                <c:pt idx="46">
                  <c:v>1.55</c:v>
                </c:pt>
                <c:pt idx="47">
                  <c:v>1.9000000000000001</c:v>
                </c:pt>
                <c:pt idx="48">
                  <c:v>5.6</c:v>
                </c:pt>
                <c:pt idx="49">
                  <c:v>2.13</c:v>
                </c:pt>
                <c:pt idx="50">
                  <c:v>3.3499999999999988</c:v>
                </c:pt>
                <c:pt idx="51">
                  <c:v>4.7699999999999996</c:v>
                </c:pt>
                <c:pt idx="52">
                  <c:v>1.6800000000000113</c:v>
                </c:pt>
                <c:pt idx="53">
                  <c:v>2.69</c:v>
                </c:pt>
                <c:pt idx="54">
                  <c:v>1.9000000000000001</c:v>
                </c:pt>
                <c:pt idx="55">
                  <c:v>2.98</c:v>
                </c:pt>
                <c:pt idx="56">
                  <c:v>1.9800000000000115</c:v>
                </c:pt>
                <c:pt idx="57">
                  <c:v>5.79</c:v>
                </c:pt>
                <c:pt idx="58">
                  <c:v>3.94</c:v>
                </c:pt>
                <c:pt idx="59">
                  <c:v>2.63</c:v>
                </c:pt>
                <c:pt idx="60">
                  <c:v>2.5</c:v>
                </c:pt>
                <c:pt idx="61">
                  <c:v>2.0299999999999998</c:v>
                </c:pt>
                <c:pt idx="62">
                  <c:v>3.16</c:v>
                </c:pt>
                <c:pt idx="63">
                  <c:v>2.19</c:v>
                </c:pt>
              </c:numCache>
            </c:numRef>
          </c:yVal>
        </c:ser>
        <c:axId val="71189248"/>
        <c:axId val="71191936"/>
      </c:scatterChart>
      <c:valAx>
        <c:axId val="71189248"/>
        <c:scaling>
          <c:orientation val="minMax"/>
        </c:scaling>
        <c:axPos val="b"/>
        <c:title>
          <c:tx>
            <c:rich>
              <a:bodyPr/>
              <a:lstStyle/>
              <a:p>
                <a:pPr>
                  <a:defRPr lang="es-AR"/>
                </a:pPr>
                <a:r>
                  <a:rPr lang="es-AR"/>
                  <a:t>Día de observación</a:t>
                </a:r>
              </a:p>
            </c:rich>
          </c:tx>
          <c:layout/>
        </c:title>
        <c:numFmt formatCode="#,##0;\-#,##0" sourceLinked="0"/>
        <c:majorTickMark val="none"/>
        <c:tickLblPos val="nextTo"/>
        <c:txPr>
          <a:bodyPr/>
          <a:lstStyle/>
          <a:p>
            <a:pPr>
              <a:defRPr lang="es-AR" baseline="0"/>
            </a:pPr>
            <a:endParaRPr lang="es-ES"/>
          </a:p>
        </c:txPr>
        <c:crossAx val="71191936"/>
        <c:crosses val="autoZero"/>
        <c:crossBetween val="midCat"/>
        <c:majorUnit val="5"/>
      </c:valAx>
      <c:valAx>
        <c:axId val="71191936"/>
        <c:scaling>
          <c:orientation val="minMax"/>
        </c:scaling>
        <c:axPos val="l"/>
        <c:majorGridlines/>
        <c:title>
          <c:tx>
            <c:rich>
              <a:bodyPr/>
              <a:lstStyle/>
              <a:p>
                <a:pPr>
                  <a:defRPr lang="es-AR"/>
                </a:pPr>
                <a:r>
                  <a:rPr lang="es-A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71189248"/>
        <c:crosses val="autoZero"/>
        <c:crossBetween val="midCat"/>
      </c:valAx>
    </c:plotArea>
    <c:legend>
      <c:legendPos val="r"/>
      <c:layout>
        <c:manualLayout>
          <c:xMode val="edge"/>
          <c:yMode val="edge"/>
          <c:x val="0.74133589770230268"/>
          <c:y val="0.71233526043915962"/>
          <c:w val="0.24201434347572595"/>
          <c:h val="0.16317756172635517"/>
        </c:manualLayout>
      </c:layout>
      <c:txPr>
        <a:bodyPr/>
        <a:lstStyle/>
        <a:p>
          <a:pPr>
            <a:defRPr lang="es-AR"/>
          </a:pPr>
          <a:endParaRPr lang="es-ES"/>
        </a:p>
      </c:txPr>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1200" b="0" i="0" baseline="0"/>
              <a:t>Sunset- Observacion Visual / Máquina de Soporte Vectorial</a:t>
            </a:r>
          </a:p>
        </c:rich>
      </c:tx>
      <c:layout/>
    </c:title>
    <c:plotArea>
      <c:layout>
        <c:manualLayout>
          <c:layoutTarget val="inner"/>
          <c:xMode val="edge"/>
          <c:yMode val="edge"/>
          <c:x val="5.0128971669717602E-2"/>
          <c:y val="0.16285573489051136"/>
          <c:w val="0.91229087688864363"/>
          <c:h val="0.42844667523762542"/>
        </c:manualLayout>
      </c:layout>
      <c:scatterChart>
        <c:scatterStyle val="lineMarker"/>
        <c:ser>
          <c:idx val="0"/>
          <c:order val="0"/>
          <c:tx>
            <c:v>Observacion Visual</c:v>
          </c:tx>
          <c:xVal>
            <c:numRef>
              <c:f>Sheet1!$A$2:$A$65</c:f>
              <c:numCache>
                <c:formatCode>General</c:formatCode>
                <c:ptCount val="6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numCache>
            </c:numRef>
          </c:xVal>
          <c:yVal>
            <c:numRef>
              <c:f>Sheet1!$B$2:$B$65</c:f>
              <c:numCache>
                <c:formatCode>General</c:formatCode>
                <c:ptCount val="64"/>
                <c:pt idx="0">
                  <c:v>1.829</c:v>
                </c:pt>
                <c:pt idx="1">
                  <c:v>3.6579999999999999</c:v>
                </c:pt>
                <c:pt idx="2">
                  <c:v>5.4859999999999998</c:v>
                </c:pt>
                <c:pt idx="3">
                  <c:v>3.048</c:v>
                </c:pt>
                <c:pt idx="4">
                  <c:v>3.6579999999999999</c:v>
                </c:pt>
                <c:pt idx="5">
                  <c:v>1.2189999999999852</c:v>
                </c:pt>
                <c:pt idx="6">
                  <c:v>1.829</c:v>
                </c:pt>
                <c:pt idx="7">
                  <c:v>1.829</c:v>
                </c:pt>
                <c:pt idx="8">
                  <c:v>2.4379999999999997</c:v>
                </c:pt>
                <c:pt idx="9">
                  <c:v>0.61000000000000065</c:v>
                </c:pt>
                <c:pt idx="10">
                  <c:v>4.2669999999999995</c:v>
                </c:pt>
                <c:pt idx="11">
                  <c:v>1.2189999999999852</c:v>
                </c:pt>
                <c:pt idx="12">
                  <c:v>0.61000000000000065</c:v>
                </c:pt>
                <c:pt idx="13">
                  <c:v>3.048</c:v>
                </c:pt>
                <c:pt idx="14">
                  <c:v>4.8769999999999998</c:v>
                </c:pt>
                <c:pt idx="15">
                  <c:v>0.61000000000000065</c:v>
                </c:pt>
                <c:pt idx="16">
                  <c:v>0.61000000000000065</c:v>
                </c:pt>
                <c:pt idx="17">
                  <c:v>0.61000000000000065</c:v>
                </c:pt>
                <c:pt idx="18">
                  <c:v>0.61000000000000065</c:v>
                </c:pt>
                <c:pt idx="19">
                  <c:v>3.048</c:v>
                </c:pt>
                <c:pt idx="20">
                  <c:v>5.4859999999999998</c:v>
                </c:pt>
                <c:pt idx="21">
                  <c:v>1.829</c:v>
                </c:pt>
                <c:pt idx="22">
                  <c:v>1.2189999999999852</c:v>
                </c:pt>
                <c:pt idx="23">
                  <c:v>4.2669999999999995</c:v>
                </c:pt>
                <c:pt idx="24">
                  <c:v>0.61000000000000065</c:v>
                </c:pt>
                <c:pt idx="25">
                  <c:v>1.2189999999999852</c:v>
                </c:pt>
                <c:pt idx="26">
                  <c:v>4.8769999999999998</c:v>
                </c:pt>
                <c:pt idx="27">
                  <c:v>2.4379999999999997</c:v>
                </c:pt>
                <c:pt idx="28">
                  <c:v>1.829</c:v>
                </c:pt>
                <c:pt idx="29">
                  <c:v>1.2189999999999852</c:v>
                </c:pt>
                <c:pt idx="30">
                  <c:v>1.2189999999999852</c:v>
                </c:pt>
                <c:pt idx="31">
                  <c:v>7.3149999999999755</c:v>
                </c:pt>
                <c:pt idx="32">
                  <c:v>3.048</c:v>
                </c:pt>
                <c:pt idx="33">
                  <c:v>2.4379999999999997</c:v>
                </c:pt>
                <c:pt idx="34">
                  <c:v>2.4379999999999997</c:v>
                </c:pt>
                <c:pt idx="35">
                  <c:v>4.8769999999999998</c:v>
                </c:pt>
                <c:pt idx="36">
                  <c:v>2.4379999999999997</c:v>
                </c:pt>
                <c:pt idx="37">
                  <c:v>1.2189999999999852</c:v>
                </c:pt>
                <c:pt idx="38">
                  <c:v>2.4379999999999997</c:v>
                </c:pt>
                <c:pt idx="39">
                  <c:v>0.61000000000000065</c:v>
                </c:pt>
                <c:pt idx="40">
                  <c:v>4.8769999999999998</c:v>
                </c:pt>
                <c:pt idx="41">
                  <c:v>0.61000000000000065</c:v>
                </c:pt>
                <c:pt idx="42">
                  <c:v>1.2189999999999852</c:v>
                </c:pt>
                <c:pt idx="43">
                  <c:v>2.4379999999999997</c:v>
                </c:pt>
                <c:pt idx="44">
                  <c:v>1.2189999999999852</c:v>
                </c:pt>
                <c:pt idx="45">
                  <c:v>10.973000000000004</c:v>
                </c:pt>
                <c:pt idx="46">
                  <c:v>1.2189999999999852</c:v>
                </c:pt>
                <c:pt idx="47">
                  <c:v>3.048</c:v>
                </c:pt>
                <c:pt idx="48">
                  <c:v>10.973000000000004</c:v>
                </c:pt>
                <c:pt idx="49">
                  <c:v>2.4379999999999997</c:v>
                </c:pt>
                <c:pt idx="50">
                  <c:v>4.8769999999999998</c:v>
                </c:pt>
                <c:pt idx="51">
                  <c:v>4.2669999999999995</c:v>
                </c:pt>
                <c:pt idx="52">
                  <c:v>0.61000000000000065</c:v>
                </c:pt>
                <c:pt idx="53">
                  <c:v>2.4379999999999997</c:v>
                </c:pt>
                <c:pt idx="54">
                  <c:v>0.61000000000000065</c:v>
                </c:pt>
                <c:pt idx="55">
                  <c:v>4.2669999999999995</c:v>
                </c:pt>
                <c:pt idx="56">
                  <c:v>2.4379999999999997</c:v>
                </c:pt>
                <c:pt idx="57">
                  <c:v>10.363000000000024</c:v>
                </c:pt>
                <c:pt idx="58">
                  <c:v>4.2669999999999995</c:v>
                </c:pt>
                <c:pt idx="59">
                  <c:v>4.2669999999999995</c:v>
                </c:pt>
                <c:pt idx="60">
                  <c:v>0.61000000000000065</c:v>
                </c:pt>
                <c:pt idx="61">
                  <c:v>0.61000000000000065</c:v>
                </c:pt>
                <c:pt idx="62">
                  <c:v>6.0960000000000001</c:v>
                </c:pt>
                <c:pt idx="63">
                  <c:v>0.61000000000000065</c:v>
                </c:pt>
              </c:numCache>
            </c:numRef>
          </c:yVal>
        </c:ser>
        <c:ser>
          <c:idx val="1"/>
          <c:order val="1"/>
          <c:tx>
            <c:v>Prediccion Clasificador</c:v>
          </c:tx>
          <c:spPr>
            <a:ln w="22225">
              <a:solidFill>
                <a:srgbClr val="C00000"/>
              </a:solidFill>
            </a:ln>
          </c:spPr>
          <c:marker>
            <c:symbol val="diamond"/>
            <c:size val="4"/>
          </c:marker>
          <c:xVal>
            <c:numRef>
              <c:f>Sheet1!$A$2:$A$65</c:f>
              <c:numCache>
                <c:formatCode>General</c:formatCode>
                <c:ptCount val="6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numCache>
            </c:numRef>
          </c:xVal>
          <c:yVal>
            <c:numRef>
              <c:f>Sheet1!$C$2:$C$65</c:f>
              <c:numCache>
                <c:formatCode>General</c:formatCode>
                <c:ptCount val="64"/>
                <c:pt idx="0">
                  <c:v>0.80600000000000005</c:v>
                </c:pt>
                <c:pt idx="1">
                  <c:v>3.145</c:v>
                </c:pt>
                <c:pt idx="2">
                  <c:v>8.1239999999999988</c:v>
                </c:pt>
                <c:pt idx="3">
                  <c:v>1.9650000000000001</c:v>
                </c:pt>
                <c:pt idx="4">
                  <c:v>2.887</c:v>
                </c:pt>
                <c:pt idx="5">
                  <c:v>1.165</c:v>
                </c:pt>
                <c:pt idx="6">
                  <c:v>0.82000000000000062</c:v>
                </c:pt>
                <c:pt idx="7">
                  <c:v>0.96800000000000064</c:v>
                </c:pt>
                <c:pt idx="8">
                  <c:v>1.9800000000000131</c:v>
                </c:pt>
                <c:pt idx="9">
                  <c:v>0.71100000000000063</c:v>
                </c:pt>
                <c:pt idx="10">
                  <c:v>4.758</c:v>
                </c:pt>
                <c:pt idx="11">
                  <c:v>1.002</c:v>
                </c:pt>
                <c:pt idx="12">
                  <c:v>0.75300000000000633</c:v>
                </c:pt>
                <c:pt idx="13">
                  <c:v>2.8809999999999998</c:v>
                </c:pt>
                <c:pt idx="14">
                  <c:v>5.4390000000000134</c:v>
                </c:pt>
                <c:pt idx="15">
                  <c:v>0.82399999999999995</c:v>
                </c:pt>
                <c:pt idx="16">
                  <c:v>1.0680000000000001</c:v>
                </c:pt>
                <c:pt idx="17">
                  <c:v>0.89200000000000002</c:v>
                </c:pt>
                <c:pt idx="18">
                  <c:v>0.54100000000000004</c:v>
                </c:pt>
                <c:pt idx="19">
                  <c:v>3.7669999999999999</c:v>
                </c:pt>
                <c:pt idx="20">
                  <c:v>4.9700000000000024</c:v>
                </c:pt>
                <c:pt idx="21">
                  <c:v>0.68899999999999995</c:v>
                </c:pt>
                <c:pt idx="22">
                  <c:v>1.0289999999999868</c:v>
                </c:pt>
                <c:pt idx="23">
                  <c:v>1.734</c:v>
                </c:pt>
                <c:pt idx="24">
                  <c:v>0.84400000000000064</c:v>
                </c:pt>
                <c:pt idx="25">
                  <c:v>0.88100000000000001</c:v>
                </c:pt>
                <c:pt idx="26">
                  <c:v>4.4809999999999999</c:v>
                </c:pt>
                <c:pt idx="27">
                  <c:v>2.403</c:v>
                </c:pt>
                <c:pt idx="28">
                  <c:v>2.641</c:v>
                </c:pt>
                <c:pt idx="29">
                  <c:v>1.2069999999999852</c:v>
                </c:pt>
                <c:pt idx="30">
                  <c:v>1.768</c:v>
                </c:pt>
                <c:pt idx="31">
                  <c:v>8.9940000000000015</c:v>
                </c:pt>
                <c:pt idx="32">
                  <c:v>3.6269999999999998</c:v>
                </c:pt>
                <c:pt idx="33">
                  <c:v>4.08</c:v>
                </c:pt>
                <c:pt idx="34">
                  <c:v>3.4659999999999997</c:v>
                </c:pt>
                <c:pt idx="35">
                  <c:v>3.694</c:v>
                </c:pt>
                <c:pt idx="36">
                  <c:v>2.48</c:v>
                </c:pt>
                <c:pt idx="37">
                  <c:v>0.77900000000000724</c:v>
                </c:pt>
                <c:pt idx="38">
                  <c:v>2.8179999999999987</c:v>
                </c:pt>
                <c:pt idx="39">
                  <c:v>1.585</c:v>
                </c:pt>
                <c:pt idx="40">
                  <c:v>5.8039999999999985</c:v>
                </c:pt>
                <c:pt idx="41">
                  <c:v>0.90200000000000002</c:v>
                </c:pt>
                <c:pt idx="42">
                  <c:v>1.339</c:v>
                </c:pt>
                <c:pt idx="43">
                  <c:v>2.3899999999999997</c:v>
                </c:pt>
                <c:pt idx="44">
                  <c:v>1.2609999999999868</c:v>
                </c:pt>
                <c:pt idx="45">
                  <c:v>5.7910000000000004</c:v>
                </c:pt>
                <c:pt idx="46">
                  <c:v>1.8959999999999868</c:v>
                </c:pt>
                <c:pt idx="47">
                  <c:v>3.2330000000000001</c:v>
                </c:pt>
                <c:pt idx="48">
                  <c:v>11.099</c:v>
                </c:pt>
                <c:pt idx="49">
                  <c:v>2.8249999999999997</c:v>
                </c:pt>
                <c:pt idx="50">
                  <c:v>3.1739999999999999</c:v>
                </c:pt>
                <c:pt idx="51">
                  <c:v>6.8</c:v>
                </c:pt>
                <c:pt idx="52">
                  <c:v>1.161</c:v>
                </c:pt>
                <c:pt idx="53">
                  <c:v>1.6459999999999868</c:v>
                </c:pt>
                <c:pt idx="54">
                  <c:v>0.90500000000000003</c:v>
                </c:pt>
                <c:pt idx="55">
                  <c:v>5.6579999999999755</c:v>
                </c:pt>
                <c:pt idx="56">
                  <c:v>1.1659999999999879</c:v>
                </c:pt>
                <c:pt idx="57">
                  <c:v>10.596</c:v>
                </c:pt>
                <c:pt idx="58">
                  <c:v>5.2460000000000004</c:v>
                </c:pt>
                <c:pt idx="59">
                  <c:v>2.8699999999999997</c:v>
                </c:pt>
                <c:pt idx="60">
                  <c:v>1.712</c:v>
                </c:pt>
                <c:pt idx="61">
                  <c:v>1.095</c:v>
                </c:pt>
                <c:pt idx="62">
                  <c:v>5.4690000000000003</c:v>
                </c:pt>
                <c:pt idx="63">
                  <c:v>0.92800000000000005</c:v>
                </c:pt>
              </c:numCache>
            </c:numRef>
          </c:yVal>
        </c:ser>
        <c:axId val="74186112"/>
        <c:axId val="74665344"/>
      </c:scatterChart>
      <c:valAx>
        <c:axId val="74186112"/>
        <c:scaling>
          <c:orientation val="minMax"/>
        </c:scaling>
        <c:axPos val="b"/>
        <c:title>
          <c:tx>
            <c:rich>
              <a:bodyPr/>
              <a:lstStyle/>
              <a:p>
                <a:pPr>
                  <a:defRPr lang="es-AR"/>
                </a:pPr>
                <a:r>
                  <a:rPr lang="es-AR" sz="1000" b="1" i="0" u="none" strike="noStrike" baseline="0"/>
                  <a:t>Día de observación</a:t>
                </a:r>
                <a:endParaRPr lang="es-AR"/>
              </a:p>
            </c:rich>
          </c:tx>
          <c:layout/>
        </c:title>
        <c:numFmt formatCode="#,##0;\-#,##0" sourceLinked="0"/>
        <c:majorTickMark val="none"/>
        <c:tickLblPos val="nextTo"/>
        <c:txPr>
          <a:bodyPr/>
          <a:lstStyle/>
          <a:p>
            <a:pPr>
              <a:defRPr lang="es-AR" baseline="0"/>
            </a:pPr>
            <a:endParaRPr lang="es-ES"/>
          </a:p>
        </c:txPr>
        <c:crossAx val="74665344"/>
        <c:crosses val="autoZero"/>
        <c:crossBetween val="midCat"/>
        <c:majorUnit val="5"/>
      </c:valAx>
      <c:valAx>
        <c:axId val="74665344"/>
        <c:scaling>
          <c:orientation val="minMax"/>
        </c:scaling>
        <c:axPos val="l"/>
        <c:majorGridlines/>
        <c:title>
          <c:tx>
            <c:rich>
              <a:bodyPr/>
              <a:lstStyle/>
              <a:p>
                <a:pPr>
                  <a:defRPr lang="es-AR"/>
                </a:pPr>
                <a:r>
                  <a:rPr lang="es-A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74186112"/>
        <c:crosses val="autoZero"/>
        <c:crossBetween val="midCat"/>
      </c:valAx>
    </c:plotArea>
    <c:legend>
      <c:legendPos val="r"/>
      <c:layout>
        <c:manualLayout>
          <c:xMode val="edge"/>
          <c:yMode val="edge"/>
          <c:x val="0.74133589770230268"/>
          <c:y val="0.71233526043915962"/>
          <c:w val="0.24201434347572595"/>
          <c:h val="0.16317756172635517"/>
        </c:manualLayout>
      </c:layout>
      <c:txPr>
        <a:bodyPr/>
        <a:lstStyle/>
        <a:p>
          <a:pPr>
            <a:defRPr lang="es-AR"/>
          </a:pPr>
          <a:endParaRPr lang="es-ES"/>
        </a:p>
      </c:txPr>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794"/>
        </c:manualLayout>
      </c:layout>
      <c:scatterChart>
        <c:scatterStyle val="lineMarker"/>
        <c:ser>
          <c:idx val="0"/>
          <c:order val="0"/>
          <c:tx>
            <c:v>Observacion Visual</c:v>
          </c:tx>
          <c:spPr>
            <a:ln w="28575">
              <a:noFill/>
            </a:ln>
          </c:spPr>
          <c:xVal>
            <c:numRef>
              <c:f>Sheet1!$E$2:$E$65</c:f>
              <c:numCache>
                <c:formatCode>General</c:formatCode>
                <c:ptCount val="64"/>
                <c:pt idx="0">
                  <c:v>1.79</c:v>
                </c:pt>
                <c:pt idx="1">
                  <c:v>3.3099999999999987</c:v>
                </c:pt>
                <c:pt idx="2">
                  <c:v>4.3599999999999985</c:v>
                </c:pt>
                <c:pt idx="3">
                  <c:v>2.2000000000000002</c:v>
                </c:pt>
                <c:pt idx="4">
                  <c:v>2.23</c:v>
                </c:pt>
                <c:pt idx="5">
                  <c:v>1.6300000000000001</c:v>
                </c:pt>
                <c:pt idx="6">
                  <c:v>1.9200000000000021</c:v>
                </c:pt>
                <c:pt idx="7">
                  <c:v>2.0299999999999998</c:v>
                </c:pt>
                <c:pt idx="8">
                  <c:v>2.8099999999999987</c:v>
                </c:pt>
                <c:pt idx="9">
                  <c:v>1.71</c:v>
                </c:pt>
                <c:pt idx="10">
                  <c:v>2.9699999999999998</c:v>
                </c:pt>
                <c:pt idx="11">
                  <c:v>1.47</c:v>
                </c:pt>
                <c:pt idx="12">
                  <c:v>1.8800000000000001</c:v>
                </c:pt>
                <c:pt idx="13">
                  <c:v>2.3299999999999987</c:v>
                </c:pt>
                <c:pt idx="14">
                  <c:v>3.3899999999999997</c:v>
                </c:pt>
                <c:pt idx="15">
                  <c:v>1.9500000000000113</c:v>
                </c:pt>
                <c:pt idx="16">
                  <c:v>1.42</c:v>
                </c:pt>
                <c:pt idx="17">
                  <c:v>1.73</c:v>
                </c:pt>
                <c:pt idx="18">
                  <c:v>1.33</c:v>
                </c:pt>
                <c:pt idx="19">
                  <c:v>3.03</c:v>
                </c:pt>
                <c:pt idx="20">
                  <c:v>3.15</c:v>
                </c:pt>
                <c:pt idx="21">
                  <c:v>1.78</c:v>
                </c:pt>
                <c:pt idx="22">
                  <c:v>1.59</c:v>
                </c:pt>
                <c:pt idx="23">
                  <c:v>2.71</c:v>
                </c:pt>
                <c:pt idx="24">
                  <c:v>1.57</c:v>
                </c:pt>
                <c:pt idx="25">
                  <c:v>2.02</c:v>
                </c:pt>
                <c:pt idx="26">
                  <c:v>3.6</c:v>
                </c:pt>
                <c:pt idx="27">
                  <c:v>2.19</c:v>
                </c:pt>
                <c:pt idx="28">
                  <c:v>2.61</c:v>
                </c:pt>
                <c:pt idx="29">
                  <c:v>2.2200000000000002</c:v>
                </c:pt>
                <c:pt idx="30">
                  <c:v>1.47</c:v>
                </c:pt>
                <c:pt idx="31">
                  <c:v>5.79</c:v>
                </c:pt>
                <c:pt idx="32">
                  <c:v>2.8699999999999997</c:v>
                </c:pt>
                <c:pt idx="33">
                  <c:v>3.09</c:v>
                </c:pt>
                <c:pt idx="34">
                  <c:v>2.63</c:v>
                </c:pt>
                <c:pt idx="35">
                  <c:v>2.48</c:v>
                </c:pt>
                <c:pt idx="36">
                  <c:v>2.46</c:v>
                </c:pt>
                <c:pt idx="37">
                  <c:v>1.6300000000000001</c:v>
                </c:pt>
                <c:pt idx="38">
                  <c:v>2.13</c:v>
                </c:pt>
                <c:pt idx="39">
                  <c:v>2.11</c:v>
                </c:pt>
                <c:pt idx="40">
                  <c:v>3.15</c:v>
                </c:pt>
                <c:pt idx="41">
                  <c:v>1.83</c:v>
                </c:pt>
                <c:pt idx="42">
                  <c:v>2.1800000000000002</c:v>
                </c:pt>
                <c:pt idx="43">
                  <c:v>1.54</c:v>
                </c:pt>
                <c:pt idx="44">
                  <c:v>2.04</c:v>
                </c:pt>
                <c:pt idx="45">
                  <c:v>4.0199999999999996</c:v>
                </c:pt>
                <c:pt idx="46">
                  <c:v>1.55</c:v>
                </c:pt>
                <c:pt idx="47">
                  <c:v>1.9000000000000001</c:v>
                </c:pt>
                <c:pt idx="48">
                  <c:v>5.6</c:v>
                </c:pt>
                <c:pt idx="49">
                  <c:v>2.13</c:v>
                </c:pt>
                <c:pt idx="50">
                  <c:v>3.3499999999999988</c:v>
                </c:pt>
                <c:pt idx="51">
                  <c:v>4.7699999999999996</c:v>
                </c:pt>
                <c:pt idx="52">
                  <c:v>1.6800000000000113</c:v>
                </c:pt>
                <c:pt idx="53">
                  <c:v>2.69</c:v>
                </c:pt>
                <c:pt idx="54">
                  <c:v>1.9000000000000001</c:v>
                </c:pt>
                <c:pt idx="55">
                  <c:v>2.98</c:v>
                </c:pt>
                <c:pt idx="56">
                  <c:v>1.9800000000000126</c:v>
                </c:pt>
                <c:pt idx="57">
                  <c:v>5.79</c:v>
                </c:pt>
                <c:pt idx="58">
                  <c:v>3.94</c:v>
                </c:pt>
                <c:pt idx="59">
                  <c:v>2.63</c:v>
                </c:pt>
                <c:pt idx="60">
                  <c:v>2.5</c:v>
                </c:pt>
                <c:pt idx="61">
                  <c:v>2.0299999999999998</c:v>
                </c:pt>
                <c:pt idx="62">
                  <c:v>3.16</c:v>
                </c:pt>
                <c:pt idx="63">
                  <c:v>2.19</c:v>
                </c:pt>
              </c:numCache>
            </c:numRef>
          </c:xVal>
          <c:yVal>
            <c:numRef>
              <c:f>Sheet1!$B$2:$B$65</c:f>
              <c:numCache>
                <c:formatCode>General</c:formatCode>
                <c:ptCount val="64"/>
                <c:pt idx="0">
                  <c:v>1.829</c:v>
                </c:pt>
                <c:pt idx="1">
                  <c:v>3.6579999999999999</c:v>
                </c:pt>
                <c:pt idx="2">
                  <c:v>5.4859999999999998</c:v>
                </c:pt>
                <c:pt idx="3">
                  <c:v>3.048</c:v>
                </c:pt>
                <c:pt idx="4">
                  <c:v>3.6579999999999999</c:v>
                </c:pt>
                <c:pt idx="5">
                  <c:v>1.2189999999999857</c:v>
                </c:pt>
                <c:pt idx="6">
                  <c:v>1.829</c:v>
                </c:pt>
                <c:pt idx="7">
                  <c:v>1.829</c:v>
                </c:pt>
                <c:pt idx="8">
                  <c:v>2.4379999999999997</c:v>
                </c:pt>
                <c:pt idx="9">
                  <c:v>0.61000000000000065</c:v>
                </c:pt>
                <c:pt idx="10">
                  <c:v>4.2669999999999995</c:v>
                </c:pt>
                <c:pt idx="11">
                  <c:v>1.2189999999999857</c:v>
                </c:pt>
                <c:pt idx="12">
                  <c:v>0.61000000000000065</c:v>
                </c:pt>
                <c:pt idx="13">
                  <c:v>3.048</c:v>
                </c:pt>
                <c:pt idx="14">
                  <c:v>4.8769999999999998</c:v>
                </c:pt>
                <c:pt idx="15">
                  <c:v>0.61000000000000065</c:v>
                </c:pt>
                <c:pt idx="16">
                  <c:v>0.61000000000000065</c:v>
                </c:pt>
                <c:pt idx="17">
                  <c:v>0.61000000000000065</c:v>
                </c:pt>
                <c:pt idx="18">
                  <c:v>0.61000000000000065</c:v>
                </c:pt>
                <c:pt idx="19">
                  <c:v>3.048</c:v>
                </c:pt>
                <c:pt idx="20">
                  <c:v>5.4859999999999998</c:v>
                </c:pt>
                <c:pt idx="21">
                  <c:v>1.829</c:v>
                </c:pt>
                <c:pt idx="22">
                  <c:v>1.2189999999999857</c:v>
                </c:pt>
                <c:pt idx="23">
                  <c:v>4.2669999999999995</c:v>
                </c:pt>
                <c:pt idx="24">
                  <c:v>0.61000000000000065</c:v>
                </c:pt>
                <c:pt idx="25">
                  <c:v>1.2189999999999857</c:v>
                </c:pt>
                <c:pt idx="26">
                  <c:v>4.8769999999999998</c:v>
                </c:pt>
                <c:pt idx="27">
                  <c:v>2.4379999999999997</c:v>
                </c:pt>
                <c:pt idx="28">
                  <c:v>1.829</c:v>
                </c:pt>
                <c:pt idx="29">
                  <c:v>1.2189999999999857</c:v>
                </c:pt>
                <c:pt idx="30">
                  <c:v>1.2189999999999857</c:v>
                </c:pt>
                <c:pt idx="31">
                  <c:v>7.3149999999999755</c:v>
                </c:pt>
                <c:pt idx="32">
                  <c:v>3.048</c:v>
                </c:pt>
                <c:pt idx="33">
                  <c:v>2.4379999999999997</c:v>
                </c:pt>
                <c:pt idx="34">
                  <c:v>2.4379999999999997</c:v>
                </c:pt>
                <c:pt idx="35">
                  <c:v>4.8769999999999998</c:v>
                </c:pt>
                <c:pt idx="36">
                  <c:v>2.4379999999999997</c:v>
                </c:pt>
                <c:pt idx="37">
                  <c:v>1.2189999999999857</c:v>
                </c:pt>
                <c:pt idx="38">
                  <c:v>2.4379999999999997</c:v>
                </c:pt>
                <c:pt idx="39">
                  <c:v>0.61000000000000065</c:v>
                </c:pt>
                <c:pt idx="40">
                  <c:v>4.8769999999999998</c:v>
                </c:pt>
                <c:pt idx="41">
                  <c:v>0.61000000000000065</c:v>
                </c:pt>
                <c:pt idx="42">
                  <c:v>1.2189999999999857</c:v>
                </c:pt>
                <c:pt idx="43">
                  <c:v>2.4379999999999997</c:v>
                </c:pt>
                <c:pt idx="44">
                  <c:v>1.2189999999999857</c:v>
                </c:pt>
                <c:pt idx="45">
                  <c:v>10.973000000000004</c:v>
                </c:pt>
                <c:pt idx="46">
                  <c:v>1.2189999999999857</c:v>
                </c:pt>
                <c:pt idx="47">
                  <c:v>3.048</c:v>
                </c:pt>
                <c:pt idx="48">
                  <c:v>10.973000000000004</c:v>
                </c:pt>
                <c:pt idx="49">
                  <c:v>2.4379999999999997</c:v>
                </c:pt>
                <c:pt idx="50">
                  <c:v>4.8769999999999998</c:v>
                </c:pt>
                <c:pt idx="51">
                  <c:v>4.2669999999999995</c:v>
                </c:pt>
                <c:pt idx="52">
                  <c:v>0.61000000000000065</c:v>
                </c:pt>
                <c:pt idx="53">
                  <c:v>2.4379999999999997</c:v>
                </c:pt>
                <c:pt idx="54">
                  <c:v>0.61000000000000065</c:v>
                </c:pt>
                <c:pt idx="55">
                  <c:v>4.2669999999999995</c:v>
                </c:pt>
                <c:pt idx="56">
                  <c:v>2.4379999999999997</c:v>
                </c:pt>
                <c:pt idx="57">
                  <c:v>10.363000000000024</c:v>
                </c:pt>
                <c:pt idx="58">
                  <c:v>4.2669999999999995</c:v>
                </c:pt>
                <c:pt idx="59">
                  <c:v>4.2669999999999995</c:v>
                </c:pt>
                <c:pt idx="60">
                  <c:v>0.61000000000000065</c:v>
                </c:pt>
                <c:pt idx="61">
                  <c:v>0.61000000000000065</c:v>
                </c:pt>
                <c:pt idx="62">
                  <c:v>6.0960000000000001</c:v>
                </c:pt>
                <c:pt idx="63">
                  <c:v>0.61000000000000065</c:v>
                </c:pt>
              </c:numCache>
            </c:numRef>
          </c:yVal>
        </c:ser>
        <c:ser>
          <c:idx val="1"/>
          <c:order val="1"/>
          <c:spPr>
            <a:ln w="34925">
              <a:solidFill>
                <a:srgbClr val="9BBB59">
                  <a:lumMod val="60000"/>
                  <a:lumOff val="40000"/>
                </a:srgbClr>
              </a:solidFill>
            </a:ln>
          </c:spPr>
          <c:marker>
            <c:symbol val="none"/>
          </c:marker>
          <c:xVal>
            <c:numRef>
              <c:f>Sheet1!$Z$157:$Z$178</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0</c:v>
                </c:pt>
              </c:numCache>
            </c:numRef>
          </c:xVal>
          <c:yVal>
            <c:numRef>
              <c:f>Sheet1!$Z$157:$Z$178</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0</c:v>
                </c:pt>
              </c:numCache>
            </c:numRef>
          </c:yVal>
        </c:ser>
        <c:axId val="89252992"/>
        <c:axId val="89254912"/>
      </c:scatterChart>
      <c:valAx>
        <c:axId val="89252992"/>
        <c:scaling>
          <c:orientation val="minMax"/>
          <c:max val="8"/>
        </c:scaling>
        <c:axPos val="b"/>
        <c:minorGridlines/>
        <c:title>
          <c:tx>
            <c:rich>
              <a:bodyPr/>
              <a:lstStyle/>
              <a:p>
                <a:pPr>
                  <a:defRPr lang="es-AR"/>
                </a:pPr>
                <a:r>
                  <a:rPr lang="es-AR"/>
                  <a:t>Wave</a:t>
                </a:r>
                <a:r>
                  <a:rPr lang="es-AR" baseline="0"/>
                  <a:t>Watch III (Altura en mts.)</a:t>
                </a:r>
                <a:endParaRPr lang="es-AR"/>
              </a:p>
            </c:rich>
          </c:tx>
          <c:layout/>
        </c:title>
        <c:numFmt formatCode="#,##0;\-#,##0" sourceLinked="0"/>
        <c:tickLblPos val="nextTo"/>
        <c:txPr>
          <a:bodyPr/>
          <a:lstStyle/>
          <a:p>
            <a:pPr>
              <a:defRPr lang="es-AR" baseline="0"/>
            </a:pPr>
            <a:endParaRPr lang="es-ES"/>
          </a:p>
        </c:txPr>
        <c:crossAx val="89254912"/>
        <c:crosses val="autoZero"/>
        <c:crossBetween val="midCat"/>
        <c:majorUnit val="2"/>
      </c:valAx>
      <c:valAx>
        <c:axId val="89254912"/>
        <c:scaling>
          <c:orientation val="minMax"/>
        </c:scaling>
        <c:axPos val="l"/>
        <c:majorGridlines/>
        <c:minorGridlines/>
        <c:title>
          <c:tx>
            <c:rich>
              <a:bodyPr/>
              <a:lstStyle/>
              <a:p>
                <a:pPr>
                  <a:defRPr lang="es-AR"/>
                </a:pPr>
                <a:r>
                  <a:rPr lang="es-AR"/>
                  <a:t>Observacion Visual</a:t>
                </a:r>
                <a:r>
                  <a:rPr lang="es-AR" sz="1000" b="1" i="0" u="none" strike="noStrike" baseline="0"/>
                  <a:t> (Altura en mts.)</a:t>
                </a:r>
                <a:endParaRPr lang="es-AR"/>
              </a:p>
            </c:rich>
          </c:tx>
          <c:layout/>
        </c:title>
        <c:numFmt formatCode="General" sourceLinked="1"/>
        <c:tickLblPos val="nextTo"/>
        <c:txPr>
          <a:bodyPr/>
          <a:lstStyle/>
          <a:p>
            <a:pPr>
              <a:defRPr lang="es-AR"/>
            </a:pPr>
            <a:endParaRPr lang="es-ES"/>
          </a:p>
        </c:txPr>
        <c:crossAx val="89252992"/>
        <c:crosses val="autoZero"/>
        <c:crossBetween val="midCat"/>
      </c:valAx>
    </c:plotArea>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771"/>
        </c:manualLayout>
      </c:layout>
      <c:scatterChart>
        <c:scatterStyle val="lineMarker"/>
        <c:ser>
          <c:idx val="0"/>
          <c:order val="0"/>
          <c:tx>
            <c:v>Observacion Visual</c:v>
          </c:tx>
          <c:spPr>
            <a:ln w="28575">
              <a:noFill/>
            </a:ln>
          </c:spPr>
          <c:xVal>
            <c:numRef>
              <c:f>Sheet1!$C$2:$C$65</c:f>
              <c:numCache>
                <c:formatCode>General</c:formatCode>
                <c:ptCount val="64"/>
                <c:pt idx="0">
                  <c:v>0.80600000000000005</c:v>
                </c:pt>
                <c:pt idx="1">
                  <c:v>3.145</c:v>
                </c:pt>
                <c:pt idx="2">
                  <c:v>8.1239999999999988</c:v>
                </c:pt>
                <c:pt idx="3">
                  <c:v>1.9650000000000001</c:v>
                </c:pt>
                <c:pt idx="4">
                  <c:v>2.887</c:v>
                </c:pt>
                <c:pt idx="5">
                  <c:v>1.165</c:v>
                </c:pt>
                <c:pt idx="6">
                  <c:v>0.82000000000000062</c:v>
                </c:pt>
                <c:pt idx="7">
                  <c:v>0.96800000000000064</c:v>
                </c:pt>
                <c:pt idx="8">
                  <c:v>1.9800000000000126</c:v>
                </c:pt>
                <c:pt idx="9">
                  <c:v>0.71100000000000063</c:v>
                </c:pt>
                <c:pt idx="10">
                  <c:v>4.758</c:v>
                </c:pt>
                <c:pt idx="11">
                  <c:v>1.002</c:v>
                </c:pt>
                <c:pt idx="12">
                  <c:v>0.75300000000000611</c:v>
                </c:pt>
                <c:pt idx="13">
                  <c:v>2.8809999999999998</c:v>
                </c:pt>
                <c:pt idx="14">
                  <c:v>5.4390000000000134</c:v>
                </c:pt>
                <c:pt idx="15">
                  <c:v>0.82399999999999995</c:v>
                </c:pt>
                <c:pt idx="16">
                  <c:v>1.0680000000000001</c:v>
                </c:pt>
                <c:pt idx="17">
                  <c:v>0.89200000000000002</c:v>
                </c:pt>
                <c:pt idx="18">
                  <c:v>0.54100000000000004</c:v>
                </c:pt>
                <c:pt idx="19">
                  <c:v>3.7669999999999999</c:v>
                </c:pt>
                <c:pt idx="20">
                  <c:v>4.9700000000000024</c:v>
                </c:pt>
                <c:pt idx="21">
                  <c:v>0.68899999999999995</c:v>
                </c:pt>
                <c:pt idx="22">
                  <c:v>1.0289999999999873</c:v>
                </c:pt>
                <c:pt idx="23">
                  <c:v>1.734</c:v>
                </c:pt>
                <c:pt idx="24">
                  <c:v>0.84400000000000064</c:v>
                </c:pt>
                <c:pt idx="25">
                  <c:v>0.88100000000000001</c:v>
                </c:pt>
                <c:pt idx="26">
                  <c:v>4.4809999999999999</c:v>
                </c:pt>
                <c:pt idx="27">
                  <c:v>2.403</c:v>
                </c:pt>
                <c:pt idx="28">
                  <c:v>2.641</c:v>
                </c:pt>
                <c:pt idx="29">
                  <c:v>1.2069999999999856</c:v>
                </c:pt>
                <c:pt idx="30">
                  <c:v>1.768</c:v>
                </c:pt>
                <c:pt idx="31">
                  <c:v>8.9940000000000015</c:v>
                </c:pt>
                <c:pt idx="32">
                  <c:v>3.6269999999999998</c:v>
                </c:pt>
                <c:pt idx="33">
                  <c:v>4.08</c:v>
                </c:pt>
                <c:pt idx="34">
                  <c:v>3.4659999999999997</c:v>
                </c:pt>
                <c:pt idx="35">
                  <c:v>3.694</c:v>
                </c:pt>
                <c:pt idx="36">
                  <c:v>2.48</c:v>
                </c:pt>
                <c:pt idx="37">
                  <c:v>0.77900000000000702</c:v>
                </c:pt>
                <c:pt idx="38">
                  <c:v>2.8179999999999987</c:v>
                </c:pt>
                <c:pt idx="39">
                  <c:v>1.585</c:v>
                </c:pt>
                <c:pt idx="40">
                  <c:v>5.8039999999999985</c:v>
                </c:pt>
                <c:pt idx="41">
                  <c:v>0.90200000000000002</c:v>
                </c:pt>
                <c:pt idx="42">
                  <c:v>1.339</c:v>
                </c:pt>
                <c:pt idx="43">
                  <c:v>2.3899999999999997</c:v>
                </c:pt>
                <c:pt idx="44">
                  <c:v>1.2609999999999872</c:v>
                </c:pt>
                <c:pt idx="45">
                  <c:v>5.7910000000000004</c:v>
                </c:pt>
                <c:pt idx="46">
                  <c:v>1.8959999999999873</c:v>
                </c:pt>
                <c:pt idx="47">
                  <c:v>3.2330000000000001</c:v>
                </c:pt>
                <c:pt idx="48">
                  <c:v>11.099</c:v>
                </c:pt>
                <c:pt idx="49">
                  <c:v>2.8249999999999997</c:v>
                </c:pt>
                <c:pt idx="50">
                  <c:v>3.1739999999999999</c:v>
                </c:pt>
                <c:pt idx="51">
                  <c:v>6.8</c:v>
                </c:pt>
                <c:pt idx="52">
                  <c:v>1.161</c:v>
                </c:pt>
                <c:pt idx="53">
                  <c:v>1.6459999999999873</c:v>
                </c:pt>
                <c:pt idx="54">
                  <c:v>0.90500000000000003</c:v>
                </c:pt>
                <c:pt idx="55">
                  <c:v>5.6579999999999755</c:v>
                </c:pt>
                <c:pt idx="56">
                  <c:v>1.1659999999999884</c:v>
                </c:pt>
                <c:pt idx="57">
                  <c:v>10.596</c:v>
                </c:pt>
                <c:pt idx="58">
                  <c:v>5.2460000000000004</c:v>
                </c:pt>
                <c:pt idx="59">
                  <c:v>2.8699999999999997</c:v>
                </c:pt>
                <c:pt idx="60">
                  <c:v>1.712</c:v>
                </c:pt>
                <c:pt idx="61">
                  <c:v>1.095</c:v>
                </c:pt>
                <c:pt idx="62">
                  <c:v>5.4690000000000003</c:v>
                </c:pt>
                <c:pt idx="63">
                  <c:v>0.92800000000000005</c:v>
                </c:pt>
              </c:numCache>
            </c:numRef>
          </c:xVal>
          <c:yVal>
            <c:numRef>
              <c:f>Sheet1!$B$2:$B$65</c:f>
              <c:numCache>
                <c:formatCode>General</c:formatCode>
                <c:ptCount val="64"/>
                <c:pt idx="0">
                  <c:v>1.829</c:v>
                </c:pt>
                <c:pt idx="1">
                  <c:v>3.6579999999999999</c:v>
                </c:pt>
                <c:pt idx="2">
                  <c:v>5.4859999999999998</c:v>
                </c:pt>
                <c:pt idx="3">
                  <c:v>3.048</c:v>
                </c:pt>
                <c:pt idx="4">
                  <c:v>3.6579999999999999</c:v>
                </c:pt>
                <c:pt idx="5">
                  <c:v>1.2189999999999857</c:v>
                </c:pt>
                <c:pt idx="6">
                  <c:v>1.829</c:v>
                </c:pt>
                <c:pt idx="7">
                  <c:v>1.829</c:v>
                </c:pt>
                <c:pt idx="8">
                  <c:v>2.4379999999999997</c:v>
                </c:pt>
                <c:pt idx="9">
                  <c:v>0.61000000000000065</c:v>
                </c:pt>
                <c:pt idx="10">
                  <c:v>4.2669999999999995</c:v>
                </c:pt>
                <c:pt idx="11">
                  <c:v>1.2189999999999857</c:v>
                </c:pt>
                <c:pt idx="12">
                  <c:v>0.61000000000000065</c:v>
                </c:pt>
                <c:pt idx="13">
                  <c:v>3.048</c:v>
                </c:pt>
                <c:pt idx="14">
                  <c:v>4.8769999999999998</c:v>
                </c:pt>
                <c:pt idx="15">
                  <c:v>0.61000000000000065</c:v>
                </c:pt>
                <c:pt idx="16">
                  <c:v>0.61000000000000065</c:v>
                </c:pt>
                <c:pt idx="17">
                  <c:v>0.61000000000000065</c:v>
                </c:pt>
                <c:pt idx="18">
                  <c:v>0.61000000000000065</c:v>
                </c:pt>
                <c:pt idx="19">
                  <c:v>3.048</c:v>
                </c:pt>
                <c:pt idx="20">
                  <c:v>5.4859999999999998</c:v>
                </c:pt>
                <c:pt idx="21">
                  <c:v>1.829</c:v>
                </c:pt>
                <c:pt idx="22">
                  <c:v>1.2189999999999857</c:v>
                </c:pt>
                <c:pt idx="23">
                  <c:v>4.2669999999999995</c:v>
                </c:pt>
                <c:pt idx="24">
                  <c:v>0.61000000000000065</c:v>
                </c:pt>
                <c:pt idx="25">
                  <c:v>1.2189999999999857</c:v>
                </c:pt>
                <c:pt idx="26">
                  <c:v>4.8769999999999998</c:v>
                </c:pt>
                <c:pt idx="27">
                  <c:v>2.4379999999999997</c:v>
                </c:pt>
                <c:pt idx="28">
                  <c:v>1.829</c:v>
                </c:pt>
                <c:pt idx="29">
                  <c:v>1.2189999999999857</c:v>
                </c:pt>
                <c:pt idx="30">
                  <c:v>1.2189999999999857</c:v>
                </c:pt>
                <c:pt idx="31">
                  <c:v>7.3149999999999755</c:v>
                </c:pt>
                <c:pt idx="32">
                  <c:v>3.048</c:v>
                </c:pt>
                <c:pt idx="33">
                  <c:v>2.4379999999999997</c:v>
                </c:pt>
                <c:pt idx="34">
                  <c:v>2.4379999999999997</c:v>
                </c:pt>
                <c:pt idx="35">
                  <c:v>4.8769999999999998</c:v>
                </c:pt>
                <c:pt idx="36">
                  <c:v>2.4379999999999997</c:v>
                </c:pt>
                <c:pt idx="37">
                  <c:v>1.2189999999999857</c:v>
                </c:pt>
                <c:pt idx="38">
                  <c:v>2.4379999999999997</c:v>
                </c:pt>
                <c:pt idx="39">
                  <c:v>0.61000000000000065</c:v>
                </c:pt>
                <c:pt idx="40">
                  <c:v>4.8769999999999998</c:v>
                </c:pt>
                <c:pt idx="41">
                  <c:v>0.61000000000000065</c:v>
                </c:pt>
                <c:pt idx="42">
                  <c:v>1.2189999999999857</c:v>
                </c:pt>
                <c:pt idx="43">
                  <c:v>2.4379999999999997</c:v>
                </c:pt>
                <c:pt idx="44">
                  <c:v>1.2189999999999857</c:v>
                </c:pt>
                <c:pt idx="45">
                  <c:v>10.973000000000004</c:v>
                </c:pt>
                <c:pt idx="46">
                  <c:v>1.2189999999999857</c:v>
                </c:pt>
                <c:pt idx="47">
                  <c:v>3.048</c:v>
                </c:pt>
                <c:pt idx="48">
                  <c:v>10.973000000000004</c:v>
                </c:pt>
                <c:pt idx="49">
                  <c:v>2.4379999999999997</c:v>
                </c:pt>
                <c:pt idx="50">
                  <c:v>4.8769999999999998</c:v>
                </c:pt>
                <c:pt idx="51">
                  <c:v>4.2669999999999995</c:v>
                </c:pt>
                <c:pt idx="52">
                  <c:v>0.61000000000000065</c:v>
                </c:pt>
                <c:pt idx="53">
                  <c:v>2.4379999999999997</c:v>
                </c:pt>
                <c:pt idx="54">
                  <c:v>0.61000000000000065</c:v>
                </c:pt>
                <c:pt idx="55">
                  <c:v>4.2669999999999995</c:v>
                </c:pt>
                <c:pt idx="56">
                  <c:v>2.4379999999999997</c:v>
                </c:pt>
                <c:pt idx="57">
                  <c:v>10.363000000000024</c:v>
                </c:pt>
                <c:pt idx="58">
                  <c:v>4.2669999999999995</c:v>
                </c:pt>
                <c:pt idx="59">
                  <c:v>4.2669999999999995</c:v>
                </c:pt>
                <c:pt idx="60">
                  <c:v>0.61000000000000065</c:v>
                </c:pt>
                <c:pt idx="61">
                  <c:v>0.61000000000000065</c:v>
                </c:pt>
                <c:pt idx="62">
                  <c:v>6.0960000000000001</c:v>
                </c:pt>
                <c:pt idx="63">
                  <c:v>0.61000000000000065</c:v>
                </c:pt>
              </c:numCache>
            </c:numRef>
          </c:yVal>
        </c:ser>
        <c:ser>
          <c:idx val="1"/>
          <c:order val="1"/>
          <c:spPr>
            <a:ln w="34925">
              <a:solidFill>
                <a:srgbClr val="9BBB59">
                  <a:lumMod val="60000"/>
                  <a:lumOff val="40000"/>
                </a:srgbClr>
              </a:solidFill>
            </a:ln>
          </c:spPr>
          <c:marker>
            <c:symbol val="none"/>
          </c:marker>
          <c:xVal>
            <c:numRef>
              <c:f>Sheet1!$Z$157:$Z$178</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0</c:v>
                </c:pt>
              </c:numCache>
            </c:numRef>
          </c:xVal>
          <c:yVal>
            <c:numRef>
              <c:f>Sheet1!$Z$157:$Z$178</c:f>
              <c:numCache>
                <c:formatCode>General</c:formatCode>
                <c:ptCount val="22"/>
                <c:pt idx="0">
                  <c:v>1</c:v>
                </c:pt>
                <c:pt idx="1">
                  <c:v>2</c:v>
                </c:pt>
                <c:pt idx="2">
                  <c:v>3</c:v>
                </c:pt>
                <c:pt idx="3">
                  <c:v>4</c:v>
                </c:pt>
                <c:pt idx="4">
                  <c:v>5</c:v>
                </c:pt>
                <c:pt idx="5">
                  <c:v>6</c:v>
                </c:pt>
                <c:pt idx="6">
                  <c:v>7</c:v>
                </c:pt>
                <c:pt idx="7">
                  <c:v>8</c:v>
                </c:pt>
                <c:pt idx="8">
                  <c:v>9</c:v>
                </c:pt>
                <c:pt idx="9">
                  <c:v>10</c:v>
                </c:pt>
                <c:pt idx="10">
                  <c:v>11</c:v>
                </c:pt>
                <c:pt idx="11">
                  <c:v>0</c:v>
                </c:pt>
              </c:numCache>
            </c:numRef>
          </c:yVal>
        </c:ser>
        <c:axId val="95868032"/>
        <c:axId val="95869952"/>
      </c:scatterChart>
      <c:valAx>
        <c:axId val="95868032"/>
        <c:scaling>
          <c:orientation val="minMax"/>
          <c:max val="8"/>
        </c:scaling>
        <c:axPos val="b"/>
        <c:minorGridlines/>
        <c:title>
          <c:tx>
            <c:rich>
              <a:bodyPr/>
              <a:lstStyle/>
              <a:p>
                <a:pPr>
                  <a:defRPr lang="es-AR"/>
                </a:pPr>
                <a:r>
                  <a:rPr lang="es-AR"/>
                  <a:t>Predicción</a:t>
                </a:r>
                <a:r>
                  <a:rPr lang="es-AR" baseline="0"/>
                  <a:t> SVM </a:t>
                </a:r>
                <a:r>
                  <a:rPr lang="es-AR" sz="1000" b="1" i="0" u="none" strike="noStrike" baseline="0"/>
                  <a:t>(Altura en mts.)</a:t>
                </a:r>
                <a:endParaRPr lang="es-AR" baseline="0"/>
              </a:p>
            </c:rich>
          </c:tx>
          <c:layout/>
        </c:title>
        <c:numFmt formatCode="#,##0;\-#,##0" sourceLinked="0"/>
        <c:tickLblPos val="nextTo"/>
        <c:txPr>
          <a:bodyPr/>
          <a:lstStyle/>
          <a:p>
            <a:pPr>
              <a:defRPr lang="es-AR" baseline="0"/>
            </a:pPr>
            <a:endParaRPr lang="es-ES"/>
          </a:p>
        </c:txPr>
        <c:crossAx val="95869952"/>
        <c:crosses val="autoZero"/>
        <c:crossBetween val="midCat"/>
        <c:majorUnit val="2"/>
      </c:valAx>
      <c:valAx>
        <c:axId val="95869952"/>
        <c:scaling>
          <c:orientation val="minMax"/>
        </c:scaling>
        <c:axPos val="l"/>
        <c:majorGridlines/>
        <c:minorGridlines/>
        <c:title>
          <c:tx>
            <c:rich>
              <a:bodyPr/>
              <a:lstStyle/>
              <a:p>
                <a:pPr>
                  <a:defRPr lang="es-AR"/>
                </a:pPr>
                <a:r>
                  <a:rPr lang="es-AR"/>
                  <a:t>Observacion Visual</a:t>
                </a:r>
                <a:r>
                  <a:rPr lang="es-AR" sz="1000" b="1" i="0" u="none" strike="noStrike" baseline="0"/>
                  <a:t> (Altura en mts.)</a:t>
                </a:r>
                <a:endParaRPr lang="es-AR"/>
              </a:p>
            </c:rich>
          </c:tx>
          <c:layout/>
        </c:title>
        <c:numFmt formatCode="General" sourceLinked="1"/>
        <c:tickLblPos val="nextTo"/>
        <c:txPr>
          <a:bodyPr/>
          <a:lstStyle/>
          <a:p>
            <a:pPr>
              <a:defRPr lang="es-AR"/>
            </a:pPr>
            <a:endParaRPr lang="es-ES"/>
          </a:p>
        </c:txPr>
        <c:crossAx val="95868032"/>
        <c:crosses val="autoZero"/>
        <c:crossBetween val="midCat"/>
      </c:valAx>
    </c:plotArea>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7DFDAF-273A-4B14-B585-9A1EB6FB1D1C}" type="datetimeFigureOut">
              <a:rPr lang="es-ES" smtClean="0"/>
              <a:pPr/>
              <a:t>08/08/2010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5F1E1A-BC64-4D15-8F19-F9D22DF3568A}"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Durante</a:t>
            </a:r>
            <a:r>
              <a:rPr lang="es-US" baseline="0" dirty="0" smtClean="0"/>
              <a:t> la </a:t>
            </a:r>
            <a:r>
              <a:rPr lang="es-US" baseline="0" dirty="0" err="1" smtClean="0"/>
              <a:t>experimentacion</a:t>
            </a:r>
            <a:r>
              <a:rPr lang="es-US" baseline="0" dirty="0" smtClean="0"/>
              <a:t> nos enfocamos en evaluar todas las combinaciones entre algoritmos de aprendizaje de maquina y modelos de instancia mencionados anteriormente con los siguientes objetivos: </a:t>
            </a:r>
          </a:p>
          <a:p>
            <a:pPr marL="228600" indent="-228600">
              <a:buAutoNum type="arabicParenR"/>
            </a:pPr>
            <a:r>
              <a:rPr lang="es-US" baseline="0" dirty="0" smtClean="0"/>
              <a:t>Encontrar la </a:t>
            </a:r>
            <a:r>
              <a:rPr lang="es-US" baseline="0" dirty="0" err="1" smtClean="0"/>
              <a:t>combinacion</a:t>
            </a:r>
            <a:r>
              <a:rPr lang="es-US" baseline="0" dirty="0" smtClean="0"/>
              <a:t> optima entre </a:t>
            </a:r>
            <a:r>
              <a:rPr lang="es-US" baseline="0" dirty="0" err="1" smtClean="0"/>
              <a:t>clasfic</a:t>
            </a:r>
            <a:r>
              <a:rPr lang="es-US" baseline="0" dirty="0" smtClean="0"/>
              <a:t> y </a:t>
            </a:r>
            <a:r>
              <a:rPr lang="es-US" baseline="0" dirty="0" err="1" smtClean="0"/>
              <a:t>mod</a:t>
            </a:r>
            <a:r>
              <a:rPr lang="es-US" baseline="0" dirty="0" smtClean="0"/>
              <a:t> de </a:t>
            </a:r>
            <a:r>
              <a:rPr lang="es-US" baseline="0" dirty="0" err="1" smtClean="0"/>
              <a:t>inst</a:t>
            </a:r>
            <a:r>
              <a:rPr lang="es-US" baseline="0" dirty="0" smtClean="0"/>
              <a:t> que ofrece los mejores resultados en cuanto a dos </a:t>
            </a:r>
            <a:r>
              <a:rPr lang="es-US" baseline="0" dirty="0" err="1" smtClean="0"/>
              <a:t>metricas</a:t>
            </a:r>
            <a:r>
              <a:rPr lang="es-US" baseline="0" dirty="0" smtClean="0"/>
              <a:t> (</a:t>
            </a:r>
            <a:r>
              <a:rPr lang="es-US" baseline="0" dirty="0" err="1" smtClean="0"/>
              <a:t>correlacion</a:t>
            </a:r>
            <a:r>
              <a:rPr lang="es-US" baseline="0" dirty="0" smtClean="0"/>
              <a:t> y MAE ) que se van a explicar mas adelante.</a:t>
            </a:r>
            <a:endParaRPr lang="es-ES" baseline="0" dirty="0" smtClean="0"/>
          </a:p>
          <a:p>
            <a:pPr marL="228600" indent="-228600">
              <a:buAutoNum type="arabicParenR" startAt="2"/>
            </a:pPr>
            <a:r>
              <a:rPr lang="es-US" baseline="0" dirty="0" smtClean="0"/>
              <a:t>Evaluar el clasificador entrenado en 5 olas  alrededor de la isla de </a:t>
            </a:r>
            <a:r>
              <a:rPr lang="es-US" baseline="0" dirty="0" err="1" smtClean="0"/>
              <a:t>oahu</a:t>
            </a:r>
            <a:r>
              <a:rPr lang="es-US" baseline="0" dirty="0" smtClean="0"/>
              <a:t>.</a:t>
            </a:r>
          </a:p>
          <a:p>
            <a:pPr marL="228600" indent="-228600">
              <a:buNone/>
            </a:pPr>
            <a:endParaRPr lang="es-US" baseline="0" dirty="0" smtClean="0"/>
          </a:p>
          <a:p>
            <a:pPr marL="228600" indent="-228600">
              <a:buNone/>
            </a:pPr>
            <a:r>
              <a:rPr lang="es-US" baseline="0" dirty="0" smtClean="0"/>
              <a:t>Todas las pruebas realizadas se llevaron a cabo utilizando WEKA , la cual es una herramienta JAVA para realizar </a:t>
            </a:r>
            <a:r>
              <a:rPr lang="es-US" baseline="0" dirty="0" err="1" smtClean="0"/>
              <a:t>mineria</a:t>
            </a:r>
            <a:r>
              <a:rPr lang="es-US" baseline="0" dirty="0" smtClean="0"/>
              <a:t> de datos, proveyendo entre otras cosas los algoritmos de ap. De maquina utilizados en nuestro estudio. Como ya menciono esteban los algoritmos estudiados </a:t>
            </a:r>
            <a:r>
              <a:rPr lang="es-US" baseline="0" dirty="0" err="1" smtClean="0"/>
              <a:t>fuereon</a:t>
            </a:r>
            <a:r>
              <a:rPr lang="es-US" baseline="0" dirty="0" smtClean="0"/>
              <a:t> (</a:t>
            </a:r>
            <a:r>
              <a:rPr lang="es-AR" sz="800" kern="1200" dirty="0" smtClean="0">
                <a:solidFill>
                  <a:schemeClr val="tx1"/>
                </a:solidFill>
                <a:latin typeface="+mn-lt"/>
                <a:ea typeface="+mn-ea"/>
                <a:cs typeface="+mn-cs"/>
              </a:rPr>
              <a:t>Reg. Lineal, SVM, Redes neuronales, Arboles Modelo</a:t>
            </a:r>
            <a:r>
              <a:rPr lang="es-US" baseline="0" dirty="0" smtClean="0"/>
              <a:t>), y los modelos de instancia fueron los </a:t>
            </a:r>
            <a:r>
              <a:rPr lang="es-US" baseline="0" dirty="0" err="1" smtClean="0"/>
              <a:t>tambien</a:t>
            </a:r>
            <a:r>
              <a:rPr lang="es-US" baseline="0" dirty="0" smtClean="0"/>
              <a:t> descriptos por esteban </a:t>
            </a:r>
            <a:r>
              <a:rPr lang="es-US" baseline="0" dirty="0" err="1" smtClean="0"/>
              <a:t>recien</a:t>
            </a:r>
            <a:r>
              <a:rPr lang="es-US" baseline="0" dirty="0" smtClean="0"/>
              <a:t>.</a:t>
            </a:r>
          </a:p>
          <a:p>
            <a:pPr marL="228600" indent="-228600">
              <a:buNone/>
            </a:pPr>
            <a:endParaRPr lang="es-US" baseline="0" dirty="0" smtClean="0"/>
          </a:p>
          <a:p>
            <a:pPr marL="228600" indent="-228600">
              <a:buNone/>
            </a:pPr>
            <a:r>
              <a:rPr lang="es-US" baseline="0" dirty="0" smtClean="0"/>
              <a:t>Todos los algoritmos utilizados </a:t>
            </a:r>
            <a:r>
              <a:rPr lang="es-US" baseline="0" dirty="0" err="1" smtClean="0"/>
              <a:t>utilizados</a:t>
            </a:r>
            <a:r>
              <a:rPr lang="es-US" baseline="0" dirty="0" smtClean="0"/>
              <a:t> provistos por </a:t>
            </a:r>
            <a:r>
              <a:rPr lang="es-US" baseline="0" dirty="0" err="1" smtClean="0"/>
              <a:t>weka</a:t>
            </a:r>
            <a:r>
              <a:rPr lang="es-US" baseline="0" dirty="0" smtClean="0"/>
              <a:t> son parametrizables. Dado que no </a:t>
            </a:r>
            <a:r>
              <a:rPr lang="es-US" baseline="0" dirty="0" err="1" smtClean="0"/>
              <a:t>esxiste</a:t>
            </a:r>
            <a:r>
              <a:rPr lang="es-US" baseline="0" dirty="0" smtClean="0"/>
              <a:t> una base </a:t>
            </a:r>
            <a:r>
              <a:rPr lang="es-US" baseline="0" dirty="0" err="1" smtClean="0"/>
              <a:t>teorica</a:t>
            </a:r>
            <a:r>
              <a:rPr lang="es-US" baseline="0" dirty="0" smtClean="0"/>
              <a:t> completa para determinar los </a:t>
            </a:r>
            <a:r>
              <a:rPr lang="es-US" baseline="0" dirty="0" err="1" smtClean="0"/>
              <a:t>parametros</a:t>
            </a:r>
            <a:r>
              <a:rPr lang="es-US" baseline="0" dirty="0" smtClean="0"/>
              <a:t> </a:t>
            </a:r>
            <a:r>
              <a:rPr lang="es-US" baseline="0" dirty="0" err="1" smtClean="0"/>
              <a:t>optimos</a:t>
            </a:r>
            <a:r>
              <a:rPr lang="es-US" baseline="0" dirty="0" smtClean="0"/>
              <a:t>,  esta tarea fue realizada a prueba y error. </a:t>
            </a:r>
          </a:p>
          <a:p>
            <a:pPr marL="228600" indent="-228600">
              <a:buNone/>
            </a:pPr>
            <a:r>
              <a:rPr lang="es-US" baseline="0" dirty="0" smtClean="0"/>
              <a:t>Se utilizo </a:t>
            </a:r>
            <a:r>
              <a:rPr lang="es-US" baseline="0" dirty="0" err="1" smtClean="0"/>
              <a:t>validacion</a:t>
            </a:r>
            <a:r>
              <a:rPr lang="es-US" baseline="0" dirty="0" smtClean="0"/>
              <a:t> cruzada para probar cada uno del los algoritmos.</a:t>
            </a:r>
          </a:p>
          <a:p>
            <a:pPr marL="228600" indent="-228600">
              <a:buNone/>
            </a:pPr>
            <a:r>
              <a:rPr lang="es-US" baseline="0" dirty="0" err="1" smtClean="0"/>
              <a:t>Regresion</a:t>
            </a:r>
            <a:r>
              <a:rPr lang="es-US" baseline="0" dirty="0" smtClean="0"/>
              <a:t> lineal: la </a:t>
            </a:r>
            <a:r>
              <a:rPr lang="es-US" baseline="0" dirty="0" err="1" smtClean="0"/>
              <a:t>variacion</a:t>
            </a:r>
            <a:r>
              <a:rPr lang="es-US" baseline="0" dirty="0" smtClean="0"/>
              <a:t> de </a:t>
            </a:r>
            <a:r>
              <a:rPr lang="es-US" baseline="0" dirty="0" err="1" smtClean="0"/>
              <a:t>parametros</a:t>
            </a:r>
            <a:r>
              <a:rPr lang="es-US" baseline="0" dirty="0" smtClean="0"/>
              <a:t> no mostro </a:t>
            </a:r>
            <a:r>
              <a:rPr lang="es-US" baseline="0" dirty="0" err="1" smtClean="0"/>
              <a:t>mejorias</a:t>
            </a:r>
            <a:r>
              <a:rPr lang="es-US" baseline="0" dirty="0" smtClean="0"/>
              <a:t> por lo que lo valores por defecto fueron los utilizados</a:t>
            </a:r>
          </a:p>
          <a:p>
            <a:pPr marL="228600" indent="-228600">
              <a:buNone/>
            </a:pPr>
            <a:r>
              <a:rPr lang="es-US" baseline="0" dirty="0" smtClean="0"/>
              <a:t>Arboles modelo: la </a:t>
            </a:r>
            <a:r>
              <a:rPr lang="es-US" baseline="0" dirty="0" err="1" smtClean="0"/>
              <a:t>utilizacion</a:t>
            </a:r>
            <a:r>
              <a:rPr lang="es-US" baseline="0" dirty="0" smtClean="0"/>
              <a:t> de la </a:t>
            </a:r>
            <a:r>
              <a:rPr lang="es-US" baseline="0" dirty="0" err="1" smtClean="0"/>
              <a:t>opcion</a:t>
            </a:r>
            <a:r>
              <a:rPr lang="es-US" baseline="0" dirty="0" smtClean="0"/>
              <a:t> de poda mejoraba notoriamente el rendimiento, el resto de los </a:t>
            </a:r>
            <a:r>
              <a:rPr lang="es-US" baseline="0" dirty="0" err="1" smtClean="0"/>
              <a:t>parametros</a:t>
            </a:r>
            <a:r>
              <a:rPr lang="es-US" baseline="0" dirty="0" smtClean="0"/>
              <a:t> no fueron influyentes pro lo que se utilizaron sus valores por defecto</a:t>
            </a:r>
          </a:p>
          <a:p>
            <a:pPr marL="228600" indent="-228600">
              <a:buNone/>
            </a:pPr>
            <a:r>
              <a:rPr lang="es-US" baseline="0" dirty="0" smtClean="0"/>
              <a:t>Redes neuronales: se jugo mucho con su </a:t>
            </a:r>
            <a:r>
              <a:rPr lang="es-US" baseline="0" dirty="0" err="1" smtClean="0"/>
              <a:t>topologia</a:t>
            </a:r>
            <a:r>
              <a:rPr lang="es-US" baseline="0" dirty="0" smtClean="0"/>
              <a:t> (capas ocultas, nodos y conexiones). 1 capa oculta de 4 nodos presento los mejores resultados. </a:t>
            </a:r>
            <a:r>
              <a:rPr lang="es-US" baseline="0" dirty="0" err="1" smtClean="0"/>
              <a:t>Ademas</a:t>
            </a:r>
            <a:r>
              <a:rPr lang="es-US" baseline="0" dirty="0" smtClean="0"/>
              <a:t> se utilizo una taza de aprendizaje elevada junto con el </a:t>
            </a:r>
            <a:r>
              <a:rPr lang="es-US" baseline="0" dirty="0" err="1" smtClean="0"/>
              <a:t>parametro</a:t>
            </a:r>
            <a:r>
              <a:rPr lang="es-US" baseline="0" dirty="0" smtClean="0"/>
              <a:t> “</a:t>
            </a:r>
            <a:r>
              <a:rPr lang="es-US" baseline="0" dirty="0" err="1" smtClean="0"/>
              <a:t>decay</a:t>
            </a:r>
            <a:r>
              <a:rPr lang="es-US" baseline="0" dirty="0" smtClean="0"/>
              <a:t>”.</a:t>
            </a:r>
          </a:p>
          <a:p>
            <a:pPr marL="228600" indent="-228600">
              <a:buNone/>
            </a:pPr>
            <a:r>
              <a:rPr lang="es-US" baseline="0" dirty="0" smtClean="0"/>
              <a:t>SVM: el </a:t>
            </a:r>
            <a:r>
              <a:rPr lang="es-US" baseline="0" dirty="0" err="1" smtClean="0"/>
              <a:t>parametro</a:t>
            </a:r>
            <a:r>
              <a:rPr lang="es-US" baseline="0" dirty="0" smtClean="0"/>
              <a:t> mas influyente en este fue el </a:t>
            </a:r>
            <a:r>
              <a:rPr lang="es-US" baseline="0" dirty="0" err="1" smtClean="0"/>
              <a:t>alg</a:t>
            </a:r>
            <a:r>
              <a:rPr lang="es-US" baseline="0" dirty="0" smtClean="0"/>
              <a:t> de la </a:t>
            </a:r>
            <a:r>
              <a:rPr lang="es-US" baseline="0" dirty="0" err="1" smtClean="0"/>
              <a:t>funcion</a:t>
            </a:r>
            <a:r>
              <a:rPr lang="es-US" baseline="0" dirty="0" smtClean="0"/>
              <a:t> de kernel, la que mejores resultados mostro fue la </a:t>
            </a:r>
            <a:r>
              <a:rPr lang="es-US" baseline="0" dirty="0" err="1" smtClean="0"/>
              <a:t>Funcion</a:t>
            </a:r>
            <a:r>
              <a:rPr lang="es-US" baseline="0" dirty="0" smtClean="0"/>
              <a:t> Radial </a:t>
            </a:r>
            <a:r>
              <a:rPr lang="es-US" baseline="0" dirty="0" err="1" smtClean="0"/>
              <a:t>Basica</a:t>
            </a:r>
            <a:r>
              <a:rPr lang="es-US" baseline="0" dirty="0" smtClean="0"/>
              <a:t> (RBF) junto con un valor Gamma apropiado (0,5)</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4</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Para</a:t>
            </a:r>
            <a:r>
              <a:rPr lang="es-US" baseline="0" dirty="0" smtClean="0"/>
              <a:t> la</a:t>
            </a:r>
            <a:r>
              <a:rPr lang="es-US" dirty="0" smtClean="0"/>
              <a:t> </a:t>
            </a:r>
            <a:r>
              <a:rPr lang="es-US" dirty="0" err="1" smtClean="0"/>
              <a:t>evaluacion</a:t>
            </a:r>
            <a:r>
              <a:rPr lang="es-US" dirty="0" smtClean="0"/>
              <a:t> de los clasificadores se</a:t>
            </a:r>
            <a:r>
              <a:rPr lang="es-US" baseline="0" dirty="0" smtClean="0"/>
              <a:t> utilizo la </a:t>
            </a:r>
            <a:r>
              <a:rPr lang="es-US" baseline="0" dirty="0" err="1" smtClean="0"/>
              <a:t>tecnica</a:t>
            </a:r>
            <a:r>
              <a:rPr lang="es-US" baseline="0" dirty="0" smtClean="0"/>
              <a:t> de </a:t>
            </a:r>
            <a:r>
              <a:rPr lang="es-US" baseline="0" dirty="0" err="1" smtClean="0"/>
              <a:t>validacion</a:t>
            </a:r>
            <a:r>
              <a:rPr lang="es-US" baseline="0" dirty="0" smtClean="0"/>
              <a:t> cruzada de 10 conjuntos. En cada </a:t>
            </a:r>
            <a:r>
              <a:rPr lang="es-US" baseline="0" dirty="0" err="1" smtClean="0"/>
              <a:t>evaluacion</a:t>
            </a:r>
            <a:r>
              <a:rPr lang="es-US" baseline="0" dirty="0" smtClean="0"/>
              <a:t> la </a:t>
            </a:r>
            <a:r>
              <a:rPr lang="es-US" baseline="0" dirty="0" err="1" smtClean="0"/>
              <a:t>validacion</a:t>
            </a:r>
            <a:r>
              <a:rPr lang="es-US" baseline="0" dirty="0" smtClean="0"/>
              <a:t> cruzada fue corrida 10 veces, en cada una se variaron las instancias que componen cada conjunto, finalmente la </a:t>
            </a:r>
            <a:r>
              <a:rPr lang="es-US" baseline="0" dirty="0" err="1" smtClean="0"/>
              <a:t>evaluacion</a:t>
            </a:r>
            <a:r>
              <a:rPr lang="es-US" baseline="0" dirty="0" smtClean="0"/>
              <a:t> final del clasificador consiste en el promedio de estas 10 corridas resultando en un clasificador mas confiable</a:t>
            </a:r>
          </a:p>
          <a:p>
            <a:endParaRPr lang="es-US" baseline="0" dirty="0" smtClean="0"/>
          </a:p>
          <a:p>
            <a:r>
              <a:rPr lang="es-US" dirty="0" smtClean="0"/>
              <a:t>Para evaluar</a:t>
            </a:r>
            <a:r>
              <a:rPr lang="es-US" baseline="0" dirty="0" smtClean="0"/>
              <a:t> el desempeño de los clasificadores los que se hace es utilizar instancias de prueba cuya clase se conoce y realizar la </a:t>
            </a:r>
            <a:r>
              <a:rPr lang="es-US" baseline="0" dirty="0" err="1" smtClean="0"/>
              <a:t>predicicon</a:t>
            </a:r>
            <a:r>
              <a:rPr lang="es-US" baseline="0" dirty="0" smtClean="0"/>
              <a:t> de dicha clase, luego se compara el valor predicho contra  el valor real. Repitiendo esto con un conjunto de instancias significante y utilizando indicadores </a:t>
            </a:r>
            <a:r>
              <a:rPr lang="es-US" baseline="0" dirty="0" err="1" smtClean="0"/>
              <a:t>estadisticos</a:t>
            </a:r>
            <a:r>
              <a:rPr lang="es-US" baseline="0" dirty="0" smtClean="0"/>
              <a:t> podemos determinar el rendimiento del clasificador y compararlo con otros.</a:t>
            </a:r>
          </a:p>
          <a:p>
            <a:endParaRPr lang="es-US" baseline="0" dirty="0" smtClean="0"/>
          </a:p>
          <a:p>
            <a:r>
              <a:rPr lang="es-US" baseline="0" dirty="0" smtClean="0"/>
              <a:t>Las </a:t>
            </a:r>
            <a:r>
              <a:rPr lang="es-US" baseline="0" dirty="0" err="1" smtClean="0"/>
              <a:t>metricas</a:t>
            </a:r>
            <a:r>
              <a:rPr lang="es-US" baseline="0" dirty="0" smtClean="0"/>
              <a:t> evaluadas fueron :</a:t>
            </a:r>
          </a:p>
          <a:p>
            <a:r>
              <a:rPr lang="es-US" baseline="0" dirty="0" err="1" smtClean="0"/>
              <a:t>Correlacion</a:t>
            </a:r>
            <a:r>
              <a:rPr lang="es-US" baseline="0" dirty="0" smtClean="0"/>
              <a:t> : la cual nos indica el grado de </a:t>
            </a:r>
            <a:r>
              <a:rPr lang="es-US" baseline="0" dirty="0" err="1" smtClean="0"/>
              <a:t>relacion</a:t>
            </a:r>
            <a:r>
              <a:rPr lang="es-US" baseline="0" dirty="0" smtClean="0"/>
              <a:t> entre el valor predicho y el verdadero. Esta toma un valor entre -1 y 1 donde los extremos denotan un alto grado de </a:t>
            </a:r>
            <a:r>
              <a:rPr lang="es-US" baseline="0" dirty="0" err="1" smtClean="0"/>
              <a:t>correlacion</a:t>
            </a:r>
            <a:r>
              <a:rPr lang="es-US" baseline="0" dirty="0" smtClean="0"/>
              <a:t>, lo cual es bueno, mientras que los valores cercanos a cero denotan baja </a:t>
            </a:r>
            <a:r>
              <a:rPr lang="es-US" baseline="0" dirty="0" err="1" smtClean="0"/>
              <a:t>correlacion</a:t>
            </a:r>
            <a:r>
              <a:rPr lang="es-US" baseline="0" dirty="0" smtClean="0"/>
              <a:t>.</a:t>
            </a:r>
          </a:p>
          <a:p>
            <a:r>
              <a:rPr lang="es-US" baseline="0" dirty="0" smtClean="0"/>
              <a:t>MAE: El error absoluto medio indica el promedio de la diferencia entre el valor predicho y el real. Mientras menor sea este valor mejor </a:t>
            </a:r>
            <a:r>
              <a:rPr lang="es-US" baseline="0" dirty="0" err="1" smtClean="0"/>
              <a:t>sera</a:t>
            </a:r>
            <a:r>
              <a:rPr lang="es-US" baseline="0" dirty="0" smtClean="0"/>
              <a:t> el rendimiento del clasificador.</a:t>
            </a:r>
          </a:p>
          <a:p>
            <a:endParaRPr lang="es-US" baseline="0" dirty="0" smtClean="0"/>
          </a:p>
          <a:p>
            <a:r>
              <a:rPr lang="es-US" baseline="0" dirty="0" smtClean="0"/>
              <a:t>Modelos de instancia: Como dijo </a:t>
            </a:r>
            <a:r>
              <a:rPr lang="es-US" baseline="0" dirty="0" err="1" smtClean="0"/>
              <a:t>estebna</a:t>
            </a:r>
            <a:r>
              <a:rPr lang="es-US" baseline="0" dirty="0" smtClean="0"/>
              <a:t> hace un ratito , se experimentaron con diferentes modelos de instancia buscando los atributos que mejores resultados generaban.</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5</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En la imagen</a:t>
            </a:r>
            <a:r>
              <a:rPr lang="es-US" baseline="0" dirty="0" smtClean="0"/>
              <a:t> de Oahu vemos los distintos puntos del modelo que rodean a la isla, junto con las olas que utilizamos en nuestro estudio. Estos fueron los que elegimos en primera </a:t>
            </a:r>
            <a:r>
              <a:rPr lang="es-US" baseline="0" dirty="0" err="1" smtClean="0"/>
              <a:t>instacia</a:t>
            </a:r>
            <a:r>
              <a:rPr lang="es-US" baseline="0" dirty="0" smtClean="0"/>
              <a:t> para evaluar cual se iba a utilizar para entrenar un clasificador para cada ola dado que son los mas cercanos a las distintas costas que presenta la isla.</a:t>
            </a:r>
            <a:endParaRPr lang="es-US" dirty="0" smtClean="0"/>
          </a:p>
          <a:p>
            <a:endParaRPr lang="es-US" dirty="0" smtClean="0"/>
          </a:p>
          <a:p>
            <a:r>
              <a:rPr lang="es-US" dirty="0" smtClean="0"/>
              <a:t>Para elegir</a:t>
            </a:r>
            <a:r>
              <a:rPr lang="es-US" baseline="0" dirty="0" smtClean="0"/>
              <a:t> el </a:t>
            </a:r>
            <a:r>
              <a:rPr lang="es-US" baseline="0" dirty="0" err="1" smtClean="0"/>
              <a:t>gridpoint</a:t>
            </a:r>
            <a:r>
              <a:rPr lang="es-US" baseline="0" dirty="0" smtClean="0"/>
              <a:t> a utilizar para entrenar cada una de las olas del estudio lo que hicimos fue entrenar por cada ola 4 clasificadores (uno por cada </a:t>
            </a:r>
            <a:r>
              <a:rPr lang="es-US" baseline="0" dirty="0" err="1" smtClean="0"/>
              <a:t>Gridpoint</a:t>
            </a:r>
            <a:r>
              <a:rPr lang="es-US" baseline="0" dirty="0" smtClean="0"/>
              <a:t> que se ve en la figura). Finalmente utilizando las </a:t>
            </a:r>
            <a:r>
              <a:rPr lang="es-US" baseline="0" dirty="0" err="1" smtClean="0"/>
              <a:t>metricas</a:t>
            </a:r>
            <a:r>
              <a:rPr lang="es-US" baseline="0" dirty="0" smtClean="0"/>
              <a:t> de </a:t>
            </a:r>
            <a:r>
              <a:rPr lang="es-US" baseline="0" dirty="0" err="1" smtClean="0"/>
              <a:t>evaluacion</a:t>
            </a:r>
            <a:r>
              <a:rPr lang="es-US" baseline="0" dirty="0" smtClean="0"/>
              <a:t> comentadas antes, elegimos el que mejores resultados mostro para cada ola, como se ve en la tabla. Esto a su vez lo hicimos con 2 o 3 modelos de instancia distintos, y todos daban resultados similares</a:t>
            </a:r>
          </a:p>
          <a:p>
            <a:r>
              <a:rPr lang="es-US" baseline="0" dirty="0" smtClean="0"/>
              <a:t>La tabla muestra los resultados con uno de ellos usando SVM.</a:t>
            </a:r>
          </a:p>
          <a:p>
            <a:endParaRPr lang="es-US" baseline="0" dirty="0" smtClean="0"/>
          </a:p>
          <a:p>
            <a:r>
              <a:rPr lang="es-US" baseline="0" dirty="0" smtClean="0"/>
              <a:t>Entre otras pruebas, como ya dijo esteban, se entrenaron clasificadores utilizando mas de un </a:t>
            </a:r>
            <a:r>
              <a:rPr lang="es-US" baseline="0" dirty="0" err="1" smtClean="0"/>
              <a:t>gridpoint</a:t>
            </a:r>
            <a:r>
              <a:rPr lang="es-US" baseline="0" dirty="0" smtClean="0"/>
              <a:t> para una ola especifica, pero dado que los resultados no fueron buenos, esta estrategia la descartamos tempranamente.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6</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Finalmente</a:t>
            </a:r>
            <a:r>
              <a:rPr lang="es-US" baseline="0" dirty="0" smtClean="0"/>
              <a:t> el ultimo aspecto a tener en cuenta para en esta fase de </a:t>
            </a:r>
            <a:r>
              <a:rPr lang="es-US" baseline="0" dirty="0" err="1" smtClean="0"/>
              <a:t>experimentacion</a:t>
            </a:r>
            <a:r>
              <a:rPr lang="es-US" baseline="0" dirty="0" smtClean="0"/>
              <a:t> para obtener el clasificador optimo, fue el tamaño del conjunto de entrenamiento optimo para entrenar el clasificador. Se hicieron numerosas pruebas usando una SVM con conjuntos de 5, 50, 100, 200, 500, 1000, 2000 … instancias evaluando nuevamente los resultados en </a:t>
            </a:r>
            <a:r>
              <a:rPr lang="es-US" baseline="0" dirty="0" err="1" smtClean="0"/>
              <a:t>terminos</a:t>
            </a:r>
            <a:r>
              <a:rPr lang="es-US" baseline="0" dirty="0" smtClean="0"/>
              <a:t> de </a:t>
            </a:r>
            <a:r>
              <a:rPr lang="es-US" baseline="0" dirty="0" err="1" smtClean="0"/>
              <a:t>correlacion</a:t>
            </a:r>
            <a:r>
              <a:rPr lang="es-US" baseline="0" dirty="0" smtClean="0"/>
              <a:t> y MAE. </a:t>
            </a:r>
          </a:p>
          <a:p>
            <a:endParaRPr lang="es-US" baseline="0" dirty="0" smtClean="0"/>
          </a:p>
          <a:p>
            <a:r>
              <a:rPr lang="es-US" baseline="0" dirty="0" smtClean="0"/>
              <a:t>En todos los casos se noto que a medida que se incrementaba el tamaño del conjunto de instancias de entrenamiento, mejoraba el rendimiento del clasificador resultante, hasta alcanzar un tamaño en el cual “converge”.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7</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err="1" smtClean="0"/>
              <a:t>Graficamente</a:t>
            </a:r>
            <a:r>
              <a:rPr lang="es-US" baseline="0" dirty="0" smtClean="0"/>
              <a:t> vemos como se van ajustando los valores de </a:t>
            </a:r>
            <a:r>
              <a:rPr lang="es-US" baseline="0" dirty="0" err="1" smtClean="0"/>
              <a:t>correlacion</a:t>
            </a:r>
            <a:r>
              <a:rPr lang="es-US" baseline="0" dirty="0" smtClean="0"/>
              <a:t> y MAE para cada una de las olas estudiadas a medida que agrandamos el conjunto de entrenamiento. Se ven cambios abruptos a medida que alcanzamos las 100 instancias que luego se va </a:t>
            </a:r>
            <a:r>
              <a:rPr lang="es-US" baseline="0" dirty="0" err="1" smtClean="0"/>
              <a:t>atenueando</a:t>
            </a:r>
            <a:r>
              <a:rPr lang="es-US" baseline="0" dirty="0" smtClean="0"/>
              <a:t> a medida que aumentamos aun mas el tamaño de los conjuntos.</a:t>
            </a:r>
          </a:p>
          <a:p>
            <a:endParaRPr lang="es-US" baseline="0" dirty="0" smtClean="0"/>
          </a:p>
          <a:p>
            <a:r>
              <a:rPr lang="es-US" baseline="0" dirty="0" smtClean="0"/>
              <a:t>En las imágenes se ve que para Sunset, Makaha  y Makapuu se alcanza estabilizar el rendimiento a partir de las 200 instancias aproximadamente (equivalente a 6 meses de observaciones </a:t>
            </a:r>
            <a:r>
              <a:rPr lang="es-US" baseline="0" dirty="0" err="1" smtClean="0"/>
              <a:t>aprox</a:t>
            </a:r>
            <a:r>
              <a:rPr lang="es-US" baseline="0" dirty="0" smtClean="0"/>
              <a:t>), mientras que Diamond head y Ala </a:t>
            </a:r>
            <a:r>
              <a:rPr lang="es-US" baseline="0" dirty="0" err="1" smtClean="0"/>
              <a:t>moana</a:t>
            </a:r>
            <a:r>
              <a:rPr lang="es-US" baseline="0" dirty="0" smtClean="0"/>
              <a:t> se estabilizan aproximadamente a partir de las 600 instancias, entre 12 y 24 meses de observaciones.</a:t>
            </a:r>
          </a:p>
          <a:p>
            <a:endParaRPr lang="es-US" baseline="0" dirty="0" smtClean="0"/>
          </a:p>
          <a:p>
            <a:r>
              <a:rPr lang="es-US" baseline="0" dirty="0" smtClean="0"/>
              <a:t>Estos </a:t>
            </a:r>
            <a:r>
              <a:rPr lang="es-US" baseline="0" dirty="0" err="1" smtClean="0"/>
              <a:t>graficos</a:t>
            </a:r>
            <a:r>
              <a:rPr lang="es-US" baseline="0" dirty="0" smtClean="0"/>
              <a:t> representan clasificadores del tipo SVM que como vamos a ver a </a:t>
            </a:r>
            <a:r>
              <a:rPr lang="es-US" baseline="0" dirty="0" err="1" smtClean="0"/>
              <a:t>continuacion</a:t>
            </a:r>
            <a:r>
              <a:rPr lang="es-US" baseline="0" dirty="0" smtClean="0"/>
              <a:t> fue el que resulto optimo luego de las pruebas..</a:t>
            </a:r>
          </a:p>
          <a:p>
            <a:endParaRPr lang="es-US" baseline="0" dirty="0" smtClean="0"/>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8</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a:t>
            </a:r>
            <a:r>
              <a:rPr lang="es-US" baseline="0" dirty="0" smtClean="0"/>
              <a:t> vez que tenemos todo claro, es decir, conocemos las olas que vamos a estudiar y disponemos </a:t>
            </a:r>
            <a:r>
              <a:rPr lang="es-US" baseline="0" dirty="0" err="1" smtClean="0"/>
              <a:t>informacion</a:t>
            </a:r>
            <a:r>
              <a:rPr lang="es-US" baseline="0" dirty="0" smtClean="0"/>
              <a:t> </a:t>
            </a:r>
            <a:r>
              <a:rPr lang="es-US" baseline="0" dirty="0" err="1" smtClean="0"/>
              <a:t>historica</a:t>
            </a:r>
            <a:r>
              <a:rPr lang="es-US" baseline="0" dirty="0" smtClean="0"/>
              <a:t> suficiente acerca de la altura de la ola (2 años), tenemos la </a:t>
            </a:r>
            <a:r>
              <a:rPr lang="es-US" baseline="0" dirty="0" err="1" smtClean="0"/>
              <a:t>implementacion</a:t>
            </a:r>
            <a:r>
              <a:rPr lang="es-US" baseline="0" dirty="0" smtClean="0"/>
              <a:t> de los algoritmos de </a:t>
            </a:r>
            <a:r>
              <a:rPr lang="es-US" baseline="0" dirty="0" err="1" smtClean="0"/>
              <a:t>ap</a:t>
            </a:r>
            <a:r>
              <a:rPr lang="es-US" baseline="0" dirty="0" smtClean="0"/>
              <a:t> de maquina a utilizar (en nuestro caso usando WEKA), tenemos definidos un conjunto de modelos de instancia, disponemos de </a:t>
            </a:r>
            <a:r>
              <a:rPr lang="es-US" baseline="0" dirty="0" err="1" smtClean="0"/>
              <a:t>metricas</a:t>
            </a:r>
            <a:r>
              <a:rPr lang="es-US" baseline="0" dirty="0" smtClean="0"/>
              <a:t> para evaluar el rendimiento de los clasificadores resultantes, tenemos historial con </a:t>
            </a:r>
            <a:r>
              <a:rPr lang="es-US" baseline="0" dirty="0" err="1" smtClean="0"/>
              <a:t>informacion</a:t>
            </a:r>
            <a:r>
              <a:rPr lang="es-US" baseline="0" dirty="0" smtClean="0"/>
              <a:t> de altamar de los mismos </a:t>
            </a:r>
            <a:r>
              <a:rPr lang="es-US" baseline="0" dirty="0" err="1" smtClean="0"/>
              <a:t>dias</a:t>
            </a:r>
            <a:r>
              <a:rPr lang="es-US" baseline="0" dirty="0" smtClean="0"/>
              <a:t> en que tenemos las observaciones visuales costeras, y tenemos definido el tamaño del conjunto de instancias de entrenamiento optimo, estamos en condiciones de combinar todos los algoritmos de </a:t>
            </a:r>
            <a:r>
              <a:rPr lang="es-US" baseline="0" dirty="0" err="1" smtClean="0"/>
              <a:t>ap</a:t>
            </a:r>
            <a:r>
              <a:rPr lang="es-US" baseline="0" dirty="0" smtClean="0"/>
              <a:t> de maquina con los diferentes modelos de instancia, para cada playa con el fin de obtener, luego de evaluarlos </a:t>
            </a:r>
            <a:r>
              <a:rPr lang="es-US" baseline="0" dirty="0" err="1" smtClean="0"/>
              <a:t>estadisticamente</a:t>
            </a:r>
            <a:r>
              <a:rPr lang="es-US" baseline="0" dirty="0" smtClean="0"/>
              <a:t> cual es la </a:t>
            </a:r>
            <a:r>
              <a:rPr lang="es-US" baseline="0" dirty="0" err="1" smtClean="0"/>
              <a:t>combinacion</a:t>
            </a:r>
            <a:r>
              <a:rPr lang="es-US" baseline="0" dirty="0" smtClean="0"/>
              <a:t> optima algoritmo/modelo de instancia, para poder generar clasificadores especializados para cualquier otra ola que se quiera estudiar.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9</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Esta tabla resume</a:t>
            </a:r>
            <a:r>
              <a:rPr lang="es-US" baseline="0" dirty="0" smtClean="0"/>
              <a:t> todas las tablas de la </a:t>
            </a:r>
            <a:r>
              <a:rPr lang="es-US" baseline="0" dirty="0" err="1" smtClean="0"/>
              <a:t>seccion</a:t>
            </a:r>
            <a:r>
              <a:rPr lang="es-US" baseline="0" dirty="0" smtClean="0"/>
              <a:t> de resultados generales en el informe. Muestra </a:t>
            </a:r>
            <a:r>
              <a:rPr lang="es-US" baseline="0" dirty="0" err="1" smtClean="0"/>
              <a:t>unicamente</a:t>
            </a:r>
            <a:r>
              <a:rPr lang="es-US" baseline="0" dirty="0" smtClean="0"/>
              <a:t> las combinaciones optimas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a:t>
            </a:r>
            <a:r>
              <a:rPr lang="es-US" baseline="0" dirty="0" err="1" smtClean="0"/>
              <a:t>instacia</a:t>
            </a:r>
            <a:r>
              <a:rPr lang="es-US" baseline="0" dirty="0" smtClean="0"/>
              <a:t> para cada playa. En todas las olas salve Makapuu vemos que el algoritmos mas eficiente son SVM, </a:t>
            </a:r>
            <a:r>
              <a:rPr lang="es-US" baseline="0" dirty="0" err="1" smtClean="0"/>
              <a:t>mierntras</a:t>
            </a:r>
            <a:r>
              <a:rPr lang="es-US" baseline="0" dirty="0" smtClean="0"/>
              <a:t> que esta ultima presenta como segunda mejor </a:t>
            </a:r>
            <a:r>
              <a:rPr lang="es-US" baseline="0" dirty="0" err="1" smtClean="0"/>
              <a:t>combinacion</a:t>
            </a:r>
            <a:r>
              <a:rPr lang="es-US" baseline="0" dirty="0" smtClean="0"/>
              <a:t> el algoritmo de </a:t>
            </a:r>
            <a:r>
              <a:rPr lang="es-US" baseline="0" dirty="0" err="1" smtClean="0"/>
              <a:t>Arbol</a:t>
            </a:r>
            <a:r>
              <a:rPr lang="es-US" baseline="0" dirty="0" smtClean="0"/>
              <a:t> Modelo.</a:t>
            </a:r>
            <a:r>
              <a:rPr lang="es-ES" baseline="0" dirty="0" smtClean="0"/>
              <a:t> De esta tabla resulta </a:t>
            </a:r>
            <a:r>
              <a:rPr lang="es-ES" baseline="0" dirty="0" err="1" smtClean="0"/>
              <a:t>facil</a:t>
            </a:r>
            <a:r>
              <a:rPr lang="es-ES" baseline="0" dirty="0" smtClean="0"/>
              <a:t> concluir que las SVM es el algoritmo mas eficiente de nuestro estudio y por ende el que usamos finalmente en el sistema desarrollado.</a:t>
            </a:r>
          </a:p>
          <a:p>
            <a:endParaRPr lang="es-US" baseline="0" dirty="0" smtClean="0"/>
          </a:p>
          <a:p>
            <a:r>
              <a:rPr lang="es-US" baseline="0" dirty="0" smtClean="0"/>
              <a:t>Falta determinar el modelo de instancia optimo. De la misma tabla vemos que </a:t>
            </a:r>
            <a:r>
              <a:rPr lang="es-US" baseline="0" dirty="0" err="1" smtClean="0"/>
              <a:t>ne</a:t>
            </a:r>
            <a:r>
              <a:rPr lang="es-US" baseline="0" dirty="0" smtClean="0"/>
              <a:t> las playas Ala Moana y Diamond y Makapuu , WW3Last3DaysStrategy es el optimo, mientras que en Sunset y Makaha es el segundo mejor. Como nuestro objetivo es elegir el algoritmo optimo en general para todas nuestras pruebas, con quedamos con WW3Last3DaysStrategy  como uno de los mas eficientes todos los casos.</a:t>
            </a:r>
          </a:p>
          <a:p>
            <a:endParaRPr lang="es-US" baseline="0" dirty="0" smtClean="0"/>
          </a:p>
          <a:p>
            <a:r>
              <a:rPr lang="es-US" baseline="0" dirty="0" smtClean="0"/>
              <a:t>De esta manera concluimos que la </a:t>
            </a:r>
            <a:r>
              <a:rPr lang="es-US" baseline="0" dirty="0" err="1" smtClean="0"/>
              <a:t>ocmbinacion</a:t>
            </a:r>
            <a:r>
              <a:rPr lang="es-US" baseline="0" dirty="0" smtClean="0"/>
              <a:t> optima clasificador/modelo es SVM/WW3Last3DaysStrategy</a:t>
            </a:r>
          </a:p>
          <a:p>
            <a:endParaRPr lang="es-US" baseline="0" dirty="0" smtClean="0"/>
          </a:p>
          <a:p>
            <a:r>
              <a:rPr lang="es-US" baseline="0" dirty="0" smtClean="0"/>
              <a:t>Algo para remarcar que no aparece en la tabla porque solo mostramos los mejores resultados para cada ola, fue que los algoritmos no </a:t>
            </a:r>
            <a:r>
              <a:rPr lang="es-US" baseline="0" dirty="0" err="1" smtClean="0"/>
              <a:t>lienales</a:t>
            </a:r>
            <a:r>
              <a:rPr lang="es-US" baseline="0" dirty="0" smtClean="0"/>
              <a:t> presentaron mucho mejores resultados que el de </a:t>
            </a:r>
            <a:r>
              <a:rPr lang="es-US" baseline="0" dirty="0" err="1" smtClean="0"/>
              <a:t>regresion</a:t>
            </a:r>
            <a:r>
              <a:rPr lang="es-US" baseline="0" dirty="0" smtClean="0"/>
              <a:t> lineal. </a:t>
            </a:r>
          </a:p>
          <a:p>
            <a:r>
              <a:rPr lang="es-US" baseline="0" dirty="0" smtClean="0"/>
              <a:t>Es </a:t>
            </a:r>
            <a:r>
              <a:rPr lang="es-US" baseline="0" dirty="0" err="1" smtClean="0"/>
              <a:t>comun</a:t>
            </a:r>
            <a:r>
              <a:rPr lang="es-US" baseline="0" dirty="0" smtClean="0"/>
              <a:t> que cuando las lecturas en altamar son similares en su </a:t>
            </a:r>
            <a:r>
              <a:rPr lang="es-US" baseline="0" dirty="0" err="1" smtClean="0"/>
              <a:t>mayoria</a:t>
            </a:r>
            <a:r>
              <a:rPr lang="es-US" baseline="0" dirty="0" smtClean="0"/>
              <a:t> a las observaciones visuales, la diferencia de </a:t>
            </a:r>
            <a:r>
              <a:rPr lang="es-US" baseline="0" dirty="0" err="1" smtClean="0"/>
              <a:t>performnace</a:t>
            </a:r>
            <a:r>
              <a:rPr lang="es-US" baseline="0" dirty="0" smtClean="0"/>
              <a:t> de ambos tipos de algoritmos (lineales y no lineales) sea muy pequeña (en estos </a:t>
            </a:r>
            <a:r>
              <a:rPr lang="es-US" baseline="0" dirty="0" err="1" smtClean="0"/>
              <a:t>casso</a:t>
            </a:r>
            <a:r>
              <a:rPr lang="es-US" baseline="0" dirty="0" smtClean="0"/>
              <a:t> no hay mucho que predecir), caso contrario, la diferencia de performance entre ambos tipos de algoritmos se hace muy notoria siendo mucho mas efectivos los no lineales. Esto se puede ver en olas como la de Sunset y Makaha (ambos tipos de </a:t>
            </a:r>
            <a:r>
              <a:rPr lang="es-US" baseline="0" dirty="0" err="1" smtClean="0"/>
              <a:t>alg</a:t>
            </a:r>
            <a:r>
              <a:rPr lang="es-US" baseline="0" dirty="0" smtClean="0"/>
              <a:t> resultan similares) , o en Makapuu, DH o Ala </a:t>
            </a:r>
            <a:r>
              <a:rPr lang="es-US" baseline="0" dirty="0" err="1" smtClean="0"/>
              <a:t>moana</a:t>
            </a:r>
            <a:r>
              <a:rPr lang="es-US" baseline="0" dirty="0" smtClean="0"/>
              <a:t> en el cual la diferencia entre ambos tipos es muy notoria.</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10</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 vez que elegimos</a:t>
            </a:r>
            <a:r>
              <a:rPr lang="es-US" baseline="0" dirty="0" smtClean="0"/>
              <a:t> la </a:t>
            </a:r>
            <a:r>
              <a:rPr lang="es-US" baseline="0" dirty="0" err="1" smtClean="0"/>
              <a:t>combinacion</a:t>
            </a:r>
            <a:r>
              <a:rPr lang="es-US" baseline="0" dirty="0" smtClean="0"/>
              <a:t> optima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instancia, utilizamos esta misma para evaluar cada una de las olas de la isla de Oahu para poder determinar que el uso de algoritmos de aprendizaje de maquina para </a:t>
            </a:r>
            <a:r>
              <a:rPr lang="es-US" baseline="0" dirty="0" err="1" smtClean="0"/>
              <a:t>pronosticos</a:t>
            </a:r>
            <a:r>
              <a:rPr lang="es-US" baseline="0" dirty="0" smtClean="0"/>
              <a:t> de oleaje es una </a:t>
            </a:r>
            <a:r>
              <a:rPr lang="es-US" baseline="0" dirty="0" err="1" smtClean="0"/>
              <a:t>tecnica</a:t>
            </a:r>
            <a:r>
              <a:rPr lang="es-US" baseline="0" dirty="0" smtClean="0"/>
              <a:t> viable.</a:t>
            </a:r>
          </a:p>
          <a:p>
            <a:endParaRPr lang="es-US" baseline="0" dirty="0" smtClean="0"/>
          </a:p>
          <a:p>
            <a:r>
              <a:rPr lang="es-US" baseline="0" dirty="0" smtClean="0"/>
              <a:t>Para esto lo que hicimos fue para cada ola calcular la </a:t>
            </a:r>
            <a:r>
              <a:rPr lang="es-US" baseline="0" dirty="0" err="1" smtClean="0"/>
              <a:t>correlacion</a:t>
            </a:r>
            <a:r>
              <a:rPr lang="es-US" baseline="0" dirty="0" smtClean="0"/>
              <a:t> y MAE resultante al contrastar los </a:t>
            </a:r>
            <a:r>
              <a:rPr lang="es-US" baseline="0" dirty="0" err="1" smtClean="0"/>
              <a:t>pronosticos</a:t>
            </a:r>
            <a:r>
              <a:rPr lang="es-US" baseline="0" dirty="0" smtClean="0"/>
              <a:t> del sistema WW3 con las observaciones visuales de lo ocurrido en la costa (Que es lo que usan la </a:t>
            </a:r>
            <a:r>
              <a:rPr lang="es-US" baseline="0" dirty="0" err="1" smtClean="0"/>
              <a:t>mayoria</a:t>
            </a:r>
            <a:r>
              <a:rPr lang="es-US" baseline="0" dirty="0" smtClean="0"/>
              <a:t> de los sistemas de pronostico existentes). Y luego hicimos el mismo estudio pero esta vez contrastando los </a:t>
            </a:r>
            <a:r>
              <a:rPr lang="es-US" baseline="0" dirty="0" err="1" smtClean="0"/>
              <a:t>pronosticos</a:t>
            </a:r>
            <a:r>
              <a:rPr lang="es-US" baseline="0" dirty="0" smtClean="0"/>
              <a:t> de nuestro clasificador previamente entrenado contra las observaciones visuales costeras. </a:t>
            </a:r>
          </a:p>
          <a:p>
            <a:endParaRPr lang="es-US" baseline="0" dirty="0" smtClean="0"/>
          </a:p>
          <a:p>
            <a:r>
              <a:rPr lang="es-US" baseline="0" dirty="0" smtClean="0"/>
              <a:t>Como se ven en las tablas , mejoramos en un 7% la </a:t>
            </a:r>
            <a:r>
              <a:rPr lang="es-US" baseline="0" dirty="0" err="1" smtClean="0"/>
              <a:t>correlacion</a:t>
            </a:r>
            <a:r>
              <a:rPr lang="es-US" baseline="0" dirty="0" smtClean="0"/>
              <a:t> y redujimos en 0,53 metros el MAE. Lo que demuestra que el uso de algoritmos de </a:t>
            </a:r>
            <a:r>
              <a:rPr lang="es-US" baseline="0" dirty="0" err="1" smtClean="0"/>
              <a:t>apren</a:t>
            </a:r>
            <a:r>
              <a:rPr lang="es-US" baseline="0" dirty="0" smtClean="0"/>
              <a:t>. De maquina para </a:t>
            </a:r>
            <a:r>
              <a:rPr lang="es-US" baseline="0" dirty="0" err="1" smtClean="0"/>
              <a:t>pronosticos</a:t>
            </a:r>
            <a:r>
              <a:rPr lang="es-US" baseline="0" dirty="0" smtClean="0"/>
              <a:t> es una </a:t>
            </a:r>
            <a:r>
              <a:rPr lang="es-US" baseline="0" dirty="0" err="1" smtClean="0"/>
              <a:t>tecnica</a:t>
            </a:r>
            <a:r>
              <a:rPr lang="es-US" baseline="0" dirty="0" smtClean="0"/>
              <a:t> efectiva y superior.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11</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Con este enfoque logramos demostrar que el uso de algoritmos de aprendizaje de maquina son una herramienta efectiva y viable para realizar pronósticos de oleaje y del comportamiento del mar, mejorando también los resultados e información ofrecidos por modelos matemáticos desarrollados para el mismo fin. Las mejoras detectadas con el uso de Maquinas de soporte vectorial para predicción sobre la utilización del modelo WAVEWATCH fueron contundentes, ofreciendo incrementos de hasta un 50% en la correlación, y una reducción del MAE de hasta un 60% del original. </a:t>
            </a:r>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13</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841DEE1-7CBC-4AC5-8CB0-36222882615A}" type="datetimeFigureOut">
              <a:rPr lang="es-AR" smtClean="0"/>
              <a:pPr/>
              <a:t>08/08/2010</a:t>
            </a:fld>
            <a:endParaRPr lang="es-AR"/>
          </a:p>
        </p:txBody>
      </p:sp>
      <p:sp>
        <p:nvSpPr>
          <p:cNvPr id="19" name="Footer Placeholder 18"/>
          <p:cNvSpPr>
            <a:spLocks noGrp="1"/>
          </p:cNvSpPr>
          <p:nvPr>
            <p:ph type="ftr" sz="quarter" idx="11"/>
          </p:nvPr>
        </p:nvSpPr>
        <p:spPr/>
        <p:txBody>
          <a:bodyPr/>
          <a:lstStyle/>
          <a:p>
            <a:endParaRPr lang="es-AR"/>
          </a:p>
        </p:txBody>
      </p:sp>
      <p:sp>
        <p:nvSpPr>
          <p:cNvPr id="27" name="Slide Number Placeholder 26"/>
          <p:cNvSpPr>
            <a:spLocks noGrp="1"/>
          </p:cNvSpPr>
          <p:nvPr>
            <p:ph type="sldNum" sz="quarter" idx="12"/>
          </p:nvPr>
        </p:nvSpPr>
        <p:spPr/>
        <p:txBody>
          <a:bodyPr/>
          <a:lstStyle/>
          <a:p>
            <a:fld id="{D19280F0-3E0F-4CCA-BDFB-00F856E1CA16}"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41DEE1-7CBC-4AC5-8CB0-36222882615A}" type="datetimeFigureOut">
              <a:rPr lang="es-AR" smtClean="0"/>
              <a:pPr/>
              <a:t>08/08/2010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41DEE1-7CBC-4AC5-8CB0-36222882615A}" type="datetimeFigureOut">
              <a:rPr lang="es-AR" smtClean="0"/>
              <a:pPr/>
              <a:t>08/08/2010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41DEE1-7CBC-4AC5-8CB0-36222882615A}" type="datetimeFigureOut">
              <a:rPr lang="es-AR" smtClean="0"/>
              <a:pPr/>
              <a:t>08/08/2010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841DEE1-7CBC-4AC5-8CB0-36222882615A}" type="datetimeFigureOut">
              <a:rPr lang="es-AR" smtClean="0"/>
              <a:pPr/>
              <a:t>08/08/2010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19280F0-3E0F-4CCA-BDFB-00F856E1CA16}"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41DEE1-7CBC-4AC5-8CB0-36222882615A}" type="datetimeFigureOut">
              <a:rPr lang="es-AR" smtClean="0"/>
              <a:pPr/>
              <a:t>08/08/2010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841DEE1-7CBC-4AC5-8CB0-36222882615A}" type="datetimeFigureOut">
              <a:rPr lang="es-AR" smtClean="0"/>
              <a:pPr/>
              <a:t>08/08/2010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841DEE1-7CBC-4AC5-8CB0-36222882615A}" type="datetimeFigureOut">
              <a:rPr lang="es-AR" smtClean="0"/>
              <a:pPr/>
              <a:t>08/08/2010</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1DEE1-7CBC-4AC5-8CB0-36222882615A}" type="datetimeFigureOut">
              <a:rPr lang="es-AR" smtClean="0"/>
              <a:pPr/>
              <a:t>08/08/2010</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41DEE1-7CBC-4AC5-8CB0-36222882615A}" type="datetimeFigureOut">
              <a:rPr lang="es-AR" smtClean="0"/>
              <a:pPr/>
              <a:t>08/08/2010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41DEE1-7CBC-4AC5-8CB0-36222882615A}" type="datetimeFigureOut">
              <a:rPr lang="es-AR" smtClean="0"/>
              <a:pPr/>
              <a:t>08/08/2010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8077200" y="6356350"/>
            <a:ext cx="609600" cy="365125"/>
          </a:xfrm>
        </p:spPr>
        <p:txBody>
          <a:bodyPr/>
          <a:lstStyle/>
          <a:p>
            <a:fld id="{D19280F0-3E0F-4CCA-BDFB-00F856E1CA16}" type="slidenum">
              <a:rPr lang="es-AR" smtClean="0"/>
              <a:pPr/>
              <a:t>‹Nº›</a:t>
            </a:fld>
            <a:endParaRPr lang="es-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841DEE1-7CBC-4AC5-8CB0-36222882615A}" type="datetimeFigureOut">
              <a:rPr lang="es-AR" smtClean="0"/>
              <a:pPr/>
              <a:t>08/08/2010</a:t>
            </a:fld>
            <a:endParaRPr lang="es-A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19280F0-3E0F-4CCA-BDFB-00F856E1CA16}" type="slidenum">
              <a:rPr lang="es-AR" smtClean="0"/>
              <a:pPr/>
              <a:t>‹Nº›</a:t>
            </a:fld>
            <a:endParaRPr lang="es-A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Hoja_de_c_lculo_de_Microsoft_Office_Excel1.xlsx"/></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Surf-Forecaster</a:t>
            </a:r>
            <a:endParaRPr lang="es-AR" dirty="0"/>
          </a:p>
        </p:txBody>
      </p:sp>
      <p:sp>
        <p:nvSpPr>
          <p:cNvPr id="3" name="Subtitle 2"/>
          <p:cNvSpPr>
            <a:spLocks noGrp="1"/>
          </p:cNvSpPr>
          <p:nvPr>
            <p:ph type="subTitle" idx="1"/>
          </p:nvPr>
        </p:nvSpPr>
        <p:spPr/>
        <p:txBody>
          <a:bodyPr>
            <a:normAutofit lnSpcReduction="10000"/>
          </a:bodyPr>
          <a:lstStyle/>
          <a:p>
            <a:r>
              <a:rPr lang="en-US" dirty="0" smtClean="0"/>
              <a:t>“</a:t>
            </a:r>
            <a:r>
              <a:rPr lang="es-ES_tradnl" dirty="0" smtClean="0"/>
              <a:t>Un enfoque para predicción del oleaje basado en análisis de regresión con técnicas de aprendizaje supervisado</a:t>
            </a:r>
            <a:endParaRPr lang="es-AR" dirty="0" smtClean="0"/>
          </a:p>
          <a:p>
            <a:r>
              <a:rPr lang="en-US" dirty="0" smtClean="0"/>
              <a:t>”</a:t>
            </a:r>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(7)</a:t>
            </a:r>
            <a:endParaRPr lang="es-ES" dirty="0"/>
          </a:p>
        </p:txBody>
      </p:sp>
      <p:sp>
        <p:nvSpPr>
          <p:cNvPr id="3" name="2 Marcador de contenido"/>
          <p:cNvSpPr>
            <a:spLocks noGrp="1"/>
          </p:cNvSpPr>
          <p:nvPr>
            <p:ph idx="1"/>
          </p:nvPr>
        </p:nvSpPr>
        <p:spPr/>
        <p:txBody>
          <a:bodyPr>
            <a:normAutofit lnSpcReduction="10000"/>
          </a:bodyPr>
          <a:lstStyle/>
          <a:p>
            <a:r>
              <a:rPr lang="es-US" dirty="0" smtClean="0"/>
              <a:t>Resultados generales</a:t>
            </a:r>
          </a:p>
          <a:p>
            <a:endParaRPr lang="es-US" dirty="0" smtClean="0"/>
          </a:p>
          <a:p>
            <a:endParaRPr lang="es-US" dirty="0" smtClean="0"/>
          </a:p>
          <a:p>
            <a:endParaRPr lang="es-US" dirty="0" smtClean="0"/>
          </a:p>
          <a:p>
            <a:endParaRPr lang="es-US" dirty="0" smtClean="0"/>
          </a:p>
          <a:p>
            <a:endParaRPr lang="es-US" dirty="0" smtClean="0"/>
          </a:p>
          <a:p>
            <a:endParaRPr lang="es-US" dirty="0" smtClean="0"/>
          </a:p>
          <a:p>
            <a:endParaRPr lang="es-US" dirty="0" smtClean="0"/>
          </a:p>
          <a:p>
            <a:endParaRPr lang="es-US" dirty="0" smtClean="0"/>
          </a:p>
          <a:p>
            <a:r>
              <a:rPr lang="es-US" dirty="0" smtClean="0"/>
              <a:t>Optimo [SVM/WW3Last3DaysStrategy]</a:t>
            </a:r>
          </a:p>
          <a:p>
            <a:endParaRPr lang="es-US" dirty="0" smtClean="0"/>
          </a:p>
          <a:p>
            <a:endParaRPr lang="es-US" dirty="0" smtClean="0"/>
          </a:p>
          <a:p>
            <a:endParaRPr lang="es-US" dirty="0" smtClean="0"/>
          </a:p>
          <a:p>
            <a:endParaRPr lang="es-US" dirty="0" smtClean="0"/>
          </a:p>
          <a:p>
            <a:endParaRPr lang="es-US" dirty="0" smtClean="0"/>
          </a:p>
          <a:p>
            <a:endParaRPr lang="es-US" dirty="0" smtClean="0"/>
          </a:p>
          <a:p>
            <a:pPr>
              <a:buNone/>
            </a:pPr>
            <a:endParaRPr lang="es-ES" dirty="0">
              <a:solidFill>
                <a:schemeClr val="accent6"/>
              </a:solidFill>
            </a:endParaRPr>
          </a:p>
        </p:txBody>
      </p:sp>
      <p:graphicFrame>
        <p:nvGraphicFramePr>
          <p:cNvPr id="22533" name="Object 5"/>
          <p:cNvGraphicFramePr>
            <a:graphicFrameLocks noChangeAspect="1"/>
          </p:cNvGraphicFramePr>
          <p:nvPr/>
        </p:nvGraphicFramePr>
        <p:xfrm>
          <a:off x="571472" y="2428868"/>
          <a:ext cx="7953618" cy="3429024"/>
        </p:xfrm>
        <a:graphic>
          <a:graphicData uri="http://schemas.openxmlformats.org/presentationml/2006/ole">
            <p:oleObj spid="_x0000_s22533" name="Hoja de cálculo" r:id="rId4" imgW="5590137" imgH="2409567" progId="Excel.Sheet.12">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(8)</a:t>
            </a:r>
            <a:endParaRPr lang="es-ES" dirty="0"/>
          </a:p>
        </p:txBody>
      </p:sp>
      <p:sp>
        <p:nvSpPr>
          <p:cNvPr id="3" name="2 Marcador de contenido"/>
          <p:cNvSpPr>
            <a:spLocks noGrp="1"/>
          </p:cNvSpPr>
          <p:nvPr>
            <p:ph idx="1"/>
          </p:nvPr>
        </p:nvSpPr>
        <p:spPr/>
        <p:txBody>
          <a:bodyPr/>
          <a:lstStyle/>
          <a:p>
            <a:r>
              <a:rPr lang="es-US" dirty="0" smtClean="0"/>
              <a:t>Resultados detallados para la ola Sunset</a:t>
            </a:r>
          </a:p>
          <a:p>
            <a:endParaRPr lang="es-ES" dirty="0"/>
          </a:p>
        </p:txBody>
      </p:sp>
      <p:pic>
        <p:nvPicPr>
          <p:cNvPr id="4" name="3 Imagen"/>
          <p:cNvPicPr/>
          <p:nvPr/>
        </p:nvPicPr>
        <p:blipFill>
          <a:blip r:embed="rId3" cstate="print"/>
          <a:srcRect/>
          <a:stretch>
            <a:fillRect/>
          </a:stretch>
        </p:blipFill>
        <p:spPr bwMode="auto">
          <a:xfrm>
            <a:off x="4714876" y="3000372"/>
            <a:ext cx="4296763" cy="2882189"/>
          </a:xfrm>
          <a:prstGeom prst="rect">
            <a:avLst/>
          </a:prstGeom>
          <a:noFill/>
          <a:ln w="9525">
            <a:noFill/>
            <a:miter lim="800000"/>
            <a:headEnd/>
            <a:tailEnd/>
          </a:ln>
        </p:spPr>
      </p:pic>
      <p:graphicFrame>
        <p:nvGraphicFramePr>
          <p:cNvPr id="6" name="5 Tabla"/>
          <p:cNvGraphicFramePr>
            <a:graphicFrameLocks noGrp="1"/>
          </p:cNvGraphicFramePr>
          <p:nvPr/>
        </p:nvGraphicFramePr>
        <p:xfrm>
          <a:off x="857224" y="3214686"/>
          <a:ext cx="3786214" cy="773432"/>
        </p:xfrm>
        <a:graphic>
          <a:graphicData uri="http://schemas.openxmlformats.org/drawingml/2006/table">
            <a:tbl>
              <a:tblPr/>
              <a:tblGrid>
                <a:gridCol w="1920731"/>
                <a:gridCol w="1865483"/>
              </a:tblGrid>
              <a:tr h="285752">
                <a:tc>
                  <a:txBody>
                    <a:bodyPr/>
                    <a:lstStyle/>
                    <a:p>
                      <a:pPr algn="ctr">
                        <a:spcAft>
                          <a:spcPts val="1000"/>
                        </a:spcAft>
                      </a:pPr>
                      <a:r>
                        <a:rPr lang="es-ES" sz="1600" b="1">
                          <a:solidFill>
                            <a:srgbClr val="000000"/>
                          </a:solidFill>
                          <a:latin typeface="Calibri"/>
                          <a:ea typeface="Times New Roman"/>
                          <a:cs typeface="Times New Roman"/>
                        </a:rPr>
                        <a:t>Correlación WW3 / Obs. Visual</a:t>
                      </a:r>
                      <a:endParaRPr lang="es-ES"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a:solidFill>
                            <a:srgbClr val="000000"/>
                          </a:solidFill>
                          <a:latin typeface="Calibri"/>
                          <a:ea typeface="Times New Roman"/>
                          <a:cs typeface="Times New Roman"/>
                        </a:rPr>
                        <a:t>Correlación SVM / Obs. Visual</a:t>
                      </a:r>
                      <a:endParaRPr lang="es-ES"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285752">
                <a:tc>
                  <a:txBody>
                    <a:bodyPr/>
                    <a:lstStyle/>
                    <a:p>
                      <a:pPr algn="ctr">
                        <a:spcAft>
                          <a:spcPts val="1000"/>
                        </a:spcAft>
                      </a:pPr>
                      <a:r>
                        <a:rPr lang="es-ES" sz="1600">
                          <a:solidFill>
                            <a:srgbClr val="000000"/>
                          </a:solidFill>
                          <a:latin typeface="Calibri"/>
                          <a:ea typeface="Times New Roman"/>
                          <a:cs typeface="Times New Roman"/>
                        </a:rPr>
                        <a:t>82%</a:t>
                      </a:r>
                      <a:endParaRPr lang="es-ES"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r>
                        <a:rPr lang="es-ES" sz="1600" dirty="0">
                          <a:solidFill>
                            <a:srgbClr val="000000"/>
                          </a:solidFill>
                          <a:latin typeface="Calibri"/>
                          <a:ea typeface="Times New Roman"/>
                          <a:cs typeface="Times New Roman"/>
                        </a:rPr>
                        <a:t>89%</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6 Tabla"/>
          <p:cNvGraphicFramePr>
            <a:graphicFrameLocks noGrp="1"/>
          </p:cNvGraphicFramePr>
          <p:nvPr/>
        </p:nvGraphicFramePr>
        <p:xfrm>
          <a:off x="857224" y="4929198"/>
          <a:ext cx="3786214" cy="792852"/>
        </p:xfrm>
        <a:graphic>
          <a:graphicData uri="http://schemas.openxmlformats.org/drawingml/2006/table">
            <a:tbl>
              <a:tblPr/>
              <a:tblGrid>
                <a:gridCol w="1928826"/>
                <a:gridCol w="1857388"/>
              </a:tblGrid>
              <a:tr h="480646">
                <a:tc>
                  <a:txBody>
                    <a:bodyPr/>
                    <a:lstStyle/>
                    <a:p>
                      <a:pPr algn="ctr">
                        <a:spcAft>
                          <a:spcPts val="1000"/>
                        </a:spcAft>
                      </a:pPr>
                      <a:r>
                        <a:rPr lang="es-ES" sz="1600" b="1" dirty="0">
                          <a:solidFill>
                            <a:srgbClr val="000000"/>
                          </a:solidFill>
                          <a:latin typeface="Calibri"/>
                          <a:ea typeface="Times New Roman"/>
                          <a:cs typeface="Times New Roman"/>
                        </a:rPr>
                        <a:t>MAE WW3 /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MAE SVM /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305172">
                <a:tc>
                  <a:txBody>
                    <a:bodyPr/>
                    <a:lstStyle/>
                    <a:p>
                      <a:pPr algn="ctr">
                        <a:spcAft>
                          <a:spcPts val="1000"/>
                        </a:spcAft>
                      </a:pPr>
                      <a:r>
                        <a:rPr lang="es-ES" sz="1600" dirty="0">
                          <a:solidFill>
                            <a:srgbClr val="000000"/>
                          </a:solidFill>
                          <a:latin typeface="Calibri"/>
                          <a:ea typeface="Times New Roman"/>
                          <a:cs typeface="Times New Roman"/>
                        </a:rPr>
                        <a:t>1.35 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r>
                        <a:rPr lang="es-ES" sz="1600" dirty="0">
                          <a:solidFill>
                            <a:srgbClr val="000000"/>
                          </a:solidFill>
                          <a:latin typeface="Calibri"/>
                          <a:ea typeface="Times New Roman"/>
                          <a:cs typeface="Times New Roman"/>
                        </a:rPr>
                        <a:t>0.82 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(9)</a:t>
            </a:r>
            <a:endParaRPr lang="es-ES" dirty="0"/>
          </a:p>
        </p:txBody>
      </p:sp>
      <p:graphicFrame>
        <p:nvGraphicFramePr>
          <p:cNvPr id="4" name="Chart 4"/>
          <p:cNvGraphicFramePr>
            <a:graphicFrameLocks noGrp="1"/>
          </p:cNvGraphicFramePr>
          <p:nvPr>
            <p:ph idx="1"/>
          </p:nvPr>
        </p:nvGraphicFramePr>
        <p:xfrm>
          <a:off x="457200" y="1935163"/>
          <a:ext cx="8229600" cy="25654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6"/>
          <p:cNvGraphicFramePr/>
          <p:nvPr/>
        </p:nvGraphicFramePr>
        <p:xfrm>
          <a:off x="428596" y="4286256"/>
          <a:ext cx="8238948" cy="241525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Experimentación (10)</a:t>
            </a:r>
            <a:endParaRPr lang="es-ES" dirty="0"/>
          </a:p>
        </p:txBody>
      </p:sp>
      <p:graphicFrame>
        <p:nvGraphicFramePr>
          <p:cNvPr id="4" name="Chart 10"/>
          <p:cNvGraphicFramePr>
            <a:graphicFrameLocks noGrp="1"/>
          </p:cNvGraphicFramePr>
          <p:nvPr>
            <p:ph idx="1"/>
          </p:nvPr>
        </p:nvGraphicFramePr>
        <p:xfrm>
          <a:off x="0" y="1785902"/>
          <a:ext cx="4572000" cy="50720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11"/>
          <p:cNvGraphicFramePr/>
          <p:nvPr/>
        </p:nvGraphicFramePr>
        <p:xfrm>
          <a:off x="4571968" y="1785902"/>
          <a:ext cx="4572032" cy="507209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Agenda</a:t>
            </a:r>
            <a:endParaRPr lang="es-ES" dirty="0"/>
          </a:p>
        </p:txBody>
      </p:sp>
      <p:sp>
        <p:nvSpPr>
          <p:cNvPr id="3" name="2 Marcador de contenido"/>
          <p:cNvSpPr>
            <a:spLocks noGrp="1"/>
          </p:cNvSpPr>
          <p:nvPr>
            <p:ph idx="1"/>
          </p:nvPr>
        </p:nvSpPr>
        <p:spPr/>
        <p:txBody>
          <a:bodyPr/>
          <a:lstStyle/>
          <a:p>
            <a:r>
              <a:rPr lang="en-US" dirty="0" err="1" smtClean="0"/>
              <a:t>Motivación</a:t>
            </a:r>
            <a:r>
              <a:rPr lang="en-US" dirty="0" smtClean="0"/>
              <a:t> (</a:t>
            </a:r>
            <a:r>
              <a:rPr lang="en-US" dirty="0" err="1" smtClean="0"/>
              <a:t>Contexto</a:t>
            </a:r>
            <a:r>
              <a:rPr lang="en-US" dirty="0" smtClean="0"/>
              <a:t> y </a:t>
            </a:r>
            <a:r>
              <a:rPr lang="en-US" dirty="0" err="1" smtClean="0"/>
              <a:t>Desventajas</a:t>
            </a:r>
            <a:r>
              <a:rPr lang="en-US" dirty="0" smtClean="0"/>
              <a:t> de lo </a:t>
            </a:r>
            <a:r>
              <a:rPr lang="en-US" dirty="0" err="1" smtClean="0"/>
              <a:t>que</a:t>
            </a:r>
            <a:r>
              <a:rPr lang="en-US" dirty="0" smtClean="0"/>
              <a:t> </a:t>
            </a:r>
            <a:r>
              <a:rPr lang="en-US" dirty="0" err="1" smtClean="0"/>
              <a:t>existe</a:t>
            </a:r>
            <a:r>
              <a:rPr lang="en-US" dirty="0" smtClean="0"/>
              <a:t>)</a:t>
            </a:r>
          </a:p>
          <a:p>
            <a:r>
              <a:rPr lang="en-US" dirty="0" err="1" smtClean="0"/>
              <a:t>Propuesta</a:t>
            </a:r>
            <a:r>
              <a:rPr lang="en-US" dirty="0" smtClean="0"/>
              <a:t> (Lo </a:t>
            </a:r>
            <a:r>
              <a:rPr lang="en-US" dirty="0" err="1" smtClean="0"/>
              <a:t>que</a:t>
            </a:r>
            <a:r>
              <a:rPr lang="en-US" dirty="0" smtClean="0"/>
              <a:t> </a:t>
            </a:r>
            <a:r>
              <a:rPr lang="en-US" dirty="0" err="1" smtClean="0"/>
              <a:t>queremos</a:t>
            </a:r>
            <a:r>
              <a:rPr lang="en-US" dirty="0" smtClean="0"/>
              <a:t> </a:t>
            </a:r>
            <a:r>
              <a:rPr lang="en-US" dirty="0" err="1" smtClean="0"/>
              <a:t>hacer</a:t>
            </a:r>
            <a:r>
              <a:rPr lang="en-US" dirty="0" smtClean="0"/>
              <a:t>)</a:t>
            </a:r>
          </a:p>
          <a:p>
            <a:r>
              <a:rPr lang="en-US" dirty="0" err="1" smtClean="0"/>
              <a:t>Trabajos</a:t>
            </a:r>
            <a:r>
              <a:rPr lang="en-US" dirty="0" smtClean="0"/>
              <a:t> </a:t>
            </a:r>
            <a:r>
              <a:rPr lang="en-US" dirty="0" err="1" smtClean="0"/>
              <a:t>Relacionados</a:t>
            </a:r>
            <a:endParaRPr lang="en-US" dirty="0" smtClean="0"/>
          </a:p>
          <a:p>
            <a:r>
              <a:rPr lang="en-US" dirty="0" err="1" smtClean="0"/>
              <a:t>Métodos</a:t>
            </a:r>
            <a:r>
              <a:rPr lang="en-US" dirty="0" smtClean="0"/>
              <a:t> de </a:t>
            </a:r>
            <a:r>
              <a:rPr lang="en-US" dirty="0" err="1" smtClean="0"/>
              <a:t>aprendizaje</a:t>
            </a:r>
            <a:r>
              <a:rPr lang="en-US" dirty="0" smtClean="0"/>
              <a:t> de </a:t>
            </a:r>
            <a:r>
              <a:rPr lang="en-US" dirty="0" err="1" smtClean="0"/>
              <a:t>máquina</a:t>
            </a:r>
            <a:endParaRPr lang="en-US" dirty="0" smtClean="0"/>
          </a:p>
          <a:p>
            <a:r>
              <a:rPr lang="en-US" dirty="0" err="1" smtClean="0"/>
              <a:t>WaveWatch</a:t>
            </a:r>
            <a:r>
              <a:rPr lang="en-US" dirty="0" smtClean="0"/>
              <a:t> III</a:t>
            </a:r>
          </a:p>
          <a:p>
            <a:r>
              <a:rPr lang="en-US" dirty="0" err="1" smtClean="0"/>
              <a:t>Experimentacion</a:t>
            </a:r>
            <a:endParaRPr lang="en-US" dirty="0" smtClean="0"/>
          </a:p>
          <a:p>
            <a:r>
              <a:rPr lang="en-US" dirty="0" smtClean="0">
                <a:solidFill>
                  <a:schemeClr val="bg2">
                    <a:lumMod val="25000"/>
                  </a:schemeClr>
                </a:solidFill>
              </a:rPr>
              <a:t>Surf-Forecaster</a:t>
            </a:r>
          </a:p>
          <a:p>
            <a:r>
              <a:rPr lang="en-US" dirty="0" err="1" smtClean="0"/>
              <a:t>Conclusiones</a:t>
            </a:r>
            <a:endParaRPr lang="en-US" dirty="0" smtClean="0"/>
          </a:p>
          <a:p>
            <a:endParaRPr lang="es-E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(1)</a:t>
            </a:r>
            <a:endParaRPr lang="es-ES" dirty="0"/>
          </a:p>
        </p:txBody>
      </p:sp>
      <p:sp>
        <p:nvSpPr>
          <p:cNvPr id="3" name="2 Marcador de contenido"/>
          <p:cNvSpPr>
            <a:spLocks noGrp="1"/>
          </p:cNvSpPr>
          <p:nvPr>
            <p:ph idx="1"/>
          </p:nvPr>
        </p:nvSpPr>
        <p:spPr/>
        <p:txBody>
          <a:bodyPr/>
          <a:lstStyle/>
          <a:p>
            <a:r>
              <a:rPr lang="es-US" dirty="0" smtClean="0"/>
              <a:t>Características:</a:t>
            </a:r>
          </a:p>
          <a:p>
            <a:pPr lvl="1"/>
            <a:r>
              <a:rPr lang="es-US" dirty="0" smtClean="0"/>
              <a:t>Sistema web para el pronostico de olas</a:t>
            </a:r>
          </a:p>
          <a:p>
            <a:pPr lvl="1"/>
            <a:r>
              <a:rPr lang="es-US" dirty="0" smtClean="0"/>
              <a:t>Logra</a:t>
            </a:r>
            <a:r>
              <a:rPr lang="es-US" dirty="0" smtClean="0"/>
              <a:t> pronosticar olas de todo el mundo</a:t>
            </a:r>
          </a:p>
          <a:p>
            <a:pPr lvl="1"/>
            <a:r>
              <a:rPr lang="es-US" dirty="0" smtClean="0"/>
              <a:t>Utiliza como entrada pronósticos de WAVEWATCH III</a:t>
            </a:r>
          </a:p>
          <a:p>
            <a:pPr lvl="1"/>
            <a:r>
              <a:rPr lang="es-US" dirty="0" smtClean="0"/>
              <a:t>Ofrece un comparador de olas</a:t>
            </a:r>
          </a:p>
          <a:p>
            <a:pPr lvl="1"/>
            <a:r>
              <a:rPr lang="es-US" dirty="0" smtClean="0"/>
              <a:t>Usuarios registrados pueden persistir sus propias olas</a:t>
            </a:r>
            <a:endParaRPr lang="es-US" dirty="0" smtClean="0"/>
          </a:p>
          <a:p>
            <a:r>
              <a:rPr lang="es-US" dirty="0" smtClean="0"/>
              <a:t>¿Qué lo diferencia de otros pronosticadores existentes?</a:t>
            </a:r>
          </a:p>
          <a:p>
            <a:r>
              <a:rPr lang="es-US" dirty="0" smtClean="0"/>
              <a:t>¿Cómo logra pronosticar Surf-Forecaster?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(2)</a:t>
            </a:r>
            <a:endParaRPr lang="es-ES" dirty="0"/>
          </a:p>
        </p:txBody>
      </p:sp>
      <p:sp>
        <p:nvSpPr>
          <p:cNvPr id="3" name="2 Marcador de contenido"/>
          <p:cNvSpPr>
            <a:spLocks noGrp="1"/>
          </p:cNvSpPr>
          <p:nvPr>
            <p:ph idx="1"/>
          </p:nvPr>
        </p:nvSpPr>
        <p:spPr/>
        <p:txBody>
          <a:bodyPr/>
          <a:lstStyle/>
          <a:p>
            <a:r>
              <a:rPr lang="es-US" dirty="0" smtClean="0"/>
              <a:t>Tipos de usuario</a:t>
            </a:r>
          </a:p>
          <a:p>
            <a:pPr lvl="1"/>
            <a:r>
              <a:rPr lang="es-US" dirty="0" smtClean="0"/>
              <a:t>Usuario no registrado u anónimo</a:t>
            </a:r>
          </a:p>
          <a:p>
            <a:pPr lvl="1"/>
            <a:r>
              <a:rPr lang="es-US" dirty="0" smtClean="0"/>
              <a:t>Usuario registrado</a:t>
            </a:r>
          </a:p>
          <a:p>
            <a:pPr lvl="1"/>
            <a:r>
              <a:rPr lang="es-US" dirty="0" smtClean="0"/>
              <a:t>Administrador</a:t>
            </a:r>
          </a:p>
          <a:p>
            <a:pPr lvl="1"/>
            <a:endParaRPr lang="es-US" dirty="0" smtClean="0"/>
          </a:p>
          <a:p>
            <a:endParaRPr lang="es-E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Surf-Forecaster (3)</a:t>
            </a:r>
            <a:endParaRPr lang="es-ES" dirty="0"/>
          </a:p>
        </p:txBody>
      </p:sp>
      <p:sp>
        <p:nvSpPr>
          <p:cNvPr id="5" name="4 Marcador de contenido"/>
          <p:cNvSpPr>
            <a:spLocks noGrp="1"/>
          </p:cNvSpPr>
          <p:nvPr>
            <p:ph idx="1"/>
          </p:nvPr>
        </p:nvSpPr>
        <p:spPr/>
        <p:txBody>
          <a:bodyPr>
            <a:normAutofit/>
          </a:bodyPr>
          <a:lstStyle/>
          <a:p>
            <a:r>
              <a:rPr lang="es-US" sz="2000" dirty="0" smtClean="0"/>
              <a:t>Página de inicio (Usuario anónimo)</a:t>
            </a:r>
            <a:endParaRPr lang="es-ES" sz="2000" dirty="0"/>
          </a:p>
        </p:txBody>
      </p:sp>
      <p:pic>
        <p:nvPicPr>
          <p:cNvPr id="55299" name="Picture 3"/>
          <p:cNvPicPr>
            <a:picLocks noChangeAspect="1" noChangeArrowheads="1"/>
          </p:cNvPicPr>
          <p:nvPr/>
        </p:nvPicPr>
        <p:blipFill>
          <a:blip r:embed="rId2"/>
          <a:srcRect/>
          <a:stretch>
            <a:fillRect/>
          </a:stretch>
        </p:blipFill>
        <p:spPr bwMode="auto">
          <a:xfrm>
            <a:off x="142844" y="2571744"/>
            <a:ext cx="8850959"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(4)</a:t>
            </a:r>
            <a:endParaRPr lang="es-ES" dirty="0"/>
          </a:p>
        </p:txBody>
      </p:sp>
      <p:sp>
        <p:nvSpPr>
          <p:cNvPr id="3" name="2 Marcador de contenido"/>
          <p:cNvSpPr>
            <a:spLocks noGrp="1"/>
          </p:cNvSpPr>
          <p:nvPr>
            <p:ph idx="1"/>
          </p:nvPr>
        </p:nvSpPr>
        <p:spPr/>
        <p:txBody>
          <a:bodyPr>
            <a:normAutofit/>
          </a:bodyPr>
          <a:lstStyle/>
          <a:p>
            <a:r>
              <a:rPr lang="es-US" sz="2000" dirty="0" smtClean="0"/>
              <a:t>Página de inicio (Usuario registrado)</a:t>
            </a:r>
            <a:endParaRPr lang="es-ES" sz="2000" dirty="0"/>
          </a:p>
        </p:txBody>
      </p:sp>
      <p:pic>
        <p:nvPicPr>
          <p:cNvPr id="56322" name="Picture 2"/>
          <p:cNvPicPr>
            <a:picLocks noChangeAspect="1" noChangeArrowheads="1"/>
          </p:cNvPicPr>
          <p:nvPr/>
        </p:nvPicPr>
        <p:blipFill>
          <a:blip r:embed="rId2"/>
          <a:srcRect/>
          <a:stretch>
            <a:fillRect/>
          </a:stretch>
        </p:blipFill>
        <p:spPr bwMode="auto">
          <a:xfrm>
            <a:off x="142844" y="2571744"/>
            <a:ext cx="8839333"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a:t>
            </a:r>
            <a:r>
              <a:rPr lang="es-US" dirty="0" smtClean="0"/>
              <a:t>(5)</a:t>
            </a:r>
            <a:endParaRPr lang="es-ES" dirty="0"/>
          </a:p>
        </p:txBody>
      </p:sp>
      <p:sp>
        <p:nvSpPr>
          <p:cNvPr id="3" name="2 Marcador de contenido"/>
          <p:cNvSpPr>
            <a:spLocks noGrp="1"/>
          </p:cNvSpPr>
          <p:nvPr>
            <p:ph idx="1"/>
          </p:nvPr>
        </p:nvSpPr>
        <p:spPr/>
        <p:txBody>
          <a:bodyPr/>
          <a:lstStyle/>
          <a:p>
            <a:r>
              <a:rPr lang="es-US" sz="2000" dirty="0" smtClean="0"/>
              <a:t>Pronósticos</a:t>
            </a:r>
            <a:endParaRPr lang="es-ES" sz="2000" dirty="0"/>
          </a:p>
        </p:txBody>
      </p:sp>
      <p:pic>
        <p:nvPicPr>
          <p:cNvPr id="57347" name="Picture 3"/>
          <p:cNvPicPr>
            <a:picLocks noChangeAspect="1" noChangeArrowheads="1"/>
          </p:cNvPicPr>
          <p:nvPr/>
        </p:nvPicPr>
        <p:blipFill>
          <a:blip r:embed="rId2"/>
          <a:srcRect/>
          <a:stretch>
            <a:fillRect/>
          </a:stretch>
        </p:blipFill>
        <p:spPr bwMode="auto">
          <a:xfrm>
            <a:off x="71406" y="2357430"/>
            <a:ext cx="9029700" cy="4500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t>Motivación</a:t>
            </a:r>
            <a:r>
              <a:rPr lang="en-US" dirty="0" smtClean="0"/>
              <a:t> (</a:t>
            </a:r>
            <a:r>
              <a:rPr lang="en-US" dirty="0" err="1" smtClean="0"/>
              <a:t>Contexto</a:t>
            </a:r>
            <a:r>
              <a:rPr lang="en-US" dirty="0" smtClean="0"/>
              <a:t> y </a:t>
            </a:r>
            <a:r>
              <a:rPr lang="en-US" dirty="0" err="1" smtClean="0"/>
              <a:t>Desventajas</a:t>
            </a:r>
            <a:r>
              <a:rPr lang="en-US" dirty="0" smtClean="0"/>
              <a:t> de lo </a:t>
            </a:r>
            <a:r>
              <a:rPr lang="en-US" dirty="0" err="1" smtClean="0"/>
              <a:t>que</a:t>
            </a:r>
            <a:r>
              <a:rPr lang="en-US" dirty="0" smtClean="0"/>
              <a:t> </a:t>
            </a:r>
            <a:r>
              <a:rPr lang="en-US" dirty="0" err="1" smtClean="0"/>
              <a:t>existe</a:t>
            </a:r>
            <a:r>
              <a:rPr lang="en-US" dirty="0" smtClean="0"/>
              <a:t>)</a:t>
            </a:r>
          </a:p>
          <a:p>
            <a:r>
              <a:rPr lang="en-US" dirty="0" err="1" smtClean="0"/>
              <a:t>Propuesta</a:t>
            </a:r>
            <a:r>
              <a:rPr lang="en-US" dirty="0" smtClean="0"/>
              <a:t> (Lo </a:t>
            </a:r>
            <a:r>
              <a:rPr lang="en-US" dirty="0" err="1" smtClean="0"/>
              <a:t>que</a:t>
            </a:r>
            <a:r>
              <a:rPr lang="en-US" dirty="0" smtClean="0"/>
              <a:t> </a:t>
            </a:r>
            <a:r>
              <a:rPr lang="en-US" dirty="0" err="1" smtClean="0"/>
              <a:t>queremos</a:t>
            </a:r>
            <a:r>
              <a:rPr lang="en-US" dirty="0" smtClean="0"/>
              <a:t> </a:t>
            </a:r>
            <a:r>
              <a:rPr lang="en-US" dirty="0" err="1" smtClean="0"/>
              <a:t>hacer</a:t>
            </a:r>
            <a:r>
              <a:rPr lang="en-US" dirty="0" smtClean="0"/>
              <a:t>)</a:t>
            </a:r>
          </a:p>
          <a:p>
            <a:r>
              <a:rPr lang="en-US" dirty="0" err="1" smtClean="0"/>
              <a:t>Trabajos</a:t>
            </a:r>
            <a:r>
              <a:rPr lang="en-US" dirty="0" smtClean="0"/>
              <a:t> </a:t>
            </a:r>
            <a:r>
              <a:rPr lang="en-US" dirty="0" err="1" smtClean="0"/>
              <a:t>Relacionados</a:t>
            </a:r>
            <a:endParaRPr lang="en-US" dirty="0" smtClean="0"/>
          </a:p>
          <a:p>
            <a:r>
              <a:rPr lang="en-US" dirty="0" err="1" smtClean="0"/>
              <a:t>Métodos</a:t>
            </a:r>
            <a:r>
              <a:rPr lang="en-US" dirty="0" smtClean="0"/>
              <a:t> de </a:t>
            </a:r>
            <a:r>
              <a:rPr lang="en-US" dirty="0" err="1" smtClean="0"/>
              <a:t>aprendizaje</a:t>
            </a:r>
            <a:r>
              <a:rPr lang="en-US" dirty="0" smtClean="0"/>
              <a:t> de </a:t>
            </a:r>
            <a:r>
              <a:rPr lang="en-US" dirty="0" err="1" smtClean="0"/>
              <a:t>máquina</a:t>
            </a:r>
            <a:endParaRPr lang="en-US" dirty="0" smtClean="0"/>
          </a:p>
          <a:p>
            <a:r>
              <a:rPr lang="en-US" dirty="0" err="1" smtClean="0"/>
              <a:t>WaveWatch</a:t>
            </a:r>
            <a:r>
              <a:rPr lang="en-US" dirty="0" smtClean="0"/>
              <a:t> III</a:t>
            </a:r>
          </a:p>
          <a:p>
            <a:r>
              <a:rPr lang="en-US" dirty="0" err="1" smtClean="0"/>
              <a:t>Experimentacion</a:t>
            </a:r>
            <a:endParaRPr lang="en-US" dirty="0" smtClean="0"/>
          </a:p>
          <a:p>
            <a:r>
              <a:rPr lang="en-US" dirty="0" smtClean="0"/>
              <a:t>Surf-Forecaster</a:t>
            </a:r>
          </a:p>
          <a:p>
            <a:r>
              <a:rPr lang="en-US" dirty="0" err="1" smtClean="0"/>
              <a:t>Conclusiones</a:t>
            </a:r>
            <a:endParaRPr lang="en-US" dirty="0" smtClean="0"/>
          </a:p>
          <a:p>
            <a:endParaRPr lang="en-US" dirty="0" smtClean="0"/>
          </a:p>
          <a:p>
            <a:endParaRPr lang="es-A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a:t>
            </a:r>
            <a:r>
              <a:rPr lang="es-US" dirty="0" smtClean="0"/>
              <a:t>(6)</a:t>
            </a:r>
            <a:endParaRPr lang="es-ES" dirty="0"/>
          </a:p>
        </p:txBody>
      </p:sp>
      <p:sp>
        <p:nvSpPr>
          <p:cNvPr id="3" name="2 Marcador de contenido"/>
          <p:cNvSpPr>
            <a:spLocks noGrp="1"/>
          </p:cNvSpPr>
          <p:nvPr>
            <p:ph idx="1"/>
          </p:nvPr>
        </p:nvSpPr>
        <p:spPr/>
        <p:txBody>
          <a:bodyPr>
            <a:normAutofit/>
          </a:bodyPr>
          <a:lstStyle/>
          <a:p>
            <a:r>
              <a:rPr lang="es-US" sz="2000" dirty="0" smtClean="0"/>
              <a:t>Comparador  de olas (1)</a:t>
            </a:r>
            <a:endParaRPr lang="es-ES" sz="2000" dirty="0"/>
          </a:p>
        </p:txBody>
      </p:sp>
      <p:pic>
        <p:nvPicPr>
          <p:cNvPr id="58370" name="Picture 2"/>
          <p:cNvPicPr>
            <a:picLocks noChangeAspect="1" noChangeArrowheads="1"/>
          </p:cNvPicPr>
          <p:nvPr/>
        </p:nvPicPr>
        <p:blipFill>
          <a:blip r:embed="rId2"/>
          <a:srcRect/>
          <a:stretch>
            <a:fillRect/>
          </a:stretch>
        </p:blipFill>
        <p:spPr bwMode="auto">
          <a:xfrm>
            <a:off x="39507" y="2305605"/>
            <a:ext cx="9058239" cy="4552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a:t>
            </a:r>
            <a:r>
              <a:rPr lang="es-US" dirty="0" smtClean="0"/>
              <a:t>(7)</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t>Comparador  de olas (2)</a:t>
            </a:r>
            <a:endParaRPr lang="es-ES" sz="2000" dirty="0"/>
          </a:p>
        </p:txBody>
      </p:sp>
      <p:pic>
        <p:nvPicPr>
          <p:cNvPr id="59395" name="Picture 3"/>
          <p:cNvPicPr>
            <a:picLocks noChangeAspect="1" noChangeArrowheads="1"/>
          </p:cNvPicPr>
          <p:nvPr/>
        </p:nvPicPr>
        <p:blipFill>
          <a:blip r:embed="rId2"/>
          <a:srcRect/>
          <a:stretch>
            <a:fillRect/>
          </a:stretch>
        </p:blipFill>
        <p:spPr bwMode="auto">
          <a:xfrm>
            <a:off x="1" y="1799173"/>
            <a:ext cx="9144000" cy="50588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a:t>
            </a:r>
            <a:r>
              <a:rPr lang="es-US" dirty="0" smtClean="0"/>
              <a:t>(8)</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t>Comparador de olas (3)</a:t>
            </a:r>
            <a:endParaRPr lang="es-ES" sz="2000" dirty="0"/>
          </a:p>
        </p:txBody>
      </p:sp>
      <p:pic>
        <p:nvPicPr>
          <p:cNvPr id="60418" name="Picture 2"/>
          <p:cNvPicPr>
            <a:picLocks noChangeAspect="1" noChangeArrowheads="1"/>
          </p:cNvPicPr>
          <p:nvPr/>
        </p:nvPicPr>
        <p:blipFill>
          <a:blip r:embed="rId2"/>
          <a:srcRect/>
          <a:stretch>
            <a:fillRect/>
          </a:stretch>
        </p:blipFill>
        <p:spPr bwMode="auto">
          <a:xfrm>
            <a:off x="0" y="1813785"/>
            <a:ext cx="9144000" cy="50442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a:t>
            </a:r>
            <a:r>
              <a:rPr lang="es-US" dirty="0" smtClean="0"/>
              <a:t>(9)</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t>Nueva ola (solo usuarios registrados) (1)</a:t>
            </a:r>
            <a:endParaRPr lang="es-ES" sz="2000" dirty="0"/>
          </a:p>
        </p:txBody>
      </p:sp>
      <p:pic>
        <p:nvPicPr>
          <p:cNvPr id="61442" name="Picture 2"/>
          <p:cNvPicPr>
            <a:picLocks noChangeAspect="1" noChangeArrowheads="1"/>
          </p:cNvPicPr>
          <p:nvPr/>
        </p:nvPicPr>
        <p:blipFill>
          <a:blip r:embed="rId2"/>
          <a:srcRect/>
          <a:stretch>
            <a:fillRect/>
          </a:stretch>
        </p:blipFill>
        <p:spPr bwMode="auto">
          <a:xfrm>
            <a:off x="0" y="1764827"/>
            <a:ext cx="9144000" cy="50931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a:t>
            </a:r>
            <a:r>
              <a:rPr lang="es-US" dirty="0" smtClean="0"/>
              <a:t>(10)</a:t>
            </a:r>
            <a:endParaRPr lang="es-ES" dirty="0"/>
          </a:p>
        </p:txBody>
      </p:sp>
      <p:sp>
        <p:nvSpPr>
          <p:cNvPr id="3" name="2 Marcador de contenido"/>
          <p:cNvSpPr>
            <a:spLocks noGrp="1"/>
          </p:cNvSpPr>
          <p:nvPr>
            <p:ph idx="1"/>
          </p:nvPr>
        </p:nvSpPr>
        <p:spPr>
          <a:xfrm>
            <a:off x="428596" y="1428736"/>
            <a:ext cx="8229600" cy="4895864"/>
          </a:xfrm>
        </p:spPr>
        <p:txBody>
          <a:bodyPr/>
          <a:lstStyle/>
          <a:p>
            <a:r>
              <a:rPr lang="es-US" sz="2000" dirty="0" smtClean="0"/>
              <a:t>Nueva ola (solo usuarios registrados) </a:t>
            </a:r>
            <a:r>
              <a:rPr lang="es-US" sz="2000" dirty="0" smtClean="0"/>
              <a:t>(2)</a:t>
            </a:r>
            <a:endParaRPr lang="es-ES" sz="2000" dirty="0" smtClean="0"/>
          </a:p>
          <a:p>
            <a:endParaRPr lang="es-ES" dirty="0"/>
          </a:p>
        </p:txBody>
      </p:sp>
      <p:pic>
        <p:nvPicPr>
          <p:cNvPr id="62467" name="Picture 3"/>
          <p:cNvPicPr>
            <a:picLocks noChangeAspect="1" noChangeArrowheads="1"/>
          </p:cNvPicPr>
          <p:nvPr/>
        </p:nvPicPr>
        <p:blipFill>
          <a:blip r:embed="rId2"/>
          <a:srcRect/>
          <a:stretch>
            <a:fillRect/>
          </a:stretch>
        </p:blipFill>
        <p:spPr bwMode="auto">
          <a:xfrm>
            <a:off x="0" y="1762169"/>
            <a:ext cx="9144000" cy="5095831"/>
          </a:xfrm>
          <a:prstGeom prst="rect">
            <a:avLst/>
          </a:prstGeom>
          <a:noFill/>
          <a:ln w="9525">
            <a:noFill/>
            <a:miter lim="800000"/>
            <a:headEnd/>
            <a:tailEnd/>
          </a:ln>
          <a:effectLst/>
        </p:spPr>
      </p:pic>
      <p:pic>
        <p:nvPicPr>
          <p:cNvPr id="62468" name="Picture 4"/>
          <p:cNvPicPr>
            <a:picLocks noChangeAspect="1" noChangeArrowheads="1"/>
          </p:cNvPicPr>
          <p:nvPr/>
        </p:nvPicPr>
        <p:blipFill>
          <a:blip r:embed="rId3"/>
          <a:srcRect/>
          <a:stretch>
            <a:fillRect/>
          </a:stretch>
        </p:blipFill>
        <p:spPr bwMode="auto">
          <a:xfrm>
            <a:off x="5214942" y="1357298"/>
            <a:ext cx="3367093" cy="521995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ppt_w</p:attrName>
                                        </p:attrNameLst>
                                      </p:cBhvr>
                                      <p:tavLst>
                                        <p:tav tm="0">
                                          <p:val>
                                            <p:fltVal val="0"/>
                                          </p:val>
                                        </p:tav>
                                        <p:tav tm="100000">
                                          <p:val>
                                            <p:strVal val="#ppt_w"/>
                                          </p:val>
                                        </p:tav>
                                      </p:tavLst>
                                    </p:anim>
                                    <p:anim calcmode="lin" valueType="num">
                                      <p:cBhvr>
                                        <p:cTn id="8" dur="500" fill="hold"/>
                                        <p:tgtEl>
                                          <p:spTgt spid="62468"/>
                                        </p:tgtEl>
                                        <p:attrNameLst>
                                          <p:attrName>ppt_h</p:attrName>
                                        </p:attrNameLst>
                                      </p:cBhvr>
                                      <p:tavLst>
                                        <p:tav tm="0">
                                          <p:val>
                                            <p:fltVal val="0"/>
                                          </p:val>
                                        </p:tav>
                                        <p:tav tm="100000">
                                          <p:val>
                                            <p:strVal val="#ppt_h"/>
                                          </p:val>
                                        </p:tav>
                                      </p:tavLst>
                                    </p:anim>
                                    <p:animEffect transition="in" filter="fade">
                                      <p:cBhvr>
                                        <p:cTn id="9"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a:t>
            </a:r>
            <a:r>
              <a:rPr lang="es-US" dirty="0" smtClean="0"/>
              <a:t>(11)</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t>Mis olas (solo usuarios registrados)</a:t>
            </a:r>
            <a:endParaRPr lang="es-ES" sz="2000" dirty="0"/>
          </a:p>
        </p:txBody>
      </p:sp>
      <p:pic>
        <p:nvPicPr>
          <p:cNvPr id="63490" name="Picture 2"/>
          <p:cNvPicPr>
            <a:picLocks noChangeAspect="1" noChangeArrowheads="1"/>
          </p:cNvPicPr>
          <p:nvPr/>
        </p:nvPicPr>
        <p:blipFill>
          <a:blip r:embed="rId2"/>
          <a:srcRect/>
          <a:stretch>
            <a:fillRect/>
          </a:stretch>
        </p:blipFill>
        <p:spPr bwMode="auto">
          <a:xfrm>
            <a:off x="0" y="1739889"/>
            <a:ext cx="9144000" cy="5118111"/>
          </a:xfrm>
          <a:prstGeom prst="rect">
            <a:avLst/>
          </a:prstGeom>
          <a:noFill/>
          <a:ln w="9525">
            <a:noFill/>
            <a:miter lim="800000"/>
            <a:headEnd/>
            <a:tailEnd/>
          </a:ln>
          <a:effectLst/>
        </p:spPr>
      </p:pic>
      <p:pic>
        <p:nvPicPr>
          <p:cNvPr id="63492" name="Picture 4"/>
          <p:cNvPicPr>
            <a:picLocks noChangeAspect="1" noChangeArrowheads="1"/>
          </p:cNvPicPr>
          <p:nvPr/>
        </p:nvPicPr>
        <p:blipFill>
          <a:blip r:embed="rId3"/>
          <a:srcRect/>
          <a:stretch>
            <a:fillRect/>
          </a:stretch>
        </p:blipFill>
        <p:spPr bwMode="auto">
          <a:xfrm>
            <a:off x="1500166" y="1785926"/>
            <a:ext cx="7099784" cy="4871698"/>
          </a:xfrm>
          <a:prstGeom prst="rect">
            <a:avLst/>
          </a:prstGeom>
          <a:noFill/>
          <a:ln w="9525">
            <a:noFill/>
            <a:miter lim="800000"/>
            <a:headEnd/>
            <a:tailEnd/>
          </a:ln>
          <a:effectLst/>
        </p:spPr>
      </p:pic>
      <p:pic>
        <p:nvPicPr>
          <p:cNvPr id="63493" name="Picture 5"/>
          <p:cNvPicPr>
            <a:picLocks noChangeAspect="1" noChangeArrowheads="1"/>
          </p:cNvPicPr>
          <p:nvPr/>
        </p:nvPicPr>
        <p:blipFill>
          <a:blip r:embed="rId4"/>
          <a:srcRect/>
          <a:stretch>
            <a:fillRect/>
          </a:stretch>
        </p:blipFill>
        <p:spPr bwMode="auto">
          <a:xfrm>
            <a:off x="5286380" y="3357562"/>
            <a:ext cx="3619500" cy="24193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 calcmode="lin" valueType="num">
                                      <p:cBhvr>
                                        <p:cTn id="7" dur="500" fill="hold"/>
                                        <p:tgtEl>
                                          <p:spTgt spid="63492"/>
                                        </p:tgtEl>
                                        <p:attrNameLst>
                                          <p:attrName>ppt_w</p:attrName>
                                        </p:attrNameLst>
                                      </p:cBhvr>
                                      <p:tavLst>
                                        <p:tav tm="0">
                                          <p:val>
                                            <p:fltVal val="0"/>
                                          </p:val>
                                        </p:tav>
                                        <p:tav tm="100000">
                                          <p:val>
                                            <p:strVal val="#ppt_w"/>
                                          </p:val>
                                        </p:tav>
                                      </p:tavLst>
                                    </p:anim>
                                    <p:anim calcmode="lin" valueType="num">
                                      <p:cBhvr>
                                        <p:cTn id="8" dur="500" fill="hold"/>
                                        <p:tgtEl>
                                          <p:spTgt spid="63492"/>
                                        </p:tgtEl>
                                        <p:attrNameLst>
                                          <p:attrName>ppt_h</p:attrName>
                                        </p:attrNameLst>
                                      </p:cBhvr>
                                      <p:tavLst>
                                        <p:tav tm="0">
                                          <p:val>
                                            <p:fltVal val="0"/>
                                          </p:val>
                                        </p:tav>
                                        <p:tav tm="100000">
                                          <p:val>
                                            <p:strVal val="#ppt_h"/>
                                          </p:val>
                                        </p:tav>
                                      </p:tavLst>
                                    </p:anim>
                                    <p:animEffect transition="in" filter="fade">
                                      <p:cBhvr>
                                        <p:cTn id="9" dur="500"/>
                                        <p:tgtEl>
                                          <p:spTgt spid="6349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3493"/>
                                        </p:tgtEl>
                                        <p:attrNameLst>
                                          <p:attrName>style.visibility</p:attrName>
                                        </p:attrNameLst>
                                      </p:cBhvr>
                                      <p:to>
                                        <p:strVal val="visible"/>
                                      </p:to>
                                    </p:set>
                                    <p:anim calcmode="lin" valueType="num">
                                      <p:cBhvr>
                                        <p:cTn id="14" dur="500" fill="hold"/>
                                        <p:tgtEl>
                                          <p:spTgt spid="63493"/>
                                        </p:tgtEl>
                                        <p:attrNameLst>
                                          <p:attrName>ppt_w</p:attrName>
                                        </p:attrNameLst>
                                      </p:cBhvr>
                                      <p:tavLst>
                                        <p:tav tm="0">
                                          <p:val>
                                            <p:fltVal val="0"/>
                                          </p:val>
                                        </p:tav>
                                        <p:tav tm="100000">
                                          <p:val>
                                            <p:strVal val="#ppt_w"/>
                                          </p:val>
                                        </p:tav>
                                      </p:tavLst>
                                    </p:anim>
                                    <p:anim calcmode="lin" valueType="num">
                                      <p:cBhvr>
                                        <p:cTn id="15" dur="500" fill="hold"/>
                                        <p:tgtEl>
                                          <p:spTgt spid="63493"/>
                                        </p:tgtEl>
                                        <p:attrNameLst>
                                          <p:attrName>ppt_h</p:attrName>
                                        </p:attrNameLst>
                                      </p:cBhvr>
                                      <p:tavLst>
                                        <p:tav tm="0">
                                          <p:val>
                                            <p:fltVal val="0"/>
                                          </p:val>
                                        </p:tav>
                                        <p:tav tm="100000">
                                          <p:val>
                                            <p:strVal val="#ppt_h"/>
                                          </p:val>
                                        </p:tav>
                                      </p:tavLst>
                                    </p:anim>
                                    <p:animEffect transition="in" filter="fade">
                                      <p:cBhvr>
                                        <p:cTn id="16" dur="5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a:t>
            </a:r>
            <a:r>
              <a:rPr lang="es-US" dirty="0" smtClean="0"/>
              <a:t>(12)</a:t>
            </a:r>
            <a:endParaRPr lang="es-ES" dirty="0"/>
          </a:p>
        </p:txBody>
      </p:sp>
      <p:sp>
        <p:nvSpPr>
          <p:cNvPr id="3" name="2 Marcador de contenido"/>
          <p:cNvSpPr>
            <a:spLocks noGrp="1"/>
          </p:cNvSpPr>
          <p:nvPr>
            <p:ph idx="1"/>
          </p:nvPr>
        </p:nvSpPr>
        <p:spPr/>
        <p:txBody>
          <a:bodyPr/>
          <a:lstStyle/>
          <a:p>
            <a:endParaRPr 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Agenda</a:t>
            </a:r>
            <a:endParaRPr lang="es-ES" dirty="0"/>
          </a:p>
        </p:txBody>
      </p:sp>
      <p:sp>
        <p:nvSpPr>
          <p:cNvPr id="3" name="2 Marcador de contenido"/>
          <p:cNvSpPr>
            <a:spLocks noGrp="1"/>
          </p:cNvSpPr>
          <p:nvPr>
            <p:ph idx="1"/>
          </p:nvPr>
        </p:nvSpPr>
        <p:spPr/>
        <p:txBody>
          <a:bodyPr/>
          <a:lstStyle/>
          <a:p>
            <a:r>
              <a:rPr lang="en-US" dirty="0" err="1" smtClean="0"/>
              <a:t>Motivación</a:t>
            </a:r>
            <a:r>
              <a:rPr lang="en-US" dirty="0" smtClean="0"/>
              <a:t> (</a:t>
            </a:r>
            <a:r>
              <a:rPr lang="en-US" dirty="0" err="1" smtClean="0"/>
              <a:t>Contexto</a:t>
            </a:r>
            <a:r>
              <a:rPr lang="en-US" dirty="0" smtClean="0"/>
              <a:t> y </a:t>
            </a:r>
            <a:r>
              <a:rPr lang="en-US" dirty="0" err="1" smtClean="0"/>
              <a:t>Desventajas</a:t>
            </a:r>
            <a:r>
              <a:rPr lang="en-US" dirty="0" smtClean="0"/>
              <a:t> de lo </a:t>
            </a:r>
            <a:r>
              <a:rPr lang="en-US" dirty="0" err="1" smtClean="0"/>
              <a:t>que</a:t>
            </a:r>
            <a:r>
              <a:rPr lang="en-US" dirty="0" smtClean="0"/>
              <a:t> </a:t>
            </a:r>
            <a:r>
              <a:rPr lang="en-US" dirty="0" err="1" smtClean="0"/>
              <a:t>existe</a:t>
            </a:r>
            <a:r>
              <a:rPr lang="en-US" dirty="0" smtClean="0"/>
              <a:t>)</a:t>
            </a:r>
          </a:p>
          <a:p>
            <a:r>
              <a:rPr lang="en-US" dirty="0" err="1" smtClean="0"/>
              <a:t>Propuesta</a:t>
            </a:r>
            <a:r>
              <a:rPr lang="en-US" dirty="0" smtClean="0"/>
              <a:t> (Lo </a:t>
            </a:r>
            <a:r>
              <a:rPr lang="en-US" dirty="0" err="1" smtClean="0"/>
              <a:t>que</a:t>
            </a:r>
            <a:r>
              <a:rPr lang="en-US" dirty="0" smtClean="0"/>
              <a:t> </a:t>
            </a:r>
            <a:r>
              <a:rPr lang="en-US" dirty="0" err="1" smtClean="0"/>
              <a:t>queremos</a:t>
            </a:r>
            <a:r>
              <a:rPr lang="en-US" dirty="0" smtClean="0"/>
              <a:t> </a:t>
            </a:r>
            <a:r>
              <a:rPr lang="en-US" dirty="0" err="1" smtClean="0"/>
              <a:t>hacer</a:t>
            </a:r>
            <a:r>
              <a:rPr lang="en-US" dirty="0" smtClean="0"/>
              <a:t>)</a:t>
            </a:r>
          </a:p>
          <a:p>
            <a:r>
              <a:rPr lang="en-US" dirty="0" err="1" smtClean="0"/>
              <a:t>Trabajos</a:t>
            </a:r>
            <a:r>
              <a:rPr lang="en-US" dirty="0" smtClean="0"/>
              <a:t> </a:t>
            </a:r>
            <a:r>
              <a:rPr lang="en-US" dirty="0" err="1" smtClean="0"/>
              <a:t>Relacionados</a:t>
            </a:r>
            <a:endParaRPr lang="en-US" dirty="0" smtClean="0"/>
          </a:p>
          <a:p>
            <a:r>
              <a:rPr lang="en-US" dirty="0" err="1" smtClean="0"/>
              <a:t>Métodos</a:t>
            </a:r>
            <a:r>
              <a:rPr lang="en-US" dirty="0" smtClean="0"/>
              <a:t> de </a:t>
            </a:r>
            <a:r>
              <a:rPr lang="en-US" dirty="0" err="1" smtClean="0"/>
              <a:t>aprendizaje</a:t>
            </a:r>
            <a:r>
              <a:rPr lang="en-US" dirty="0" smtClean="0"/>
              <a:t> de </a:t>
            </a:r>
            <a:r>
              <a:rPr lang="en-US" dirty="0" err="1" smtClean="0"/>
              <a:t>máquina</a:t>
            </a:r>
            <a:endParaRPr lang="en-US" dirty="0" smtClean="0"/>
          </a:p>
          <a:p>
            <a:r>
              <a:rPr lang="en-US" dirty="0" err="1" smtClean="0"/>
              <a:t>WaveWatch</a:t>
            </a:r>
            <a:r>
              <a:rPr lang="en-US" dirty="0" smtClean="0"/>
              <a:t> III</a:t>
            </a:r>
          </a:p>
          <a:p>
            <a:r>
              <a:rPr lang="en-US" dirty="0" err="1" smtClean="0">
                <a:solidFill>
                  <a:schemeClr val="bg2">
                    <a:lumMod val="25000"/>
                  </a:schemeClr>
                </a:solidFill>
              </a:rPr>
              <a:t>Experimentacion</a:t>
            </a:r>
            <a:endParaRPr lang="en-US" dirty="0" smtClean="0">
              <a:solidFill>
                <a:schemeClr val="bg2">
                  <a:lumMod val="25000"/>
                </a:schemeClr>
              </a:solidFill>
            </a:endParaRPr>
          </a:p>
          <a:p>
            <a:r>
              <a:rPr lang="en-US" dirty="0" smtClean="0"/>
              <a:t>Surf-Forecaster</a:t>
            </a:r>
          </a:p>
          <a:p>
            <a:r>
              <a:rPr lang="en-US" dirty="0" err="1" smtClean="0"/>
              <a:t>Conclusiones</a:t>
            </a:r>
            <a:endParaRPr lang="en-US" dirty="0" smtClean="0"/>
          </a:p>
          <a:p>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Experimentación (1)</a:t>
            </a:r>
            <a:endParaRPr lang="es-AR" dirty="0"/>
          </a:p>
        </p:txBody>
      </p:sp>
      <p:sp>
        <p:nvSpPr>
          <p:cNvPr id="3" name="Content Placeholder 2"/>
          <p:cNvSpPr>
            <a:spLocks noGrp="1"/>
          </p:cNvSpPr>
          <p:nvPr>
            <p:ph idx="1"/>
          </p:nvPr>
        </p:nvSpPr>
        <p:spPr/>
        <p:txBody>
          <a:bodyPr/>
          <a:lstStyle/>
          <a:p>
            <a:r>
              <a:rPr lang="es-AR" dirty="0" smtClean="0">
                <a:latin typeface="+mj-lt"/>
              </a:rPr>
              <a:t>Objetivos: </a:t>
            </a:r>
          </a:p>
          <a:p>
            <a:pPr marL="880110" lvl="1" indent="-514350">
              <a:buFont typeface="+mj-lt"/>
              <a:buAutoNum type="arabicPeriod"/>
            </a:pPr>
            <a:r>
              <a:rPr lang="es-AR" dirty="0" smtClean="0">
                <a:latin typeface="+mj-lt"/>
              </a:rPr>
              <a:t>Encontrar la combinación óptima [algoritmo de aprendizaje de maquina / modelo de instancia].</a:t>
            </a:r>
          </a:p>
          <a:p>
            <a:pPr marL="880110" lvl="1" indent="-514350">
              <a:buFont typeface="+mj-lt"/>
              <a:buAutoNum type="arabicPeriod"/>
            </a:pPr>
            <a:r>
              <a:rPr lang="es-AR" dirty="0" smtClean="0">
                <a:latin typeface="+mj-lt"/>
              </a:rPr>
              <a:t>Evaluar el desempeño del clasificador .</a:t>
            </a:r>
          </a:p>
          <a:p>
            <a:endParaRPr lang="es-AR" dirty="0" smtClean="0">
              <a:latin typeface="+mj-lt"/>
            </a:endParaRPr>
          </a:p>
          <a:p>
            <a:r>
              <a:rPr lang="es-AR" dirty="0" smtClean="0">
                <a:latin typeface="+mj-lt"/>
              </a:rPr>
              <a:t>Consideraciones  generales:</a:t>
            </a:r>
          </a:p>
          <a:p>
            <a:pPr lvl="1"/>
            <a:r>
              <a:rPr lang="es-AR" dirty="0" smtClean="0">
                <a:latin typeface="+mj-lt"/>
              </a:rPr>
              <a:t>Utilización de la herramienta WEKA.</a:t>
            </a:r>
          </a:p>
          <a:p>
            <a:pPr lvl="1"/>
            <a:r>
              <a:rPr lang="es-AR" dirty="0" smtClean="0">
                <a:latin typeface="+mj-lt"/>
              </a:rPr>
              <a:t>Se evaluaron 4 algoritmos de clasificación : [Reg. Lineal, SVM, Redes neuronales, Arboles Modelo]</a:t>
            </a:r>
          </a:p>
          <a:p>
            <a:pPr lvl="1"/>
            <a:r>
              <a:rPr lang="es-AR" dirty="0" err="1" smtClean="0">
                <a:latin typeface="+mj-lt"/>
              </a:rPr>
              <a:t>Parametrizacion</a:t>
            </a:r>
            <a:r>
              <a:rPr lang="es-AR" dirty="0" smtClean="0">
                <a:latin typeface="+mj-lt"/>
              </a:rPr>
              <a:t> de los algoritmos</a:t>
            </a:r>
          </a:p>
          <a:p>
            <a:pPr lvl="1"/>
            <a:endParaRPr lang="es-AR" dirty="0" smtClean="0">
              <a:latin typeface="+mj-lt"/>
            </a:endParaRPr>
          </a:p>
          <a:p>
            <a:endParaRPr lang="es-AR"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(2)</a:t>
            </a:r>
            <a:endParaRPr lang="es-ES" dirty="0"/>
          </a:p>
        </p:txBody>
      </p:sp>
      <p:sp>
        <p:nvSpPr>
          <p:cNvPr id="3" name="2 Marcador de contenido"/>
          <p:cNvSpPr>
            <a:spLocks noGrp="1"/>
          </p:cNvSpPr>
          <p:nvPr>
            <p:ph idx="1"/>
          </p:nvPr>
        </p:nvSpPr>
        <p:spPr/>
        <p:txBody>
          <a:bodyPr/>
          <a:lstStyle/>
          <a:p>
            <a:r>
              <a:rPr lang="es-US" dirty="0" err="1" smtClean="0"/>
              <a:t>Tecnica</a:t>
            </a:r>
            <a:r>
              <a:rPr lang="es-US" dirty="0" smtClean="0"/>
              <a:t> de </a:t>
            </a:r>
            <a:r>
              <a:rPr lang="es-US" dirty="0" err="1" smtClean="0"/>
              <a:t>validacion</a:t>
            </a:r>
            <a:r>
              <a:rPr lang="es-US" dirty="0" smtClean="0"/>
              <a:t> cruzada de 10 conjuntos</a:t>
            </a:r>
          </a:p>
          <a:p>
            <a:endParaRPr lang="es-US" dirty="0" smtClean="0"/>
          </a:p>
          <a:p>
            <a:r>
              <a:rPr lang="es-US" dirty="0" smtClean="0"/>
              <a:t>Métricas de </a:t>
            </a:r>
            <a:r>
              <a:rPr lang="es-US" dirty="0" err="1" smtClean="0"/>
              <a:t>evaluacion</a:t>
            </a:r>
            <a:r>
              <a:rPr lang="es-US" dirty="0" smtClean="0"/>
              <a:t>:</a:t>
            </a:r>
          </a:p>
          <a:p>
            <a:pPr lvl="1"/>
            <a:r>
              <a:rPr lang="es-US" dirty="0" smtClean="0"/>
              <a:t>Correlación -&gt; [-1, 1]</a:t>
            </a:r>
          </a:p>
          <a:p>
            <a:pPr lvl="1"/>
            <a:r>
              <a:rPr lang="es-US" dirty="0" smtClean="0"/>
              <a:t>Error absoluto promedio (MAE) [mts.].</a:t>
            </a:r>
          </a:p>
          <a:p>
            <a:endParaRPr lang="es-US" dirty="0" smtClean="0"/>
          </a:p>
          <a:p>
            <a:r>
              <a:rPr lang="es-US" dirty="0" smtClean="0"/>
              <a:t>Modelos de instancia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(3)</a:t>
            </a:r>
            <a:endParaRPr lang="es-ES" dirty="0"/>
          </a:p>
        </p:txBody>
      </p:sp>
      <p:sp>
        <p:nvSpPr>
          <p:cNvPr id="3" name="2 Marcador de contenido"/>
          <p:cNvSpPr>
            <a:spLocks noGrp="1"/>
          </p:cNvSpPr>
          <p:nvPr>
            <p:ph idx="1"/>
          </p:nvPr>
        </p:nvSpPr>
        <p:spPr/>
        <p:txBody>
          <a:bodyPr/>
          <a:lstStyle/>
          <a:p>
            <a:r>
              <a:rPr lang="es-US" dirty="0" smtClean="0"/>
              <a:t>Selección de puntos del modelo WAVEWATCH III.</a:t>
            </a:r>
          </a:p>
          <a:p>
            <a:endParaRPr lang="es-US" dirty="0" smtClean="0"/>
          </a:p>
          <a:p>
            <a:endParaRPr lang="es-US" dirty="0" smtClean="0"/>
          </a:p>
          <a:p>
            <a:endParaRPr lang="es-US" dirty="0" smtClean="0"/>
          </a:p>
          <a:p>
            <a:endParaRPr lang="es-US" dirty="0" smtClean="0"/>
          </a:p>
          <a:p>
            <a:endParaRPr lang="es-US" dirty="0" smtClean="0"/>
          </a:p>
          <a:p>
            <a:endParaRPr lang="es-US" dirty="0" smtClean="0"/>
          </a:p>
        </p:txBody>
      </p:sp>
      <p:pic>
        <p:nvPicPr>
          <p:cNvPr id="4" name="3 Imagen"/>
          <p:cNvPicPr/>
          <p:nvPr/>
        </p:nvPicPr>
        <p:blipFill>
          <a:blip r:embed="rId3" cstate="print"/>
          <a:srcRect/>
          <a:stretch>
            <a:fillRect/>
          </a:stretch>
        </p:blipFill>
        <p:spPr bwMode="auto">
          <a:xfrm>
            <a:off x="214282" y="2500306"/>
            <a:ext cx="4640415" cy="2982863"/>
          </a:xfrm>
          <a:prstGeom prst="rect">
            <a:avLst/>
          </a:prstGeom>
          <a:noFill/>
          <a:ln w="9525">
            <a:noFill/>
            <a:miter lim="800000"/>
            <a:headEnd/>
            <a:tailEnd/>
          </a:ln>
        </p:spPr>
      </p:pic>
      <p:graphicFrame>
        <p:nvGraphicFramePr>
          <p:cNvPr id="5" name="4 Tabla"/>
          <p:cNvGraphicFramePr>
            <a:graphicFrameLocks noGrp="1"/>
          </p:cNvGraphicFramePr>
          <p:nvPr/>
        </p:nvGraphicFramePr>
        <p:xfrm>
          <a:off x="4786314" y="2500306"/>
          <a:ext cx="4071966" cy="4000519"/>
        </p:xfrm>
        <a:graphic>
          <a:graphicData uri="http://schemas.openxmlformats.org/drawingml/2006/table">
            <a:tbl>
              <a:tblPr/>
              <a:tblGrid>
                <a:gridCol w="1105891"/>
                <a:gridCol w="1594771"/>
                <a:gridCol w="895390"/>
                <a:gridCol w="475914"/>
              </a:tblGrid>
              <a:tr h="191036">
                <a:tc>
                  <a:txBody>
                    <a:bodyPr/>
                    <a:lstStyle/>
                    <a:p>
                      <a:pPr>
                        <a:spcAft>
                          <a:spcPts val="0"/>
                        </a:spcAft>
                      </a:pPr>
                      <a:r>
                        <a:rPr lang="es-AR" sz="1000" b="1">
                          <a:latin typeface="Calibri"/>
                          <a:ea typeface="Times New Roman"/>
                          <a:cs typeface="Times New Roman"/>
                        </a:rPr>
                        <a:t>Ola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Punto WAVEWATCH III</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Correlación</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MAE</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0.92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0.68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9799">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dirty="0">
                          <a:latin typeface="Calibri"/>
                          <a:ea typeface="Times New Roman"/>
                          <a:cs typeface="Times New Roman"/>
                        </a:rPr>
                        <a:t>0.62</a:t>
                      </a:r>
                      <a:endParaRPr lang="es-ES" sz="1000" dirty="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(4)</a:t>
            </a:r>
            <a:endParaRPr lang="es-ES" dirty="0"/>
          </a:p>
        </p:txBody>
      </p:sp>
      <p:sp>
        <p:nvSpPr>
          <p:cNvPr id="3" name="2 Marcador de contenido"/>
          <p:cNvSpPr>
            <a:spLocks noGrp="1"/>
          </p:cNvSpPr>
          <p:nvPr>
            <p:ph idx="1"/>
          </p:nvPr>
        </p:nvSpPr>
        <p:spPr/>
        <p:txBody>
          <a:bodyPr/>
          <a:lstStyle/>
          <a:p>
            <a:r>
              <a:rPr lang="es-US" dirty="0" smtClean="0"/>
              <a:t>Tamaño del conjunto de entrenamiento</a:t>
            </a:r>
          </a:p>
          <a:p>
            <a:pPr lvl="1"/>
            <a:r>
              <a:rPr lang="es-US" dirty="0" smtClean="0"/>
              <a:t>Se probaron conjuntos desde 5 hasta 2400 instancias</a:t>
            </a:r>
          </a:p>
          <a:p>
            <a:pPr lvl="1"/>
            <a:r>
              <a:rPr lang="es-US" dirty="0" smtClean="0"/>
              <a:t>Se entreno un clasificador por cada uno</a:t>
            </a:r>
          </a:p>
          <a:p>
            <a:pPr lvl="1"/>
            <a:r>
              <a:rPr lang="es-US" dirty="0" smtClean="0"/>
              <a:t>Se evaluó correlación y MAE de cada clasificador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(5)</a:t>
            </a:r>
            <a:endParaRPr lang="es-ES" dirty="0"/>
          </a:p>
        </p:txBody>
      </p:sp>
      <p:graphicFrame>
        <p:nvGraphicFramePr>
          <p:cNvPr id="4" name="Chart 19"/>
          <p:cNvGraphicFramePr>
            <a:graphicFrameLocks noGrp="1"/>
          </p:cNvGraphicFramePr>
          <p:nvPr>
            <p:ph idx="1"/>
          </p:nvPr>
        </p:nvGraphicFramePr>
        <p:xfrm>
          <a:off x="142844" y="1935163"/>
          <a:ext cx="8786874" cy="22082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20"/>
          <p:cNvGraphicFramePr/>
          <p:nvPr/>
        </p:nvGraphicFramePr>
        <p:xfrm>
          <a:off x="214282" y="4357694"/>
          <a:ext cx="8786874" cy="213935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(6)</a:t>
            </a:r>
            <a:endParaRPr lang="es-ES" dirty="0"/>
          </a:p>
        </p:txBody>
      </p:sp>
      <p:sp>
        <p:nvSpPr>
          <p:cNvPr id="3" name="2 Marcador de contenido"/>
          <p:cNvSpPr>
            <a:spLocks noGrp="1"/>
          </p:cNvSpPr>
          <p:nvPr>
            <p:ph idx="1"/>
          </p:nvPr>
        </p:nvSpPr>
        <p:spPr/>
        <p:txBody>
          <a:bodyPr>
            <a:normAutofit lnSpcReduction="10000"/>
          </a:bodyPr>
          <a:lstStyle/>
          <a:p>
            <a:r>
              <a:rPr lang="es-US" dirty="0" smtClean="0"/>
              <a:t>Resultados generales</a:t>
            </a:r>
            <a:endParaRPr lang="es-ES" dirty="0" smtClean="0"/>
          </a:p>
          <a:p>
            <a:pPr lvl="1"/>
            <a:r>
              <a:rPr lang="es-US" dirty="0" smtClean="0"/>
              <a:t>Basados en:</a:t>
            </a:r>
          </a:p>
          <a:p>
            <a:pPr lvl="2"/>
            <a:r>
              <a:rPr lang="es-US" dirty="0" smtClean="0"/>
              <a:t>Olas a estudiar (Oahu - </a:t>
            </a:r>
            <a:r>
              <a:rPr lang="es-US" dirty="0" err="1" smtClean="0"/>
              <a:t>Hawai</a:t>
            </a:r>
            <a:r>
              <a:rPr lang="es-US" dirty="0" smtClean="0"/>
              <a:t>)</a:t>
            </a:r>
          </a:p>
          <a:p>
            <a:pPr lvl="2"/>
            <a:r>
              <a:rPr lang="es-US" dirty="0" smtClean="0"/>
              <a:t>Algoritmos de aprendizaje de maquina</a:t>
            </a:r>
          </a:p>
          <a:p>
            <a:pPr lvl="2"/>
            <a:r>
              <a:rPr lang="es-US" dirty="0" smtClean="0"/>
              <a:t>Modelos de instancia</a:t>
            </a:r>
          </a:p>
          <a:p>
            <a:pPr lvl="2"/>
            <a:r>
              <a:rPr lang="es-US" dirty="0" err="1" smtClean="0"/>
              <a:t>Metricas</a:t>
            </a:r>
            <a:r>
              <a:rPr lang="es-US" dirty="0" smtClean="0"/>
              <a:t> de </a:t>
            </a:r>
            <a:r>
              <a:rPr lang="es-US" dirty="0" err="1" smtClean="0"/>
              <a:t>evaluacion</a:t>
            </a:r>
            <a:r>
              <a:rPr lang="es-US" dirty="0" smtClean="0"/>
              <a:t> de clasificadores</a:t>
            </a:r>
          </a:p>
          <a:p>
            <a:pPr lvl="2"/>
            <a:r>
              <a:rPr lang="es-US" dirty="0" smtClean="0"/>
              <a:t>GridPoint WW3 óptimo para cada ola</a:t>
            </a:r>
          </a:p>
          <a:p>
            <a:pPr lvl="2"/>
            <a:r>
              <a:rPr lang="es-US" dirty="0" smtClean="0"/>
              <a:t>Tamaño de conjunto de entrenamiento óptimo</a:t>
            </a:r>
          </a:p>
          <a:p>
            <a:pPr lvl="2"/>
            <a:endParaRPr lang="es-US" dirty="0" smtClean="0"/>
          </a:p>
          <a:p>
            <a:pPr lvl="1"/>
            <a:r>
              <a:rPr lang="es-US" dirty="0" smtClean="0"/>
              <a:t>Obtenemos la </a:t>
            </a:r>
            <a:r>
              <a:rPr lang="es-US" dirty="0" err="1" smtClean="0"/>
              <a:t>combinacion</a:t>
            </a:r>
            <a:r>
              <a:rPr lang="es-US" dirty="0" smtClean="0"/>
              <a:t> óptima clasificador/modelo de instancia</a:t>
            </a:r>
          </a:p>
          <a:p>
            <a:pPr lvl="2"/>
            <a:endParaRPr lang="es-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943</TotalTime>
  <Words>2450</Words>
  <Application>Microsoft Office PowerPoint</Application>
  <PresentationFormat>Presentación en pantalla (4:3)</PresentationFormat>
  <Paragraphs>288</Paragraphs>
  <Slides>26</Slides>
  <Notes>9</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26</vt:i4>
      </vt:variant>
    </vt:vector>
  </HeadingPairs>
  <TitlesOfParts>
    <vt:vector size="28" baseType="lpstr">
      <vt:lpstr>Flow</vt:lpstr>
      <vt:lpstr>Hoja de cálculo</vt:lpstr>
      <vt:lpstr>Surf-Forecaster</vt:lpstr>
      <vt:lpstr>Agenda</vt:lpstr>
      <vt:lpstr>Agenda</vt:lpstr>
      <vt:lpstr>Experimentación (1)</vt:lpstr>
      <vt:lpstr>Experimentación (2)</vt:lpstr>
      <vt:lpstr>Experimentación (3)</vt:lpstr>
      <vt:lpstr>Experimentación (4)</vt:lpstr>
      <vt:lpstr>Experimentación (5)</vt:lpstr>
      <vt:lpstr>Experimentación (6)</vt:lpstr>
      <vt:lpstr>Experimentación (7)</vt:lpstr>
      <vt:lpstr>Experimentación (8)</vt:lpstr>
      <vt:lpstr>Experimentación (9)</vt:lpstr>
      <vt:lpstr>Experimentación (10)</vt:lpstr>
      <vt:lpstr>Agenda</vt:lpstr>
      <vt:lpstr>Surf-Forecaster (1)</vt:lpstr>
      <vt:lpstr>Surf-Forecaster (2)</vt:lpstr>
      <vt:lpstr>Surf-Forecaster (3)</vt:lpstr>
      <vt:lpstr>Surf-Forecaster (4)</vt:lpstr>
      <vt:lpstr>Surf-Forecaster (5)</vt:lpstr>
      <vt:lpstr>Surf-Forecaster (6)</vt:lpstr>
      <vt:lpstr>Surf-Forecaster (7)</vt:lpstr>
      <vt:lpstr>Surf-Forecaster (8)</vt:lpstr>
      <vt:lpstr>Surf-Forecaster (9)</vt:lpstr>
      <vt:lpstr>Surf-Forecaster (10)</vt:lpstr>
      <vt:lpstr>Surf-Forecaster (11)</vt:lpstr>
      <vt:lpstr>Surf-Forecaster (12)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Surf-Forecaster</dc:title>
  <dc:creator>esteban</dc:creator>
  <cp:lastModifiedBy>usuario</cp:lastModifiedBy>
  <cp:revision>97</cp:revision>
  <dcterms:created xsi:type="dcterms:W3CDTF">2010-06-10T01:38:43Z</dcterms:created>
  <dcterms:modified xsi:type="dcterms:W3CDTF">2010-08-08T23:55:21Z</dcterms:modified>
</cp:coreProperties>
</file>