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725-533E-496A-94C4-C839305D2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8D27E-64E2-4E69-AA29-901E1001D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C036-5839-41A9-B968-8859FDAA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DB43-6D95-459B-B70D-E73CC54C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58DB-62E3-4706-BAE9-FC03CF4F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0BC-6464-4153-9888-3647BBD6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CEA7F-D950-43E9-B61C-39839ADA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A1B5-B124-41A8-96DB-01587608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F2C3A-D928-45AE-B65B-7DDBD912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3430-3732-47D0-AA74-E99442C3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900CD-36D0-49EE-B11B-1EB8465DD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88226-AAAA-4E78-ADFC-0D8D8A96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E22D-0E76-4390-803C-20D55DB1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E639-A3E5-4155-AE9F-79F901EB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5FB8-334E-4428-B24A-ED83A8B6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13C0-D1CF-4C37-B34F-0690D7CB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B6C5-8DC8-4505-B971-E488281F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4A06-BB6A-43E2-8C87-150567CD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3347-C44F-4D53-B9E9-4A6B1420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46A6-8BD8-4162-90B4-6DBCBC0D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1556-1620-4558-9D32-E619B21F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10E8F-EC34-4E1A-81AF-5FA1837DB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C662-675E-4DCE-BA42-90EA3DF5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FF71-4881-4307-9FE2-710385A5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66D6-CF34-4C09-84A4-D9C41965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7B36-7B0F-4F1C-8E64-229811C4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14E2-94DE-4AC8-A4ED-DC19DDCA8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03987-9C06-4175-8341-4058B307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5CE71-2CBD-4F02-9315-B8B7919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C527-6BFD-4169-A421-9EEE2A3C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BE141-2A9F-4EBE-B2BC-AF5835CF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03B5-415B-4B69-B7FD-690289B0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18ADF-3294-402D-8DFF-90801FDF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6E64D-C0C6-4B7A-884E-8963E4C1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CDB50-961F-4603-AAE5-14FD2F77A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84258-5A16-4156-96EF-2894867F7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C0D60-0308-41FE-8345-7B00D02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C06B6-EA88-4A64-95D0-8092F0BA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0F9BE-38C3-491E-A416-6D265454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569C-53A8-4D00-B56A-8D332204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2A519-9B96-470D-A582-E4B7A10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FF745-67D3-46C0-9BB4-32A73EC4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DE9A5-61AF-482B-B9CC-F7B0EF79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BA5ED-F6AD-45A7-8B8D-17A5A314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87C8D-7BA6-46EE-BEB0-816E2D65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0263A-4276-462E-84C8-C57F3B47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5601-4163-4E68-8884-48518386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E16B-12AC-4531-BB43-55339683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941A2-67F6-47A9-87C8-69872DFA1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9AC7-9361-47D4-B0DD-BA847CD8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3F55F-F0CE-4125-83B1-3F9621AA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8BE11-912E-4901-A27B-164D05A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F090-B6EB-41B5-9ED0-0E13A56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DDF96-D84A-41A8-A48B-C650A299E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C68F-64BF-4DB6-AA2D-4A0AB73CC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423D-B9AF-462D-8E75-3A0CAADC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908E-FFCF-4966-BE79-08CFBA2D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5091-19BA-491E-A91D-1ED7C653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8826E-D290-4DF6-B22C-70DFB844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5E0C-0E4F-4F63-9A3D-1A29D12D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D384-DCE1-470B-9053-3CDECC202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3C77-50B2-4185-97DF-82A0A977363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1C7A-430D-4812-BB51-C4485F19C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1BD7-67CD-4647-8292-6705A8D7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8407-9D1B-43A0-B7B0-4FE11202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ECF-735E-4C81-AD5B-6AC02401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8457"/>
            <a:ext cx="9144000" cy="147215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Ubuntu" panose="020B0504030602030204" pitchFamily="34" charset="0"/>
              </a:rPr>
              <a:t>Detection of Parkinson’s disease using Extreme Gradient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F2B7-C4D1-4552-98A7-F74ABE77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3011625"/>
            <a:ext cx="329184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Under Guidance of</a:t>
            </a:r>
          </a:p>
          <a:p>
            <a:r>
              <a:rPr lang="en-US" dirty="0">
                <a:latin typeface="Ubuntu" panose="020B0504030602030204" pitchFamily="34" charset="0"/>
              </a:rPr>
              <a:t>Dr. L. V. Rajani Kumari</a:t>
            </a:r>
          </a:p>
          <a:p>
            <a:r>
              <a:rPr lang="en-US" sz="2000" dirty="0">
                <a:latin typeface="Ubuntu" panose="020B0504030602030204" pitchFamily="34" charset="0"/>
              </a:rPr>
              <a:t>Assistant Professor</a:t>
            </a:r>
          </a:p>
          <a:p>
            <a:r>
              <a:rPr lang="en-US" sz="2000" dirty="0">
                <a:latin typeface="Ubuntu" panose="020B0504030602030204" pitchFamily="34" charset="0"/>
              </a:rPr>
              <a:t>ECE Department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D1999B-1BFF-4B05-9505-DA841C511130}"/>
              </a:ext>
            </a:extLst>
          </p:cNvPr>
          <p:cNvSpPr txBox="1">
            <a:spLocks/>
          </p:cNvSpPr>
          <p:nvPr/>
        </p:nvSpPr>
        <p:spPr>
          <a:xfrm>
            <a:off x="6104708" y="2965905"/>
            <a:ext cx="32918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Ubuntu" panose="020B0504030602030204" pitchFamily="34" charset="0"/>
              </a:rPr>
              <a:t>By</a:t>
            </a:r>
          </a:p>
          <a:p>
            <a:pPr algn="just"/>
            <a:r>
              <a:rPr lang="en-US" sz="2000" dirty="0">
                <a:latin typeface="Ubuntu" panose="020B0504030602030204" pitchFamily="34" charset="0"/>
              </a:rPr>
              <a:t>Mohammad Aatif Jaffery</a:t>
            </a:r>
          </a:p>
          <a:p>
            <a:pPr algn="just"/>
            <a:r>
              <a:rPr lang="en-US" sz="2000" dirty="0">
                <a:latin typeface="Ubuntu" panose="020B0504030602030204" pitchFamily="34" charset="0"/>
              </a:rPr>
              <a:t>K. Saketh Sai Nigam</a:t>
            </a:r>
          </a:p>
          <a:p>
            <a:pPr algn="just"/>
            <a:r>
              <a:rPr lang="en-US" sz="2000" dirty="0">
                <a:latin typeface="Ubuntu" panose="020B0504030602030204" pitchFamily="34" charset="0"/>
              </a:rPr>
              <a:t>G. Manaswi</a:t>
            </a:r>
          </a:p>
          <a:p>
            <a:pPr algn="just"/>
            <a:r>
              <a:rPr lang="en-US" sz="2000" dirty="0">
                <a:latin typeface="Ubuntu" panose="020B0504030602030204" pitchFamily="34" charset="0"/>
              </a:rPr>
              <a:t>P. Thrangini</a:t>
            </a:r>
          </a:p>
        </p:txBody>
      </p:sp>
    </p:spTree>
    <p:extLst>
      <p:ext uri="{BB962C8B-B14F-4D97-AF65-F5344CB8AC3E}">
        <p14:creationId xmlns:p14="http://schemas.microsoft.com/office/powerpoint/2010/main" val="24563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496388"/>
            <a:ext cx="7516949" cy="9672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4C0-30F7-40D0-A184-FBB06D2A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38" y="1660772"/>
            <a:ext cx="2978876" cy="3770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CONFUSION MATRIX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311213-6811-43CA-BB37-47AEBBE88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83144"/>
              </p:ext>
            </p:extLst>
          </p:nvPr>
        </p:nvGraphicFramePr>
        <p:xfrm>
          <a:off x="1698171" y="2234904"/>
          <a:ext cx="8229600" cy="32221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2885752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0873464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3233992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N=59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Actual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Actual Parkinson’s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71346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Predicted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275255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Parkinson’s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2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73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006" y="483325"/>
            <a:ext cx="2644503" cy="967286"/>
          </a:xfrm>
        </p:spPr>
        <p:txBody>
          <a:bodyPr>
            <a:norm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DD32C4-BB47-471C-ACCF-9B0871ED8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44302"/>
              </p:ext>
            </p:extLst>
          </p:nvPr>
        </p:nvGraphicFramePr>
        <p:xfrm>
          <a:off x="2123440" y="1764695"/>
          <a:ext cx="8128000" cy="34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617">
                  <a:extLst>
                    <a:ext uri="{9D8B030D-6E8A-4147-A177-3AD203B41FA5}">
                      <a16:colId xmlns:a16="http://schemas.microsoft.com/office/drawing/2014/main" val="2206744409"/>
                    </a:ext>
                  </a:extLst>
                </a:gridCol>
                <a:gridCol w="3589383">
                  <a:extLst>
                    <a:ext uri="{9D8B030D-6E8A-4147-A177-3AD203B41FA5}">
                      <a16:colId xmlns:a16="http://schemas.microsoft.com/office/drawing/2014/main" val="211712542"/>
                    </a:ext>
                  </a:extLst>
                </a:gridCol>
              </a:tblGrid>
              <a:tr h="581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7095"/>
                  </a:ext>
                </a:extLst>
              </a:tr>
              <a:tr h="581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50706"/>
                  </a:ext>
                </a:extLst>
              </a:tr>
              <a:tr h="581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7420"/>
                  </a:ext>
                </a:extLst>
              </a:tr>
              <a:tr h="581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3287"/>
                  </a:ext>
                </a:extLst>
              </a:tr>
              <a:tr h="581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22473"/>
                  </a:ext>
                </a:extLst>
              </a:tr>
              <a:tr h="581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0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07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849085"/>
            <a:ext cx="8921931" cy="6531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Comparison with Another classifier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1DC40E8-D659-4E34-864F-F0FC979CC77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" b="-1"/>
          <a:stretch/>
        </p:blipFill>
        <p:spPr bwMode="auto">
          <a:xfrm>
            <a:off x="1802675" y="1854008"/>
            <a:ext cx="7553346" cy="41549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233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743" y="849085"/>
            <a:ext cx="3624217" cy="9672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7D0B6-F174-44F4-B5EB-57DEB167A48B}"/>
              </a:ext>
            </a:extLst>
          </p:cNvPr>
          <p:cNvSpPr txBox="1"/>
          <p:nvPr/>
        </p:nvSpPr>
        <p:spPr>
          <a:xfrm>
            <a:off x="757646" y="2195194"/>
            <a:ext cx="109336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Ubuntu" panose="020B0504030602030204" pitchFamily="34" charset="0"/>
              </a:rPr>
              <a:t>Built a model with an Extreme Gradient Boost Classifier and achieved an accuracy of 96.61% .</a:t>
            </a:r>
          </a:p>
        </p:txBody>
      </p:sp>
    </p:spTree>
    <p:extLst>
      <p:ext uri="{BB962C8B-B14F-4D97-AF65-F5344CB8AC3E}">
        <p14:creationId xmlns:p14="http://schemas.microsoft.com/office/powerpoint/2010/main" val="40290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ED18CF5-B0F4-4567-B881-2C3A9AB44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66" y="5184407"/>
            <a:ext cx="2917948" cy="167359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163C9A9-4ECB-4BF5-8201-2559AE795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9"/>
          <a:stretch/>
        </p:blipFill>
        <p:spPr>
          <a:xfrm>
            <a:off x="8294915" y="365125"/>
            <a:ext cx="3766457" cy="1584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F275F-D96D-4D81-8AB1-D85D2B2A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US" b="1" dirty="0">
                <a:latin typeface="Ubuntu" panose="020B0504030602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72B7-6E99-4EF4-9DA6-77EACDBE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9"/>
            <a:ext cx="7835537" cy="525126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Ubuntu" panose="020B0504030602030204" pitchFamily="34" charset="0"/>
              </a:rPr>
              <a:t>Parkinson’s disease is a chronic progressive disease of the nervous system characterized by </a:t>
            </a:r>
            <a:r>
              <a:rPr lang="en-US" sz="2800" dirty="0">
                <a:latin typeface="Ubuntu" panose="020B0504030602030204" pitchFamily="34" charset="0"/>
              </a:rPr>
              <a:t>cardinal features of </a:t>
            </a:r>
            <a:endParaRPr lang="en-US" sz="2500" dirty="0">
              <a:latin typeface="Ubuntu" panose="020B0504030602030204" pitchFamily="34" charset="0"/>
            </a:endParaRPr>
          </a:p>
          <a:p>
            <a:pPr lvl="1"/>
            <a:r>
              <a:rPr lang="en-US" sz="2100" dirty="0">
                <a:latin typeface="Ubuntu" panose="020B0504030602030204" pitchFamily="34" charset="0"/>
              </a:rPr>
              <a:t>Rigidity</a:t>
            </a:r>
          </a:p>
          <a:p>
            <a:pPr lvl="1"/>
            <a:r>
              <a:rPr lang="en-US" sz="2100" dirty="0">
                <a:latin typeface="Ubuntu" panose="020B0504030602030204" pitchFamily="34" charset="0"/>
              </a:rPr>
              <a:t>Bradykinesia</a:t>
            </a:r>
          </a:p>
          <a:p>
            <a:pPr lvl="1"/>
            <a:r>
              <a:rPr lang="en-US" sz="2100" dirty="0">
                <a:latin typeface="Ubuntu" panose="020B0504030602030204" pitchFamily="34" charset="0"/>
              </a:rPr>
              <a:t>Tremor  and</a:t>
            </a:r>
          </a:p>
          <a:p>
            <a:pPr lvl="1"/>
            <a:r>
              <a:rPr lang="en-US" sz="2100" dirty="0">
                <a:latin typeface="Ubuntu" panose="020B0504030602030204" pitchFamily="34" charset="0"/>
              </a:rPr>
              <a:t>Postural instability</a:t>
            </a:r>
          </a:p>
          <a:p>
            <a:r>
              <a:rPr lang="en-US" sz="2500" dirty="0">
                <a:latin typeface="Ubuntu" panose="020B0504030602030204" pitchFamily="34" charset="0"/>
              </a:rPr>
              <a:t>General age of onset of symptoms is 60 years.</a:t>
            </a:r>
          </a:p>
          <a:p>
            <a:r>
              <a:rPr lang="en-US" sz="2500" b="0" i="0" dirty="0">
                <a:solidFill>
                  <a:srgbClr val="212121"/>
                </a:solidFill>
                <a:effectLst/>
                <a:latin typeface="Ubuntu" panose="020B0504030602030204" pitchFamily="34" charset="0"/>
              </a:rPr>
              <a:t>The most common speech problems experienced by people with PD involve </a:t>
            </a:r>
          </a:p>
          <a:p>
            <a:pPr lvl="1"/>
            <a:r>
              <a:rPr lang="en-US" sz="2100" b="0" i="0" dirty="0">
                <a:solidFill>
                  <a:srgbClr val="212121"/>
                </a:solidFill>
                <a:effectLst/>
                <a:latin typeface="Ubuntu" panose="020B0504030602030204" pitchFamily="34" charset="0"/>
              </a:rPr>
              <a:t>Hypophonia</a:t>
            </a:r>
          </a:p>
          <a:p>
            <a:pPr lvl="1"/>
            <a:r>
              <a:rPr lang="en-US" sz="2100" dirty="0">
                <a:solidFill>
                  <a:srgbClr val="212121"/>
                </a:solidFill>
                <a:latin typeface="Ubuntu" panose="020B0504030602030204" pitchFamily="34" charset="0"/>
              </a:rPr>
              <a:t>R</a:t>
            </a:r>
            <a:r>
              <a:rPr lang="en-US" sz="2100" b="0" i="0" dirty="0">
                <a:solidFill>
                  <a:srgbClr val="212121"/>
                </a:solidFill>
                <a:effectLst/>
                <a:latin typeface="Ubuntu" panose="020B0504030602030204" pitchFamily="34" charset="0"/>
              </a:rPr>
              <a:t>educed monotone and </a:t>
            </a:r>
          </a:p>
          <a:p>
            <a:pPr lvl="1"/>
            <a:r>
              <a:rPr lang="en-US" sz="2100" dirty="0">
                <a:solidFill>
                  <a:srgbClr val="212121"/>
                </a:solidFill>
                <a:latin typeface="Ubuntu" panose="020B0504030602030204" pitchFamily="34" charset="0"/>
              </a:rPr>
              <a:t>D</a:t>
            </a:r>
            <a:r>
              <a:rPr lang="en-US" sz="2100" b="0" i="0" dirty="0">
                <a:solidFill>
                  <a:srgbClr val="212121"/>
                </a:solidFill>
                <a:effectLst/>
                <a:latin typeface="Ubuntu" panose="020B0504030602030204" pitchFamily="34" charset="0"/>
              </a:rPr>
              <a:t>ysarthria</a:t>
            </a:r>
            <a:endParaRPr lang="en-US" sz="2500" b="0" i="0" dirty="0">
              <a:solidFill>
                <a:srgbClr val="212121"/>
              </a:solidFill>
              <a:effectLst/>
              <a:latin typeface="Ubuntu" panose="020B0504030602030204" pitchFamily="34" charset="0"/>
            </a:endParaRPr>
          </a:p>
          <a:p>
            <a:endParaRPr lang="en-US" sz="2500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en-US" sz="2500" dirty="0">
              <a:latin typeface="Ubuntu" panose="020B0504030602030204" pitchFamily="34" charset="0"/>
            </a:endParaRPr>
          </a:p>
        </p:txBody>
      </p:sp>
      <p:pic>
        <p:nvPicPr>
          <p:cNvPr id="8" name="Picture 7" descr="A group of men singing on a stage&#10;&#10;Description automatically generated with low confidence">
            <a:extLst>
              <a:ext uri="{FF2B5EF4-FFF2-40B4-BE49-F238E27FC236}">
                <a16:creationId xmlns:a16="http://schemas.microsoft.com/office/drawing/2014/main" id="{0C62D9F7-E2C1-4485-B8DF-7F2EA7C4E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59" y="2163085"/>
            <a:ext cx="2606591" cy="27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275F-D96D-4D81-8AB1-D85D2B2A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US" b="1" dirty="0">
                <a:latin typeface="Ubuntu" panose="020B0504030602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72B7-6E99-4EF4-9DA6-77EACDBE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105"/>
            <a:ext cx="10657114" cy="415398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Ubuntu" panose="020B0504030602030204" pitchFamily="34" charset="0"/>
              </a:rPr>
              <a:t>Parkinson’s disease affected patients may exhibit word finding difficulties and grammatical difficulties.</a:t>
            </a:r>
          </a:p>
          <a:p>
            <a:r>
              <a:rPr lang="en-US" sz="2500" dirty="0">
                <a:latin typeface="Ubuntu" panose="020B0504030602030204" pitchFamily="34" charset="0"/>
              </a:rPr>
              <a:t>They  tend to increase the frequency and duration of hesitations and pauses.</a:t>
            </a:r>
          </a:p>
          <a:p>
            <a:r>
              <a:rPr lang="en-US" sz="2500" dirty="0">
                <a:latin typeface="Ubuntu" panose="020B0504030602030204" pitchFamily="34" charset="0"/>
              </a:rPr>
              <a:t>Affected person’s experience difficulties in both production and comprehension of language.</a:t>
            </a:r>
          </a:p>
          <a:p>
            <a:r>
              <a:rPr lang="en-US" sz="2500" dirty="0">
                <a:latin typeface="Ubuntu" panose="020B0504030602030204" pitchFamily="34" charset="0"/>
              </a:rPr>
              <a:t>The usual treatment used for PD patients to overcome speech problems are</a:t>
            </a:r>
          </a:p>
          <a:p>
            <a:pPr lvl="1"/>
            <a:r>
              <a:rPr lang="en-US" sz="2100" dirty="0">
                <a:latin typeface="Ubuntu" panose="020B0504030602030204" pitchFamily="34" charset="0"/>
              </a:rPr>
              <a:t>Behavioral Speech Therapy</a:t>
            </a:r>
          </a:p>
          <a:p>
            <a:pPr lvl="1"/>
            <a:r>
              <a:rPr lang="en-US" sz="2100" dirty="0">
                <a:latin typeface="Ubuntu" panose="020B0504030602030204" pitchFamily="34" charset="0"/>
              </a:rPr>
              <a:t>Lee Silverman Voice Therapy ( LSVT )</a:t>
            </a:r>
          </a:p>
          <a:p>
            <a:pPr marL="457200" lvl="1" indent="0">
              <a:buNone/>
            </a:pPr>
            <a:endParaRPr lang="en-US" sz="2100" dirty="0">
              <a:latin typeface="Ubuntu" panose="020B0504030602030204" pitchFamily="34" charset="0"/>
            </a:endParaRPr>
          </a:p>
          <a:p>
            <a:endParaRPr lang="en-US" sz="2500" dirty="0">
              <a:latin typeface="Ubuntu" panose="020B0504030602030204" pitchFamily="34" charset="0"/>
            </a:endParaRPr>
          </a:p>
          <a:p>
            <a:endParaRPr lang="en-US" sz="2500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en-US" sz="2500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en-US" sz="25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397" y="697355"/>
            <a:ext cx="8569234" cy="69233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Ubuntu" panose="020B0504030602030204" pitchFamily="34" charset="0"/>
              </a:rPr>
              <a:t>Normal vs Parkinson’s person audio recording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5A5FA1C-2DC5-46DF-B8FB-9DF69B9C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69" y="2194003"/>
            <a:ext cx="9307262" cy="3459199"/>
          </a:xfrm>
        </p:spPr>
      </p:pic>
    </p:spTree>
    <p:extLst>
      <p:ext uri="{BB962C8B-B14F-4D97-AF65-F5344CB8AC3E}">
        <p14:creationId xmlns:p14="http://schemas.microsoft.com/office/powerpoint/2010/main" val="3805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9" y="509451"/>
            <a:ext cx="3997235" cy="967286"/>
          </a:xfrm>
        </p:spPr>
        <p:txBody>
          <a:bodyPr/>
          <a:lstStyle/>
          <a:p>
            <a:r>
              <a:rPr lang="en-US" b="1" dirty="0">
                <a:latin typeface="Ubuntu" panose="020B050403060203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4C0-30F7-40D0-A184-FBB06D2A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8" y="2021567"/>
            <a:ext cx="10334897" cy="3673837"/>
          </a:xfrm>
        </p:spPr>
        <p:txBody>
          <a:bodyPr>
            <a:normAutofit/>
          </a:bodyPr>
          <a:lstStyle/>
          <a:p>
            <a:r>
              <a:rPr lang="en-US" sz="2000" i="0" dirty="0">
                <a:effectLst/>
                <a:latin typeface="Ubuntu" panose="020B0504030602030204" pitchFamily="34" charset="0"/>
              </a:rPr>
              <a:t>Parkinson</a:t>
            </a:r>
            <a:r>
              <a:rPr lang="en-US" sz="2000" dirty="0">
                <a:latin typeface="Ubuntu" panose="020B0504030602030204" pitchFamily="34" charset="0"/>
              </a:rPr>
              <a:t>’s Disease</a:t>
            </a:r>
            <a:r>
              <a:rPr lang="en-US" sz="2000" i="0" dirty="0">
                <a:effectLst/>
                <a:latin typeface="Ubuntu" panose="020B0504030602030204" pitchFamily="34" charset="0"/>
              </a:rPr>
              <a:t> is the second most common age-related neurodegenerative disorder after Alzheimer’s disease. </a:t>
            </a:r>
          </a:p>
          <a:p>
            <a:pPr marL="0" indent="0">
              <a:buNone/>
            </a:pPr>
            <a:endParaRPr lang="en-US" sz="2000" i="0" dirty="0">
              <a:effectLst/>
              <a:latin typeface="Ubuntu" panose="020B0504030602030204" pitchFamily="34" charset="0"/>
            </a:endParaRPr>
          </a:p>
          <a:p>
            <a:r>
              <a:rPr lang="en-US" sz="2000" i="0" dirty="0">
                <a:effectLst/>
                <a:latin typeface="Ubuntu" panose="020B0504030602030204" pitchFamily="34" charset="0"/>
              </a:rPr>
              <a:t>An estimated seven to 10 million people worldwide have Parkinson’s disease.</a:t>
            </a:r>
          </a:p>
          <a:p>
            <a:pPr marL="0" indent="0">
              <a:buNone/>
            </a:pPr>
            <a:endParaRPr lang="en-US" sz="2000" i="0" dirty="0">
              <a:effectLst/>
              <a:latin typeface="Ubuntu" panose="020B0504030602030204" pitchFamily="34" charset="0"/>
            </a:endParaRPr>
          </a:p>
          <a:p>
            <a:r>
              <a:rPr lang="en-US" sz="2000" b="0" i="0" dirty="0">
                <a:effectLst/>
                <a:latin typeface="Ubuntu" panose="020B0504030602030204" pitchFamily="34" charset="0"/>
              </a:rPr>
              <a:t>The disease affects patients’ quality of life, making social interaction more difficult and worsening their financial condition, due to the medical expenses associated with the disease.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Ubuntu" panose="020B0504030602030204" pitchFamily="34" charset="0"/>
            </a:endParaRPr>
          </a:p>
          <a:p>
            <a:r>
              <a:rPr lang="en-US" sz="2000" dirty="0">
                <a:latin typeface="Ubuntu" panose="020B0504030602030204" pitchFamily="34" charset="0"/>
              </a:rPr>
              <a:t>The above statistics were reported by Parkinson’s news today</a:t>
            </a:r>
          </a:p>
        </p:txBody>
      </p:sp>
    </p:spTree>
    <p:extLst>
      <p:ext uri="{BB962C8B-B14F-4D97-AF65-F5344CB8AC3E}">
        <p14:creationId xmlns:p14="http://schemas.microsoft.com/office/powerpoint/2010/main" val="250058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134" y="1240970"/>
            <a:ext cx="6686006" cy="967286"/>
          </a:xfrm>
        </p:spPr>
        <p:txBody>
          <a:bodyPr/>
          <a:lstStyle/>
          <a:p>
            <a:r>
              <a:rPr lang="en-US" b="1" dirty="0">
                <a:latin typeface="Ubuntu" panose="020B0504030602030204" pitchFamily="34" charset="0"/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4C0-30F7-40D0-A184-FBB06D2A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16" y="2621643"/>
            <a:ext cx="10334897" cy="807357"/>
          </a:xfrm>
        </p:spPr>
        <p:txBody>
          <a:bodyPr>
            <a:noAutofit/>
          </a:bodyPr>
          <a:lstStyle/>
          <a:p>
            <a:r>
              <a:rPr lang="en-US" sz="2500" dirty="0">
                <a:latin typeface="Ubuntu" panose="020B0504030602030204" pitchFamily="34" charset="0"/>
              </a:rPr>
              <a:t>Detection of Parkinson’s Disease in a person using Extreme Gradient Boosting to obtain a highest possible accuracy.</a:t>
            </a:r>
          </a:p>
        </p:txBody>
      </p:sp>
    </p:spTree>
    <p:extLst>
      <p:ext uri="{BB962C8B-B14F-4D97-AF65-F5344CB8AC3E}">
        <p14:creationId xmlns:p14="http://schemas.microsoft.com/office/powerpoint/2010/main" val="286772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90" y="423035"/>
            <a:ext cx="5983888" cy="69233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Ubuntu" panose="020B0504030602030204" pitchFamily="34" charset="0"/>
              </a:rPr>
              <a:t>WORKFLOW OF THE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62643-3BBE-439A-A55B-62DCE8DB9112}"/>
              </a:ext>
            </a:extLst>
          </p:cNvPr>
          <p:cNvSpPr/>
          <p:nvPr/>
        </p:nvSpPr>
        <p:spPr>
          <a:xfrm>
            <a:off x="4643297" y="1423852"/>
            <a:ext cx="2259874" cy="692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Collected from UCI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0A5A0-22C4-4ADE-BD41-47EF3B646E73}"/>
              </a:ext>
            </a:extLst>
          </p:cNvPr>
          <p:cNvSpPr/>
          <p:nvPr/>
        </p:nvSpPr>
        <p:spPr>
          <a:xfrm>
            <a:off x="4643297" y="2424669"/>
            <a:ext cx="2259874" cy="692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A5FB0-9225-46A9-A994-B4D90B490B0A}"/>
              </a:ext>
            </a:extLst>
          </p:cNvPr>
          <p:cNvSpPr/>
          <p:nvPr/>
        </p:nvSpPr>
        <p:spPr>
          <a:xfrm>
            <a:off x="4643297" y="3425486"/>
            <a:ext cx="2259874" cy="692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Decompose into Train &amp; Test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A0B6F-A9E1-4CC6-BAB3-010C7A16A3A2}"/>
              </a:ext>
            </a:extLst>
          </p:cNvPr>
          <p:cNvSpPr/>
          <p:nvPr/>
        </p:nvSpPr>
        <p:spPr>
          <a:xfrm>
            <a:off x="4643297" y="4544538"/>
            <a:ext cx="2259874" cy="692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XGBoost Classifier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F0A2D-BEEA-47C1-8DF0-70DF62308BE0}"/>
              </a:ext>
            </a:extLst>
          </p:cNvPr>
          <p:cNvSpPr/>
          <p:nvPr/>
        </p:nvSpPr>
        <p:spPr>
          <a:xfrm>
            <a:off x="2938044" y="5763731"/>
            <a:ext cx="2259874" cy="692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6DFC7F-26F5-4840-ACEE-28D3FD105854}"/>
              </a:ext>
            </a:extLst>
          </p:cNvPr>
          <p:cNvSpPr/>
          <p:nvPr/>
        </p:nvSpPr>
        <p:spPr>
          <a:xfrm>
            <a:off x="6505304" y="5763731"/>
            <a:ext cx="2259874" cy="692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Parkinson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97B36-BD27-4540-AD5F-290EFD42707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73234" y="2116185"/>
            <a:ext cx="0" cy="30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4D603-221E-4B27-95C3-2103E3AA45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73234" y="3117002"/>
            <a:ext cx="0" cy="30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53C3FB-19F8-47FA-ACBF-FFD15309A78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773234" y="4117819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39D395-FA08-431D-BF94-730663676D78}"/>
              </a:ext>
            </a:extLst>
          </p:cNvPr>
          <p:cNvCxnSpPr>
            <a:cxnSpLocks/>
          </p:cNvCxnSpPr>
          <p:nvPr/>
        </p:nvCxnSpPr>
        <p:spPr>
          <a:xfrm>
            <a:off x="4067981" y="4890704"/>
            <a:ext cx="0" cy="87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58836-12E5-4488-9310-292035BC1D98}"/>
              </a:ext>
            </a:extLst>
          </p:cNvPr>
          <p:cNvCxnSpPr>
            <a:cxnSpLocks/>
          </p:cNvCxnSpPr>
          <p:nvPr/>
        </p:nvCxnSpPr>
        <p:spPr>
          <a:xfrm>
            <a:off x="7635241" y="4890703"/>
            <a:ext cx="0" cy="87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3A1045-E183-4FCB-97D8-F9086C920100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067981" y="4890703"/>
            <a:ext cx="57531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030F16-B5E6-4136-8A89-4F15AE94419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03171" y="4890705"/>
            <a:ext cx="732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9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779" y="104502"/>
            <a:ext cx="3334294" cy="967286"/>
          </a:xfrm>
        </p:spPr>
        <p:txBody>
          <a:bodyPr/>
          <a:lstStyle/>
          <a:p>
            <a:r>
              <a:rPr lang="en-US" b="1" dirty="0">
                <a:latin typeface="Ubuntu" panose="020B050403060203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4C0-30F7-40D0-A184-FBB06D2A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64" y="1071788"/>
            <a:ext cx="11004369" cy="557720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Ubuntu" panose="020B0504030602030204" pitchFamily="34" charset="0"/>
              </a:rPr>
              <a:t>The dataset was collected from the UCI Machine Learning Repository.</a:t>
            </a:r>
          </a:p>
          <a:p>
            <a:r>
              <a:rPr lang="en-US" sz="1800" dirty="0">
                <a:latin typeface="Ubuntu" panose="020B0504030602030204" pitchFamily="34" charset="0"/>
              </a:rPr>
              <a:t>In this dataset the audio recording of 31 persons in which 23 are Parkinson’s affected and 8 are normal persons.</a:t>
            </a:r>
          </a:p>
          <a:p>
            <a:r>
              <a:rPr lang="en-US" sz="1800" dirty="0">
                <a:latin typeface="Ubuntu" panose="020B0504030602030204" pitchFamily="34" charset="0"/>
              </a:rPr>
              <a:t>So, we obtained a dataset of 194 rows data in which 147 are audio recordings of Parkinson’s patient.</a:t>
            </a:r>
          </a:p>
          <a:p>
            <a:r>
              <a:rPr lang="en-US" sz="1800" dirty="0">
                <a:latin typeface="Ubuntu" panose="020B0504030602030204" pitchFamily="34" charset="0"/>
              </a:rPr>
              <a:t>The dataset has 24 columns are the features that are extracted from the audio signals.</a:t>
            </a:r>
          </a:p>
          <a:p>
            <a:pPr lvl="1"/>
            <a:r>
              <a:rPr lang="en-US" sz="1400" dirty="0">
                <a:latin typeface="Ubuntu" panose="020B0504030602030204" pitchFamily="34" charset="0"/>
              </a:rPr>
              <a:t>status - Health status of the subject (one) - Parkinson's, (zero) - healthy </a:t>
            </a:r>
          </a:p>
          <a:p>
            <a:r>
              <a:rPr lang="en-US" sz="1800" dirty="0">
                <a:latin typeface="Ubuntu" panose="020B0504030602030204" pitchFamily="34" charset="0"/>
              </a:rPr>
              <a:t>We developed our model by dividing the Dataset into Training and Testing.</a:t>
            </a:r>
          </a:p>
          <a:p>
            <a:r>
              <a:rPr lang="en-US" sz="1800" dirty="0">
                <a:latin typeface="Ubuntu" panose="020B0504030602030204" pitchFamily="34" charset="0"/>
              </a:rPr>
              <a:t>For training the model, we used 70% of the dataset that is 135 from overall dataset.</a:t>
            </a:r>
          </a:p>
          <a:p>
            <a:pPr marL="0" indent="0">
              <a:buNone/>
            </a:pPr>
            <a:endParaRPr lang="en-US" sz="1800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Ubuntu" panose="020B0504030602030204" pitchFamily="34" charset="0"/>
            </a:endParaRPr>
          </a:p>
          <a:p>
            <a:r>
              <a:rPr lang="en-US" sz="1800" dirty="0">
                <a:latin typeface="Ubuntu" panose="020B0504030602030204" pitchFamily="34" charset="0"/>
              </a:rPr>
              <a:t>For testing the model, we used 30% of the dataset that is 59 from overall dataset.</a:t>
            </a:r>
          </a:p>
          <a:p>
            <a:pPr marL="0" indent="0">
              <a:buNone/>
            </a:pPr>
            <a:endParaRPr lang="en-US" sz="1800" dirty="0">
              <a:latin typeface="Ubuntu" panose="020B0504030602030204" pitchFamily="34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DFA01C1-25F0-4112-9ABC-11EDB43F9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74898"/>
              </p:ext>
            </p:extLst>
          </p:nvPr>
        </p:nvGraphicFramePr>
        <p:xfrm>
          <a:off x="3057255" y="3860391"/>
          <a:ext cx="4140382" cy="670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847159">
                  <a:extLst>
                    <a:ext uri="{9D8B030D-6E8A-4147-A177-3AD203B41FA5}">
                      <a16:colId xmlns:a16="http://schemas.microsoft.com/office/drawing/2014/main" val="4288575244"/>
                    </a:ext>
                  </a:extLst>
                </a:gridCol>
                <a:gridCol w="1293223">
                  <a:extLst>
                    <a:ext uri="{9D8B030D-6E8A-4147-A177-3AD203B41FA5}">
                      <a16:colId xmlns:a16="http://schemas.microsoft.com/office/drawing/2014/main" val="1608734642"/>
                    </a:ext>
                  </a:extLst>
                </a:gridCol>
              </a:tblGrid>
              <a:tr h="3182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buntu" panose="020B0504030602030204" pitchFamily="34" charset="0"/>
                        </a:rPr>
                        <a:t>Parkinson’s affected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buntu" panose="020B0504030602030204" pitchFamily="34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71346"/>
                  </a:ext>
                </a:extLst>
              </a:tr>
              <a:tr h="3182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buntu" panose="020B0504030602030204" pitchFamily="34" charset="0"/>
                        </a:rP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buntu" panose="020B0504030602030204" pitchFamily="34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275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304433-8006-42DB-9B99-A1966A69D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9337"/>
              </p:ext>
            </p:extLst>
          </p:nvPr>
        </p:nvGraphicFramePr>
        <p:xfrm>
          <a:off x="3057255" y="5044532"/>
          <a:ext cx="4140384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0192">
                  <a:extLst>
                    <a:ext uri="{9D8B030D-6E8A-4147-A177-3AD203B41FA5}">
                      <a16:colId xmlns:a16="http://schemas.microsoft.com/office/drawing/2014/main" val="4288575244"/>
                    </a:ext>
                  </a:extLst>
                </a:gridCol>
                <a:gridCol w="2070192">
                  <a:extLst>
                    <a:ext uri="{9D8B030D-6E8A-4147-A177-3AD203B41FA5}">
                      <a16:colId xmlns:a16="http://schemas.microsoft.com/office/drawing/2014/main" val="1608734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buntu" panose="020B0504030602030204" pitchFamily="34" charset="0"/>
                        </a:rPr>
                        <a:t>Parkinson’s affected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buntu" panose="020B0504030602030204" pitchFamily="34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buntu" panose="020B0504030602030204" pitchFamily="34" charset="0"/>
                        </a:rP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buntu" panose="020B050403060203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27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3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84D-5164-43C2-8110-B283D74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583" y="496388"/>
            <a:ext cx="5773783" cy="9672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XGBoost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4C0-30F7-40D0-A184-FBB06D2A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65" y="1884633"/>
            <a:ext cx="10661469" cy="30887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The classifier we used to develop our model is Extreme Gradient Boost classifier Shortly known as XGBoost.</a:t>
            </a:r>
          </a:p>
          <a:p>
            <a:r>
              <a:rPr lang="en-US" sz="2000" dirty="0">
                <a:latin typeface="Ubuntu" panose="020B0504030602030204" pitchFamily="34" charset="0"/>
              </a:rPr>
              <a:t>XGBoost Classifier is a decision-tree-based ensemble Machine Learning algorithm that uses a gradient Boosting framework. </a:t>
            </a:r>
          </a:p>
          <a:p>
            <a:r>
              <a:rPr lang="en-US" sz="2000" dirty="0">
                <a:latin typeface="Ubuntu" panose="020B0504030602030204" pitchFamily="34" charset="0"/>
              </a:rPr>
              <a:t>A wide range of applications: Can be used to solve regression, classification, ranking, and user-defined prediction problems.</a:t>
            </a:r>
          </a:p>
          <a:p>
            <a:r>
              <a:rPr lang="en-US" sz="2000" dirty="0">
                <a:latin typeface="Ubuntu" panose="020B0504030602030204" pitchFamily="34" charset="0"/>
              </a:rPr>
              <a:t>XGBoost improves upon the base Gradient Boosting Machine  framework through systems optimization and algorithmic enhancements.</a:t>
            </a:r>
            <a:endParaRPr lang="en-US" sz="1600" dirty="0">
              <a:latin typeface="Ubuntu" panose="020B0504030602030204" pitchFamily="34" charset="0"/>
            </a:endParaRPr>
          </a:p>
          <a:p>
            <a:endParaRPr lang="en-US" sz="2000" dirty="0">
              <a:latin typeface="Ubuntu" panose="020B0504030602030204" pitchFamily="34" charset="0"/>
            </a:endParaRPr>
          </a:p>
          <a:p>
            <a:endParaRPr lang="en-US" sz="1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546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Ubuntu</vt:lpstr>
      <vt:lpstr>Office Theme</vt:lpstr>
      <vt:lpstr>Detection of Parkinson’s disease using Extreme Gradient Boosting</vt:lpstr>
      <vt:lpstr>Introduction</vt:lpstr>
      <vt:lpstr>Introduction</vt:lpstr>
      <vt:lpstr>Normal vs Parkinson’s person audio recording</vt:lpstr>
      <vt:lpstr>MOTIVATION</vt:lpstr>
      <vt:lpstr>AIM OF THE PROJECT</vt:lpstr>
      <vt:lpstr>WORKFLOW OF THE PROJECT</vt:lpstr>
      <vt:lpstr>DATASET</vt:lpstr>
      <vt:lpstr>XGBoost CLASSIFIER</vt:lpstr>
      <vt:lpstr>PERFORMANCE EVALUATION</vt:lpstr>
      <vt:lpstr>RESULTS</vt:lpstr>
      <vt:lpstr>Comparison with Another classifier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Parkinson’s disease using Extreme Gradient Boosting</dc:title>
  <dc:creator>MOHAMMAD AATIFJAFFERY 17071a04f6</dc:creator>
  <cp:lastModifiedBy>MOHAMMAD AATIFJAFFERY 17071a04f6</cp:lastModifiedBy>
  <cp:revision>47</cp:revision>
  <dcterms:created xsi:type="dcterms:W3CDTF">2021-06-01T10:12:38Z</dcterms:created>
  <dcterms:modified xsi:type="dcterms:W3CDTF">2021-06-03T13:19:43Z</dcterms:modified>
</cp:coreProperties>
</file>