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8" r:id="rId3"/>
    <p:sldId id="259" r:id="rId4"/>
    <p:sldId id="257" r:id="rId5"/>
    <p:sldId id="262" r:id="rId6"/>
    <p:sldId id="263"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770" autoAdjust="0"/>
  </p:normalViewPr>
  <p:slideViewPr>
    <p:cSldViewPr>
      <p:cViewPr varScale="1">
        <p:scale>
          <a:sx n="49" d="100"/>
          <a:sy n="49" d="100"/>
        </p:scale>
        <p:origin x="-111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8169D7-1529-4843-B755-9AA86FECD2E9}" type="datetimeFigureOut">
              <a:rPr lang="en-US" smtClean="0"/>
              <a:t>5/12/2014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A658E5-D820-4C7E-BA80-06BB5C5B396C}" type="slidenum">
              <a:rPr lang="en-US" smtClean="0"/>
              <a:t>‹#›</a:t>
            </a:fld>
            <a:endParaRPr lang="en-US"/>
          </a:p>
        </p:txBody>
      </p:sp>
    </p:spTree>
    <p:extLst>
      <p:ext uri="{BB962C8B-B14F-4D97-AF65-F5344CB8AC3E}">
        <p14:creationId xmlns:p14="http://schemas.microsoft.com/office/powerpoint/2010/main" val="3546115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humans move more and more towards text speech through the internet and other technologies, it’s becoming more and more important to be able to detect emotion in text. </a:t>
            </a:r>
          </a:p>
          <a:p>
            <a:endParaRPr lang="en-US" baseline="0" dirty="0" smtClean="0"/>
          </a:p>
          <a:p>
            <a:r>
              <a:rPr lang="en-US" baseline="0" dirty="0" smtClean="0"/>
              <a:t>Unfortunately, text has so much fewer identifiers of emotion because it’s not inherently natural or automatic to humans like speech and facial expressions are.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Affective computing is the study and development of systems and devices that can recognize, interpret, process, and simulate human affects. It is an interdisciplinary field spanning computer science, psychology, and cognitive science. A motivation for the research is the ability to simulate empathy. </a:t>
            </a:r>
          </a:p>
          <a:p>
            <a:endParaRPr lang="en-US" dirty="0"/>
          </a:p>
        </p:txBody>
      </p:sp>
      <p:sp>
        <p:nvSpPr>
          <p:cNvPr id="4" name="Slide Number Placeholder 3"/>
          <p:cNvSpPr>
            <a:spLocks noGrp="1"/>
          </p:cNvSpPr>
          <p:nvPr>
            <p:ph type="sldNum" sz="quarter" idx="10"/>
          </p:nvPr>
        </p:nvSpPr>
        <p:spPr/>
        <p:txBody>
          <a:bodyPr/>
          <a:lstStyle/>
          <a:p>
            <a:fld id="{62A658E5-D820-4C7E-BA80-06BB5C5B396C}" type="slidenum">
              <a:rPr lang="en-US" smtClean="0"/>
              <a:t>2</a:t>
            </a:fld>
            <a:endParaRPr lang="en-US"/>
          </a:p>
        </p:txBody>
      </p:sp>
    </p:spTree>
    <p:extLst>
      <p:ext uri="{BB962C8B-B14F-4D97-AF65-F5344CB8AC3E}">
        <p14:creationId xmlns:p14="http://schemas.microsoft.com/office/powerpoint/2010/main" val="599705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chose</a:t>
            </a:r>
            <a:r>
              <a:rPr lang="en-US" baseline="0" dirty="0" smtClean="0"/>
              <a:t> Joy, Anger, and Sadness because those, in my opinion, are the most basic emotions. </a:t>
            </a:r>
          </a:p>
          <a:p>
            <a:r>
              <a:rPr lang="en-US" baseline="0" dirty="0" smtClean="0"/>
              <a:t>	Joy and Anger would be very easy to detect in audio while sadness could be trickier. In the audio I chose the sadness one actually included some crying so if crying could be detected that would be a good indicator of sadness.</a:t>
            </a:r>
          </a:p>
          <a:p>
            <a:r>
              <a:rPr lang="en-US" baseline="0" dirty="0" smtClean="0"/>
              <a:t>	Also chose these because Joy is a positive emotion while Anger and Sadness are negative so I can use sentiment analysis to filter them into two categories</a:t>
            </a:r>
            <a:endParaRPr lang="en-US" dirty="0"/>
          </a:p>
        </p:txBody>
      </p:sp>
      <p:sp>
        <p:nvSpPr>
          <p:cNvPr id="4" name="Slide Number Placeholder 3"/>
          <p:cNvSpPr>
            <a:spLocks noGrp="1"/>
          </p:cNvSpPr>
          <p:nvPr>
            <p:ph type="sldNum" sz="quarter" idx="10"/>
          </p:nvPr>
        </p:nvSpPr>
        <p:spPr/>
        <p:txBody>
          <a:bodyPr/>
          <a:lstStyle/>
          <a:p>
            <a:fld id="{62A658E5-D820-4C7E-BA80-06BB5C5B396C}" type="slidenum">
              <a:rPr lang="en-US" smtClean="0"/>
              <a:t>3</a:t>
            </a:fld>
            <a:endParaRPr lang="en-US"/>
          </a:p>
        </p:txBody>
      </p:sp>
    </p:spTree>
    <p:extLst>
      <p:ext uri="{BB962C8B-B14F-4D97-AF65-F5344CB8AC3E}">
        <p14:creationId xmlns:p14="http://schemas.microsoft.com/office/powerpoint/2010/main" val="2435744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Moodzle</a:t>
            </a:r>
            <a:r>
              <a:rPr lang="en-US" sz="1200" b="0" i="0" kern="1200" baseline="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EmotionAPI</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listening to the human voice and determining which emotions are present in the voice, as well as transcribing the speech into text. -</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91% accuracy rate.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Vamp is an audio processing plugin system for plugins that extract descriptive information from audio data — typically referred to as </a:t>
            </a:r>
            <a:r>
              <a:rPr lang="en-US" sz="1200" b="0" i="1" kern="1200" dirty="0" smtClean="0">
                <a:solidFill>
                  <a:schemeClr val="tx1"/>
                </a:solidFill>
                <a:effectLst/>
                <a:latin typeface="+mn-lt"/>
                <a:ea typeface="+mn-ea"/>
                <a:cs typeface="+mn-cs"/>
              </a:rPr>
              <a:t>audio analysis plugins</a:t>
            </a:r>
            <a:r>
              <a:rPr lang="en-US" sz="1200" b="0" i="0" kern="1200" dirty="0" smtClean="0">
                <a:solidFill>
                  <a:schemeClr val="tx1"/>
                </a:solidFill>
                <a:effectLst/>
                <a:latin typeface="+mn-lt"/>
                <a:ea typeface="+mn-ea"/>
                <a:cs typeface="+mn-cs"/>
              </a:rPr>
              <a:t> or </a:t>
            </a:r>
            <a:r>
              <a:rPr lang="en-US" sz="1200" b="0" i="1" kern="1200" dirty="0" smtClean="0">
                <a:solidFill>
                  <a:schemeClr val="tx1"/>
                </a:solidFill>
                <a:effectLst/>
                <a:latin typeface="+mn-lt"/>
                <a:ea typeface="+mn-ea"/>
                <a:cs typeface="+mn-cs"/>
              </a:rPr>
              <a:t>audio feature extraction plugins</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2A658E5-D820-4C7E-BA80-06BB5C5B396C}" type="slidenum">
              <a:rPr lang="en-US" smtClean="0"/>
              <a:t>4</a:t>
            </a:fld>
            <a:endParaRPr lang="en-US"/>
          </a:p>
        </p:txBody>
      </p:sp>
    </p:spTree>
    <p:extLst>
      <p:ext uri="{BB962C8B-B14F-4D97-AF65-F5344CB8AC3E}">
        <p14:creationId xmlns:p14="http://schemas.microsoft.com/office/powerpoint/2010/main" val="2684625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Pitch: correlation between tone and intonation. Relative highness or lowness</a:t>
            </a:r>
            <a:r>
              <a:rPr lang="en-US" baseline="0" dirty="0" smtClean="0"/>
              <a:t> of a tone as perceived by the ear </a:t>
            </a:r>
          </a:p>
          <a:p>
            <a:endParaRPr lang="en-US" baseline="0" dirty="0" smtClean="0"/>
          </a:p>
        </p:txBody>
      </p:sp>
      <p:sp>
        <p:nvSpPr>
          <p:cNvPr id="4" name="Slide Number Placeholder 3"/>
          <p:cNvSpPr>
            <a:spLocks noGrp="1"/>
          </p:cNvSpPr>
          <p:nvPr>
            <p:ph type="sldNum" sz="quarter" idx="10"/>
          </p:nvPr>
        </p:nvSpPr>
        <p:spPr/>
        <p:txBody>
          <a:bodyPr/>
          <a:lstStyle/>
          <a:p>
            <a:fld id="{62A658E5-D820-4C7E-BA80-06BB5C5B396C}" type="slidenum">
              <a:rPr lang="en-US" smtClean="0"/>
              <a:t>5</a:t>
            </a:fld>
            <a:endParaRPr lang="en-US"/>
          </a:p>
        </p:txBody>
      </p:sp>
    </p:spTree>
    <p:extLst>
      <p:ext uri="{BB962C8B-B14F-4D97-AF65-F5344CB8AC3E}">
        <p14:creationId xmlns:p14="http://schemas.microsoft.com/office/powerpoint/2010/main" val="3848245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I spent a lot of time trying to configure programs that just didn’t end up working. I.E </a:t>
            </a:r>
            <a:r>
              <a:rPr lang="en-US" dirty="0" err="1" smtClean="0"/>
              <a:t>openEAR</a:t>
            </a:r>
            <a:r>
              <a:rPr lang="en-US" baseline="0" dirty="0" smtClean="0"/>
              <a:t>  or </a:t>
            </a:r>
            <a:r>
              <a:rPr lang="en-US" baseline="0" dirty="0" err="1" smtClean="0"/>
              <a:t>EmoVoice</a:t>
            </a:r>
            <a:r>
              <a:rPr lang="en-US" baseline="0" dirty="0" smtClean="0"/>
              <a:t> which were going to be my go to programs for Audio feature extraction</a:t>
            </a:r>
          </a:p>
          <a:p>
            <a:endParaRPr lang="en-US" baseline="0" dirty="0" smtClean="0"/>
          </a:p>
          <a:p>
            <a:r>
              <a:rPr lang="en-US" baseline="0" dirty="0" smtClean="0"/>
              <a:t>I thought it was fun/interesting thinking about new NLP techniques to add to the text analysis. It was also interesting to think about human emotion and how we express it in different forms.</a:t>
            </a:r>
          </a:p>
          <a:p>
            <a:endParaRPr lang="en-US" baseline="0" dirty="0" smtClean="0"/>
          </a:p>
          <a:p>
            <a:r>
              <a:rPr lang="en-US" baseline="0" dirty="0" smtClean="0"/>
              <a:t>Learned about maven which is a java tool</a:t>
            </a:r>
            <a:endParaRPr lang="en-US" dirty="0"/>
          </a:p>
        </p:txBody>
      </p:sp>
      <p:sp>
        <p:nvSpPr>
          <p:cNvPr id="4" name="Slide Number Placeholder 3"/>
          <p:cNvSpPr>
            <a:spLocks noGrp="1"/>
          </p:cNvSpPr>
          <p:nvPr>
            <p:ph type="sldNum" sz="quarter" idx="10"/>
          </p:nvPr>
        </p:nvSpPr>
        <p:spPr/>
        <p:txBody>
          <a:bodyPr/>
          <a:lstStyle/>
          <a:p>
            <a:fld id="{62A658E5-D820-4C7E-BA80-06BB5C5B396C}" type="slidenum">
              <a:rPr lang="en-US" smtClean="0"/>
              <a:t>6</a:t>
            </a:fld>
            <a:endParaRPr lang="en-US"/>
          </a:p>
        </p:txBody>
      </p:sp>
    </p:spTree>
    <p:extLst>
      <p:ext uri="{BB962C8B-B14F-4D97-AF65-F5344CB8AC3E}">
        <p14:creationId xmlns:p14="http://schemas.microsoft.com/office/powerpoint/2010/main" val="2489611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Individually identify emotions in their statuses</a:t>
            </a:r>
          </a:p>
          <a:p>
            <a:r>
              <a:rPr lang="en-US" dirty="0" smtClean="0"/>
              <a:t>	biggest example (but my friends told me it was creepy) was to detect possible depression through people’s statuses or tweets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angry: may implement a curse word detection—may be tricky though because some people curse for different emotions. However different curse words are used for different emotions. For example, in the angry file “dammit” is normally negative and angry where as “hell” could be used in many different forms. </a:t>
            </a:r>
            <a:r>
              <a:rPr lang="en-US" baseline="0" smtClean="0"/>
              <a:t>Maybe would do phrase detection </a:t>
            </a:r>
            <a:endParaRPr lang="en-US" smtClean="0"/>
          </a:p>
          <a:p>
            <a:endParaRPr lang="en-US" dirty="0"/>
          </a:p>
        </p:txBody>
      </p:sp>
      <p:sp>
        <p:nvSpPr>
          <p:cNvPr id="4" name="Slide Number Placeholder 3"/>
          <p:cNvSpPr>
            <a:spLocks noGrp="1"/>
          </p:cNvSpPr>
          <p:nvPr>
            <p:ph type="sldNum" sz="quarter" idx="10"/>
          </p:nvPr>
        </p:nvSpPr>
        <p:spPr/>
        <p:txBody>
          <a:bodyPr/>
          <a:lstStyle/>
          <a:p>
            <a:fld id="{62A658E5-D820-4C7E-BA80-06BB5C5B396C}" type="slidenum">
              <a:rPr lang="en-US" smtClean="0"/>
              <a:t>7</a:t>
            </a:fld>
            <a:endParaRPr lang="en-US"/>
          </a:p>
        </p:txBody>
      </p:sp>
    </p:spTree>
    <p:extLst>
      <p:ext uri="{BB962C8B-B14F-4D97-AF65-F5344CB8AC3E}">
        <p14:creationId xmlns:p14="http://schemas.microsoft.com/office/powerpoint/2010/main" val="1078725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587F7C9-47F4-4C6D-8391-C33C351D034E}" type="datetimeFigureOut">
              <a:rPr lang="en-US" smtClean="0"/>
              <a:t>5/12/2014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C6A8C-734B-487E-804E-40FD622000B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87F7C9-47F4-4C6D-8391-C33C351D034E}" type="datetimeFigureOut">
              <a:rPr lang="en-US" smtClean="0"/>
              <a:t>5/12/2014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C6A8C-734B-487E-804E-40FD622000B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87F7C9-47F4-4C6D-8391-C33C351D034E}" type="datetimeFigureOut">
              <a:rPr lang="en-US" smtClean="0"/>
              <a:t>5/12/2014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C6A8C-734B-487E-804E-40FD622000B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87F7C9-47F4-4C6D-8391-C33C351D034E}" type="datetimeFigureOut">
              <a:rPr lang="en-US" smtClean="0"/>
              <a:t>5/12/2014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C6A8C-734B-487E-804E-40FD622000B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D587F7C9-47F4-4C6D-8391-C33C351D034E}" type="datetimeFigureOut">
              <a:rPr lang="en-US" smtClean="0"/>
              <a:t>5/12/2014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C6A8C-734B-487E-804E-40FD622000B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587F7C9-47F4-4C6D-8391-C33C351D034E}" type="datetimeFigureOut">
              <a:rPr lang="en-US" smtClean="0"/>
              <a:t>5/12/2014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7C6A8C-734B-487E-804E-40FD622000B6}"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587F7C9-47F4-4C6D-8391-C33C351D034E}" type="datetimeFigureOut">
              <a:rPr lang="en-US" smtClean="0"/>
              <a:t>5/12/2014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7C6A8C-734B-487E-804E-40FD622000B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87F7C9-47F4-4C6D-8391-C33C351D034E}" type="datetimeFigureOut">
              <a:rPr lang="en-US" smtClean="0"/>
              <a:t>5/12/2014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7C6A8C-734B-487E-804E-40FD622000B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87F7C9-47F4-4C6D-8391-C33C351D034E}" type="datetimeFigureOut">
              <a:rPr lang="en-US" smtClean="0"/>
              <a:t>5/12/2014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7C6A8C-734B-487E-804E-40FD622000B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587F7C9-47F4-4C6D-8391-C33C351D034E}" type="datetimeFigureOut">
              <a:rPr lang="en-US" smtClean="0"/>
              <a:t>5/12/2014</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307C6A8C-734B-487E-804E-40FD622000B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87F7C9-47F4-4C6D-8391-C33C351D034E}" type="datetimeFigureOut">
              <a:rPr lang="en-US" smtClean="0"/>
              <a:t>5/12/2014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7C6A8C-734B-487E-804E-40FD622000B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D587F7C9-47F4-4C6D-8391-C33C351D034E}" type="datetimeFigureOut">
              <a:rPr lang="en-US" smtClean="0"/>
              <a:t>5/12/2014</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307C6A8C-734B-487E-804E-40FD622000B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Affective_computi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Detecting Emotion in Speech and Text</a:t>
            </a:r>
            <a:endParaRPr lang="en-US" sz="4000" dirty="0"/>
          </a:p>
        </p:txBody>
      </p:sp>
      <p:sp>
        <p:nvSpPr>
          <p:cNvPr id="3" name="Subtitle 2"/>
          <p:cNvSpPr>
            <a:spLocks noGrp="1"/>
          </p:cNvSpPr>
          <p:nvPr>
            <p:ph type="subTitle" idx="1"/>
          </p:nvPr>
        </p:nvSpPr>
        <p:spPr/>
        <p:txBody>
          <a:bodyPr/>
          <a:lstStyle/>
          <a:p>
            <a:r>
              <a:rPr lang="en-US" dirty="0" err="1" smtClean="0"/>
              <a:t>Sarabeth</a:t>
            </a:r>
            <a:r>
              <a:rPr lang="en-US" dirty="0" smtClean="0"/>
              <a:t> Jaffe</a:t>
            </a:r>
            <a:endParaRPr lang="en-US" dirty="0"/>
          </a:p>
        </p:txBody>
      </p:sp>
    </p:spTree>
    <p:extLst>
      <p:ext uri="{BB962C8B-B14F-4D97-AF65-F5344CB8AC3E}">
        <p14:creationId xmlns:p14="http://schemas.microsoft.com/office/powerpoint/2010/main" val="4744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Detecting Emotional States</a:t>
            </a:r>
            <a:endParaRPr lang="en-US" sz="3200" dirty="0"/>
          </a:p>
        </p:txBody>
      </p:sp>
      <p:sp>
        <p:nvSpPr>
          <p:cNvPr id="3" name="Content Placeholder 2"/>
          <p:cNvSpPr>
            <a:spLocks noGrp="1"/>
          </p:cNvSpPr>
          <p:nvPr>
            <p:ph idx="1"/>
          </p:nvPr>
        </p:nvSpPr>
        <p:spPr/>
        <p:txBody>
          <a:bodyPr>
            <a:normAutofit fontScale="92500" lnSpcReduction="10000"/>
          </a:bodyPr>
          <a:lstStyle/>
          <a:p>
            <a:r>
              <a:rPr lang="en-US" sz="2400" dirty="0" smtClean="0"/>
              <a:t>Speech</a:t>
            </a:r>
          </a:p>
          <a:p>
            <a:r>
              <a:rPr lang="en-US" sz="2400" dirty="0" smtClean="0"/>
              <a:t>Facial</a:t>
            </a:r>
          </a:p>
          <a:p>
            <a:r>
              <a:rPr lang="en-US" sz="2400" dirty="0" smtClean="0"/>
              <a:t>Text</a:t>
            </a:r>
          </a:p>
          <a:p>
            <a:pPr lvl="1"/>
            <a:r>
              <a:rPr lang="en-US" sz="2400" dirty="0" smtClean="0"/>
              <a:t>Still needs more research</a:t>
            </a:r>
          </a:p>
          <a:p>
            <a:pPr lvl="1"/>
            <a:r>
              <a:rPr lang="en-US" sz="2400" dirty="0" smtClean="0"/>
              <a:t>Becoming increasingly important from an applicative point of view</a:t>
            </a:r>
          </a:p>
          <a:p>
            <a:pPr lvl="1"/>
            <a:r>
              <a:rPr lang="en-US" sz="2400" dirty="0" smtClean="0">
                <a:hlinkClick r:id="rId3"/>
              </a:rPr>
              <a:t>Affective </a:t>
            </a:r>
            <a:r>
              <a:rPr lang="en-US" sz="2400" dirty="0" smtClean="0">
                <a:hlinkClick r:id="rId3"/>
              </a:rPr>
              <a:t>Computing</a:t>
            </a:r>
            <a:r>
              <a:rPr lang="en-US" sz="2400" dirty="0" smtClean="0"/>
              <a:t>- simulate human affects like empathy</a:t>
            </a:r>
            <a:endParaRPr lang="en-US" sz="2400" dirty="0" smtClean="0"/>
          </a:p>
          <a:p>
            <a:pPr lvl="2"/>
            <a:r>
              <a:rPr lang="en-US" sz="2400" dirty="0" smtClean="0"/>
              <a:t>Virtual assistants (</a:t>
            </a:r>
            <a:r>
              <a:rPr lang="en-US" sz="2400" dirty="0" err="1" smtClean="0"/>
              <a:t>Cortana</a:t>
            </a:r>
            <a:r>
              <a:rPr lang="en-US" sz="2400" dirty="0" smtClean="0"/>
              <a:t>)</a:t>
            </a:r>
          </a:p>
          <a:p>
            <a:pPr lvl="2"/>
            <a:r>
              <a:rPr lang="en-US" sz="2400" dirty="0" smtClean="0"/>
              <a:t>Virtual caretakers</a:t>
            </a:r>
          </a:p>
          <a:p>
            <a:pPr lvl="2"/>
            <a:r>
              <a:rPr lang="en-US" sz="2400" dirty="0" smtClean="0"/>
              <a:t>Virtual psychologists (a better ELIZA?)</a:t>
            </a:r>
            <a:endParaRPr lang="en-US" sz="2400" dirty="0"/>
          </a:p>
        </p:txBody>
      </p:sp>
    </p:spTree>
    <p:extLst>
      <p:ext uri="{BB962C8B-B14F-4D97-AF65-F5344CB8AC3E}">
        <p14:creationId xmlns:p14="http://schemas.microsoft.com/office/powerpoint/2010/main" val="32187876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Primary Level Emotions</a:t>
            </a:r>
            <a:endParaRPr lang="en-US" sz="3200" dirty="0"/>
          </a:p>
        </p:txBody>
      </p:sp>
      <p:sp>
        <p:nvSpPr>
          <p:cNvPr id="3" name="Content Placeholder 2"/>
          <p:cNvSpPr>
            <a:spLocks noGrp="1"/>
          </p:cNvSpPr>
          <p:nvPr>
            <p:ph idx="1"/>
          </p:nvPr>
        </p:nvSpPr>
        <p:spPr/>
        <p:txBody>
          <a:bodyPr>
            <a:normAutofit/>
          </a:bodyPr>
          <a:lstStyle/>
          <a:p>
            <a:r>
              <a:rPr lang="en-US" dirty="0" smtClean="0"/>
              <a:t>Love</a:t>
            </a:r>
          </a:p>
          <a:p>
            <a:r>
              <a:rPr lang="en-US" dirty="0" smtClean="0">
                <a:solidFill>
                  <a:srgbClr val="FF0000"/>
                </a:solidFill>
              </a:rPr>
              <a:t>Joy</a:t>
            </a:r>
          </a:p>
          <a:p>
            <a:r>
              <a:rPr lang="en-US" dirty="0" smtClean="0">
                <a:solidFill>
                  <a:srgbClr val="FF0000"/>
                </a:solidFill>
              </a:rPr>
              <a:t>Anger </a:t>
            </a:r>
          </a:p>
          <a:p>
            <a:r>
              <a:rPr lang="en-US" dirty="0" smtClean="0">
                <a:solidFill>
                  <a:srgbClr val="FF0000"/>
                </a:solidFill>
              </a:rPr>
              <a:t>Sadness</a:t>
            </a:r>
          </a:p>
          <a:p>
            <a:r>
              <a:rPr lang="en-US" dirty="0" smtClean="0"/>
              <a:t>Fear</a:t>
            </a:r>
          </a:p>
          <a:p>
            <a:r>
              <a:rPr lang="en-US" dirty="0" smtClean="0"/>
              <a:t>Surprise</a:t>
            </a:r>
          </a:p>
          <a:p>
            <a:endParaRPr lang="en-US" dirty="0"/>
          </a:p>
          <a:p>
            <a:r>
              <a:rPr lang="en-US" dirty="0" smtClean="0"/>
              <a:t>Due to the complex nature of the human mind, all emotion classifications are seen as labels</a:t>
            </a:r>
            <a:endParaRPr lang="en-US" dirty="0"/>
          </a:p>
        </p:txBody>
      </p:sp>
    </p:spTree>
    <p:extLst>
      <p:ext uri="{BB962C8B-B14F-4D97-AF65-F5344CB8AC3E}">
        <p14:creationId xmlns:p14="http://schemas.microsoft.com/office/powerpoint/2010/main" val="252445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What have I </a:t>
            </a:r>
            <a:r>
              <a:rPr lang="en-US" sz="3200" dirty="0" smtClean="0"/>
              <a:t>implemented?</a:t>
            </a:r>
            <a:endParaRPr lang="en-US" sz="3200" dirty="0"/>
          </a:p>
        </p:txBody>
      </p:sp>
      <p:sp>
        <p:nvSpPr>
          <p:cNvPr id="3" name="Content Placeholder 2"/>
          <p:cNvSpPr>
            <a:spLocks noGrp="1"/>
          </p:cNvSpPr>
          <p:nvPr>
            <p:ph idx="1"/>
          </p:nvPr>
        </p:nvSpPr>
        <p:spPr>
          <a:xfrm>
            <a:off x="822960" y="914400"/>
            <a:ext cx="7520940" cy="3852372"/>
          </a:xfrm>
        </p:spPr>
        <p:txBody>
          <a:bodyPr>
            <a:noAutofit/>
          </a:bodyPr>
          <a:lstStyle/>
          <a:p>
            <a:r>
              <a:rPr lang="en-US" dirty="0" smtClean="0"/>
              <a:t>Text</a:t>
            </a:r>
          </a:p>
          <a:p>
            <a:pPr lvl="1"/>
            <a:r>
              <a:rPr lang="en-US" dirty="0" smtClean="0"/>
              <a:t>Sentiment Scoring (</a:t>
            </a:r>
            <a:r>
              <a:rPr lang="en-US" dirty="0" err="1" smtClean="0"/>
              <a:t>pos</a:t>
            </a:r>
            <a:r>
              <a:rPr lang="en-US" dirty="0" smtClean="0"/>
              <a:t>, </a:t>
            </a:r>
            <a:r>
              <a:rPr lang="en-US" dirty="0" err="1" smtClean="0"/>
              <a:t>neg</a:t>
            </a:r>
            <a:r>
              <a:rPr lang="en-US" dirty="0" smtClean="0"/>
              <a:t>, neutral) </a:t>
            </a:r>
          </a:p>
          <a:p>
            <a:pPr lvl="1"/>
            <a:r>
              <a:rPr lang="en-US" dirty="0" smtClean="0"/>
              <a:t>Topic-based Sentiment Scoring</a:t>
            </a:r>
          </a:p>
          <a:p>
            <a:pPr lvl="1"/>
            <a:r>
              <a:rPr lang="en-US" dirty="0" smtClean="0"/>
              <a:t>Adjective Detection</a:t>
            </a:r>
          </a:p>
          <a:p>
            <a:pPr lvl="1"/>
            <a:r>
              <a:rPr lang="en-US" dirty="0" smtClean="0"/>
              <a:t>Keyword detection </a:t>
            </a:r>
          </a:p>
          <a:p>
            <a:pPr lvl="1"/>
            <a:r>
              <a:rPr lang="en-US" dirty="0" smtClean="0"/>
              <a:t>Punctuation </a:t>
            </a:r>
            <a:r>
              <a:rPr lang="en-US" dirty="0" smtClean="0"/>
              <a:t>detection</a:t>
            </a:r>
            <a:endParaRPr lang="en-US" dirty="0" smtClean="0"/>
          </a:p>
          <a:p>
            <a:r>
              <a:rPr lang="en-US" dirty="0" smtClean="0"/>
              <a:t>Speech</a:t>
            </a:r>
          </a:p>
          <a:p>
            <a:pPr>
              <a:buFont typeface="Arial" panose="020B0604020202020204" pitchFamily="34" charset="0"/>
              <a:buChar char="•"/>
            </a:pPr>
            <a:r>
              <a:rPr lang="en-US" b="0" dirty="0" err="1" smtClean="0"/>
              <a:t>Moodzle</a:t>
            </a:r>
            <a:r>
              <a:rPr lang="en-US" b="0" dirty="0" smtClean="0"/>
              <a:t> API – speech emotion recognition – 91% accuracy on untrained data</a:t>
            </a:r>
          </a:p>
          <a:p>
            <a:pPr>
              <a:buFont typeface="Arial" panose="020B0604020202020204" pitchFamily="34" charset="0"/>
              <a:buChar char="•"/>
            </a:pPr>
            <a:r>
              <a:rPr lang="en-US" b="0" dirty="0" smtClean="0"/>
              <a:t>Manually looked at speech patterns through Audacity</a:t>
            </a:r>
          </a:p>
          <a:p>
            <a:pPr>
              <a:buFont typeface="Arial" panose="020B0604020202020204" pitchFamily="34" charset="0"/>
              <a:buChar char="•"/>
            </a:pPr>
            <a:r>
              <a:rPr lang="en-US" b="0" dirty="0" smtClean="0"/>
              <a:t>Vamp – audio analysis plugin/ audio feature extraction</a:t>
            </a:r>
          </a:p>
          <a:p>
            <a:pPr>
              <a:buFont typeface="Arial" panose="020B0604020202020204" pitchFamily="34" charset="0"/>
              <a:buChar char="•"/>
            </a:pPr>
            <a:r>
              <a:rPr lang="en-US" b="0" dirty="0" smtClean="0"/>
              <a:t>Sonic Visualizer – can view audio graphs in meaningful ways</a:t>
            </a:r>
          </a:p>
          <a:p>
            <a:pPr>
              <a:buFont typeface="Arial" panose="020B0604020202020204" pitchFamily="34" charset="0"/>
              <a:buChar char="•"/>
            </a:pPr>
            <a:r>
              <a:rPr lang="en-US" b="0" dirty="0" smtClean="0"/>
              <a:t>Sonic Annotator– audio feature extraction which can output to a file using RDF formatting (which I haven’t gotten that working yet)</a:t>
            </a:r>
          </a:p>
          <a:p>
            <a:pPr>
              <a:buFont typeface="Arial" panose="020B0604020202020204" pitchFamily="34" charset="0"/>
              <a:buChar char="•"/>
            </a:pPr>
            <a:endParaRPr lang="en-US" b="0" dirty="0" smtClean="0"/>
          </a:p>
          <a:p>
            <a:endParaRPr lang="en-US" dirty="0"/>
          </a:p>
        </p:txBody>
      </p:sp>
    </p:spTree>
    <p:extLst>
      <p:ext uri="{BB962C8B-B14F-4D97-AF65-F5344CB8AC3E}">
        <p14:creationId xmlns:p14="http://schemas.microsoft.com/office/powerpoint/2010/main" val="24360285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Demo</a:t>
            </a:r>
            <a:endParaRPr lang="en-US" dirty="0"/>
          </a:p>
        </p:txBody>
      </p:sp>
      <p:sp>
        <p:nvSpPr>
          <p:cNvPr id="3" name="Content Placeholder 2"/>
          <p:cNvSpPr>
            <a:spLocks noGrp="1"/>
          </p:cNvSpPr>
          <p:nvPr>
            <p:ph idx="1"/>
          </p:nvPr>
        </p:nvSpPr>
        <p:spPr/>
        <p:txBody>
          <a:bodyPr>
            <a:normAutofit/>
          </a:bodyPr>
          <a:lstStyle/>
          <a:p>
            <a:r>
              <a:rPr lang="en-US" sz="2400" b="0" dirty="0" smtClean="0"/>
              <a:t>Prototype…</a:t>
            </a:r>
            <a:endParaRPr lang="en-US" sz="2400" b="0" dirty="0"/>
          </a:p>
        </p:txBody>
      </p:sp>
    </p:spTree>
    <p:extLst>
      <p:ext uri="{BB962C8B-B14F-4D97-AF65-F5344CB8AC3E}">
        <p14:creationId xmlns:p14="http://schemas.microsoft.com/office/powerpoint/2010/main" val="38977837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I get out of this project?</a:t>
            </a:r>
            <a:endParaRPr lang="en-US" dirty="0"/>
          </a:p>
        </p:txBody>
      </p:sp>
      <p:sp>
        <p:nvSpPr>
          <p:cNvPr id="3" name="Content Placeholder 2"/>
          <p:cNvSpPr>
            <a:spLocks noGrp="1"/>
          </p:cNvSpPr>
          <p:nvPr>
            <p:ph idx="1"/>
          </p:nvPr>
        </p:nvSpPr>
        <p:spPr/>
        <p:txBody>
          <a:bodyPr>
            <a:normAutofit/>
          </a:bodyPr>
          <a:lstStyle/>
          <a:p>
            <a:r>
              <a:rPr lang="en-US" sz="2000" b="0" dirty="0" smtClean="0"/>
              <a:t>I kind of love API’s now…also I’ve learned that if I have the option to curl to an API, it’s probably the easiest option</a:t>
            </a:r>
          </a:p>
          <a:p>
            <a:endParaRPr lang="en-US" sz="2000" b="0" dirty="0" smtClean="0"/>
          </a:p>
          <a:p>
            <a:r>
              <a:rPr lang="en-US" sz="2000" b="0" dirty="0" smtClean="0"/>
              <a:t>Applicative uses of NLP techniques and how it’s useful to combine </a:t>
            </a:r>
            <a:r>
              <a:rPr lang="en-US" sz="2000" b="0" dirty="0" smtClean="0"/>
              <a:t>them</a:t>
            </a:r>
          </a:p>
          <a:p>
            <a:endParaRPr lang="en-US" sz="2000" b="0" dirty="0"/>
          </a:p>
          <a:p>
            <a:r>
              <a:rPr lang="en-US" sz="2000" b="0" dirty="0" smtClean="0"/>
              <a:t>Hate installing large programs</a:t>
            </a:r>
          </a:p>
          <a:p>
            <a:r>
              <a:rPr lang="en-US" sz="2000" b="0" dirty="0"/>
              <a:t>	</a:t>
            </a:r>
            <a:r>
              <a:rPr lang="en-US" sz="2000" b="0" dirty="0" err="1" smtClean="0"/>
              <a:t>openEar</a:t>
            </a:r>
            <a:r>
              <a:rPr lang="en-US" sz="2000" b="0" dirty="0" smtClean="0"/>
              <a:t>, </a:t>
            </a:r>
            <a:r>
              <a:rPr lang="en-US" sz="2000" b="0" dirty="0" err="1" smtClean="0"/>
              <a:t>EmoVoice</a:t>
            </a:r>
            <a:endParaRPr lang="en-US" sz="2000" b="0" dirty="0"/>
          </a:p>
        </p:txBody>
      </p:sp>
    </p:spTree>
    <p:extLst>
      <p:ext uri="{BB962C8B-B14F-4D97-AF65-F5344CB8AC3E}">
        <p14:creationId xmlns:p14="http://schemas.microsoft.com/office/powerpoint/2010/main" val="26976451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686800" cy="548640"/>
          </a:xfrm>
        </p:spPr>
        <p:txBody>
          <a:bodyPr>
            <a:noAutofit/>
          </a:bodyPr>
          <a:lstStyle/>
          <a:p>
            <a:r>
              <a:rPr lang="en-US" sz="3200" dirty="0" smtClean="0"/>
              <a:t>Future Work/Things I want to Look Into</a:t>
            </a:r>
            <a:endParaRPr lang="en-US" sz="3200" dirty="0"/>
          </a:p>
        </p:txBody>
      </p:sp>
      <p:sp>
        <p:nvSpPr>
          <p:cNvPr id="3" name="Content Placeholder 2"/>
          <p:cNvSpPr>
            <a:spLocks noGrp="1"/>
          </p:cNvSpPr>
          <p:nvPr>
            <p:ph idx="1"/>
          </p:nvPr>
        </p:nvSpPr>
        <p:spPr>
          <a:xfrm>
            <a:off x="822960" y="1100628"/>
            <a:ext cx="7520940" cy="3928572"/>
          </a:xfrm>
        </p:spPr>
        <p:txBody>
          <a:bodyPr>
            <a:normAutofit fontScale="85000" lnSpcReduction="10000"/>
          </a:bodyPr>
          <a:lstStyle/>
          <a:p>
            <a:r>
              <a:rPr lang="en-US" sz="2000" b="0" dirty="0" smtClean="0"/>
              <a:t>Identifying Emotion by </a:t>
            </a:r>
            <a:r>
              <a:rPr lang="en-US" sz="2000" dirty="0" smtClean="0"/>
              <a:t>Keystroke Dynamics</a:t>
            </a:r>
            <a:r>
              <a:rPr lang="en-US" sz="2000" b="0" dirty="0" smtClean="0"/>
              <a:t>—how does someone’s typing speed/patterns reveal their emotions</a:t>
            </a:r>
          </a:p>
          <a:p>
            <a:r>
              <a:rPr lang="en-US" sz="2000" dirty="0" smtClean="0"/>
              <a:t>Emotions in text messages</a:t>
            </a:r>
          </a:p>
          <a:p>
            <a:pPr lvl="1"/>
            <a:r>
              <a:rPr lang="en-US" sz="2000" dirty="0" smtClean="0"/>
              <a:t>Many more abbreviations (is an abbreviation more emotive/indicative?)</a:t>
            </a:r>
          </a:p>
          <a:p>
            <a:pPr lvl="1"/>
            <a:r>
              <a:rPr lang="en-US" sz="2000" dirty="0" smtClean="0"/>
              <a:t>Emoticons (how do they compare to facial expression)</a:t>
            </a:r>
          </a:p>
          <a:p>
            <a:pPr lvl="1"/>
            <a:r>
              <a:rPr lang="en-US" sz="2000" dirty="0" smtClean="0"/>
              <a:t>Less punctuation (punctuation is more deliberate)</a:t>
            </a:r>
          </a:p>
          <a:p>
            <a:pPr lvl="1"/>
            <a:r>
              <a:rPr lang="en-US" sz="2000" dirty="0" smtClean="0"/>
              <a:t>Shorter messages (more compact emotions?)</a:t>
            </a:r>
          </a:p>
          <a:p>
            <a:pPr lvl="1"/>
            <a:endParaRPr lang="en-US" sz="2000" dirty="0"/>
          </a:p>
          <a:p>
            <a:pPr lvl="1"/>
            <a:r>
              <a:rPr lang="en-US" sz="2000" dirty="0" smtClean="0"/>
              <a:t>Identifying someone’s personality type based off their Facebook profile or social media </a:t>
            </a:r>
            <a:r>
              <a:rPr lang="en-US" sz="2000" dirty="0" smtClean="0"/>
              <a:t>accounts</a:t>
            </a:r>
          </a:p>
          <a:p>
            <a:pPr lvl="2"/>
            <a:r>
              <a:rPr lang="en-US" sz="2000" dirty="0" smtClean="0"/>
              <a:t>Statuses –is this creepy?</a:t>
            </a:r>
          </a:p>
          <a:p>
            <a:pPr lvl="2"/>
            <a:endParaRPr lang="en-US" sz="2000" dirty="0"/>
          </a:p>
          <a:p>
            <a:pPr lvl="1"/>
            <a:r>
              <a:rPr lang="en-US" sz="2000" dirty="0" smtClean="0"/>
              <a:t>Curse word detection</a:t>
            </a:r>
          </a:p>
          <a:p>
            <a:pPr lvl="2"/>
            <a:r>
              <a:rPr lang="en-US" sz="2000" dirty="0" smtClean="0"/>
              <a:t>Phrase detection</a:t>
            </a:r>
            <a:endParaRPr lang="en-US" sz="2000" dirty="0"/>
          </a:p>
        </p:txBody>
      </p:sp>
    </p:spTree>
    <p:extLst>
      <p:ext uri="{BB962C8B-B14F-4D97-AF65-F5344CB8AC3E}">
        <p14:creationId xmlns:p14="http://schemas.microsoft.com/office/powerpoint/2010/main" val="2924050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Custom 3">
      <a:dk1>
        <a:sysClr val="windowText" lastClr="000000"/>
      </a:dk1>
      <a:lt1>
        <a:sysClr val="window" lastClr="FFFFFF"/>
      </a:lt1>
      <a:dk2>
        <a:srgbClr val="242852"/>
      </a:dk2>
      <a:lt2>
        <a:srgbClr val="ACCBF9"/>
      </a:lt2>
      <a:accent1>
        <a:srgbClr val="629DD1"/>
      </a:accent1>
      <a:accent2>
        <a:srgbClr val="297FD5"/>
      </a:accent2>
      <a:accent3>
        <a:srgbClr val="7F8FA9"/>
      </a:accent3>
      <a:accent4>
        <a:srgbClr val="9454C3"/>
      </a:accent4>
      <a:accent5>
        <a:srgbClr val="5AA2AE"/>
      </a:accent5>
      <a:accent6>
        <a:srgbClr val="9D90A0"/>
      </a:accent6>
      <a:hlink>
        <a:srgbClr val="4A2467"/>
      </a:hlink>
      <a:folHlink>
        <a:srgbClr val="3EBBF0"/>
      </a:folHlink>
    </a:clrScheme>
    <a:fontScheme name="Custom 1">
      <a:majorFont>
        <a:latin typeface="Franklin Gothic Medium"/>
        <a:ea typeface=""/>
        <a:cs typeface=""/>
      </a:majorFont>
      <a:minorFont>
        <a:latin typeface="Franklin Gothic Book"/>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9904</TotalTime>
  <Words>590</Words>
  <Application>Microsoft Office PowerPoint</Application>
  <PresentationFormat>On-screen Show (4:3)</PresentationFormat>
  <Paragraphs>84</Paragraphs>
  <Slides>7</Slides>
  <Notes>6</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Angles</vt:lpstr>
      <vt:lpstr>Detecting Emotion in Speech and Text</vt:lpstr>
      <vt:lpstr>Detecting Emotional States</vt:lpstr>
      <vt:lpstr>Primary Level Emotions</vt:lpstr>
      <vt:lpstr>What have I implemented?</vt:lpstr>
      <vt:lpstr>Short Demo</vt:lpstr>
      <vt:lpstr>What did I get out of this project?</vt:lpstr>
      <vt:lpstr>Future Work/Things I want to Look Into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student</cp:lastModifiedBy>
  <cp:revision>32</cp:revision>
  <dcterms:created xsi:type="dcterms:W3CDTF">2014-04-28T21:45:17Z</dcterms:created>
  <dcterms:modified xsi:type="dcterms:W3CDTF">2014-05-13T03:00:05Z</dcterms:modified>
</cp:coreProperties>
</file>