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43"/>
  </p:notesMasterIdLst>
  <p:sldIdLst>
    <p:sldId id="256" r:id="rId2"/>
    <p:sldId id="257" r:id="rId3"/>
    <p:sldId id="258" r:id="rId4"/>
    <p:sldId id="295" r:id="rId5"/>
    <p:sldId id="275" r:id="rId6"/>
    <p:sldId id="261" r:id="rId7"/>
    <p:sldId id="296" r:id="rId8"/>
    <p:sldId id="262" r:id="rId9"/>
    <p:sldId id="263" r:id="rId10"/>
    <p:sldId id="264" r:id="rId11"/>
    <p:sldId id="260" r:id="rId12"/>
    <p:sldId id="265" r:id="rId13"/>
    <p:sldId id="274" r:id="rId14"/>
    <p:sldId id="259" r:id="rId15"/>
    <p:sldId id="266" r:id="rId16"/>
    <p:sldId id="267" r:id="rId17"/>
    <p:sldId id="273" r:id="rId18"/>
    <p:sldId id="268" r:id="rId19"/>
    <p:sldId id="269" r:id="rId20"/>
    <p:sldId id="270" r:id="rId21"/>
    <p:sldId id="271" r:id="rId22"/>
    <p:sldId id="272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90" r:id="rId32"/>
    <p:sldId id="289" r:id="rId33"/>
    <p:sldId id="291" r:id="rId34"/>
    <p:sldId id="292" r:id="rId35"/>
    <p:sldId id="284" r:id="rId36"/>
    <p:sldId id="285" r:id="rId37"/>
    <p:sldId id="286" r:id="rId38"/>
    <p:sldId id="287" r:id="rId39"/>
    <p:sldId id="288" r:id="rId40"/>
    <p:sldId id="294" r:id="rId41"/>
    <p:sldId id="293" r:id="rId4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9"/>
  </p:normalViewPr>
  <p:slideViewPr>
    <p:cSldViewPr snapToGrid="0" snapToObjects="1">
      <p:cViewPr varScale="1">
        <p:scale>
          <a:sx n="88" d="100"/>
          <a:sy n="88" d="100"/>
        </p:scale>
        <p:origin x="17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9F36EC-BDD0-2B46-AE86-3500A36676F7}" type="datetimeFigureOut">
              <a:rPr kumimoji="1" lang="ko-KR" altLang="en-US" smtClean="0"/>
              <a:t>2016. 6. 7.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A8EF22-B1A2-E440-AA45-F05AC001116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9919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8EF22-B1A2-E440-AA45-F05AC0011168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10681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 smtClean="0"/>
              <a:t>2016. 6. 7.</a:t>
            </a:r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2016 C++ study</a:t>
            </a:r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A75E-E352-B242-AB66-C268C16F32B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93659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 smtClean="0"/>
              <a:t>2016. 6. 7.</a:t>
            </a:r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2016 C++ study</a:t>
            </a:r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A75E-E352-B242-AB66-C268C16F32B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39194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 smtClean="0"/>
              <a:t>2016. 6. 7.</a:t>
            </a:r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2016 C++ study</a:t>
            </a:r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A75E-E352-B242-AB66-C268C16F32B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7805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 smtClean="0"/>
              <a:t>2016. 6. 7.</a:t>
            </a:r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2016 C++ study</a:t>
            </a:r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A75E-E352-B242-AB66-C268C16F32B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09835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 smtClean="0"/>
              <a:t>2016. 6. 7.</a:t>
            </a:r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2016 C++ study</a:t>
            </a:r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A75E-E352-B242-AB66-C268C16F32B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9006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 smtClean="0"/>
              <a:t>2016. 6. 7.</a:t>
            </a:r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2016 C++ study</a:t>
            </a:r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A75E-E352-B242-AB66-C268C16F32B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554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 smtClean="0"/>
              <a:t>2016. 6. 7.</a:t>
            </a:r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2016 C++ study</a:t>
            </a:r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A75E-E352-B242-AB66-C268C16F32B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18375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 smtClean="0"/>
              <a:t>2016. 6. 7.</a:t>
            </a:r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2016 C++ study</a:t>
            </a:r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A75E-E352-B242-AB66-C268C16F32B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0462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 smtClean="0"/>
              <a:t>2016. 6. 7.</a:t>
            </a:r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2016 C++ study</a:t>
            </a:r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A75E-E352-B242-AB66-C268C16F32B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5941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 smtClean="0"/>
              <a:t>2016. 6. 7.</a:t>
            </a:r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2016 C++ study</a:t>
            </a:r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A75E-E352-B242-AB66-C268C16F32B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36302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 smtClean="0"/>
              <a:t>2016. 6. 7.</a:t>
            </a:r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2016 C++ study</a:t>
            </a:r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A75E-E352-B242-AB66-C268C16F32B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6502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ko-KR" smtClean="0"/>
              <a:t>2016. 6. 7.</a:t>
            </a:r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ko-KR" smtClean="0"/>
              <a:t>2016 C++ study</a:t>
            </a:r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9A75E-E352-B242-AB66-C268C16F32B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88675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tsgates/rust.ko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-std.org/jtc1/sc22/wg21/docs/papers/2011/n3242.pdf" TargetMode="External"/><Relationship Id="rId4" Type="http://schemas.openxmlformats.org/officeDocument/2006/relationships/hyperlink" Target="http://stroustrup.com/" TargetMode="External"/><Relationship Id="rId5" Type="http://schemas.openxmlformats.org/officeDocument/2006/relationships/hyperlink" Target="http://stroustrup.com/4thExercises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open-std.org/jtc1/sc22/wg21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 smtClean="0"/>
              <a:t>C++ </a:t>
            </a:r>
            <a:r>
              <a:rPr kumimoji="1" lang="ko-KR" altLang="en-US" dirty="0" smtClean="0"/>
              <a:t>개요와 표준안</a:t>
            </a:r>
            <a:endParaRPr kumimoji="1"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 smtClean="0"/>
              <a:t>C++ </a:t>
            </a:r>
            <a:r>
              <a:rPr kumimoji="1" lang="ko-KR" altLang="en-US" dirty="0" smtClean="0"/>
              <a:t>스터디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주차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0619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왜 </a:t>
            </a:r>
            <a:r>
              <a:rPr kumimoji="1" lang="en-US" altLang="ko-KR" dirty="0" smtClean="0"/>
              <a:t>C++</a:t>
            </a:r>
            <a:r>
              <a:rPr kumimoji="1" lang="ko-KR" altLang="en-US" dirty="0" smtClean="0"/>
              <a:t>인가</a:t>
            </a:r>
            <a:r>
              <a:rPr kumimoji="1" lang="en-US" altLang="ko-KR" dirty="0" smtClean="0"/>
              <a:t>?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고성능 응용에 적합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시스템 레벨도 만들 수 있음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굉장히 널리 쓰이고 있음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지금도 발전 중</a:t>
            </a:r>
            <a:r>
              <a:rPr kumimoji="1" lang="en-US" altLang="ko-KR" dirty="0" smtClean="0"/>
              <a:t>!</a:t>
            </a:r>
          </a:p>
          <a:p>
            <a:endParaRPr kumimoji="1" lang="en-US" altLang="ko-KR" dirty="0"/>
          </a:p>
          <a:p>
            <a:r>
              <a:rPr kumimoji="1" lang="ko-KR" altLang="en-US" dirty="0" smtClean="0"/>
              <a:t>하지만</a:t>
            </a:r>
            <a:r>
              <a:rPr kumimoji="1" lang="is-IS" altLang="ko-KR" dirty="0" smtClean="0"/>
              <a:t>…</a:t>
            </a:r>
            <a:endParaRPr kumimoji="1"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 smtClean="0"/>
              <a:t>2016. 6. 7.</a:t>
            </a:r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2016 C++ study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A75E-E352-B242-AB66-C268C16F32B5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38946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비판의 목소리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altLang="ko-KR" b="1" dirty="0"/>
              <a:t>*YOU*</a:t>
            </a:r>
            <a:r>
              <a:rPr lang="sk-SK" altLang="ko-KR" dirty="0"/>
              <a:t> are </a:t>
            </a:r>
            <a:r>
              <a:rPr lang="sk-SK" altLang="ko-KR" dirty="0" err="1"/>
              <a:t>full</a:t>
            </a:r>
            <a:r>
              <a:rPr lang="sk-SK" altLang="ko-KR" dirty="0"/>
              <a:t> of </a:t>
            </a:r>
            <a:r>
              <a:rPr lang="sk-SK" altLang="ko-KR" dirty="0" err="1"/>
              <a:t>bullshit</a:t>
            </a:r>
            <a:r>
              <a:rPr lang="sk-SK" altLang="ko-KR" dirty="0" smtClean="0"/>
              <a:t>.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</a:t>
            </a:r>
            <a:r>
              <a:rPr lang="en-US" altLang="ko-KR" dirty="0"/>
              <a:t>++ is </a:t>
            </a:r>
            <a:r>
              <a:rPr lang="en-US" altLang="ko-KR" dirty="0" smtClean="0"/>
              <a:t>horrible language.</a:t>
            </a:r>
          </a:p>
          <a:p>
            <a:pPr marL="0" indent="0" algn="r">
              <a:buNone/>
            </a:pPr>
            <a:r>
              <a:rPr kumimoji="1" lang="en-US" altLang="ko-KR" dirty="0" smtClean="0"/>
              <a:t>- Linux kernel</a:t>
            </a:r>
            <a:r>
              <a:rPr kumimoji="1" lang="ko-KR" altLang="en-US" dirty="0" smtClean="0"/>
              <a:t>을 </a:t>
            </a:r>
            <a:r>
              <a:rPr kumimoji="1" lang="en-US" altLang="ko-KR" dirty="0" smtClean="0"/>
              <a:t>C++</a:t>
            </a:r>
            <a:r>
              <a:rPr kumimoji="1" lang="ko-KR" altLang="en-US" dirty="0" smtClean="0"/>
              <a:t>로 바꾸자는 제안자에게 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en-US" altLang="ko-KR" dirty="0" smtClean="0"/>
              <a:t>Linus Torvalds</a:t>
            </a:r>
            <a:endParaRPr kumimoji="1" lang="en-US" altLang="ko-KR" dirty="0"/>
          </a:p>
          <a:p>
            <a:pPr algn="r">
              <a:buFontTx/>
              <a:buChar char="-"/>
            </a:pPr>
            <a:endParaRPr kumimoji="1" lang="en-US" altLang="ko-KR" dirty="0" smtClean="0"/>
          </a:p>
          <a:p>
            <a:r>
              <a:rPr lang="en-US" altLang="ko-KR" dirty="0"/>
              <a:t>C</a:t>
            </a:r>
            <a:r>
              <a:rPr lang="en-US" altLang="ko-KR" dirty="0" smtClean="0"/>
              <a:t>++</a:t>
            </a:r>
            <a:r>
              <a:rPr lang="ko-KR" altLang="en-US" dirty="0" smtClean="0"/>
              <a:t>은 태어나서는 안되는 언어였습니다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 algn="r">
              <a:buNone/>
            </a:pPr>
            <a:r>
              <a:rPr kumimoji="1" lang="en-US" altLang="ko-KR" dirty="0"/>
              <a:t>- </a:t>
            </a:r>
            <a:r>
              <a:rPr kumimoji="1" lang="ko-KR" altLang="en-US" dirty="0"/>
              <a:t>아주대 </a:t>
            </a:r>
            <a:r>
              <a:rPr kumimoji="1" lang="ko-KR" altLang="en-US" dirty="0" smtClean="0"/>
              <a:t>운영체제 수업 시간에 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ko-KR" altLang="en-US" dirty="0" smtClean="0"/>
              <a:t>최경희 교수님</a:t>
            </a:r>
            <a:endParaRPr kumimoji="1" lang="en-US" altLang="ko-KR" dirty="0"/>
          </a:p>
          <a:p>
            <a:pPr algn="r">
              <a:buFontTx/>
              <a:buChar char="-"/>
            </a:pPr>
            <a:endParaRPr kumimoji="1" lang="en-US" altLang="ko-KR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 smtClean="0"/>
              <a:t>2016. 6. 7.</a:t>
            </a:r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2016 C++ study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A75E-E352-B242-AB66-C268C16F32B5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1082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오늘 목표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왜 </a:t>
            </a:r>
            <a:r>
              <a:rPr kumimoji="1" lang="en-US" altLang="ko-KR" dirty="0" smtClean="0"/>
              <a:t>C++</a:t>
            </a:r>
            <a:r>
              <a:rPr kumimoji="1" lang="ko-KR" altLang="en-US" dirty="0" smtClean="0"/>
              <a:t>이 저런 취급을 받는지 알아보자</a:t>
            </a:r>
            <a:endParaRPr kumimoji="1" lang="en-US" altLang="ko-KR" dirty="0" smtClean="0"/>
          </a:p>
          <a:p>
            <a:r>
              <a:rPr kumimoji="1" lang="ko-KR" altLang="en-US" dirty="0" smtClean="0"/>
              <a:t>그래도 왜 </a:t>
            </a:r>
            <a:r>
              <a:rPr kumimoji="1" lang="en-US" altLang="ko-KR" dirty="0" smtClean="0"/>
              <a:t>C++</a:t>
            </a:r>
            <a:r>
              <a:rPr kumimoji="1" lang="ko-KR" altLang="en-US" dirty="0" smtClean="0"/>
              <a:t>을 해야 하는지 알아보자</a:t>
            </a:r>
            <a:endParaRPr kumimoji="1" lang="en-US" altLang="ko-KR" dirty="0" smtClean="0"/>
          </a:p>
          <a:p>
            <a:r>
              <a:rPr kumimoji="1" lang="en-US" altLang="ko-KR" dirty="0" smtClean="0"/>
              <a:t>C++</a:t>
            </a:r>
            <a:r>
              <a:rPr kumimoji="1" lang="ko-KR" altLang="en-US" dirty="0" smtClean="0"/>
              <a:t>을 공부하는 방법을 알아보자</a:t>
            </a:r>
            <a:endParaRPr kumimoji="1" lang="en-US" altLang="ko-KR" dirty="0" smtClean="0"/>
          </a:p>
          <a:p>
            <a:r>
              <a:rPr kumimoji="1" lang="en-US" altLang="ko-KR" dirty="0" smtClean="0"/>
              <a:t>C++ </a:t>
            </a:r>
            <a:r>
              <a:rPr kumimoji="1" lang="ko-KR" altLang="en-US" dirty="0" smtClean="0"/>
              <a:t>표준에 대해서 알아보자</a:t>
            </a:r>
            <a:endParaRPr kumimoji="1"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 smtClean="0"/>
              <a:t>2016. 6. 7.</a:t>
            </a:r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2016 C++ study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A75E-E352-B242-AB66-C268C16F32B5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312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C++</a:t>
            </a:r>
            <a:r>
              <a:rPr kumimoji="1" lang="ko-KR" altLang="en-US" dirty="0" smtClean="0"/>
              <a:t>이란</a:t>
            </a:r>
            <a:r>
              <a:rPr kumimoji="1" lang="en-US" altLang="ko-KR" dirty="0" smtClean="0"/>
              <a:t>?</a:t>
            </a:r>
            <a:endParaRPr kumimoji="1"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 smtClean="0"/>
              <a:t>2016. 6. 7.</a:t>
            </a:r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2016 C++ study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A75E-E352-B242-AB66-C268C16F32B5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0485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C++ </a:t>
            </a:r>
            <a:r>
              <a:rPr kumimoji="1" lang="ko-KR" altLang="en-US" dirty="0" smtClean="0"/>
              <a:t>이란</a:t>
            </a:r>
            <a:r>
              <a:rPr kumimoji="1" lang="en-US" altLang="ko-KR" dirty="0" smtClean="0"/>
              <a:t>?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C++ is </a:t>
            </a:r>
            <a:r>
              <a:rPr lang="en-US" altLang="ko-KR" b="1" dirty="0"/>
              <a:t>a</a:t>
            </a:r>
            <a:r>
              <a:rPr lang="en-US" altLang="ko-KR" dirty="0"/>
              <a:t> </a:t>
            </a:r>
            <a:r>
              <a:rPr lang="en-US" altLang="ko-KR" b="1" dirty="0"/>
              <a:t>general-purpose</a:t>
            </a:r>
            <a:r>
              <a:rPr lang="en-US" altLang="ko-KR" dirty="0"/>
              <a:t> programming language providing </a:t>
            </a:r>
            <a:r>
              <a:rPr lang="en-US" altLang="ko-KR" b="1" dirty="0"/>
              <a:t>a direct and efficient model of hardware combined</a:t>
            </a:r>
            <a:r>
              <a:rPr lang="en-US" altLang="ko-KR" dirty="0"/>
              <a:t> with facilities for defining </a:t>
            </a:r>
            <a:r>
              <a:rPr lang="en-US" altLang="ko-KR" b="1" dirty="0"/>
              <a:t>lightweight abstractions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algn="r">
              <a:buFontTx/>
              <a:buChar char="-"/>
            </a:pPr>
            <a:r>
              <a:rPr kumimoji="1" lang="en-US" altLang="ko-KR" dirty="0" smtClean="0"/>
              <a:t>Bjarne </a:t>
            </a:r>
            <a:r>
              <a:rPr kumimoji="1" lang="en-US" altLang="ko-KR" dirty="0" err="1" smtClean="0"/>
              <a:t>Stroustrup</a:t>
            </a:r>
            <a:endParaRPr kumimoji="1" lang="en-US" altLang="ko-KR" dirty="0"/>
          </a:p>
          <a:p>
            <a:pPr algn="r">
              <a:buFontTx/>
              <a:buChar char="-"/>
            </a:pPr>
            <a:endParaRPr kumimoji="1" lang="en-US" altLang="ko-KR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 smtClean="0"/>
              <a:t>2016. 6. 7.</a:t>
            </a:r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2016 C++ study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A75E-E352-B242-AB66-C268C16F32B5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4373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C++</a:t>
            </a:r>
            <a:r>
              <a:rPr kumimoji="1" lang="ko-KR" altLang="en-US" dirty="0" smtClean="0"/>
              <a:t>을 관통하는 두 가지 요소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Built-in operation</a:t>
            </a:r>
            <a:r>
              <a:rPr kumimoji="1" lang="ko-KR" altLang="en-US" dirty="0" smtClean="0"/>
              <a:t>과 타입이 하드웨어와 </a:t>
            </a:r>
            <a:r>
              <a:rPr kumimoji="1" lang="en-US" altLang="ko-KR" dirty="0" smtClean="0"/>
              <a:t>“</a:t>
            </a:r>
            <a:r>
              <a:rPr kumimoji="1" lang="ko-KR" altLang="en-US" dirty="0" smtClean="0"/>
              <a:t>직접적으로</a:t>
            </a:r>
            <a:r>
              <a:rPr kumimoji="1" lang="en-US" altLang="ko-KR" dirty="0" smtClean="0"/>
              <a:t>”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mapping</a:t>
            </a:r>
            <a:r>
              <a:rPr kumimoji="1" lang="ko-KR" altLang="en-US" dirty="0" smtClean="0"/>
              <a:t> 된다</a:t>
            </a:r>
            <a:r>
              <a:rPr kumimoji="1" lang="en-US" altLang="ko-KR" dirty="0" smtClean="0"/>
              <a:t>.</a:t>
            </a:r>
          </a:p>
          <a:p>
            <a:pPr lvl="1"/>
            <a:r>
              <a:rPr kumimoji="1" lang="ko-KR" altLang="en-US" dirty="0" smtClean="0"/>
              <a:t>이것이 </a:t>
            </a:r>
            <a:r>
              <a:rPr kumimoji="1" lang="en-US" altLang="ko-KR" dirty="0" smtClean="0"/>
              <a:t>C++</a:t>
            </a:r>
            <a:r>
              <a:rPr kumimoji="1" lang="ko-KR" altLang="en-US" dirty="0" smtClean="0"/>
              <a:t>이 빠르고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low-level </a:t>
            </a:r>
            <a:r>
              <a:rPr kumimoji="1" lang="ko-KR" altLang="en-US" dirty="0" smtClean="0"/>
              <a:t>개발이 가능하게 되는 이유</a:t>
            </a:r>
            <a:endParaRPr kumimoji="1" lang="en-US" altLang="ko-KR" dirty="0" smtClean="0"/>
          </a:p>
          <a:p>
            <a:r>
              <a:rPr kumimoji="1" lang="en-US" altLang="ko-KR" dirty="0" smtClean="0"/>
              <a:t>User-defined types</a:t>
            </a:r>
            <a:r>
              <a:rPr kumimoji="1" lang="ko-KR" altLang="en-US" dirty="0" smtClean="0"/>
              <a:t>를 폭 넓게 쓸 수 있는 추상화 메커니즘을 제공한다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 smtClean="0"/>
              <a:t>2016. 6. 7.</a:t>
            </a:r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2016 C++ study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A75E-E352-B242-AB66-C268C16F32B5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0785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 smtClean="0"/>
              <a:t>Stroustrup</a:t>
            </a:r>
            <a:r>
              <a:rPr kumimoji="1" lang="ko-KR" altLang="en-US" dirty="0" smtClean="0"/>
              <a:t>의 언어 디자인 목표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Leave no room for a lower-level language below C++.</a:t>
            </a:r>
          </a:p>
          <a:p>
            <a:pPr lvl="1"/>
            <a:r>
              <a:rPr kumimoji="1" lang="ko-KR" altLang="en-US" dirty="0" smtClean="0"/>
              <a:t>실제로 </a:t>
            </a:r>
            <a:r>
              <a:rPr kumimoji="1" lang="en-US" altLang="ko-KR" dirty="0" smtClean="0"/>
              <a:t>assembly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language</a:t>
            </a:r>
            <a:r>
              <a:rPr kumimoji="1" lang="ko-KR" altLang="en-US" dirty="0" smtClean="0"/>
              <a:t>를 제외하면 </a:t>
            </a:r>
            <a:r>
              <a:rPr kumimoji="1" lang="en-US" altLang="ko-KR" dirty="0" smtClean="0"/>
              <a:t>C++</a:t>
            </a:r>
            <a:r>
              <a:rPr kumimoji="1" lang="ko-KR" altLang="en-US" dirty="0" smtClean="0"/>
              <a:t>보다 더 아래를 내려가는 언어는 없음</a:t>
            </a:r>
            <a:endParaRPr kumimoji="1" lang="en-US" altLang="ko-KR" dirty="0" smtClean="0"/>
          </a:p>
          <a:p>
            <a:r>
              <a:rPr kumimoji="1" lang="en-US" altLang="ko-KR" dirty="0" smtClean="0"/>
              <a:t>Zero-overhead principle: What you don</a:t>
            </a:r>
            <a:r>
              <a:rPr kumimoji="1" lang="uk-UA" altLang="ko-KR" dirty="0" smtClean="0"/>
              <a:t>’</a:t>
            </a:r>
            <a:r>
              <a:rPr kumimoji="1" lang="en-US" altLang="ko-KR" dirty="0" smtClean="0"/>
              <a:t>t use you don’t pay for.</a:t>
            </a:r>
          </a:p>
          <a:p>
            <a:pPr lvl="1"/>
            <a:r>
              <a:rPr kumimoji="1" lang="ko-KR" altLang="en-US" dirty="0" smtClean="0"/>
              <a:t>단 하나의 </a:t>
            </a:r>
            <a:r>
              <a:rPr kumimoji="1" lang="en-US" altLang="ko-KR" dirty="0" smtClean="0"/>
              <a:t>byte, </a:t>
            </a:r>
            <a:r>
              <a:rPr kumimoji="1" lang="ko-KR" altLang="en-US" dirty="0" smtClean="0"/>
              <a:t>단 하나의 </a:t>
            </a:r>
            <a:r>
              <a:rPr kumimoji="1" lang="en-US" altLang="ko-KR" dirty="0" smtClean="0"/>
              <a:t>cycle</a:t>
            </a:r>
            <a:r>
              <a:rPr kumimoji="1" lang="ko-KR" altLang="en-US" dirty="0" smtClean="0"/>
              <a:t>도 코드의 의도와 다르게 낭비되지 않는다</a:t>
            </a:r>
            <a:r>
              <a:rPr kumimoji="1" lang="en-US" altLang="ko-KR" dirty="0" smtClean="0"/>
              <a:t>.</a:t>
            </a:r>
          </a:p>
          <a:p>
            <a:pPr lvl="1"/>
            <a:r>
              <a:rPr kumimoji="1" lang="ko-KR" altLang="en-US" strike="sngStrike" dirty="0" smtClean="0"/>
              <a:t>하지만 코드는 내 의도대로 짜지지 않는데</a:t>
            </a:r>
            <a:r>
              <a:rPr kumimoji="1" lang="is-IS" altLang="ko-KR" strike="sngStrike" dirty="0" smtClean="0"/>
              <a:t>…</a:t>
            </a:r>
            <a:endParaRPr kumimoji="1" lang="ko-KR" altLang="en-US" strike="sngStrike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 smtClean="0"/>
              <a:t>2016. 6. 7.</a:t>
            </a:r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2016 C++ study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A75E-E352-B242-AB66-C268C16F32B5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1225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Programming styles</a:t>
            </a:r>
            <a:endParaRPr kumimoji="1"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 smtClean="0"/>
              <a:t>2016. 6. 7.</a:t>
            </a:r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2016 C++ study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A75E-E352-B242-AB66-C268C16F32B5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0472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Programming style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흔히들 우리가 말하는 </a:t>
            </a:r>
            <a:r>
              <a:rPr kumimoji="1" lang="en-US" altLang="ko-KR" dirty="0" smtClean="0"/>
              <a:t>“</a:t>
            </a:r>
            <a:r>
              <a:rPr kumimoji="1" lang="ko-KR" altLang="en-US" dirty="0" smtClean="0"/>
              <a:t>언어 패러다임</a:t>
            </a:r>
            <a:r>
              <a:rPr kumimoji="1" lang="en-US" altLang="ko-KR" dirty="0" smtClean="0"/>
              <a:t>”</a:t>
            </a:r>
            <a:r>
              <a:rPr kumimoji="1" lang="ko-KR" altLang="en-US" dirty="0" smtClean="0"/>
              <a:t> 개념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en-US" altLang="ko-KR" dirty="0" smtClean="0"/>
              <a:t>Procedural programming</a:t>
            </a:r>
          </a:p>
          <a:p>
            <a:r>
              <a:rPr kumimoji="1" lang="en-US" altLang="ko-KR" dirty="0" smtClean="0"/>
              <a:t>Data abstraction</a:t>
            </a:r>
          </a:p>
          <a:p>
            <a:r>
              <a:rPr kumimoji="1" lang="en-US" altLang="ko-KR" dirty="0" smtClean="0"/>
              <a:t>Object-oriented programming</a:t>
            </a:r>
          </a:p>
          <a:p>
            <a:r>
              <a:rPr kumimoji="1" lang="en-US" altLang="ko-KR" dirty="0" smtClean="0"/>
              <a:t>Generic programming</a:t>
            </a:r>
            <a:endParaRPr kumimoji="1"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 smtClean="0"/>
              <a:t>2016. 6. 7.</a:t>
            </a:r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2016 C++ study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A75E-E352-B242-AB66-C268C16F32B5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37607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Procedural programming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Programming focused on processing and the design of suitable data structures.</a:t>
            </a:r>
          </a:p>
          <a:p>
            <a:r>
              <a:rPr kumimoji="1" lang="en-US" altLang="ko-KR" dirty="0" smtClean="0"/>
              <a:t>”</a:t>
            </a:r>
            <a:r>
              <a:rPr kumimoji="1" lang="ko-KR" altLang="en-US" dirty="0" smtClean="0"/>
              <a:t>어떻게 처리 할 것인가</a:t>
            </a:r>
            <a:r>
              <a:rPr kumimoji="1" lang="en-US" altLang="ko-KR" dirty="0" smtClean="0"/>
              <a:t>”</a:t>
            </a:r>
            <a:r>
              <a:rPr kumimoji="1" lang="ko-KR" altLang="en-US" dirty="0" smtClean="0"/>
              <a:t> 와 </a:t>
            </a:r>
            <a:r>
              <a:rPr kumimoji="1" lang="en-US" altLang="ko-KR" dirty="0" smtClean="0"/>
              <a:t>“</a:t>
            </a:r>
            <a:r>
              <a:rPr kumimoji="1" lang="ko-KR" altLang="en-US" dirty="0" smtClean="0"/>
              <a:t>어떻게 저장할 것인가</a:t>
            </a:r>
            <a:r>
              <a:rPr kumimoji="1" lang="en-US" altLang="ko-KR" dirty="0" smtClean="0"/>
              <a:t>”</a:t>
            </a:r>
            <a:r>
              <a:rPr kumimoji="1" lang="ko-KR" altLang="en-US" dirty="0" smtClean="0"/>
              <a:t>가 관건</a:t>
            </a:r>
            <a:endParaRPr kumimoji="1" lang="en-US" altLang="ko-KR" dirty="0" smtClean="0"/>
          </a:p>
          <a:p>
            <a:r>
              <a:rPr kumimoji="1" lang="en-US" altLang="ko-KR" dirty="0" smtClean="0"/>
              <a:t>C</a:t>
            </a:r>
            <a:r>
              <a:rPr kumimoji="1" lang="ko-KR" altLang="en-US" dirty="0" smtClean="0"/>
              <a:t>를 몇가지 예외를 제외하면 사실상 </a:t>
            </a:r>
            <a:r>
              <a:rPr kumimoji="1" lang="en-US" altLang="ko-KR" dirty="0" smtClean="0"/>
              <a:t>C++</a:t>
            </a:r>
            <a:r>
              <a:rPr kumimoji="1" lang="ko-KR" altLang="en-US" dirty="0" smtClean="0"/>
              <a:t>의 </a:t>
            </a:r>
            <a:r>
              <a:rPr kumimoji="1" lang="en-US" altLang="ko-KR" dirty="0" smtClean="0"/>
              <a:t>subset</a:t>
            </a:r>
            <a:r>
              <a:rPr kumimoji="1" lang="ko-KR" altLang="en-US" dirty="0" smtClean="0"/>
              <a:t>으로 만들면서 받아들인 </a:t>
            </a:r>
            <a:r>
              <a:rPr kumimoji="1" lang="en-US" altLang="ko-KR" dirty="0" smtClean="0"/>
              <a:t>style.</a:t>
            </a:r>
          </a:p>
          <a:p>
            <a:pPr lvl="1"/>
            <a:r>
              <a:rPr kumimoji="1" lang="ko-KR" altLang="en-US" dirty="0" smtClean="0"/>
              <a:t>물론 </a:t>
            </a:r>
            <a:r>
              <a:rPr kumimoji="1" lang="en-US" altLang="ko-KR" dirty="0" smtClean="0"/>
              <a:t>”</a:t>
            </a:r>
            <a:r>
              <a:rPr kumimoji="1" lang="ko-KR" altLang="en-US" dirty="0" smtClean="0"/>
              <a:t>몇가지 예외</a:t>
            </a:r>
            <a:r>
              <a:rPr kumimoji="1" lang="en-US" altLang="ko-KR" dirty="0" smtClean="0"/>
              <a:t>”</a:t>
            </a:r>
            <a:r>
              <a:rPr kumimoji="1" lang="ko-KR" altLang="en-US" dirty="0" smtClean="0"/>
              <a:t> 때문에 함께 </a:t>
            </a:r>
            <a:r>
              <a:rPr kumimoji="1" lang="en-US" altLang="ko-KR" dirty="0" smtClean="0"/>
              <a:t>build</a:t>
            </a:r>
            <a:r>
              <a:rPr kumimoji="1" lang="ko-KR" altLang="en-US" dirty="0" smtClean="0"/>
              <a:t>를 하기 힘들다는 문제가 발생했지만</a:t>
            </a:r>
            <a:r>
              <a:rPr kumimoji="1" lang="is-IS" altLang="ko-KR" dirty="0" smtClean="0"/>
              <a:t>…</a:t>
            </a:r>
            <a:endParaRPr kumimoji="1"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 smtClean="0"/>
              <a:t>2016. 6. 7.</a:t>
            </a:r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2016 C++ study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A75E-E352-B242-AB66-C268C16F32B5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03094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발표자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최재원</a:t>
            </a:r>
            <a:endParaRPr kumimoji="1" lang="en-US" altLang="ko-KR" dirty="0" smtClean="0"/>
          </a:p>
          <a:p>
            <a:r>
              <a:rPr kumimoji="1" lang="ko-KR" altLang="en-US" dirty="0" smtClean="0"/>
              <a:t>아주대학교 컴공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수학 전공</a:t>
            </a:r>
            <a:endParaRPr kumimoji="1" lang="en-US" altLang="ko-KR" dirty="0" smtClean="0"/>
          </a:p>
          <a:p>
            <a:r>
              <a:rPr kumimoji="1" lang="en-US" altLang="ko-KR" dirty="0" smtClean="0"/>
              <a:t>(</a:t>
            </a:r>
            <a:r>
              <a:rPr kumimoji="1" lang="ko-KR" altLang="en-US" dirty="0" smtClean="0"/>
              <a:t>주</a:t>
            </a:r>
            <a:r>
              <a:rPr kumimoji="1" lang="en-US" altLang="ko-KR" dirty="0" smtClean="0"/>
              <a:t>)</a:t>
            </a:r>
            <a:r>
              <a:rPr kumimoji="1" lang="ko-KR" altLang="en-US" dirty="0" smtClean="0"/>
              <a:t>펜타큐브 인턴</a:t>
            </a:r>
            <a:endParaRPr kumimoji="1" lang="en-US" altLang="ko-KR" dirty="0" smtClean="0"/>
          </a:p>
          <a:p>
            <a:r>
              <a:rPr kumimoji="1" lang="ko-KR" altLang="en-US" dirty="0" smtClean="0"/>
              <a:t>관심 분야</a:t>
            </a:r>
            <a:r>
              <a:rPr kumimoji="1" lang="en-US" altLang="ko-KR" dirty="0" smtClean="0"/>
              <a:t>:</a:t>
            </a:r>
          </a:p>
          <a:p>
            <a:pPr lvl="1"/>
            <a:r>
              <a:rPr kumimoji="1" lang="en-US" altLang="ko-KR" dirty="0" smtClean="0"/>
              <a:t>System software</a:t>
            </a:r>
          </a:p>
          <a:p>
            <a:pPr lvl="1"/>
            <a:r>
              <a:rPr kumimoji="1" lang="en-US" altLang="ko-KR" dirty="0" smtClean="0"/>
              <a:t>Big data infrastructure</a:t>
            </a:r>
          </a:p>
          <a:p>
            <a:pPr lvl="1"/>
            <a:r>
              <a:rPr kumimoji="1" lang="en-US" altLang="ko-KR" dirty="0" smtClean="0"/>
              <a:t>GPGPU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 smtClean="0"/>
              <a:t>2016. 6. 7.</a:t>
            </a:r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2016 C++ study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A75E-E352-B242-AB66-C268C16F32B5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380483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Data abstraction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Programming focused on the design of interfaces, hiding implementation details in general and representations in particular.</a:t>
            </a:r>
          </a:p>
          <a:p>
            <a:r>
              <a:rPr kumimoji="1" lang="ko-KR" altLang="en-US" dirty="0" smtClean="0"/>
              <a:t>현대의 </a:t>
            </a:r>
            <a:r>
              <a:rPr kumimoji="1" lang="en-US" altLang="ko-KR" dirty="0" smtClean="0"/>
              <a:t>OO </a:t>
            </a:r>
            <a:r>
              <a:rPr kumimoji="1" lang="ko-KR" altLang="en-US" dirty="0" smtClean="0"/>
              <a:t>언어라면 당연히 갖춰야 할 특성</a:t>
            </a:r>
            <a:r>
              <a:rPr kumimoji="1" lang="en-US" altLang="ko-KR" dirty="0" smtClean="0"/>
              <a:t>.</a:t>
            </a:r>
          </a:p>
          <a:p>
            <a:r>
              <a:rPr kumimoji="1" lang="en-US" altLang="ko-KR" dirty="0" smtClean="0"/>
              <a:t>C++</a:t>
            </a:r>
            <a:r>
              <a:rPr kumimoji="1" lang="ko-KR" altLang="en-US" dirty="0" smtClean="0"/>
              <a:t>에선 </a:t>
            </a:r>
            <a:r>
              <a:rPr kumimoji="1" lang="en-US" altLang="ko-KR" dirty="0" smtClean="0"/>
              <a:t>Concrete class, abstract class</a:t>
            </a:r>
            <a:r>
              <a:rPr kumimoji="1" lang="ko-KR" altLang="en-US" dirty="0" smtClean="0"/>
              <a:t>라는 개념으로 나뉜다</a:t>
            </a:r>
            <a:r>
              <a:rPr kumimoji="1" lang="en-US" altLang="ko-KR" dirty="0" smtClean="0"/>
              <a:t>.</a:t>
            </a:r>
            <a:endParaRPr kumimoji="1" lang="en-US" altLang="ko-KR" dirty="0"/>
          </a:p>
          <a:p>
            <a:pPr lvl="1"/>
            <a:r>
              <a:rPr kumimoji="1" lang="ko-KR" altLang="en-US" dirty="0" smtClean="0"/>
              <a:t>이 차이는 문법적으로는 굉장히 명확한 기준</a:t>
            </a:r>
            <a:r>
              <a:rPr kumimoji="1" lang="en-US" altLang="ko-KR" dirty="0" smtClean="0"/>
              <a:t>(pure virtual function</a:t>
            </a:r>
            <a:r>
              <a:rPr kumimoji="1" lang="ko-KR" altLang="en-US" dirty="0" smtClean="0"/>
              <a:t>의 존재성</a:t>
            </a:r>
            <a:r>
              <a:rPr kumimoji="1" lang="en-US" altLang="ko-KR" dirty="0" smtClean="0"/>
              <a:t>)</a:t>
            </a:r>
            <a:r>
              <a:rPr kumimoji="1" lang="ko-KR" altLang="en-US" dirty="0" smtClean="0"/>
              <a:t>으로 갈린다</a:t>
            </a:r>
            <a:r>
              <a:rPr kumimoji="1" lang="en-US" altLang="ko-KR" dirty="0" smtClean="0"/>
              <a:t>.</a:t>
            </a:r>
          </a:p>
          <a:p>
            <a:pPr lvl="1"/>
            <a:r>
              <a:rPr kumimoji="1" lang="ko-KR" altLang="en-US" dirty="0" smtClean="0"/>
              <a:t>하지만 설계의 의미론 상에선 꼭 </a:t>
            </a:r>
            <a:r>
              <a:rPr kumimoji="1" lang="en-US" altLang="ko-KR" dirty="0" smtClean="0"/>
              <a:t>PVF</a:t>
            </a:r>
            <a:r>
              <a:rPr kumimoji="1" lang="ko-KR" altLang="en-US" dirty="0" smtClean="0"/>
              <a:t>가 없다는 것이 </a:t>
            </a:r>
            <a:r>
              <a:rPr kumimoji="1" lang="en-US" altLang="ko-KR" dirty="0" smtClean="0"/>
              <a:t>abstract class</a:t>
            </a:r>
            <a:r>
              <a:rPr kumimoji="1" lang="ko-KR" altLang="en-US" dirty="0" smtClean="0"/>
              <a:t>가 아닌 것이 되는건 아니다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 smtClean="0"/>
              <a:t>2016. 6. 7.</a:t>
            </a:r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2016 C++ study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A75E-E352-B242-AB66-C268C16F32B5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68221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Object-oriented programming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Programming focused on the design, implementation, and use of class hierarchies.</a:t>
            </a:r>
          </a:p>
          <a:p>
            <a:r>
              <a:rPr kumimoji="1" lang="en-US" altLang="ko-KR" dirty="0" smtClean="0"/>
              <a:t>Polymorphism, encapsulation</a:t>
            </a:r>
            <a:r>
              <a:rPr kumimoji="1" lang="ko-KR" altLang="en-US" dirty="0" smtClean="0"/>
              <a:t> 개념</a:t>
            </a:r>
            <a:endParaRPr kumimoji="1" lang="en-US" altLang="ko-KR" dirty="0" smtClean="0"/>
          </a:p>
          <a:p>
            <a:pPr lvl="1"/>
            <a:r>
              <a:rPr kumimoji="1" lang="ko-KR" altLang="en-US" dirty="0" smtClean="0"/>
              <a:t>사실 저자가 나눈대로 </a:t>
            </a:r>
            <a:r>
              <a:rPr kumimoji="1" lang="en-US" altLang="ko-KR" dirty="0" smtClean="0"/>
              <a:t>Data abstraction</a:t>
            </a:r>
            <a:r>
              <a:rPr kumimoji="1" lang="ko-KR" altLang="en-US" dirty="0" smtClean="0"/>
              <a:t>과 </a:t>
            </a:r>
            <a:r>
              <a:rPr kumimoji="1" lang="en-US" altLang="ko-KR" dirty="0" smtClean="0"/>
              <a:t>OOP</a:t>
            </a:r>
            <a:r>
              <a:rPr kumimoji="1" lang="ko-KR" altLang="en-US" dirty="0" smtClean="0"/>
              <a:t>를 나눌 수 있는 것 같진 않다</a:t>
            </a:r>
            <a:r>
              <a:rPr kumimoji="1" lang="en-US" altLang="ko-KR" dirty="0" smtClean="0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 smtClean="0"/>
              <a:t>2016. 6. 7.</a:t>
            </a:r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2016 C++ study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A75E-E352-B242-AB66-C268C16F32B5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052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Generic programming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Programming focused on the design, implementation, and use of general algorithms.</a:t>
            </a:r>
          </a:p>
          <a:p>
            <a:r>
              <a:rPr kumimoji="1" lang="en-US" altLang="ko-KR" dirty="0" smtClean="0"/>
              <a:t>Template: parametric polymorphism</a:t>
            </a:r>
          </a:p>
          <a:p>
            <a:r>
              <a:rPr kumimoji="1" lang="en-US" altLang="ko-KR" dirty="0" smtClean="0"/>
              <a:t>Specialization</a:t>
            </a:r>
          </a:p>
          <a:p>
            <a:r>
              <a:rPr kumimoji="1" lang="ko-KR" altLang="en-US" dirty="0" smtClean="0"/>
              <a:t>가독성을 제외하면 굉장히 괜찮은 기능 중 하나</a:t>
            </a:r>
            <a:r>
              <a:rPr kumimoji="1" lang="en-US" altLang="ko-KR" dirty="0" smtClean="0"/>
              <a:t>.</a:t>
            </a:r>
          </a:p>
          <a:p>
            <a:r>
              <a:rPr kumimoji="1" lang="en-US" altLang="ko-KR" dirty="0" smtClean="0"/>
              <a:t>Java</a:t>
            </a:r>
            <a:r>
              <a:rPr kumimoji="1" lang="ko-KR" altLang="en-US" dirty="0" smtClean="0"/>
              <a:t>의  </a:t>
            </a:r>
            <a:r>
              <a:rPr kumimoji="1" lang="en-US" altLang="ko-KR" dirty="0" smtClean="0"/>
              <a:t>generic </a:t>
            </a:r>
            <a:r>
              <a:rPr kumimoji="1" lang="ko-KR" altLang="en-US" dirty="0" smtClean="0"/>
              <a:t>과는 구현 원리가 다름을 참고</a:t>
            </a:r>
            <a:r>
              <a:rPr kumimoji="1" lang="en-US" altLang="ko-KR" dirty="0" smtClean="0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 smtClean="0"/>
              <a:t>2016. 6. 7.</a:t>
            </a:r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2016 C++ study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A75E-E352-B242-AB66-C268C16F32B5}" type="slidenum">
              <a:rPr kumimoji="1" lang="ko-KR" altLang="en-US" smtClean="0"/>
              <a:t>22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55084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기타 특징들</a:t>
            </a:r>
            <a:endParaRPr kumimoji="1"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 smtClean="0"/>
              <a:t>2016. 6. 7.</a:t>
            </a:r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2016 C++ study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A75E-E352-B242-AB66-C268C16F32B5}" type="slidenum">
              <a:rPr kumimoji="1" lang="ko-KR" altLang="en-US" smtClean="0"/>
              <a:t>23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584301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Type safety</a:t>
            </a:r>
            <a:endParaRPr kumimoji="1"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컴파일러가 특정 변수의 타입을 알 수 있나</a:t>
            </a:r>
            <a:r>
              <a:rPr kumimoji="1" lang="en-US" altLang="ko-KR" dirty="0" smtClean="0"/>
              <a:t>?</a:t>
            </a:r>
          </a:p>
          <a:p>
            <a:endParaRPr kumimoji="1"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 smtClean="0"/>
              <a:t>2016. 6. 7.</a:t>
            </a:r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2016 C++ study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A75E-E352-B242-AB66-C268C16F32B5}" type="slidenum">
              <a:rPr kumimoji="1" lang="ko-KR" altLang="en-US" smtClean="0"/>
              <a:t>24</a:t>
            </a:fld>
            <a:endParaRPr kumimoji="1"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38" y="2883876"/>
            <a:ext cx="7715712" cy="247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209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Type safety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ko-KR" dirty="0" smtClean="0"/>
              <a:t>Static types</a:t>
            </a:r>
          </a:p>
          <a:p>
            <a:pPr lvl="1"/>
            <a:r>
              <a:rPr kumimoji="1" lang="ko-KR" altLang="en-US" dirty="0" smtClean="0"/>
              <a:t>하나의 변수는 하나의 타입을 가진다</a:t>
            </a:r>
            <a:r>
              <a:rPr kumimoji="1" lang="en-US" altLang="ko-KR" dirty="0" smtClean="0"/>
              <a:t>.</a:t>
            </a:r>
          </a:p>
          <a:p>
            <a:pPr lvl="1"/>
            <a:r>
              <a:rPr kumimoji="1" lang="en-US" altLang="ko-KR" dirty="0" smtClean="0"/>
              <a:t>Expressiveness, maintainability, performance</a:t>
            </a:r>
            <a:r>
              <a:rPr kumimoji="1" lang="ko-KR" altLang="en-US" dirty="0" smtClean="0"/>
              <a:t>에 지대한 공헌</a:t>
            </a:r>
            <a:endParaRPr kumimoji="1" lang="en-US" altLang="ko-KR" dirty="0" smtClean="0"/>
          </a:p>
          <a:p>
            <a:r>
              <a:rPr kumimoji="1" lang="en-US" altLang="ko-KR" dirty="0" smtClean="0"/>
              <a:t>Compile-time type checking</a:t>
            </a:r>
          </a:p>
          <a:p>
            <a:pPr lvl="1"/>
            <a:r>
              <a:rPr kumimoji="1" lang="en-US" altLang="ko-KR" dirty="0" smtClean="0"/>
              <a:t>Type-checking</a:t>
            </a:r>
            <a:r>
              <a:rPr kumimoji="1" lang="ko-KR" altLang="en-US" dirty="0" smtClean="0"/>
              <a:t>과 </a:t>
            </a:r>
            <a:r>
              <a:rPr kumimoji="1" lang="en-US" altLang="ko-KR" dirty="0" smtClean="0"/>
              <a:t>data-hiding</a:t>
            </a:r>
            <a:r>
              <a:rPr kumimoji="1" lang="ko-KR" altLang="en-US" dirty="0" smtClean="0"/>
              <a:t>을 하기 위해선 </a:t>
            </a:r>
            <a:r>
              <a:rPr kumimoji="1" lang="en-US" altLang="ko-KR" dirty="0" smtClean="0"/>
              <a:t>compile time</a:t>
            </a:r>
            <a:r>
              <a:rPr kumimoji="1" lang="ko-KR" altLang="en-US" dirty="0" smtClean="0"/>
              <a:t>에 </a:t>
            </a:r>
            <a:r>
              <a:rPr kumimoji="1" lang="en-US" altLang="ko-KR" dirty="0" smtClean="0"/>
              <a:t>checking </a:t>
            </a:r>
            <a:r>
              <a:rPr kumimoji="1" lang="ko-KR" altLang="en-US" dirty="0" smtClean="0"/>
              <a:t>하는것이 굉장히 중요하다</a:t>
            </a:r>
            <a:r>
              <a:rPr kumimoji="1" lang="en-US" altLang="ko-KR" dirty="0" smtClean="0"/>
              <a:t>.</a:t>
            </a:r>
          </a:p>
          <a:p>
            <a:pPr lvl="1"/>
            <a:r>
              <a:rPr kumimoji="1" lang="ko-KR" altLang="en-US" dirty="0" smtClean="0"/>
              <a:t>파이썬을 떠올려 보자</a:t>
            </a:r>
            <a:r>
              <a:rPr kumimoji="1" lang="is-IS" altLang="ko-KR" dirty="0" smtClean="0"/>
              <a:t>…</a:t>
            </a:r>
          </a:p>
          <a:p>
            <a:pPr lvl="1"/>
            <a:r>
              <a:rPr kumimoji="1" lang="ko-KR" altLang="en-US" dirty="0" smtClean="0"/>
              <a:t>그리고 </a:t>
            </a:r>
            <a:r>
              <a:rPr kumimoji="1" lang="en-US" altLang="ko-KR" dirty="0" smtClean="0"/>
              <a:t>void*</a:t>
            </a:r>
            <a:r>
              <a:rPr kumimoji="1" lang="ko-KR" altLang="en-US" dirty="0" smtClean="0"/>
              <a:t>와 </a:t>
            </a:r>
            <a:r>
              <a:rPr kumimoji="1" lang="en-US" altLang="ko-KR" dirty="0" err="1" smtClean="0"/>
              <a:t>reinterpret_cast</a:t>
            </a:r>
            <a:r>
              <a:rPr kumimoji="1" lang="ko-KR" altLang="en-US" dirty="0" smtClean="0"/>
              <a:t>를 떠올려보자</a:t>
            </a:r>
            <a:r>
              <a:rPr kumimoji="1" lang="is-IS" altLang="ko-KR" dirty="0" smtClean="0"/>
              <a:t>…</a:t>
            </a:r>
          </a:p>
          <a:p>
            <a:r>
              <a:rPr kumimoji="1" lang="en-US" altLang="ko-KR" dirty="0" smtClean="0"/>
              <a:t>T</a:t>
            </a:r>
            <a:r>
              <a:rPr kumimoji="1" lang="is-IS" altLang="ko-KR" dirty="0" smtClean="0"/>
              <a:t>ype-safe</a:t>
            </a:r>
            <a:r>
              <a:rPr kumimoji="1" lang="ko-KR" altLang="en-US" dirty="0" smtClean="0"/>
              <a:t>는 이상이고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우린 </a:t>
            </a:r>
            <a:r>
              <a:rPr kumimoji="1" lang="en-US" altLang="ko-KR" dirty="0" err="1" smtClean="0"/>
              <a:t>approaximate</a:t>
            </a:r>
            <a:r>
              <a:rPr kumimoji="1" lang="en-US" altLang="ko-KR" dirty="0" smtClean="0"/>
              <a:t>.</a:t>
            </a:r>
          </a:p>
          <a:p>
            <a:r>
              <a:rPr kumimoji="1" lang="en-US" altLang="ko-KR" dirty="0" smtClean="0"/>
              <a:t>Low-level</a:t>
            </a:r>
            <a:r>
              <a:rPr kumimoji="1" lang="ko-KR" altLang="en-US" dirty="0" smtClean="0"/>
              <a:t>에선 답이 없다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 smtClean="0"/>
              <a:t>2016. 6. 7.</a:t>
            </a:r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2016 C++ study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A75E-E352-B242-AB66-C268C16F32B5}" type="slidenum">
              <a:rPr kumimoji="1" lang="ko-KR" altLang="en-US" smtClean="0"/>
              <a:t>25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07628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다양한 언어적 기능</a:t>
            </a:r>
            <a:endParaRPr kumimoji="1"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521" y="1825625"/>
            <a:ext cx="4972957" cy="4351338"/>
          </a:xfr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 smtClean="0"/>
              <a:t>2016. 6. 7.</a:t>
            </a:r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2016 C++ study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A75E-E352-B242-AB66-C268C16F32B5}" type="slidenum">
              <a:rPr kumimoji="1" lang="ko-KR" altLang="en-US" smtClean="0"/>
              <a:t>26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81002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다중 상속을 지원하는 언어</a:t>
            </a:r>
            <a:r>
              <a:rPr kumimoji="1" lang="en-US" altLang="ko-KR" dirty="0" smtClean="0"/>
              <a:t>?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다중 상속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virtual </a:t>
            </a:r>
            <a:r>
              <a:rPr kumimoji="1" lang="en-US" altLang="ko-KR" dirty="0" err="1" smtClean="0"/>
              <a:t>inheritence</a:t>
            </a:r>
            <a:r>
              <a:rPr kumimoji="1" lang="ko-KR" altLang="en-US" dirty="0" smtClean="0"/>
              <a:t>와 같은 개념은 </a:t>
            </a:r>
            <a:r>
              <a:rPr kumimoji="1" lang="en-US" altLang="ko-KR" dirty="0" smtClean="0"/>
              <a:t>C++</a:t>
            </a:r>
            <a:r>
              <a:rPr kumimoji="1" lang="ko-KR" altLang="en-US" dirty="0" smtClean="0"/>
              <a:t> 외에는 열심히 지원하는 언어는 잘 없다</a:t>
            </a:r>
            <a:r>
              <a:rPr kumimoji="1" lang="en-US" altLang="ko-KR" dirty="0" smtClean="0"/>
              <a:t>.</a:t>
            </a:r>
          </a:p>
          <a:p>
            <a:r>
              <a:rPr kumimoji="1" lang="en-US" altLang="ko-KR" dirty="0" smtClean="0"/>
              <a:t>Template</a:t>
            </a:r>
            <a:r>
              <a:rPr kumimoji="1" lang="ko-KR" altLang="en-US" dirty="0" smtClean="0"/>
              <a:t>의 구현도 다른 </a:t>
            </a:r>
            <a:r>
              <a:rPr kumimoji="1" lang="en-US" altLang="ko-KR" dirty="0" smtClean="0"/>
              <a:t>strong type </a:t>
            </a:r>
            <a:r>
              <a:rPr kumimoji="1" lang="ko-KR" altLang="en-US" dirty="0" smtClean="0"/>
              <a:t>언어와 큰 차이가 있음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모던한 기능도 많이 생기는 중</a:t>
            </a:r>
            <a:r>
              <a:rPr kumimoji="1" lang="en-US" altLang="ko-KR" dirty="0" smtClean="0"/>
              <a:t>.</a:t>
            </a:r>
          </a:p>
          <a:p>
            <a:pPr lvl="1"/>
            <a:r>
              <a:rPr kumimoji="1" lang="en-US" altLang="ko-KR" dirty="0" smtClean="0"/>
              <a:t>Lambda expression, smart-pointers, thread support,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regular expression, locale </a:t>
            </a:r>
            <a:r>
              <a:rPr kumimoji="1" lang="ko-KR" altLang="en-US" dirty="0" smtClean="0"/>
              <a:t>등</a:t>
            </a:r>
            <a:r>
              <a:rPr kumimoji="1" lang="is-IS" altLang="ko-KR" dirty="0" smtClean="0"/>
              <a:t>…</a:t>
            </a:r>
          </a:p>
          <a:p>
            <a:pPr lvl="1"/>
            <a:r>
              <a:rPr kumimoji="1" lang="ko-KR" altLang="en-US" dirty="0" smtClean="0"/>
              <a:t>하지만 열심히 공부하고 나면 다 </a:t>
            </a:r>
            <a:r>
              <a:rPr kumimoji="1" lang="en-US" altLang="ko-KR" dirty="0" smtClean="0"/>
              <a:t>C#</a:t>
            </a:r>
            <a:r>
              <a:rPr kumimoji="1" lang="ko-KR" altLang="en-US" dirty="0" smtClean="0"/>
              <a:t>에겐 이미 있는 것이라는 사실을 알게 된다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허허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 smtClean="0"/>
              <a:t>2016. 6. 7.</a:t>
            </a:r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2016 C++ study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A75E-E352-B242-AB66-C268C16F32B5}" type="slidenum">
              <a:rPr kumimoji="1" lang="ko-KR" altLang="en-US" smtClean="0"/>
              <a:t>27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005319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많은 부분을 민간에 의지함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극복하기 위해 각고의 노력을 하는 것으로 보이나</a:t>
            </a:r>
            <a:r>
              <a:rPr kumimoji="1" lang="en-US" altLang="ko-KR" dirty="0" smtClean="0"/>
              <a:t>(thread support) </a:t>
            </a:r>
            <a:r>
              <a:rPr kumimoji="1" lang="ko-KR" altLang="en-US" dirty="0" smtClean="0"/>
              <a:t>아직도 </a:t>
            </a:r>
            <a:r>
              <a:rPr kumimoji="1" lang="en-US" altLang="ko-KR" dirty="0" smtClean="0"/>
              <a:t>java, C#</a:t>
            </a:r>
            <a:r>
              <a:rPr kumimoji="1" lang="ko-KR" altLang="en-US" dirty="0" smtClean="0"/>
              <a:t>과 같은 경쟁 언어에 비해선 훨씬 부족하다</a:t>
            </a:r>
            <a:r>
              <a:rPr kumimoji="1" lang="en-US" altLang="ko-KR" dirty="0" smtClean="0"/>
              <a:t>.</a:t>
            </a:r>
          </a:p>
          <a:p>
            <a:pPr lvl="1"/>
            <a:r>
              <a:rPr kumimoji="1" lang="en-US" altLang="ko-KR" dirty="0" smtClean="0"/>
              <a:t>Testing </a:t>
            </a:r>
            <a:r>
              <a:rPr kumimoji="1" lang="ko-KR" altLang="en-US" dirty="0" smtClean="0"/>
              <a:t>모듈도 없다</a:t>
            </a:r>
            <a:r>
              <a:rPr kumimoji="1" lang="is-IS" altLang="ko-KR" dirty="0" smtClean="0"/>
              <a:t>…</a:t>
            </a:r>
          </a:p>
          <a:p>
            <a:r>
              <a:rPr kumimoji="1" lang="ko-KR" altLang="en-US" dirty="0" smtClean="0"/>
              <a:t>그래도 나름 기본적인 </a:t>
            </a:r>
            <a:r>
              <a:rPr kumimoji="1" lang="en-US" altLang="ko-KR" dirty="0" smtClean="0"/>
              <a:t>standard library</a:t>
            </a:r>
            <a:r>
              <a:rPr kumimoji="1" lang="ko-KR" altLang="en-US" dirty="0" smtClean="0"/>
              <a:t>는 존재</a:t>
            </a:r>
            <a:endParaRPr kumimoji="1" lang="en-US" altLang="ko-KR" dirty="0" smtClean="0"/>
          </a:p>
          <a:p>
            <a:pPr lvl="1"/>
            <a:r>
              <a:rPr kumimoji="1" lang="en-US" altLang="ko-KR" dirty="0" smtClean="0"/>
              <a:t>STL, diagnostics support, RE, locales, </a:t>
            </a:r>
            <a:r>
              <a:rPr kumimoji="1" lang="ko-KR" altLang="en-US" dirty="0" smtClean="0"/>
              <a:t>각종 </a:t>
            </a:r>
            <a:r>
              <a:rPr kumimoji="1" lang="en-US" altLang="ko-KR" dirty="0" smtClean="0"/>
              <a:t>Utilities</a:t>
            </a:r>
            <a:r>
              <a:rPr kumimoji="1" lang="is-IS" altLang="ko-KR" dirty="0" smtClean="0"/>
              <a:t>…</a:t>
            </a:r>
            <a:endParaRPr kumimoji="1"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 smtClean="0"/>
              <a:t>2016. 6. 7.</a:t>
            </a:r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2016 C++ study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A75E-E352-B242-AB66-C268C16F32B5}" type="slidenum">
              <a:rPr kumimoji="1" lang="ko-KR" altLang="en-US" smtClean="0"/>
              <a:t>28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593508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진정한 의미의 </a:t>
            </a:r>
            <a:r>
              <a:rPr kumimoji="1" lang="en-US" altLang="ko-KR" dirty="0" smtClean="0"/>
              <a:t>cross-platform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err="1" smtClean="0"/>
              <a:t>Vm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기반 언어의 한계 덕에 아이러니하게도 진정한 </a:t>
            </a:r>
            <a:r>
              <a:rPr kumimoji="1" lang="en-US" altLang="ko-KR" dirty="0" smtClean="0"/>
              <a:t>cross-platform </a:t>
            </a:r>
            <a:r>
              <a:rPr kumimoji="1" lang="ko-KR" altLang="en-US" dirty="0" smtClean="0"/>
              <a:t>언어는 </a:t>
            </a:r>
            <a:r>
              <a:rPr kumimoji="1" lang="en-US" altLang="ko-KR" dirty="0" smtClean="0"/>
              <a:t>C/C++/</a:t>
            </a:r>
            <a:r>
              <a:rPr kumimoji="1" lang="en-US" altLang="ko-KR" dirty="0" err="1" smtClean="0"/>
              <a:t>fortran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정도 밖에 없다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그리고 이들은 섞어 쓸 수 있다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아무런 추가 </a:t>
            </a:r>
            <a:r>
              <a:rPr kumimoji="1" lang="en-US" altLang="ko-KR" dirty="0" smtClean="0"/>
              <a:t>overhead</a:t>
            </a:r>
            <a:r>
              <a:rPr kumimoji="1" lang="ko-KR" altLang="en-US" dirty="0" smtClean="0"/>
              <a:t> 없이</a:t>
            </a:r>
            <a:r>
              <a:rPr kumimoji="1" lang="en-US" altLang="ko-KR" dirty="0" smtClean="0"/>
              <a:t>.</a:t>
            </a:r>
            <a:endParaRPr kumimoji="1" lang="en-US" altLang="ko-KR" dirty="0"/>
          </a:p>
          <a:p>
            <a:pPr lvl="1"/>
            <a:r>
              <a:rPr kumimoji="1" lang="ko-KR" altLang="en-US" dirty="0" smtClean="0"/>
              <a:t>실제로 </a:t>
            </a:r>
            <a:r>
              <a:rPr kumimoji="1" lang="en-US" altLang="ko-KR" dirty="0" smtClean="0"/>
              <a:t>LAPACK</a:t>
            </a:r>
            <a:r>
              <a:rPr kumimoji="1" lang="ko-KR" altLang="en-US" dirty="0" smtClean="0"/>
              <a:t>은 </a:t>
            </a:r>
            <a:r>
              <a:rPr kumimoji="1" lang="en-US" altLang="ko-KR" dirty="0" err="1" smtClean="0"/>
              <a:t>fortran</a:t>
            </a:r>
            <a:r>
              <a:rPr kumimoji="1" lang="ko-KR" altLang="en-US" dirty="0" smtClean="0"/>
              <a:t>으로 쓰여있으나 아직까지도 </a:t>
            </a:r>
            <a:r>
              <a:rPr kumimoji="1" lang="en-US" altLang="ko-KR" dirty="0" smtClean="0"/>
              <a:t>C++</a:t>
            </a:r>
            <a:r>
              <a:rPr kumimoji="1" lang="ko-KR" altLang="en-US" dirty="0" smtClean="0"/>
              <a:t> 코드와 함께 쓰이면서 </a:t>
            </a:r>
            <a:r>
              <a:rPr kumimoji="1" lang="en-US" altLang="ko-KR" dirty="0" smtClean="0"/>
              <a:t>commercial</a:t>
            </a:r>
            <a:r>
              <a:rPr kumimoji="1" lang="ko-KR" altLang="en-US" dirty="0" smtClean="0"/>
              <a:t>하게 쓰이고 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다른 언어와의 공조도 쉽다</a:t>
            </a:r>
            <a:r>
              <a:rPr kumimoji="1" lang="en-US" altLang="ko-KR" dirty="0" smtClean="0"/>
              <a:t>.</a:t>
            </a:r>
          </a:p>
          <a:p>
            <a:pPr lvl="1"/>
            <a:r>
              <a:rPr kumimoji="1" lang="en-US" altLang="ko-KR" dirty="0" smtClean="0"/>
              <a:t>JNI, JNA, python embedding </a:t>
            </a:r>
            <a:r>
              <a:rPr kumimoji="1" lang="ko-KR" altLang="en-US" dirty="0" smtClean="0"/>
              <a:t>등</a:t>
            </a:r>
            <a:r>
              <a:rPr kumimoji="1" lang="is-IS" altLang="ko-KR" dirty="0" smtClean="0"/>
              <a:t>…</a:t>
            </a:r>
            <a:endParaRPr kumimoji="1"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 smtClean="0"/>
              <a:t>2016. 6. 7.</a:t>
            </a:r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2016 C++ study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A75E-E352-B242-AB66-C268C16F32B5}" type="slidenum">
              <a:rPr kumimoji="1" lang="ko-KR" altLang="en-US" smtClean="0"/>
              <a:t>29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9728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C++ </a:t>
            </a:r>
            <a:r>
              <a:rPr kumimoji="1" lang="ko-KR" altLang="en-US" dirty="0" smtClean="0"/>
              <a:t>스터디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대상</a:t>
            </a:r>
            <a:endParaRPr kumimoji="1" lang="en-US" altLang="ko-KR" dirty="0" smtClean="0"/>
          </a:p>
          <a:p>
            <a:pPr lvl="1"/>
            <a:r>
              <a:rPr kumimoji="1" lang="en-US" altLang="ko-KR" dirty="0" smtClean="0"/>
              <a:t>C</a:t>
            </a:r>
            <a:r>
              <a:rPr kumimoji="1" lang="ko-KR" altLang="en-US" dirty="0" smtClean="0"/>
              <a:t>를 잘 알고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C++</a:t>
            </a:r>
            <a:r>
              <a:rPr kumimoji="1" lang="ko-KR" altLang="en-US" dirty="0" smtClean="0"/>
              <a:t>을 해보았거나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혹은 다른 </a:t>
            </a:r>
            <a:r>
              <a:rPr kumimoji="1" lang="en-US" altLang="ko-KR" dirty="0" smtClean="0"/>
              <a:t>OO </a:t>
            </a:r>
            <a:r>
              <a:rPr kumimoji="1" lang="ko-KR" altLang="en-US" dirty="0" smtClean="0"/>
              <a:t>언어를 경험해 본 적이 있는 사람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목적</a:t>
            </a:r>
            <a:endParaRPr kumimoji="1" lang="en-US" altLang="ko-KR" dirty="0" smtClean="0"/>
          </a:p>
          <a:p>
            <a:pPr lvl="1"/>
            <a:r>
              <a:rPr kumimoji="1" lang="ko-KR" altLang="en-US" dirty="0" smtClean="0"/>
              <a:t>이야기 해봅시다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진행 방식</a:t>
            </a:r>
            <a:endParaRPr kumimoji="1" lang="en-US" altLang="ko-KR" dirty="0" smtClean="0"/>
          </a:p>
          <a:p>
            <a:pPr lvl="1"/>
            <a:r>
              <a:rPr kumimoji="1" lang="ko-KR" altLang="en-US" dirty="0" smtClean="0"/>
              <a:t>생각해 봅시다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 smtClean="0"/>
              <a:t>2016. 6. 7.</a:t>
            </a:r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2016 C++ study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A75E-E352-B242-AB66-C268C16F32B5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621897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C </a:t>
            </a:r>
            <a:r>
              <a:rPr kumimoji="1" lang="ko-KR" altLang="en-US" dirty="0" smtClean="0"/>
              <a:t>호환성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사실</a:t>
            </a:r>
            <a:r>
              <a:rPr kumimoji="1" lang="is-IS" altLang="ko-KR" dirty="0" smtClean="0"/>
              <a:t>…</a:t>
            </a:r>
            <a:r>
              <a:rPr kumimoji="1" lang="ko-KR" altLang="en-US" dirty="0" smtClean="0"/>
              <a:t> 개발자 입장에선 포기하는게 낫다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그래도 가능하다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Extern “C”!</a:t>
            </a:r>
          </a:p>
          <a:p>
            <a:r>
              <a:rPr kumimoji="1" lang="en-US" altLang="ko-KR" dirty="0" smtClean="0"/>
              <a:t>TC++PL</a:t>
            </a:r>
            <a:r>
              <a:rPr kumimoji="1" lang="ko-KR" altLang="en-US" dirty="0" smtClean="0"/>
              <a:t>은 좋은 </a:t>
            </a:r>
            <a:r>
              <a:rPr kumimoji="1" lang="en-US" altLang="ko-KR" dirty="0" smtClean="0"/>
              <a:t>C </a:t>
            </a:r>
            <a:r>
              <a:rPr kumimoji="1" lang="ko-KR" altLang="en-US" dirty="0" smtClean="0"/>
              <a:t>코드는 </a:t>
            </a:r>
            <a:r>
              <a:rPr kumimoji="1" lang="en-US" altLang="ko-KR" dirty="0" smtClean="0"/>
              <a:t>C++</a:t>
            </a:r>
            <a:r>
              <a:rPr kumimoji="1" lang="ko-KR" altLang="en-US" dirty="0" smtClean="0"/>
              <a:t>가 된다고 주장한다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TCPL</a:t>
            </a:r>
            <a:r>
              <a:rPr kumimoji="1" lang="ko-KR" altLang="en-US" dirty="0" smtClean="0"/>
              <a:t>의 예제가 모두 </a:t>
            </a:r>
            <a:r>
              <a:rPr kumimoji="1" lang="en-US" altLang="ko-KR" dirty="0" smtClean="0"/>
              <a:t>C++ </a:t>
            </a:r>
            <a:r>
              <a:rPr kumimoji="1" lang="ko-KR" altLang="en-US" dirty="0" smtClean="0"/>
              <a:t>컴파일러로 컴파일을 해도 같은 동작을 한다고 한다</a:t>
            </a:r>
            <a:r>
              <a:rPr kumimoji="1" lang="en-US" altLang="ko-KR" dirty="0" smtClean="0"/>
              <a:t>.</a:t>
            </a:r>
            <a:endParaRPr kumimoji="1" lang="en-US" altLang="ko-KR" dirty="0"/>
          </a:p>
          <a:p>
            <a:pPr lvl="1"/>
            <a:r>
              <a:rPr kumimoji="1" lang="ko-KR" altLang="en-US" dirty="0" smtClean="0"/>
              <a:t>그래서 어쩌라고</a:t>
            </a:r>
            <a:r>
              <a:rPr kumimoji="1" lang="en-US" altLang="ko-KR" dirty="0" smtClean="0"/>
              <a:t>!</a:t>
            </a:r>
            <a:r>
              <a:rPr kumimoji="1" lang="ko-KR" altLang="en-US" dirty="0" smtClean="0"/>
              <a:t>ㅠㅠ</a:t>
            </a:r>
            <a:endParaRPr kumimoji="1" lang="en-US" altLang="ko-KR" dirty="0" smtClean="0"/>
          </a:p>
          <a:p>
            <a:r>
              <a:rPr kumimoji="1" lang="ko-KR" altLang="en-US" dirty="0" smtClean="0"/>
              <a:t>여튼 자유롭게 별 생각없이 컴파일하고 갖다 쓸 수 있는게 아니므로 너무 쉽게 생각하진 말자</a:t>
            </a:r>
            <a:r>
              <a:rPr kumimoji="1" lang="en-US" altLang="ko-KR" dirty="0" smtClean="0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 smtClean="0"/>
              <a:t>2016. 6. 7.</a:t>
            </a:r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2016 C++ study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A75E-E352-B242-AB66-C268C16F32B5}" type="slidenum">
              <a:rPr kumimoji="1" lang="ko-KR" altLang="en-US" smtClean="0"/>
              <a:t>30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34104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표준안</a:t>
            </a:r>
            <a:endParaRPr kumimoji="1"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 smtClean="0"/>
              <a:t>2016. 6. 7.</a:t>
            </a:r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2016 C++ study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A75E-E352-B242-AB66-C268C16F32B5}" type="slidenum">
              <a:rPr kumimoji="1" lang="ko-KR" altLang="en-US" smtClean="0"/>
              <a:t>31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63409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C++ </a:t>
            </a:r>
            <a:r>
              <a:rPr kumimoji="1" lang="ko-KR" altLang="en-US" dirty="0" smtClean="0"/>
              <a:t>표준안</a:t>
            </a:r>
            <a:r>
              <a:rPr kumimoji="1" lang="en-US" altLang="ko-KR" dirty="0" smtClean="0"/>
              <a:t>?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ISO</a:t>
            </a:r>
            <a:r>
              <a:rPr kumimoji="1" lang="ko-KR" altLang="en-US" dirty="0" smtClean="0"/>
              <a:t>라는 국제 표준 기구에서 </a:t>
            </a:r>
            <a:r>
              <a:rPr kumimoji="1" lang="en-US" altLang="ko-KR" dirty="0" smtClean="0"/>
              <a:t>C++</a:t>
            </a:r>
            <a:r>
              <a:rPr kumimoji="1" lang="ko-KR" altLang="en-US" dirty="0" smtClean="0"/>
              <a:t>의 표준을 관리하고 있음</a:t>
            </a:r>
            <a:r>
              <a:rPr kumimoji="1" lang="en-US" altLang="ko-KR" dirty="0" smtClean="0"/>
              <a:t>.</a:t>
            </a:r>
          </a:p>
          <a:p>
            <a:r>
              <a:rPr kumimoji="1" lang="en-US" altLang="ko-KR" dirty="0" smtClean="0"/>
              <a:t>“C++ 11 support” </a:t>
            </a:r>
            <a:r>
              <a:rPr kumimoji="1" lang="ko-KR" altLang="en-US" dirty="0" smtClean="0"/>
              <a:t>라는 것은 이 표준에 맞게 컴파일러를 만들었다는 뜻</a:t>
            </a:r>
            <a:r>
              <a:rPr kumimoji="1" lang="en-US" altLang="ko-KR" dirty="0" smtClean="0"/>
              <a:t>.</a:t>
            </a:r>
          </a:p>
          <a:p>
            <a:pPr lvl="1"/>
            <a:r>
              <a:rPr kumimoji="1" lang="ko-KR" altLang="en-US" dirty="0" smtClean="0"/>
              <a:t>안타깝게도 어떤 표준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사항은 구현이 너무 어려워서 들어가 있지 않은 경우도 있다</a:t>
            </a:r>
            <a:r>
              <a:rPr kumimoji="1" lang="en-US" altLang="ko-KR" dirty="0" smtClean="0"/>
              <a:t>(</a:t>
            </a:r>
            <a:r>
              <a:rPr kumimoji="1" lang="is-IS" altLang="ko-KR" dirty="0" smtClean="0"/>
              <a:t>…</a:t>
            </a:r>
            <a:r>
              <a:rPr kumimoji="1" lang="en-US" altLang="ko-KR" dirty="0"/>
              <a:t>)</a:t>
            </a:r>
            <a:endParaRPr kumimoji="1" lang="en-US" altLang="ko-KR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 smtClean="0"/>
              <a:t>2016. 6. 7.</a:t>
            </a:r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2016 C++ study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A75E-E352-B242-AB66-C268C16F32B5}" type="slidenum">
              <a:rPr kumimoji="1" lang="ko-KR" altLang="en-US" smtClean="0"/>
              <a:t>32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988412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컴파일러 개발자도 아닌데</a:t>
            </a:r>
            <a:r>
              <a:rPr kumimoji="1" lang="is-IS" altLang="ko-KR" dirty="0" smtClean="0"/>
              <a:t>…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왜 표준을 읽어야 하나요</a:t>
            </a:r>
            <a:r>
              <a:rPr kumimoji="1" lang="en-US" altLang="ko-KR" dirty="0" smtClean="0"/>
              <a:t>?</a:t>
            </a:r>
          </a:p>
          <a:p>
            <a:pPr lvl="1"/>
            <a:r>
              <a:rPr kumimoji="1" lang="ko-KR" altLang="en-US" dirty="0" smtClean="0"/>
              <a:t>개발자는 </a:t>
            </a:r>
            <a:r>
              <a:rPr kumimoji="1" lang="en-US" altLang="ko-KR" dirty="0" smtClean="0"/>
              <a:t>risk management</a:t>
            </a:r>
            <a:r>
              <a:rPr kumimoji="1" lang="ko-KR" altLang="en-US" dirty="0" smtClean="0"/>
              <a:t>용 </a:t>
            </a:r>
            <a:r>
              <a:rPr kumimoji="1" lang="en-US" altLang="ko-KR" dirty="0" smtClean="0"/>
              <a:t>unit. </a:t>
            </a:r>
            <a:r>
              <a:rPr kumimoji="1" lang="ko-KR" altLang="en-US" dirty="0" smtClean="0"/>
              <a:t>동작이 어떻게 되는지 예상을 하면 할 수록 좋다</a:t>
            </a:r>
            <a:r>
              <a:rPr kumimoji="1" lang="en-US" altLang="ko-KR" dirty="0" smtClean="0"/>
              <a:t>.</a:t>
            </a:r>
          </a:p>
          <a:p>
            <a:pPr lvl="1"/>
            <a:r>
              <a:rPr kumimoji="1" lang="ko-KR" altLang="en-US" dirty="0" smtClean="0"/>
              <a:t>다른 사람들보다 한 발자국 먼저 나갈 수 있다</a:t>
            </a:r>
            <a:r>
              <a:rPr kumimoji="1" lang="en-US" altLang="ko-KR" dirty="0" smtClean="0"/>
              <a:t>.</a:t>
            </a:r>
          </a:p>
          <a:p>
            <a:pPr lvl="2"/>
            <a:r>
              <a:rPr kumimoji="1" lang="en-US" altLang="ko-KR" dirty="0" smtClean="0"/>
              <a:t>Java 8</a:t>
            </a:r>
            <a:r>
              <a:rPr kumimoji="1" lang="ko-KR" altLang="en-US" dirty="0" smtClean="0"/>
              <a:t> 책을 쓴다면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java 8 </a:t>
            </a:r>
            <a:r>
              <a:rPr kumimoji="1" lang="ko-KR" altLang="en-US" dirty="0" smtClean="0"/>
              <a:t>스펙을 보는 수 밖에 없다</a:t>
            </a:r>
            <a:r>
              <a:rPr kumimoji="1" lang="en-US" altLang="ko-KR" dirty="0" smtClean="0"/>
              <a:t>.</a:t>
            </a:r>
          </a:p>
          <a:p>
            <a:pPr lvl="2"/>
            <a:r>
              <a:rPr kumimoji="1" lang="ko-KR" altLang="en-US" dirty="0" smtClean="0"/>
              <a:t>안타깝게도 어떤 국내 저자들은 스펙도 안보고 구라를 치기도 한다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r>
              <a:rPr kumimoji="1" lang="en-US" altLang="ko-KR" dirty="0" err="1" smtClean="0"/>
              <a:t>sizeof</a:t>
            </a:r>
            <a:r>
              <a:rPr kumimoji="1" lang="ko-KR" altLang="en-US" dirty="0" smtClean="0"/>
              <a:t>가 함수라느니</a:t>
            </a:r>
            <a:r>
              <a:rPr kumimoji="1" lang="is-IS" altLang="ko-KR" dirty="0" smtClean="0"/>
              <a:t>…</a:t>
            </a:r>
            <a:r>
              <a:rPr kumimoji="1" lang="ko-KR" altLang="en-US" dirty="0" smtClean="0"/>
              <a:t> </a:t>
            </a:r>
            <a:endParaRPr kumimoji="1" lang="en-US" altLang="ko-KR" dirty="0"/>
          </a:p>
          <a:p>
            <a:pPr lvl="1"/>
            <a:r>
              <a:rPr kumimoji="1" lang="ko-KR" altLang="en-US" dirty="0" smtClean="0"/>
              <a:t>다 외울 필욘 없고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필요한 것을 찾아볼 수 있는 수준이면 된다</a:t>
            </a:r>
            <a:r>
              <a:rPr kumimoji="1" lang="en-US" altLang="ko-KR" dirty="0" smtClean="0"/>
              <a:t>.</a:t>
            </a:r>
          </a:p>
          <a:p>
            <a:pPr lvl="1"/>
            <a:r>
              <a:rPr kumimoji="1" lang="ko-KR" altLang="en-US" dirty="0" smtClean="0"/>
              <a:t>그리고 덕후들은 외우기도 하더라</a:t>
            </a:r>
            <a:r>
              <a:rPr kumimoji="1" lang="is-IS" altLang="ko-KR" dirty="0" smtClean="0"/>
              <a:t>…</a:t>
            </a:r>
            <a:r>
              <a:rPr kumimoji="1" lang="ko-KR" altLang="en-US" dirty="0" smtClean="0"/>
              <a:t> 뭐지</a:t>
            </a:r>
            <a:r>
              <a:rPr kumimoji="1" lang="is-IS" altLang="ko-KR" dirty="0" smtClean="0"/>
              <a:t>…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 smtClean="0"/>
              <a:t>2016. 6. 7.</a:t>
            </a:r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2016 C++ study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A75E-E352-B242-AB66-C268C16F32B5}" type="slidenum">
              <a:rPr kumimoji="1" lang="ko-KR" altLang="en-US" smtClean="0"/>
              <a:t>33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17010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표준 외에 읽어볼만한 것들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기본서</a:t>
            </a:r>
            <a:endParaRPr kumimoji="1" lang="en-US" altLang="ko-KR" dirty="0" smtClean="0"/>
          </a:p>
          <a:p>
            <a:pPr lvl="1"/>
            <a:r>
              <a:rPr kumimoji="1" lang="en-US" altLang="ko-KR" dirty="0" smtClean="0"/>
              <a:t>C++ </a:t>
            </a:r>
            <a:r>
              <a:rPr kumimoji="1" lang="ko-KR" altLang="en-US" dirty="0" smtClean="0"/>
              <a:t>기초 플러스</a:t>
            </a:r>
            <a:endParaRPr kumimoji="1" lang="en-US" altLang="ko-KR" dirty="0" smtClean="0"/>
          </a:p>
          <a:p>
            <a:pPr lvl="1"/>
            <a:r>
              <a:rPr kumimoji="1" lang="ko-KR" altLang="en-US" dirty="0" smtClean="0"/>
              <a:t>가장 예제가 많고 설명이 자세한 책이다</a:t>
            </a:r>
            <a:r>
              <a:rPr kumimoji="1" lang="en-US" altLang="ko-KR" dirty="0" smtClean="0"/>
              <a:t>.</a:t>
            </a:r>
          </a:p>
          <a:p>
            <a:r>
              <a:rPr kumimoji="1" lang="en-US" altLang="ko-KR" dirty="0" smtClean="0"/>
              <a:t>The C++ Programming </a:t>
            </a:r>
            <a:r>
              <a:rPr kumimoji="1" lang="en-US" altLang="ko-KR" dirty="0" err="1" smtClean="0"/>
              <a:t>Langauge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4</a:t>
            </a:r>
            <a:r>
              <a:rPr kumimoji="1" lang="en-US" altLang="ko-KR" baseline="30000" dirty="0" smtClean="0"/>
              <a:t>th</a:t>
            </a:r>
            <a:r>
              <a:rPr kumimoji="1" lang="en-US" altLang="ko-KR" dirty="0" smtClean="0"/>
              <a:t> edition.</a:t>
            </a:r>
          </a:p>
          <a:p>
            <a:pPr lvl="1"/>
            <a:r>
              <a:rPr kumimoji="1" lang="en-US" altLang="ko-KR" dirty="0" smtClean="0"/>
              <a:t>The Creator of C++, Bjarne </a:t>
            </a:r>
            <a:r>
              <a:rPr kumimoji="1" lang="en-US" altLang="ko-KR" dirty="0" err="1"/>
              <a:t>S</a:t>
            </a:r>
            <a:r>
              <a:rPr kumimoji="1" lang="en-US" altLang="ko-KR" dirty="0" err="1" smtClean="0"/>
              <a:t>troustrup</a:t>
            </a:r>
            <a:r>
              <a:rPr kumimoji="1" lang="ko-KR" altLang="en-US" dirty="0" smtClean="0"/>
              <a:t>의 책</a:t>
            </a:r>
            <a:r>
              <a:rPr kumimoji="1" lang="en-US" altLang="ko-KR" dirty="0" smtClean="0"/>
              <a:t>.</a:t>
            </a:r>
          </a:p>
          <a:p>
            <a:pPr lvl="1"/>
            <a:r>
              <a:rPr kumimoji="1" lang="ko-KR" altLang="en-US" dirty="0" smtClean="0"/>
              <a:t>한글판도 나왔다</a:t>
            </a:r>
            <a:r>
              <a:rPr kumimoji="1" lang="en-US" altLang="ko-KR" dirty="0" smtClean="0"/>
              <a:t>.</a:t>
            </a:r>
          </a:p>
          <a:p>
            <a:r>
              <a:rPr kumimoji="1" lang="en-US" altLang="ko-KR" dirty="0" smtClean="0"/>
              <a:t>Compiler </a:t>
            </a:r>
            <a:r>
              <a:rPr kumimoji="1" lang="ko-KR" altLang="en-US" dirty="0" smtClean="0"/>
              <a:t>별 </a:t>
            </a:r>
            <a:r>
              <a:rPr kumimoji="1" lang="en-US" altLang="ko-KR" dirty="0" smtClean="0"/>
              <a:t>documentation</a:t>
            </a:r>
          </a:p>
          <a:p>
            <a:pPr lvl="1"/>
            <a:r>
              <a:rPr kumimoji="1" lang="en-US" altLang="ko-KR" dirty="0" smtClean="0"/>
              <a:t>GCC manual</a:t>
            </a:r>
          </a:p>
          <a:p>
            <a:pPr lvl="1"/>
            <a:r>
              <a:rPr kumimoji="1" lang="en-US" altLang="ko-KR" dirty="0" smtClean="0"/>
              <a:t>IBM AIX documentation</a:t>
            </a:r>
          </a:p>
          <a:p>
            <a:pPr lvl="1"/>
            <a:r>
              <a:rPr kumimoji="1" lang="en-US" altLang="ko-KR" dirty="0" smtClean="0"/>
              <a:t>MSDN </a:t>
            </a:r>
            <a:r>
              <a:rPr kumimoji="1" lang="ko-KR" altLang="en-US" dirty="0" smtClean="0"/>
              <a:t>등</a:t>
            </a:r>
            <a:endParaRPr kumimoji="1"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 smtClean="0"/>
              <a:t>2016. 6. 7.</a:t>
            </a:r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2016 C++ study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A75E-E352-B242-AB66-C268C16F32B5}" type="slidenum">
              <a:rPr kumimoji="1" lang="ko-KR" altLang="en-US" smtClean="0"/>
              <a:t>34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817441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FAQ</a:t>
            </a:r>
            <a:endParaRPr kumimoji="1"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 smtClean="0"/>
              <a:t>2016. 6. 7.</a:t>
            </a:r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2016 C++ study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A75E-E352-B242-AB66-C268C16F32B5}" type="slidenum">
              <a:rPr kumimoji="1" lang="ko-KR" altLang="en-US" smtClean="0"/>
              <a:t>35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649366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C++</a:t>
            </a:r>
            <a:r>
              <a:rPr kumimoji="1" lang="ko-KR" altLang="en-US" dirty="0" smtClean="0"/>
              <a:t> 학습법</a:t>
            </a:r>
            <a:r>
              <a:rPr kumimoji="1" lang="en-US" altLang="ko-KR" dirty="0" smtClean="0"/>
              <a:t>?</a:t>
            </a:r>
            <a:endParaRPr kumimoji="1"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err="1" smtClean="0"/>
              <a:t>Stroustrup</a:t>
            </a:r>
            <a:r>
              <a:rPr kumimoji="1" lang="ko-KR" altLang="en-US" dirty="0" smtClean="0"/>
              <a:t> 씨에 따르면</a:t>
            </a:r>
            <a:r>
              <a:rPr kumimoji="1" lang="en-US" altLang="ko-KR" dirty="0" smtClean="0"/>
              <a:t>,</a:t>
            </a:r>
          </a:p>
          <a:p>
            <a:pPr lvl="1"/>
            <a:r>
              <a:rPr kumimoji="1" lang="en-US" altLang="ko-KR" dirty="0" smtClean="0"/>
              <a:t>C++</a:t>
            </a:r>
            <a:r>
              <a:rPr kumimoji="1" lang="ko-KR" altLang="en-US" dirty="0" smtClean="0"/>
              <a:t>를 공부하는 이유는 </a:t>
            </a:r>
            <a:r>
              <a:rPr kumimoji="1" lang="en-US" altLang="ko-KR" dirty="0" smtClean="0"/>
              <a:t>“</a:t>
            </a:r>
            <a:r>
              <a:rPr kumimoji="1" lang="ko-KR" altLang="en-US" dirty="0" smtClean="0"/>
              <a:t>더 좋은 프로그래머가 되기 위해</a:t>
            </a:r>
            <a:r>
              <a:rPr kumimoji="1" lang="en-US" altLang="ko-KR" dirty="0" smtClean="0"/>
              <a:t>”</a:t>
            </a:r>
            <a:r>
              <a:rPr kumimoji="1" lang="ko-KR" altLang="en-US" dirty="0" smtClean="0"/>
              <a:t> 라는 것을 잊지 마라</a:t>
            </a:r>
            <a:r>
              <a:rPr kumimoji="1" lang="en-US" altLang="ko-KR" dirty="0" smtClean="0"/>
              <a:t>.</a:t>
            </a:r>
          </a:p>
          <a:p>
            <a:pPr lvl="1"/>
            <a:r>
              <a:rPr kumimoji="1" lang="ko-KR" altLang="en-US" dirty="0" smtClean="0"/>
              <a:t>다음과 같은 것에 </a:t>
            </a:r>
            <a:r>
              <a:rPr kumimoji="1" lang="en-US" altLang="ko-KR" dirty="0" smtClean="0"/>
              <a:t>focus</a:t>
            </a:r>
            <a:r>
              <a:rPr kumimoji="1" lang="ko-KR" altLang="en-US" dirty="0" smtClean="0"/>
              <a:t>를 맞추시라</a:t>
            </a:r>
            <a:r>
              <a:rPr kumimoji="1" lang="en-US" altLang="ko-KR" dirty="0" smtClean="0"/>
              <a:t>.</a:t>
            </a:r>
          </a:p>
          <a:p>
            <a:pPr lvl="2"/>
            <a:r>
              <a:rPr kumimoji="1" lang="en-US" altLang="ko-KR" dirty="0" smtClean="0"/>
              <a:t>Fundamental concepts</a:t>
            </a:r>
          </a:p>
          <a:p>
            <a:pPr lvl="3"/>
            <a:r>
              <a:rPr kumimoji="1" lang="en-US" altLang="ko-KR" dirty="0" smtClean="0"/>
              <a:t>Type safety, resource management, and invariants</a:t>
            </a:r>
          </a:p>
          <a:p>
            <a:pPr lvl="2"/>
            <a:r>
              <a:rPr kumimoji="1" lang="en-US" altLang="ko-KR" dirty="0" smtClean="0"/>
              <a:t>Programming techniques</a:t>
            </a:r>
          </a:p>
          <a:p>
            <a:pPr lvl="3"/>
            <a:r>
              <a:rPr kumimoji="1" lang="en-US" altLang="ko-KR" dirty="0" smtClean="0"/>
              <a:t>Resource management using scoped objects, the use of iterators in algorithms</a:t>
            </a:r>
          </a:p>
          <a:p>
            <a:pPr lvl="1"/>
            <a:r>
              <a:rPr kumimoji="1" lang="en-US" altLang="ko-KR" dirty="0" smtClean="0"/>
              <a:t>Language-technical detail</a:t>
            </a:r>
            <a:r>
              <a:rPr kumimoji="1" lang="ko-KR" altLang="en-US" dirty="0" smtClean="0"/>
              <a:t>의 함정에 빠지지 마라</a:t>
            </a:r>
            <a:r>
              <a:rPr kumimoji="1" lang="en-US" altLang="ko-KR" dirty="0" smtClean="0"/>
              <a:t>!</a:t>
            </a:r>
            <a:endParaRPr kumimoji="1"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 smtClean="0"/>
              <a:t>2016. 6. 7.</a:t>
            </a:r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2016 C++ study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A75E-E352-B242-AB66-C268C16F32B5}" type="slidenum">
              <a:rPr kumimoji="1" lang="ko-KR" altLang="en-US" smtClean="0"/>
              <a:t>36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248738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C++</a:t>
            </a:r>
            <a:r>
              <a:rPr kumimoji="1" lang="ko-KR" altLang="en-US" dirty="0" smtClean="0"/>
              <a:t> 학습법</a:t>
            </a:r>
            <a:r>
              <a:rPr kumimoji="1" lang="en-US" altLang="ko-KR" dirty="0" smtClean="0"/>
              <a:t>?</a:t>
            </a:r>
            <a:endParaRPr kumimoji="1"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err="1" smtClean="0"/>
              <a:t>Stroustrup</a:t>
            </a:r>
            <a:r>
              <a:rPr kumimoji="1" lang="ko-KR" altLang="en-US" dirty="0" smtClean="0"/>
              <a:t> 씨에 따르면</a:t>
            </a:r>
            <a:r>
              <a:rPr kumimoji="1" lang="en-US" altLang="ko-KR" dirty="0" smtClean="0"/>
              <a:t>,</a:t>
            </a:r>
          </a:p>
          <a:p>
            <a:pPr lvl="1"/>
            <a:r>
              <a:rPr kumimoji="1" lang="ko-KR" altLang="en-US" dirty="0" smtClean="0"/>
              <a:t>프로그래밍 언어에 따라서 그에 맞는 </a:t>
            </a:r>
            <a:r>
              <a:rPr kumimoji="1" lang="en-US" altLang="ko-KR" dirty="0" smtClean="0"/>
              <a:t>best practices</a:t>
            </a:r>
            <a:r>
              <a:rPr kumimoji="1" lang="ko-KR" altLang="en-US" dirty="0" smtClean="0"/>
              <a:t>가 있으니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그걸 따라가라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기존의 네 관념을 고집하면 이상하고 느리고 공감 못받는 코드가 나올거다</a:t>
            </a:r>
            <a:r>
              <a:rPr kumimoji="1" lang="en-US" altLang="ko-KR" dirty="0" smtClean="0"/>
              <a:t>.</a:t>
            </a:r>
          </a:p>
          <a:p>
            <a:pPr lvl="1"/>
            <a:r>
              <a:rPr kumimoji="1" lang="ko-KR" altLang="en-US" dirty="0" smtClean="0"/>
              <a:t>마지막으로</a:t>
            </a:r>
            <a:r>
              <a:rPr kumimoji="1" lang="en-US" altLang="ko-KR" dirty="0" smtClean="0"/>
              <a:t>, </a:t>
            </a:r>
            <a:r>
              <a:rPr kumimoji="1" lang="ko-KR" altLang="en-US" dirty="0" smtClean="0"/>
              <a:t>이건 언어 학습과 똑같다</a:t>
            </a:r>
            <a:r>
              <a:rPr kumimoji="1" lang="en-US" altLang="ko-KR" dirty="0" smtClean="0"/>
              <a:t>.</a:t>
            </a:r>
          </a:p>
          <a:p>
            <a:pPr lvl="2"/>
            <a:r>
              <a:rPr kumimoji="1" lang="en-US" altLang="ko-KR" dirty="0" smtClean="0"/>
              <a:t>Know what you want to say</a:t>
            </a:r>
          </a:p>
          <a:p>
            <a:pPr lvl="2"/>
            <a:r>
              <a:rPr kumimoji="1" lang="en-US" altLang="ko-KR" dirty="0" smtClean="0"/>
              <a:t>Practice. Imitate good writing.</a:t>
            </a:r>
            <a:endParaRPr kumimoji="1"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 smtClean="0"/>
              <a:t>2016. 6. 7.</a:t>
            </a:r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2016 C++ study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A75E-E352-B242-AB66-C268C16F32B5}" type="slidenum">
              <a:rPr kumimoji="1" lang="ko-KR" altLang="en-US" smtClean="0"/>
              <a:t>37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697594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Modern C++</a:t>
            </a:r>
            <a:r>
              <a:rPr kumimoji="1" lang="ko-KR" altLang="en-US" dirty="0" smtClean="0"/>
              <a:t> 최고의 실습 환경</a:t>
            </a:r>
            <a:r>
              <a:rPr kumimoji="1" lang="en-US" altLang="ko-KR" dirty="0" smtClean="0"/>
              <a:t>?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묻지도 따지지도 말고 </a:t>
            </a:r>
            <a:r>
              <a:rPr kumimoji="1" lang="en-US" altLang="ko-KR" dirty="0" err="1" smtClean="0"/>
              <a:t>gcc</a:t>
            </a:r>
            <a:r>
              <a:rPr kumimoji="1" lang="ko-KR" altLang="en-US" dirty="0" smtClean="0"/>
              <a:t>가 좋은 환경</a:t>
            </a:r>
            <a:endParaRPr kumimoji="1" lang="en-US" altLang="ko-KR" dirty="0" smtClean="0"/>
          </a:p>
          <a:p>
            <a:r>
              <a:rPr kumimoji="1" lang="ko-KR" altLang="en-US" dirty="0" smtClean="0"/>
              <a:t>컴파일 된 것의 성능과는 무관하게 </a:t>
            </a:r>
            <a:r>
              <a:rPr kumimoji="1" lang="en-US" altLang="ko-KR" dirty="0" smtClean="0"/>
              <a:t>MS</a:t>
            </a:r>
            <a:r>
              <a:rPr kumimoji="1" lang="ko-KR" altLang="en-US" dirty="0" smtClean="0"/>
              <a:t>는 항상 </a:t>
            </a:r>
            <a:r>
              <a:rPr kumimoji="1" lang="en-US" altLang="ko-KR" dirty="0" err="1" smtClean="0"/>
              <a:t>gcc</a:t>
            </a:r>
            <a:r>
              <a:rPr kumimoji="1" lang="ko-KR" altLang="en-US" dirty="0" smtClean="0"/>
              <a:t> 보다 표준 지원이 느리고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정확하지 않은 경우가 많음</a:t>
            </a:r>
            <a:endParaRPr kumimoji="1" lang="en-US" altLang="ko-KR" dirty="0" smtClean="0"/>
          </a:p>
          <a:p>
            <a:r>
              <a:rPr kumimoji="1" lang="ko-KR" altLang="en-US" dirty="0" smtClean="0"/>
              <a:t>또</a:t>
            </a:r>
            <a:r>
              <a:rPr kumimoji="1" lang="is-IS" altLang="ko-KR" dirty="0" smtClean="0"/>
              <a:t>…</a:t>
            </a:r>
            <a:r>
              <a:rPr kumimoji="1" lang="ko-KR" altLang="en-US" dirty="0" smtClean="0"/>
              <a:t> 생각해보면 </a:t>
            </a:r>
            <a:r>
              <a:rPr kumimoji="1" lang="en-US" altLang="ko-KR" dirty="0" smtClean="0"/>
              <a:t>MS </a:t>
            </a:r>
            <a:r>
              <a:rPr kumimoji="1" lang="ko-KR" altLang="en-US" dirty="0" smtClean="0"/>
              <a:t>환경에서 시스템 프로그래밍 할 일이 많지 않다</a:t>
            </a:r>
            <a:r>
              <a:rPr kumimoji="1" lang="en-US" altLang="ko-KR" dirty="0" smtClean="0"/>
              <a:t>.</a:t>
            </a:r>
            <a:endParaRPr kumimoji="1" lang="en-US" altLang="ko-KR" dirty="0"/>
          </a:p>
          <a:p>
            <a:pPr lvl="1"/>
            <a:r>
              <a:rPr kumimoji="1" lang="ko-KR" altLang="en-US" dirty="0" smtClean="0"/>
              <a:t>아니면 말고</a:t>
            </a:r>
            <a:r>
              <a:rPr kumimoji="1" lang="is-IS" altLang="ko-KR" dirty="0" smtClean="0"/>
              <a:t>…</a:t>
            </a:r>
            <a:endParaRPr kumimoji="1"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 smtClean="0"/>
              <a:t>2016. 6. 7.</a:t>
            </a:r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2016 C++ study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A75E-E352-B242-AB66-C268C16F32B5}" type="slidenum">
              <a:rPr kumimoji="1" lang="ko-KR" altLang="en-US" smtClean="0"/>
              <a:t>38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118390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C++</a:t>
            </a:r>
            <a:r>
              <a:rPr kumimoji="1" lang="ko-KR" altLang="en-US" dirty="0" smtClean="0"/>
              <a:t>로</a:t>
            </a:r>
            <a:r>
              <a:rPr kumimoji="1" lang="en-US" altLang="ko-KR" dirty="0"/>
              <a:t> </a:t>
            </a:r>
            <a:r>
              <a:rPr kumimoji="1" lang="en-US" altLang="ko-KR" dirty="0" err="1" smtClean="0"/>
              <a:t>linux</a:t>
            </a:r>
            <a:r>
              <a:rPr kumimoji="1" lang="en-US" altLang="ko-KR" dirty="0" smtClean="0"/>
              <a:t> device driver </a:t>
            </a:r>
            <a:r>
              <a:rPr kumimoji="1" lang="ko-KR" altLang="en-US" dirty="0" smtClean="0"/>
              <a:t>되나요</a:t>
            </a:r>
            <a:r>
              <a:rPr kumimoji="1" lang="en-US" altLang="ko-KR" dirty="0" smtClean="0"/>
              <a:t>?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안됩니다</a:t>
            </a:r>
            <a:r>
              <a:rPr kumimoji="1" lang="en-US" altLang="ko-KR" dirty="0" smtClean="0"/>
              <a:t>.</a:t>
            </a:r>
          </a:p>
          <a:p>
            <a:r>
              <a:rPr kumimoji="1" lang="is-IS" altLang="ko-KR" dirty="0" smtClean="0"/>
              <a:t>…</a:t>
            </a:r>
            <a:r>
              <a:rPr kumimoji="1" lang="ko-KR" altLang="en-US" dirty="0" smtClean="0"/>
              <a:t> 사실 안된다고 말하긴 애매한게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위에서 언급했듯 </a:t>
            </a:r>
            <a:r>
              <a:rPr kumimoji="1" lang="en-US" altLang="ko-KR" dirty="0" smtClean="0"/>
              <a:t>C/C++, </a:t>
            </a:r>
            <a:r>
              <a:rPr kumimoji="1" lang="en-US" altLang="ko-KR" dirty="0" err="1" smtClean="0"/>
              <a:t>fortran</a:t>
            </a:r>
            <a:r>
              <a:rPr kumimoji="1" lang="en-US" altLang="ko-KR" dirty="0" smtClean="0"/>
              <a:t>, assembly</a:t>
            </a:r>
            <a:r>
              <a:rPr kumimoji="1" lang="ko-KR" altLang="en-US" dirty="0" smtClean="0"/>
              <a:t>는 섞어 쓸 수 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하지만 결과적으로 </a:t>
            </a:r>
            <a:r>
              <a:rPr kumimoji="1" lang="en-US" altLang="ko-KR" dirty="0" smtClean="0"/>
              <a:t>device driver</a:t>
            </a:r>
            <a:r>
              <a:rPr kumimoji="1" lang="ko-KR" altLang="en-US" dirty="0" smtClean="0"/>
              <a:t>가 </a:t>
            </a:r>
            <a:r>
              <a:rPr kumimoji="1" lang="en-US" altLang="ko-KR" dirty="0" smtClean="0"/>
              <a:t>kernel</a:t>
            </a:r>
            <a:r>
              <a:rPr kumimoji="1" lang="ko-KR" altLang="en-US" dirty="0" smtClean="0"/>
              <a:t>과 접촉하는 코드는 </a:t>
            </a:r>
            <a:r>
              <a:rPr kumimoji="1" lang="en-US" altLang="ko-KR" dirty="0" smtClean="0"/>
              <a:t>C</a:t>
            </a:r>
            <a:r>
              <a:rPr kumimoji="1" lang="ko-KR" altLang="en-US" dirty="0" smtClean="0"/>
              <a:t>로 짜야 한다</a:t>
            </a:r>
            <a:r>
              <a:rPr kumimoji="1" lang="en-US" altLang="ko-KR" dirty="0" smtClean="0"/>
              <a:t>.</a:t>
            </a:r>
          </a:p>
          <a:p>
            <a:r>
              <a:rPr kumimoji="1" lang="en-US" altLang="ko-KR" smtClean="0"/>
              <a:t>rust</a:t>
            </a:r>
            <a:r>
              <a:rPr kumimoji="1" lang="ko-KR" altLang="en-US" dirty="0" smtClean="0"/>
              <a:t>로도 </a:t>
            </a:r>
            <a:r>
              <a:rPr kumimoji="1" lang="en-US" altLang="ko-KR" dirty="0" smtClean="0"/>
              <a:t>device driver programming</a:t>
            </a:r>
            <a:r>
              <a:rPr kumimoji="1" lang="ko-KR" altLang="en-US" dirty="0" smtClean="0"/>
              <a:t>이 가능은 합니다</a:t>
            </a:r>
            <a:r>
              <a:rPr kumimoji="1" lang="en-US" altLang="ko-KR" dirty="0" smtClean="0"/>
              <a:t>.</a:t>
            </a:r>
          </a:p>
          <a:p>
            <a:pPr lvl="1"/>
            <a:r>
              <a:rPr lang="en-US" altLang="ko-KR" dirty="0">
                <a:hlinkClick r:id="rId2"/>
              </a:rPr>
              <a:t>https://github.com/tsgates/rust.ko</a:t>
            </a:r>
            <a:endParaRPr kumimoji="1"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 smtClean="0"/>
              <a:t>2016. 6. 7.</a:t>
            </a:r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2016 C++ study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A75E-E352-B242-AB66-C268C16F32B5}" type="slidenum">
              <a:rPr kumimoji="1" lang="ko-KR" altLang="en-US" smtClean="0"/>
              <a:t>39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36360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오늘 발표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C++</a:t>
            </a:r>
            <a:r>
              <a:rPr kumimoji="1" lang="ko-KR" altLang="en-US" dirty="0" smtClean="0"/>
              <a:t>이 뭔지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응용 분야는 어떤 것이 있는지 소개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표준을 </a:t>
            </a:r>
            <a:r>
              <a:rPr kumimoji="1" lang="en-US" altLang="ko-KR" dirty="0" smtClean="0"/>
              <a:t>”</a:t>
            </a:r>
            <a:r>
              <a:rPr kumimoji="1" lang="ko-KR" altLang="en-US" dirty="0" smtClean="0"/>
              <a:t>언급</a:t>
            </a:r>
            <a:r>
              <a:rPr kumimoji="1" lang="en-US" altLang="ko-KR" dirty="0" smtClean="0"/>
              <a:t>”.</a:t>
            </a:r>
          </a:p>
          <a:p>
            <a:pPr lvl="1"/>
            <a:r>
              <a:rPr kumimoji="1" lang="ko-KR" altLang="en-US" dirty="0" smtClean="0"/>
              <a:t>표준안 역사를 쓰다보니 너무 길고 재미가 없어서</a:t>
            </a:r>
            <a:r>
              <a:rPr kumimoji="1" lang="is-IS" altLang="ko-KR" dirty="0" smtClean="0"/>
              <a:t>…</a:t>
            </a:r>
          </a:p>
          <a:p>
            <a:r>
              <a:rPr kumimoji="1" lang="ko-KR" altLang="en-US" dirty="0" smtClean="0"/>
              <a:t>그 외</a:t>
            </a:r>
            <a:r>
              <a:rPr kumimoji="1" lang="en-US" altLang="ko-KR" dirty="0" smtClean="0"/>
              <a:t> FAQ.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 smtClean="0"/>
              <a:t>2016. 6. 7.</a:t>
            </a:r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2016 C++ study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A75E-E352-B242-AB66-C268C16F32B5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535706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References</a:t>
            </a:r>
            <a:endParaRPr kumimoji="1"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 smtClean="0"/>
              <a:t>2016. 6. 7.</a:t>
            </a:r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2016 C++ study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A75E-E352-B242-AB66-C268C16F32B5}" type="slidenum">
              <a:rPr kumimoji="1" lang="ko-KR" altLang="en-US" smtClean="0"/>
              <a:t>40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09331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References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TC++PL</a:t>
            </a:r>
          </a:p>
          <a:p>
            <a:pPr lvl="1"/>
            <a:r>
              <a:rPr lang="ko-KR" altLang="en-US" dirty="0"/>
              <a:t>꼭 읽어 보세요</a:t>
            </a:r>
            <a:r>
              <a:rPr lang="en-US" altLang="ko-KR" dirty="0"/>
              <a:t>. </a:t>
            </a:r>
            <a:r>
              <a:rPr lang="ko-KR" altLang="en-US" dirty="0"/>
              <a:t>저자의 따뜻한 마음을 영어로도 느낄 수 있는 책임</a:t>
            </a:r>
            <a:r>
              <a:rPr lang="en-US" altLang="ko-KR" dirty="0"/>
              <a:t>. </a:t>
            </a:r>
          </a:p>
          <a:p>
            <a:r>
              <a:rPr lang="en-US" altLang="ko-KR" dirty="0" err="1"/>
              <a:t>en.cppreference.com</a:t>
            </a:r>
            <a:endParaRPr lang="en-US" altLang="ko-KR" dirty="0"/>
          </a:p>
          <a:p>
            <a:r>
              <a:rPr lang="en-US" altLang="ko-KR" dirty="0" err="1"/>
              <a:t>wikipedia</a:t>
            </a:r>
            <a:endParaRPr lang="en-US" altLang="ko-KR" dirty="0"/>
          </a:p>
          <a:p>
            <a:r>
              <a:rPr lang="en-US" altLang="ko-KR" dirty="0"/>
              <a:t>C++ 11 </a:t>
            </a:r>
            <a:r>
              <a:rPr lang="ko-KR" altLang="en-US" dirty="0"/>
              <a:t>표준 커미티 사이트</a:t>
            </a:r>
          </a:p>
          <a:p>
            <a:pPr lvl="1"/>
            <a:r>
              <a:rPr lang="en-US" altLang="ko-KR" dirty="0">
                <a:hlinkClick r:id="rId2"/>
              </a:rPr>
              <a:t>http://www.open-std.org/jtc1/sc22/wg21/</a:t>
            </a:r>
            <a:endParaRPr lang="en-US" altLang="ko-KR" dirty="0"/>
          </a:p>
          <a:p>
            <a:r>
              <a:rPr lang="en-US" altLang="ko-KR" dirty="0"/>
              <a:t>C++ 11 </a:t>
            </a:r>
            <a:r>
              <a:rPr lang="ko-KR" altLang="en-US" dirty="0"/>
              <a:t>표준 </a:t>
            </a:r>
            <a:r>
              <a:rPr lang="en-US" altLang="ko-KR" dirty="0"/>
              <a:t>working draft(</a:t>
            </a:r>
            <a:r>
              <a:rPr lang="ko-KR" altLang="en-US" dirty="0"/>
              <a:t>원본은 돈 내고 사야 함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hlinkClick r:id="rId3"/>
              </a:rPr>
              <a:t>http://www.open-std.org/jtc1/sc22/wg21/docs/papers/2011/n3242.pdf</a:t>
            </a:r>
            <a:endParaRPr lang="en-US" altLang="ko-KR" dirty="0"/>
          </a:p>
          <a:p>
            <a:r>
              <a:rPr lang="en-US" altLang="ko-KR" dirty="0"/>
              <a:t>The creator of C++, </a:t>
            </a:r>
            <a:r>
              <a:rPr lang="en-US" altLang="ko-KR" dirty="0" err="1"/>
              <a:t>Stroustrup</a:t>
            </a:r>
            <a:r>
              <a:rPr lang="en-US" altLang="ko-KR" dirty="0"/>
              <a:t> </a:t>
            </a:r>
            <a:r>
              <a:rPr lang="ko-KR" altLang="en-US" dirty="0"/>
              <a:t>의 홈페이지</a:t>
            </a:r>
          </a:p>
          <a:p>
            <a:pPr lvl="1"/>
            <a:r>
              <a:rPr lang="en-US" altLang="ko-KR" dirty="0">
                <a:hlinkClick r:id="rId4"/>
              </a:rPr>
              <a:t>http://stroustrup.com/</a:t>
            </a:r>
            <a:endParaRPr lang="en-US" altLang="ko-KR" dirty="0"/>
          </a:p>
          <a:p>
            <a:pPr lvl="1"/>
            <a:r>
              <a:rPr lang="ko-KR" altLang="en-US" dirty="0"/>
              <a:t>그리고 큰 형님께서 내주시는 과제</a:t>
            </a:r>
          </a:p>
          <a:p>
            <a:pPr lvl="2"/>
            <a:r>
              <a:rPr lang="en-US" altLang="ko-KR" dirty="0">
                <a:hlinkClick r:id="rId5"/>
              </a:rPr>
              <a:t>http://stroustrup.com/4thExercises.pdf</a:t>
            </a:r>
            <a:endParaRPr lang="en-US" altLang="ko-KR" dirty="0"/>
          </a:p>
          <a:p>
            <a:endParaRPr kumimoji="1"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 smtClean="0"/>
              <a:t>2016. 6. 7.</a:t>
            </a:r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2016 C++ study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A75E-E352-B242-AB66-C268C16F32B5}" type="slidenum">
              <a:rPr kumimoji="1" lang="ko-KR" altLang="en-US" smtClean="0"/>
              <a:t>41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87759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왜 </a:t>
            </a:r>
            <a:r>
              <a:rPr kumimoji="1" lang="en-US" altLang="ko-KR" dirty="0" smtClean="0"/>
              <a:t>C++</a:t>
            </a:r>
            <a:r>
              <a:rPr kumimoji="1" lang="ko-KR" altLang="en-US" dirty="0" smtClean="0"/>
              <a:t>인가</a:t>
            </a:r>
            <a:r>
              <a:rPr kumimoji="1" lang="en-US" altLang="ko-KR" dirty="0" smtClean="0"/>
              <a:t>?</a:t>
            </a:r>
            <a:endParaRPr kumimoji="1"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 smtClean="0"/>
              <a:t>2016. 6. 7.</a:t>
            </a:r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2016 C++ study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A75E-E352-B242-AB66-C268C16F32B5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81225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왜 </a:t>
            </a:r>
            <a:r>
              <a:rPr kumimoji="1" lang="en-US" altLang="ko-KR" dirty="0" smtClean="0"/>
              <a:t>C++</a:t>
            </a:r>
            <a:r>
              <a:rPr kumimoji="1" lang="ko-KR" altLang="en-US" dirty="0" smtClean="0"/>
              <a:t>인가</a:t>
            </a:r>
            <a:r>
              <a:rPr kumimoji="1" lang="en-US" altLang="ko-KR" dirty="0" smtClean="0"/>
              <a:t>?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솔직히 많은 사람들이 할 필요가 있는 언어 아님</a:t>
            </a:r>
            <a:endParaRPr kumimoji="1" lang="en-US" altLang="ko-KR" dirty="0" smtClean="0"/>
          </a:p>
          <a:p>
            <a:r>
              <a:rPr kumimoji="1" lang="en-US" altLang="ko-KR" dirty="0" smtClean="0"/>
              <a:t>Rust </a:t>
            </a:r>
            <a:r>
              <a:rPr kumimoji="1" lang="ko-KR" altLang="en-US" dirty="0" smtClean="0"/>
              <a:t>하세요</a:t>
            </a:r>
            <a:endParaRPr kumimoji="1" lang="en-US" altLang="ko-KR" dirty="0" smtClean="0"/>
          </a:p>
          <a:p>
            <a:r>
              <a:rPr kumimoji="1" lang="en-US" altLang="ko-KR" dirty="0" smtClean="0"/>
              <a:t>Python </a:t>
            </a:r>
            <a:r>
              <a:rPr kumimoji="1" lang="ko-KR" altLang="en-US" dirty="0" smtClean="0"/>
              <a:t>하세요</a:t>
            </a:r>
            <a:endParaRPr kumimoji="1" lang="en-US" altLang="ko-KR" dirty="0" smtClean="0"/>
          </a:p>
          <a:p>
            <a:r>
              <a:rPr kumimoji="1" lang="ko-KR" altLang="en-US" dirty="0" smtClean="0"/>
              <a:t>하지만 난 </a:t>
            </a:r>
            <a:r>
              <a:rPr kumimoji="1" lang="en-US" altLang="ko-KR" dirty="0" smtClean="0"/>
              <a:t>C++</a:t>
            </a:r>
            <a:r>
              <a:rPr kumimoji="1" lang="ko-KR" altLang="en-US" dirty="0" smtClean="0"/>
              <a:t>을 좋아하니까</a:t>
            </a:r>
            <a:r>
              <a:rPr kumimoji="1" lang="en-US" altLang="ko-KR" dirty="0" smtClean="0"/>
              <a:t>!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 smtClean="0"/>
              <a:t>2016. 6. 7.</a:t>
            </a:r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2016 C++ study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A75E-E352-B242-AB66-C268C16F32B5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0450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약간 이런 느낌</a:t>
            </a:r>
            <a:endParaRPr kumimoji="1"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4" y="1490116"/>
            <a:ext cx="6381751" cy="1254099"/>
          </a:xfr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 smtClean="0"/>
              <a:t>2016. 6. 7.</a:t>
            </a:r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2016 C++ study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A75E-E352-B242-AB66-C268C16F32B5}" type="slidenum">
              <a:rPr kumimoji="1" lang="ko-KR" altLang="en-US" smtClean="0"/>
              <a:t>7</a:t>
            </a:fld>
            <a:endParaRPr kumimoji="1"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664" y="2744215"/>
            <a:ext cx="5378450" cy="336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80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굳이 찾은 </a:t>
            </a:r>
            <a:r>
              <a:rPr kumimoji="1" lang="en-US" altLang="ko-KR" dirty="0" smtClean="0"/>
              <a:t>C++</a:t>
            </a:r>
            <a:r>
              <a:rPr kumimoji="1" lang="ko-KR" altLang="en-US" dirty="0" smtClean="0"/>
              <a:t>을 사용하는 분야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시스템 소프트웨어</a:t>
            </a:r>
            <a:endParaRPr kumimoji="1" lang="en-US" altLang="ko-KR" dirty="0" smtClean="0"/>
          </a:p>
          <a:p>
            <a:pPr lvl="1"/>
            <a:r>
              <a:rPr kumimoji="1" lang="en-US" altLang="ko-KR" dirty="0" smtClean="0"/>
              <a:t>Windows (Operating system)</a:t>
            </a:r>
          </a:p>
          <a:p>
            <a:pPr lvl="1"/>
            <a:r>
              <a:rPr kumimoji="1" lang="en-US" altLang="ko-KR" dirty="0" err="1" smtClean="0"/>
              <a:t>llvm</a:t>
            </a:r>
            <a:r>
              <a:rPr kumimoji="1" lang="en-US" altLang="ko-KR" dirty="0" smtClean="0"/>
              <a:t> (compiler)</a:t>
            </a:r>
          </a:p>
          <a:p>
            <a:pPr lvl="1"/>
            <a:r>
              <a:rPr kumimoji="1" lang="en-US" altLang="ko-KR" dirty="0" err="1" smtClean="0"/>
              <a:t>WebKit</a:t>
            </a:r>
            <a:r>
              <a:rPr kumimoji="1" lang="en-US" altLang="ko-KR" dirty="0" smtClean="0"/>
              <a:t> (web browser engine)</a:t>
            </a:r>
          </a:p>
          <a:p>
            <a:pPr lvl="1"/>
            <a:r>
              <a:rPr kumimoji="1" lang="en-US" altLang="ko-KR" dirty="0" err="1" smtClean="0"/>
              <a:t>Qt</a:t>
            </a:r>
            <a:r>
              <a:rPr kumimoji="1" lang="en-US" altLang="ko-KR" dirty="0" smtClean="0"/>
              <a:t> (UI engine)</a:t>
            </a:r>
          </a:p>
          <a:p>
            <a:pPr lvl="1"/>
            <a:endParaRPr kumimoji="1" lang="en-US" altLang="ko-KR" dirty="0" smtClean="0"/>
          </a:p>
          <a:p>
            <a:r>
              <a:rPr kumimoji="1" lang="ko-KR" altLang="en-US" dirty="0" smtClean="0"/>
              <a:t>인공지능</a:t>
            </a:r>
            <a:endParaRPr kumimoji="1" lang="en-US" altLang="ko-KR" dirty="0" smtClean="0"/>
          </a:p>
          <a:p>
            <a:pPr lvl="1"/>
            <a:r>
              <a:rPr kumimoji="1" lang="en-US" altLang="ko-KR" dirty="0" err="1" smtClean="0"/>
              <a:t>Tensorflow</a:t>
            </a:r>
            <a:r>
              <a:rPr kumimoji="1" lang="en-US" altLang="ko-KR" dirty="0" smtClean="0"/>
              <a:t>, </a:t>
            </a:r>
            <a:r>
              <a:rPr kumimoji="1" lang="en-US" altLang="ko-KR" dirty="0" err="1" smtClean="0"/>
              <a:t>Caffe</a:t>
            </a:r>
            <a:r>
              <a:rPr kumimoji="1" lang="en-US" altLang="ko-KR" dirty="0" smtClean="0"/>
              <a:t>, Torch (Deep learning)</a:t>
            </a:r>
          </a:p>
          <a:p>
            <a:pPr lvl="1"/>
            <a:r>
              <a:rPr kumimoji="1" lang="en-US" altLang="ko-KR" dirty="0" err="1" smtClean="0"/>
              <a:t>OpenCV</a:t>
            </a:r>
            <a:r>
              <a:rPr kumimoji="1" lang="en-US" altLang="ko-KR" dirty="0" smtClean="0"/>
              <a:t> (Computer vision)</a:t>
            </a:r>
            <a:endParaRPr kumimoji="1"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 smtClean="0"/>
              <a:t>2016. 6. 7.</a:t>
            </a:r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2016 C++ study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A75E-E352-B242-AB66-C268C16F32B5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464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굳이 찾은 </a:t>
            </a:r>
            <a:r>
              <a:rPr kumimoji="1" lang="en-US" altLang="ko-KR" dirty="0" smtClean="0"/>
              <a:t>C++</a:t>
            </a:r>
            <a:r>
              <a:rPr kumimoji="1" lang="ko-KR" altLang="en-US" dirty="0" smtClean="0"/>
              <a:t>을 사용하는 분야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고성능을 </a:t>
            </a:r>
            <a:r>
              <a:rPr kumimoji="1" lang="ko-KR" altLang="en-US" dirty="0"/>
              <a:t>요하는 </a:t>
            </a:r>
            <a:r>
              <a:rPr kumimoji="1" lang="ko-KR" altLang="en-US" dirty="0" smtClean="0"/>
              <a:t>분야</a:t>
            </a:r>
            <a:endParaRPr kumimoji="1" lang="en-US" altLang="ko-KR" dirty="0" smtClean="0"/>
          </a:p>
          <a:p>
            <a:pPr lvl="1"/>
            <a:r>
              <a:rPr kumimoji="1" lang="en-US" altLang="ko-KR" dirty="0" smtClean="0"/>
              <a:t>Cocos2d-x (Game)</a:t>
            </a:r>
          </a:p>
          <a:p>
            <a:pPr lvl="1"/>
            <a:r>
              <a:rPr kumimoji="1" lang="en-US" altLang="ko-KR" dirty="0" smtClean="0"/>
              <a:t>Unreal engine 4 (Game)</a:t>
            </a:r>
          </a:p>
          <a:p>
            <a:pPr lvl="1"/>
            <a:r>
              <a:rPr kumimoji="1" lang="en-US" altLang="ko-KR" dirty="0" smtClean="0"/>
              <a:t>GNU Scientific Library (Scientific computing)</a:t>
            </a:r>
          </a:p>
          <a:p>
            <a:pPr lvl="1"/>
            <a:endParaRPr kumimoji="1" lang="en-US" altLang="ko-KR" dirty="0"/>
          </a:p>
          <a:p>
            <a:r>
              <a:rPr kumimoji="1" lang="ko-KR" altLang="en-US" dirty="0"/>
              <a:t>용도에 따라 </a:t>
            </a:r>
            <a:r>
              <a:rPr kumimoji="1" lang="en-US" altLang="ko-KR" dirty="0"/>
              <a:t>C++</a:t>
            </a:r>
            <a:r>
              <a:rPr kumimoji="1" lang="ko-KR" altLang="en-US" dirty="0"/>
              <a:t>을 변용한 경우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CUDA C/C++ (GPGPU)</a:t>
            </a:r>
          </a:p>
          <a:p>
            <a:pPr lvl="1"/>
            <a:r>
              <a:rPr kumimoji="1" lang="en-US" altLang="ko-KR" dirty="0"/>
              <a:t>Objective C/C++ (iOS </a:t>
            </a:r>
            <a:r>
              <a:rPr kumimoji="1" lang="ko-KR" altLang="en-US" dirty="0"/>
              <a:t>개발</a:t>
            </a:r>
            <a:r>
              <a:rPr kumimoji="1" lang="en-US" altLang="ko-KR" dirty="0"/>
              <a:t>)</a:t>
            </a:r>
            <a:endParaRPr kumimoji="1" lang="ko-KR" altLang="en-US" dirty="0"/>
          </a:p>
          <a:p>
            <a:pPr lvl="1"/>
            <a:endParaRPr kumimoji="1"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 smtClean="0"/>
              <a:t>2016. 6. 7.</a:t>
            </a:r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2016 C++ study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A75E-E352-B242-AB66-C268C16F32B5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99777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</TotalTime>
  <Words>1807</Words>
  <Application>Microsoft Macintosh PowerPoint</Application>
  <PresentationFormat>화면 슬라이드 쇼(4:3)</PresentationFormat>
  <Paragraphs>332</Paragraphs>
  <Slides>41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6" baseType="lpstr">
      <vt:lpstr>맑은 고딕</vt:lpstr>
      <vt:lpstr>Calibri</vt:lpstr>
      <vt:lpstr>Calibri Light</vt:lpstr>
      <vt:lpstr>Arial</vt:lpstr>
      <vt:lpstr>Office 테마</vt:lpstr>
      <vt:lpstr>C++ 개요와 표준안</vt:lpstr>
      <vt:lpstr>발표자</vt:lpstr>
      <vt:lpstr>C++ 스터디</vt:lpstr>
      <vt:lpstr>오늘 발표</vt:lpstr>
      <vt:lpstr>왜 C++인가?</vt:lpstr>
      <vt:lpstr>왜 C++인가?</vt:lpstr>
      <vt:lpstr>약간 이런 느낌</vt:lpstr>
      <vt:lpstr>굳이 찾은 C++을 사용하는 분야</vt:lpstr>
      <vt:lpstr>굳이 찾은 C++을 사용하는 분야</vt:lpstr>
      <vt:lpstr>왜 C++인가?</vt:lpstr>
      <vt:lpstr>비판의 목소리</vt:lpstr>
      <vt:lpstr>오늘 목표</vt:lpstr>
      <vt:lpstr>C++이란?</vt:lpstr>
      <vt:lpstr>C++ 이란?</vt:lpstr>
      <vt:lpstr>C++을 관통하는 두 가지 요소</vt:lpstr>
      <vt:lpstr>Stroustrup의 언어 디자인 목표</vt:lpstr>
      <vt:lpstr>Programming styles</vt:lpstr>
      <vt:lpstr>Programming style</vt:lpstr>
      <vt:lpstr>Procedural programming</vt:lpstr>
      <vt:lpstr>Data abstraction</vt:lpstr>
      <vt:lpstr>Object-oriented programming</vt:lpstr>
      <vt:lpstr>Generic programming</vt:lpstr>
      <vt:lpstr>기타 특징들</vt:lpstr>
      <vt:lpstr>Type safety</vt:lpstr>
      <vt:lpstr>Type safety</vt:lpstr>
      <vt:lpstr>다양한 언어적 기능</vt:lpstr>
      <vt:lpstr>다중 상속을 지원하는 언어?</vt:lpstr>
      <vt:lpstr>많은 부분을 민간에 의지함</vt:lpstr>
      <vt:lpstr>진정한 의미의 cross-platform</vt:lpstr>
      <vt:lpstr>C 호환성</vt:lpstr>
      <vt:lpstr>표준안</vt:lpstr>
      <vt:lpstr>C++ 표준안?</vt:lpstr>
      <vt:lpstr>컴파일러 개발자도 아닌데…</vt:lpstr>
      <vt:lpstr>표준 외에 읽어볼만한 것들</vt:lpstr>
      <vt:lpstr>FAQ</vt:lpstr>
      <vt:lpstr>C++ 학습법?</vt:lpstr>
      <vt:lpstr>C++ 학습법?</vt:lpstr>
      <vt:lpstr>Modern C++ 최고의 실습 환경?</vt:lpstr>
      <vt:lpstr>C++로 linux device driver 되나요?</vt:lpstr>
      <vt:lpstr>References</vt:lpstr>
      <vt:lpstr>References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개요와 표준안</dc:title>
  <dc:creator>Jaewon Choi</dc:creator>
  <cp:lastModifiedBy>Jaewon Choi</cp:lastModifiedBy>
  <cp:revision>134</cp:revision>
  <cp:lastPrinted>2016-06-06T21:44:19Z</cp:lastPrinted>
  <dcterms:created xsi:type="dcterms:W3CDTF">2016-06-06T07:49:35Z</dcterms:created>
  <dcterms:modified xsi:type="dcterms:W3CDTF">2016-06-06T21:46:48Z</dcterms:modified>
</cp:coreProperties>
</file>