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p>
          <a:p>
            <a:pPr marL="864235" lvl="1" indent="-323850">
              <a:spcBef>
                <a:spcPts val="1135"/>
              </a:spcBef>
              <a:buClr>
                <a:srgbClr val="000000"/>
              </a:buClr>
              <a:buSzPct val="75000"/>
              <a:buFont typeface="Symbol" charset="2"/>
              <a:buChar char=""/>
            </a:pPr>
            <a:r>
              <a:rPr lang="en-US" sz="1800" b="0" strike="noStrike" spc="-1">
                <a:solidFill>
                  <a:srgbClr val="000000"/>
                </a:solidFill>
                <a:latin typeface="Arial"/>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p>
          <a:p>
            <a:pPr marL="864235" lvl="1" indent="-323850">
              <a:spcBef>
                <a:spcPts val="1135"/>
              </a:spcBef>
              <a:buClr>
                <a:srgbClr val="000000"/>
              </a:buClr>
              <a:buSzPct val="75000"/>
              <a:buFont typeface="Symbol" charset="2"/>
              <a:buChar char=""/>
            </a:pPr>
            <a:r>
              <a:rPr lang="en-US" sz="1800" b="0" strike="noStrike" spc="-1">
                <a:solidFill>
                  <a:srgbClr val="000000"/>
                </a:solidFill>
                <a:latin typeface="Arial"/>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p>
          <a:p>
            <a:pPr marL="1727835" lvl="3" indent="-215900">
              <a:spcBef>
                <a:spcPts val="565"/>
              </a:spcBef>
              <a:buClr>
                <a:srgbClr val="000000"/>
              </a:buClr>
              <a:buSzPct val="75000"/>
              <a:buFont typeface="Symbol" charset="2"/>
              <a:buChar char=""/>
            </a:pPr>
            <a:r>
              <a:rPr lang="en-US" sz="1800" b="0" strike="noStrike" spc="-1">
                <a:solidFill>
                  <a:srgbClr val="000000"/>
                </a:solidFill>
                <a:latin typeface="Arial"/>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datanode:50075/blockScannerRepor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736280" y="1214280"/>
            <a:ext cx="9567720" cy="2386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normAutofit fontScale="95000" lnSpcReduction="10000"/>
          </a:bodyPr>
          <a:lstStyle/>
          <a:p>
            <a:pPr algn="ctr">
              <a:lnSpc>
                <a:spcPct val="90000"/>
              </a:lnSpc>
            </a:pPr>
            <a:r>
              <a:rPr lang="en-IN" sz="8900" b="1" strike="noStrike" spc="-1">
                <a:solidFill>
                  <a:srgbClr val="002060"/>
                </a:solidFill>
                <a:latin typeface="Baskerville Old Face"/>
                <a:ea typeface="DejaVu Sans" panose="020B0603030804020204"/>
              </a:rPr>
              <a:t>Big Data </a:t>
            </a:r>
            <a:r>
              <a:rPr lang="en-US" altLang="en-IN" sz="8900" b="1" strike="noStrike" spc="-1">
                <a:solidFill>
                  <a:srgbClr val="002060"/>
                </a:solidFill>
                <a:latin typeface="Baskerville Old Face"/>
                <a:ea typeface="DejaVu Sans" panose="020B0603030804020204"/>
              </a:rPr>
              <a:t>Frameworks</a:t>
            </a:r>
            <a:r>
              <a:rPr lang="en-IN" sz="8900" b="1" strike="noStrike" spc="-1">
                <a:solidFill>
                  <a:srgbClr val="002060"/>
                </a:solidFill>
                <a:latin typeface="Baskerville Old Face"/>
                <a:ea typeface="DejaVu Sans" panose="020B0603030804020204"/>
              </a:rPr>
              <a:t/>
            </a:r>
            <a:br>
              <a:rPr lang="en-IN" sz="8900" b="1" strike="noStrike" spc="-1">
                <a:solidFill>
                  <a:srgbClr val="002060"/>
                </a:solidFill>
                <a:latin typeface="Baskerville Old Face"/>
                <a:ea typeface="DejaVu Sans" panose="020B0603030804020204"/>
              </a:rPr>
            </a:br>
            <a:endParaRPr lang="en-IN" sz="8900" b="0" strike="noStrike" spc="-1">
              <a:latin typeface="Arial"/>
            </a:endParaRPr>
          </a:p>
        </p:txBody>
      </p:sp>
      <p:sp>
        <p:nvSpPr>
          <p:cNvPr id="77" name="CustomShape 2"/>
          <p:cNvSpPr/>
          <p:nvPr/>
        </p:nvSpPr>
        <p:spPr>
          <a:xfrm>
            <a:off x="1413000" y="4763160"/>
            <a:ext cx="10505880" cy="165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gn="ctr">
              <a:lnSpc>
                <a:spcPct val="90000"/>
              </a:lnSpc>
              <a:spcBef>
                <a:spcPts val="1000"/>
              </a:spcBef>
            </a:pPr>
            <a:r>
              <a:rPr lang="en-IN" sz="3200" b="1" strike="noStrike" spc="-1">
                <a:solidFill>
                  <a:srgbClr val="7030A0"/>
                </a:solidFill>
                <a:latin typeface="Calibri"/>
                <a:ea typeface="DejaVu Sans" panose="020B0603030804020204"/>
              </a:rPr>
              <a:t>Ramesh Ragala</a:t>
            </a:r>
            <a:endParaRPr lang="en-IN" sz="3200" b="0" strike="noStrike" spc="-1">
              <a:latin typeface="Arial"/>
            </a:endParaRPr>
          </a:p>
          <a:p>
            <a:pPr algn="ctr">
              <a:lnSpc>
                <a:spcPct val="90000"/>
              </a:lnSpc>
              <a:spcBef>
                <a:spcPts val="1000"/>
              </a:spcBef>
            </a:pPr>
            <a:r>
              <a:rPr lang="en-IN" sz="3200" b="1" strike="noStrike" spc="-1">
                <a:solidFill>
                  <a:srgbClr val="7030A0"/>
                </a:solidFill>
                <a:latin typeface="Calibri"/>
                <a:ea typeface="DejaVu Sans" panose="020B0603030804020204"/>
              </a:rPr>
              <a:t>VIT Chennai</a:t>
            </a:r>
            <a:endParaRPr lang="en-IN" sz="3200" b="0" strike="noStrike" spc="-1">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12"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Data Compressions</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A </a:t>
            </a:r>
            <a:r>
              <a:rPr lang="en-IN" sz="2400" b="1" strike="noStrike" spc="-1" dirty="0">
                <a:solidFill>
                  <a:srgbClr val="000000"/>
                </a:solidFill>
                <a:latin typeface="Calibri"/>
                <a:ea typeface="DejaVu Sans" panose="020B0603030804020204"/>
              </a:rPr>
              <a:t>codec</a:t>
            </a:r>
            <a:r>
              <a:rPr lang="en-IN" sz="2400" b="0" strike="noStrike" spc="-1" dirty="0">
                <a:solidFill>
                  <a:srgbClr val="000000"/>
                </a:solidFill>
                <a:latin typeface="Calibri"/>
                <a:ea typeface="DejaVu Sans" panose="020B0603030804020204"/>
              </a:rPr>
              <a:t> is the implementation of a compression-decompression algorithm</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1" strike="noStrike" spc="-1" dirty="0" err="1">
                <a:solidFill>
                  <a:srgbClr val="000000"/>
                </a:solidFill>
                <a:latin typeface="Calibri"/>
                <a:ea typeface="DejaVu Sans" panose="020B0603030804020204"/>
              </a:rPr>
              <a:t>CompressionCodec</a:t>
            </a:r>
            <a:r>
              <a:rPr lang="en-IN" sz="2400" b="0" strike="noStrike" spc="-1" dirty="0">
                <a:solidFill>
                  <a:srgbClr val="000000"/>
                </a:solidFill>
                <a:latin typeface="Calibri"/>
                <a:ea typeface="DejaVu Sans" panose="020B0603030804020204"/>
              </a:rPr>
              <a:t> interface is used in </a:t>
            </a:r>
            <a:r>
              <a:rPr lang="en-IN" sz="2400" b="0" strike="noStrike" spc="-1" dirty="0" err="1">
                <a:solidFill>
                  <a:srgbClr val="000000"/>
                </a:solidFill>
                <a:latin typeface="Calibri"/>
                <a:ea typeface="DejaVu Sans" panose="020B0603030804020204"/>
              </a:rPr>
              <a:t>hadoop</a:t>
            </a:r>
            <a:r>
              <a:rPr lang="en-IN" sz="2400" b="0" strike="noStrike" spc="-1" dirty="0">
                <a:solidFill>
                  <a:srgbClr val="000000"/>
                </a:solidFill>
                <a:latin typeface="Calibri"/>
                <a:ea typeface="DejaVu Sans" panose="020B0603030804020204"/>
              </a:rPr>
              <a:t> .</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err="1">
                <a:solidFill>
                  <a:srgbClr val="000000"/>
                </a:solidFill>
                <a:latin typeface="Calibri"/>
                <a:ea typeface="DejaVu Sans" panose="020B0603030804020204"/>
              </a:rPr>
              <a:t>GzipCodec</a:t>
            </a:r>
            <a:r>
              <a:rPr lang="en-IN" sz="2400" b="0" strike="noStrike" spc="-1" dirty="0">
                <a:solidFill>
                  <a:srgbClr val="000000"/>
                </a:solidFill>
                <a:latin typeface="Calibri"/>
                <a:ea typeface="DejaVu Sans" panose="020B0603030804020204"/>
              </a:rPr>
              <a:t> encapsulates the compression and decompression algorithm for </a:t>
            </a:r>
            <a:r>
              <a:rPr lang="en-IN" sz="2400" b="0" strike="noStrike" spc="-1" dirty="0" err="1">
                <a:solidFill>
                  <a:srgbClr val="000000"/>
                </a:solidFill>
                <a:latin typeface="Calibri"/>
                <a:ea typeface="DejaVu Sans" panose="020B0603030804020204"/>
              </a:rPr>
              <a:t>gzip</a:t>
            </a:r>
            <a:r>
              <a:rPr lang="en-IN" sz="2400" b="0" strike="noStrike" spc="-1" dirty="0">
                <a:solidFill>
                  <a:srgbClr val="000000"/>
                </a:solidFill>
                <a:latin typeface="Calibri"/>
                <a:ea typeface="DejaVu Sans" panose="020B0603030804020204"/>
              </a:rPr>
              <a:t>.</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sp>
        <p:nvSpPr>
          <p:cNvPr id="113"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E7C2058F-DBBD-4F71-A90A-710371F3DC24}"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14"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AA2D19C8-6312-4D81-B7E1-E8BF5CAA2FD2}" type="slidenum">
              <a:rPr lang="en-IN" sz="1200" b="0" strike="noStrike" spc="-1">
                <a:solidFill>
                  <a:srgbClr val="8B8B8B"/>
                </a:solidFill>
                <a:latin typeface="Calibri"/>
                <a:ea typeface="DejaVu Sans" panose="020B0603030804020204"/>
              </a:rPr>
              <a:t>10</a:t>
            </a:fld>
            <a:endParaRPr lang="en-IN" sz="1200" b="0" strike="noStrike" spc="-1">
              <a:latin typeface="Arial"/>
            </a:endParaRPr>
          </a:p>
        </p:txBody>
      </p:sp>
      <p:pic>
        <p:nvPicPr>
          <p:cNvPr id="115" name="Picture 2"/>
          <p:cNvPicPr/>
          <p:nvPr/>
        </p:nvPicPr>
        <p:blipFill>
          <a:blip r:embed="rId2"/>
          <a:stretch>
            <a:fillRect/>
          </a:stretch>
        </p:blipFill>
        <p:spPr>
          <a:xfrm>
            <a:off x="3206520" y="2967404"/>
            <a:ext cx="7635600" cy="335448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17"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Data Compressions</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The LZO libraries are GPL licensed and may not be included in Apache distributions, so for this reason the Hadoop codecs must be downloaded separately from Google</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1" strike="noStrike" spc="-1" dirty="0" err="1">
                <a:solidFill>
                  <a:srgbClr val="000000"/>
                </a:solidFill>
                <a:latin typeface="Calibri"/>
                <a:ea typeface="DejaVu Sans" panose="020B0603030804020204"/>
              </a:rPr>
              <a:t>CompressionCodec</a:t>
            </a:r>
            <a:r>
              <a:rPr lang="en-IN" sz="2400" b="0" strike="noStrike" spc="-1" dirty="0">
                <a:solidFill>
                  <a:srgbClr val="000000"/>
                </a:solidFill>
                <a:latin typeface="Calibri"/>
                <a:ea typeface="DejaVu Sans" panose="020B0603030804020204"/>
              </a:rPr>
              <a:t> has </a:t>
            </a:r>
            <a:r>
              <a:rPr lang="en-IN" sz="2400" b="1" strike="noStrike" spc="-1" dirty="0">
                <a:solidFill>
                  <a:srgbClr val="000000"/>
                </a:solidFill>
                <a:latin typeface="Calibri"/>
                <a:ea typeface="DejaVu Sans" panose="020B0603030804020204"/>
              </a:rPr>
              <a:t>two methods</a:t>
            </a:r>
            <a:r>
              <a:rPr lang="en-IN" sz="2400" b="0" strike="noStrike" spc="-1" dirty="0">
                <a:solidFill>
                  <a:srgbClr val="000000"/>
                </a:solidFill>
                <a:latin typeface="Calibri"/>
                <a:ea typeface="DejaVu Sans" panose="020B0603030804020204"/>
              </a:rPr>
              <a:t> that allow you to easily compress or decompress data.</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To </a:t>
            </a:r>
            <a:r>
              <a:rPr lang="en-IN" sz="2400" b="1" strike="noStrike" spc="-1" dirty="0">
                <a:solidFill>
                  <a:srgbClr val="000000"/>
                </a:solidFill>
                <a:latin typeface="Calibri"/>
                <a:ea typeface="DejaVu Sans" panose="020B0603030804020204"/>
              </a:rPr>
              <a:t>compress data </a:t>
            </a:r>
            <a:r>
              <a:rPr lang="en-IN" sz="2400" b="0" strike="noStrike" spc="-1" dirty="0">
                <a:solidFill>
                  <a:srgbClr val="000000"/>
                </a:solidFill>
                <a:latin typeface="Calibri"/>
                <a:ea typeface="DejaVu Sans" panose="020B0603030804020204"/>
              </a:rPr>
              <a:t>being</a:t>
            </a:r>
            <a:r>
              <a:rPr lang="en-IN" sz="2400" b="1" strike="noStrike" spc="-1" dirty="0">
                <a:solidFill>
                  <a:srgbClr val="000000"/>
                </a:solidFill>
                <a:latin typeface="Calibri"/>
                <a:ea typeface="DejaVu Sans" panose="020B0603030804020204"/>
              </a:rPr>
              <a:t> written </a:t>
            </a:r>
            <a:r>
              <a:rPr lang="en-IN" sz="2400" b="0" strike="noStrike" spc="-1" dirty="0">
                <a:solidFill>
                  <a:srgbClr val="000000"/>
                </a:solidFill>
                <a:latin typeface="Calibri"/>
                <a:ea typeface="DejaVu Sans" panose="020B0603030804020204"/>
              </a:rPr>
              <a:t>to an output stream, use the </a:t>
            </a:r>
            <a:r>
              <a:rPr lang="en-IN" sz="2400" b="1" strike="noStrike" spc="-1" dirty="0" err="1">
                <a:solidFill>
                  <a:srgbClr val="000000"/>
                </a:solidFill>
                <a:latin typeface="Calibri"/>
                <a:ea typeface="DejaVu Sans" panose="020B0603030804020204"/>
              </a:rPr>
              <a:t>createOutput</a:t>
            </a:r>
            <a:r>
              <a:rPr lang="en-IN" sz="2400" b="1" strike="noStrike" spc="-1" dirty="0">
                <a:solidFill>
                  <a:srgbClr val="000000"/>
                </a:solidFill>
                <a:latin typeface="Calibri"/>
                <a:ea typeface="DejaVu Sans" panose="020B0603030804020204"/>
              </a:rPr>
              <a:t> Stream</a:t>
            </a:r>
            <a:r>
              <a:rPr lang="en-IN" sz="2400" b="0" strike="noStrike" spc="-1" dirty="0">
                <a:solidFill>
                  <a:srgbClr val="000000"/>
                </a:solidFill>
                <a:latin typeface="Calibri"/>
                <a:ea typeface="DejaVu Sans" panose="020B0603030804020204"/>
              </a:rPr>
              <a:t>(</a:t>
            </a:r>
            <a:r>
              <a:rPr lang="en-IN" sz="2400" b="0" strike="noStrike" spc="-1" dirty="0" err="1">
                <a:solidFill>
                  <a:srgbClr val="000000"/>
                </a:solidFill>
                <a:latin typeface="Calibri"/>
                <a:ea typeface="DejaVu Sans" panose="020B0603030804020204"/>
              </a:rPr>
              <a:t>OutputStream</a:t>
            </a:r>
            <a:r>
              <a:rPr lang="en-IN" sz="2400" b="0" strike="noStrike" spc="-1" dirty="0">
                <a:solidFill>
                  <a:srgbClr val="000000"/>
                </a:solidFill>
                <a:latin typeface="Calibri"/>
                <a:ea typeface="DejaVu Sans" panose="020B0603030804020204"/>
              </a:rPr>
              <a:t> out) method to create a </a:t>
            </a:r>
            <a:r>
              <a:rPr lang="en-IN" sz="2400" b="1" strike="noStrike" spc="-1" dirty="0" err="1">
                <a:solidFill>
                  <a:srgbClr val="000000"/>
                </a:solidFill>
                <a:latin typeface="Calibri"/>
                <a:ea typeface="DejaVu Sans" panose="020B0603030804020204"/>
              </a:rPr>
              <a:t>CompressionOutputStream</a:t>
            </a:r>
            <a:r>
              <a:rPr lang="en-IN" sz="2400" b="0" strike="noStrike" spc="-1" dirty="0">
                <a:solidFill>
                  <a:srgbClr val="000000"/>
                </a:solidFill>
                <a:latin typeface="Calibri"/>
                <a:ea typeface="DejaVu Sans" panose="020B0603030804020204"/>
              </a:rPr>
              <a:t> to which you write your uncompressed data to have it written in compressed form to the underlying stream.</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To </a:t>
            </a:r>
            <a:r>
              <a:rPr lang="en-IN" sz="2400" b="1" strike="noStrike" spc="-1" dirty="0">
                <a:solidFill>
                  <a:srgbClr val="000000"/>
                </a:solidFill>
                <a:latin typeface="Calibri"/>
                <a:ea typeface="DejaVu Sans" panose="020B0603030804020204"/>
              </a:rPr>
              <a:t>decompress data </a:t>
            </a:r>
            <a:r>
              <a:rPr lang="en-IN" sz="2400" b="0" strike="noStrike" spc="-1" dirty="0">
                <a:solidFill>
                  <a:srgbClr val="000000"/>
                </a:solidFill>
                <a:latin typeface="Calibri"/>
                <a:ea typeface="DejaVu Sans" panose="020B0603030804020204"/>
              </a:rPr>
              <a:t>being </a:t>
            </a:r>
            <a:r>
              <a:rPr lang="en-IN" sz="2400" b="1" strike="noStrike" spc="-1" dirty="0">
                <a:solidFill>
                  <a:srgbClr val="000000"/>
                </a:solidFill>
                <a:latin typeface="Calibri"/>
                <a:ea typeface="DejaVu Sans" panose="020B0603030804020204"/>
              </a:rPr>
              <a:t>read</a:t>
            </a:r>
            <a:r>
              <a:rPr lang="en-IN" sz="2400" b="0" strike="noStrike" spc="-1" dirty="0">
                <a:solidFill>
                  <a:srgbClr val="000000"/>
                </a:solidFill>
                <a:latin typeface="Calibri"/>
                <a:ea typeface="DejaVu Sans" panose="020B0603030804020204"/>
              </a:rPr>
              <a:t> from an input stream, call </a:t>
            </a:r>
            <a:r>
              <a:rPr lang="en-IN" sz="2400" b="1" strike="noStrike" spc="-1" dirty="0" err="1">
                <a:solidFill>
                  <a:srgbClr val="000000"/>
                </a:solidFill>
                <a:latin typeface="Calibri"/>
                <a:ea typeface="DejaVu Sans" panose="020B0603030804020204"/>
              </a:rPr>
              <a:t>createInputStream</a:t>
            </a:r>
            <a:r>
              <a:rPr lang="en-IN" sz="2400" b="0" strike="noStrike" spc="-1" dirty="0">
                <a:solidFill>
                  <a:srgbClr val="000000"/>
                </a:solidFill>
                <a:latin typeface="Calibri"/>
                <a:ea typeface="DejaVu Sans" panose="020B0603030804020204"/>
              </a:rPr>
              <a:t>(</a:t>
            </a:r>
            <a:r>
              <a:rPr lang="en-IN" sz="2400" b="0" strike="noStrike" spc="-1" dirty="0" err="1">
                <a:solidFill>
                  <a:srgbClr val="000000"/>
                </a:solidFill>
                <a:latin typeface="Calibri"/>
                <a:ea typeface="DejaVu Sans" panose="020B0603030804020204"/>
              </a:rPr>
              <a:t>InputStream</a:t>
            </a:r>
            <a:r>
              <a:rPr lang="en-IN" sz="2400" b="0" strike="noStrike" spc="-1" dirty="0">
                <a:solidFill>
                  <a:srgbClr val="000000"/>
                </a:solidFill>
                <a:latin typeface="Calibri"/>
                <a:ea typeface="DejaVu Sans" panose="020B0603030804020204"/>
              </a:rPr>
              <a:t> in) to obtain a </a:t>
            </a:r>
            <a:r>
              <a:rPr lang="en-IN" sz="2400" b="1" strike="noStrike" spc="-1" dirty="0" err="1">
                <a:solidFill>
                  <a:srgbClr val="000000"/>
                </a:solidFill>
                <a:latin typeface="Calibri"/>
                <a:ea typeface="DejaVu Sans" panose="020B0603030804020204"/>
              </a:rPr>
              <a:t>CompressionInputStream</a:t>
            </a:r>
            <a:r>
              <a:rPr lang="en-IN" sz="2400" b="0" strike="noStrike" spc="-1" dirty="0">
                <a:solidFill>
                  <a:srgbClr val="000000"/>
                </a:solidFill>
                <a:latin typeface="Calibri"/>
                <a:ea typeface="DejaVu Sans" panose="020B0603030804020204"/>
              </a:rPr>
              <a:t>, which allows you to </a:t>
            </a:r>
            <a:r>
              <a:rPr lang="en-IN" sz="2400" b="1" strike="noStrike" spc="-1" dirty="0">
                <a:solidFill>
                  <a:srgbClr val="000000"/>
                </a:solidFill>
                <a:latin typeface="Calibri"/>
                <a:ea typeface="DejaVu Sans" panose="020B0603030804020204"/>
              </a:rPr>
              <a:t>read uncompressed data </a:t>
            </a:r>
            <a:r>
              <a:rPr lang="en-IN" sz="2400" b="0" strike="noStrike" spc="-1" dirty="0">
                <a:solidFill>
                  <a:srgbClr val="000000"/>
                </a:solidFill>
                <a:latin typeface="Calibri"/>
                <a:ea typeface="DejaVu Sans" panose="020B0603030804020204"/>
              </a:rPr>
              <a:t>from the underlying stream.</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sp>
        <p:nvSpPr>
          <p:cNvPr id="118"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BCD9CE12-F745-4BE9-952A-70ABE97AC0B3}"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19"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2FBDC5E8-6BDD-4818-BCC8-D68E59EA476E}" type="slidenum">
              <a:rPr lang="en-IN" sz="1200" b="0" strike="noStrike" spc="-1">
                <a:solidFill>
                  <a:srgbClr val="8B8B8B"/>
                </a:solidFill>
                <a:latin typeface="Calibri"/>
                <a:ea typeface="DejaVu Sans" panose="020B0603030804020204"/>
              </a:rPr>
              <a:t>11</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21"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Data Compressions</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If you are reading a compressed file, normally you can infer which codec to use by looking at its filename extension.</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Example:  A file ending in .</a:t>
            </a:r>
            <a:r>
              <a:rPr lang="en-IN" sz="2400" b="0" strike="noStrike" spc="-1" dirty="0" err="1">
                <a:solidFill>
                  <a:srgbClr val="000000"/>
                </a:solidFill>
                <a:latin typeface="Calibri"/>
                <a:ea typeface="DejaVu Sans" panose="020B0603030804020204"/>
              </a:rPr>
              <a:t>gz</a:t>
            </a:r>
            <a:r>
              <a:rPr lang="en-IN" sz="2400" b="0" strike="noStrike" spc="-1" dirty="0">
                <a:solidFill>
                  <a:srgbClr val="000000"/>
                </a:solidFill>
                <a:latin typeface="Calibri"/>
                <a:ea typeface="DejaVu Sans" panose="020B0603030804020204"/>
              </a:rPr>
              <a:t> can be read with </a:t>
            </a:r>
            <a:r>
              <a:rPr lang="en-IN" sz="2400" b="0" strike="noStrike" spc="-1" dirty="0" err="1">
                <a:solidFill>
                  <a:srgbClr val="000000"/>
                </a:solidFill>
                <a:latin typeface="Calibri"/>
                <a:ea typeface="DejaVu Sans" panose="020B0603030804020204"/>
              </a:rPr>
              <a:t>GzipCodec</a:t>
            </a:r>
            <a:r>
              <a:rPr lang="en-IN" sz="2400" b="0" strike="noStrike" spc="-1" dirty="0">
                <a:solidFill>
                  <a:srgbClr val="000000"/>
                </a:solidFill>
                <a:latin typeface="Calibri"/>
                <a:ea typeface="DejaVu Sans" panose="020B0603030804020204"/>
              </a:rPr>
              <a:t>.</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1" strike="noStrike" spc="-1" dirty="0" err="1">
                <a:solidFill>
                  <a:srgbClr val="000000"/>
                </a:solidFill>
                <a:latin typeface="Calibri"/>
                <a:ea typeface="DejaVu Sans" panose="020B0603030804020204"/>
              </a:rPr>
              <a:t>CompressionCodecFactory</a:t>
            </a:r>
            <a:r>
              <a:rPr lang="en-IN" sz="2400" b="0" strike="noStrike" spc="-1" dirty="0">
                <a:solidFill>
                  <a:srgbClr val="000000"/>
                </a:solidFill>
                <a:latin typeface="Calibri"/>
                <a:ea typeface="DejaVu Sans" panose="020B0603030804020204"/>
              </a:rPr>
              <a:t> provides a </a:t>
            </a:r>
            <a:r>
              <a:rPr lang="en-IN" sz="2400" b="1" strike="noStrike" spc="-1" dirty="0">
                <a:solidFill>
                  <a:srgbClr val="000000"/>
                </a:solidFill>
                <a:latin typeface="Calibri"/>
                <a:ea typeface="DejaVu Sans" panose="020B0603030804020204"/>
              </a:rPr>
              <a:t>way of mapping </a:t>
            </a:r>
            <a:r>
              <a:rPr lang="en-IN" sz="2400" b="0" strike="noStrike" spc="-1" dirty="0">
                <a:solidFill>
                  <a:srgbClr val="000000"/>
                </a:solidFill>
                <a:latin typeface="Calibri"/>
                <a:ea typeface="DejaVu Sans" panose="020B0603030804020204"/>
              </a:rPr>
              <a:t>a filename extension to a </a:t>
            </a:r>
            <a:r>
              <a:rPr lang="en-IN" sz="2400" b="0" strike="noStrike" spc="-1" dirty="0" err="1">
                <a:solidFill>
                  <a:srgbClr val="000000"/>
                </a:solidFill>
                <a:latin typeface="Calibri"/>
                <a:ea typeface="DejaVu Sans" panose="020B0603030804020204"/>
              </a:rPr>
              <a:t>CompressionCodec</a:t>
            </a:r>
            <a:r>
              <a:rPr lang="en-IN" sz="2400" b="0" strike="noStrike" spc="-1" dirty="0">
                <a:solidFill>
                  <a:srgbClr val="000000"/>
                </a:solidFill>
                <a:latin typeface="Calibri"/>
                <a:ea typeface="DejaVu Sans" panose="020B0603030804020204"/>
              </a:rPr>
              <a:t> using its </a:t>
            </a:r>
            <a:r>
              <a:rPr lang="en-IN" sz="2400" b="1" strike="noStrike" spc="-1" dirty="0" err="1">
                <a:solidFill>
                  <a:srgbClr val="000000"/>
                </a:solidFill>
                <a:latin typeface="Calibri"/>
                <a:ea typeface="DejaVu Sans" panose="020B0603030804020204"/>
              </a:rPr>
              <a:t>getCodec</a:t>
            </a:r>
            <a:r>
              <a:rPr lang="en-IN" sz="2400" b="1" strike="noStrike" spc="-1" dirty="0">
                <a:solidFill>
                  <a:srgbClr val="000000"/>
                </a:solidFill>
                <a:latin typeface="Calibri"/>
                <a:ea typeface="DejaVu Sans" panose="020B0603030804020204"/>
              </a:rPr>
              <a:t>()</a:t>
            </a:r>
            <a:r>
              <a:rPr lang="en-IN" sz="2400" b="0" strike="noStrike" spc="-1" dirty="0">
                <a:solidFill>
                  <a:srgbClr val="000000"/>
                </a:solidFill>
                <a:latin typeface="Calibri"/>
                <a:ea typeface="DejaVu Sans" panose="020B0603030804020204"/>
              </a:rPr>
              <a:t> method.</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Each codec knows its default filename extension, thus permitting </a:t>
            </a:r>
            <a:r>
              <a:rPr lang="en-IN" sz="2400" b="0" strike="noStrike" spc="-1" dirty="0" err="1">
                <a:solidFill>
                  <a:srgbClr val="000000"/>
                </a:solidFill>
                <a:latin typeface="Calibri"/>
                <a:ea typeface="DejaVu Sans" panose="020B0603030804020204"/>
              </a:rPr>
              <a:t>CompressionCodecFactory</a:t>
            </a:r>
            <a:r>
              <a:rPr lang="en-IN" sz="2400" b="0" strike="noStrike" spc="-1" dirty="0">
                <a:solidFill>
                  <a:srgbClr val="000000"/>
                </a:solidFill>
                <a:latin typeface="Calibri"/>
                <a:ea typeface="DejaVu Sans" panose="020B0603030804020204"/>
              </a:rPr>
              <a:t> to search through the registered codecs to find a match for the given extension.</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sp>
        <p:nvSpPr>
          <p:cNvPr id="122"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35858614-893E-4236-AFFD-F20314D16AEC}"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23"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5A9DCC5D-556E-40E1-BD09-EE50C200DD46}" type="slidenum">
              <a:rPr lang="en-IN" sz="1200" b="0" strike="noStrike" spc="-1">
                <a:solidFill>
                  <a:srgbClr val="8B8B8B"/>
                </a:solidFill>
                <a:latin typeface="Calibri"/>
                <a:ea typeface="DejaVu Sans" panose="020B0603030804020204"/>
              </a:rPr>
              <a:t>12</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25"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Data Compressions</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1" strike="noStrike" spc="-1" dirty="0">
                <a:solidFill>
                  <a:srgbClr val="000000"/>
                </a:solidFill>
                <a:latin typeface="Calibri"/>
                <a:ea typeface="DejaVu Sans" panose="020B0603030804020204"/>
              </a:rPr>
              <a:t>It is preferable to use a native library for compression and decompression</a:t>
            </a:r>
            <a:r>
              <a:rPr lang="en-IN" sz="2400" b="0" strike="noStrike" spc="-1" dirty="0">
                <a:solidFill>
                  <a:srgbClr val="000000"/>
                </a:solidFill>
                <a:latin typeface="Calibri"/>
                <a:ea typeface="DejaVu Sans" panose="020B0603030804020204"/>
              </a:rPr>
              <a:t> for performance sake.</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Example: in one test, using the native </a:t>
            </a:r>
            <a:r>
              <a:rPr lang="en-IN" sz="2400" b="0" strike="noStrike" spc="-1" dirty="0" err="1">
                <a:solidFill>
                  <a:srgbClr val="000000"/>
                </a:solidFill>
                <a:latin typeface="Calibri"/>
                <a:ea typeface="DejaVu Sans" panose="020B0603030804020204"/>
              </a:rPr>
              <a:t>gzip</a:t>
            </a:r>
            <a:r>
              <a:rPr lang="en-IN" sz="2400" b="0" strike="noStrike" spc="-1" dirty="0">
                <a:solidFill>
                  <a:srgbClr val="000000"/>
                </a:solidFill>
                <a:latin typeface="Calibri"/>
                <a:ea typeface="DejaVu Sans" panose="020B0603030804020204"/>
              </a:rPr>
              <a:t> libraries reduced decompression times by up to 50% and compression times by around 10%.</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All formats have native implementations, but not all have a Java implementation</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The Apache Hadoop binary </a:t>
            </a:r>
            <a:r>
              <a:rPr lang="en-IN" sz="2400" b="0" strike="noStrike" spc="-1" dirty="0" err="1">
                <a:solidFill>
                  <a:srgbClr val="000000"/>
                </a:solidFill>
                <a:latin typeface="Calibri"/>
                <a:ea typeface="DejaVu Sans" panose="020B0603030804020204"/>
              </a:rPr>
              <a:t>tarball</a:t>
            </a:r>
            <a:r>
              <a:rPr lang="en-IN" sz="2400" b="0" strike="noStrike" spc="-1" dirty="0">
                <a:solidFill>
                  <a:srgbClr val="000000"/>
                </a:solidFill>
                <a:latin typeface="Calibri"/>
                <a:ea typeface="DejaVu Sans" panose="020B0603030804020204"/>
              </a:rPr>
              <a:t> comes with prebuilt native compression binaries for 64-bit Linux, called libhadoop.so.</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sp>
        <p:nvSpPr>
          <p:cNvPr id="126"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546306C1-BDF4-48DB-80C7-978CCE852258}"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27"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94734FEF-DEB1-4B48-80C1-0F5BD47AC659}" type="slidenum">
              <a:rPr lang="en-IN" sz="1200" b="0" strike="noStrike" spc="-1">
                <a:solidFill>
                  <a:srgbClr val="8B8B8B"/>
                </a:solidFill>
                <a:latin typeface="Calibri"/>
                <a:ea typeface="DejaVu Sans" panose="020B0603030804020204"/>
              </a:rPr>
              <a:t>13</a:t>
            </a:fld>
            <a:endParaRPr lang="en-IN" sz="1200" b="0" strike="noStrike" spc="-1">
              <a:latin typeface="Arial"/>
            </a:endParaRPr>
          </a:p>
        </p:txBody>
      </p:sp>
      <p:pic>
        <p:nvPicPr>
          <p:cNvPr id="128" name="Picture 2"/>
          <p:cNvPicPr/>
          <p:nvPr/>
        </p:nvPicPr>
        <p:blipFill>
          <a:blip r:embed="rId2"/>
          <a:stretch>
            <a:fillRect/>
          </a:stretch>
        </p:blipFill>
        <p:spPr>
          <a:xfrm>
            <a:off x="2498400" y="4520520"/>
            <a:ext cx="6721200" cy="1975320"/>
          </a:xfrm>
          <a:prstGeom prst="rect">
            <a:avLst/>
          </a:prstGeom>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30"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Data Compressions</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If you are using a native library and you are doing a lot of compression or decompression in your application, consider using </a:t>
            </a:r>
            <a:r>
              <a:rPr lang="en-IN" sz="2400" b="1" strike="noStrike" spc="-1" dirty="0" err="1">
                <a:solidFill>
                  <a:srgbClr val="000000"/>
                </a:solidFill>
                <a:latin typeface="Calibri"/>
                <a:ea typeface="DejaVu Sans" panose="020B0603030804020204"/>
              </a:rPr>
              <a:t>CodecPool</a:t>
            </a:r>
            <a:r>
              <a:rPr lang="en-IN" sz="2400" b="0" strike="noStrike" spc="-1" dirty="0">
                <a:solidFill>
                  <a:srgbClr val="000000"/>
                </a:solidFill>
                <a:latin typeface="Calibri"/>
                <a:ea typeface="DejaVu Sans" panose="020B0603030804020204"/>
              </a:rPr>
              <a:t>, which allows you </a:t>
            </a:r>
            <a:r>
              <a:rPr lang="en-IN" sz="2400" b="1" strike="noStrike" spc="-1" dirty="0">
                <a:solidFill>
                  <a:srgbClr val="000000"/>
                </a:solidFill>
                <a:latin typeface="Calibri"/>
                <a:ea typeface="DejaVu Sans" panose="020B0603030804020204"/>
              </a:rPr>
              <a:t>to reuse compressors</a:t>
            </a:r>
            <a:r>
              <a:rPr lang="en-IN" sz="2400" b="0" strike="noStrike" spc="-1" dirty="0">
                <a:solidFill>
                  <a:srgbClr val="000000"/>
                </a:solidFill>
                <a:latin typeface="Calibri"/>
                <a:ea typeface="DejaVu Sans" panose="020B0603030804020204"/>
              </a:rPr>
              <a:t> and </a:t>
            </a:r>
            <a:r>
              <a:rPr lang="en-IN" sz="2400" b="1" strike="noStrike" spc="-1" dirty="0">
                <a:solidFill>
                  <a:srgbClr val="000000"/>
                </a:solidFill>
                <a:latin typeface="Calibri"/>
                <a:ea typeface="DejaVu Sans" panose="020B0603030804020204"/>
              </a:rPr>
              <a:t>decompressors</a:t>
            </a:r>
            <a:r>
              <a:rPr lang="en-IN" sz="2400" b="0" strike="noStrike" spc="-1" dirty="0">
                <a:solidFill>
                  <a:srgbClr val="000000"/>
                </a:solidFill>
                <a:latin typeface="Calibri"/>
                <a:ea typeface="DejaVu Sans" panose="020B0603030804020204"/>
              </a:rPr>
              <a:t>, thereby </a:t>
            </a:r>
            <a:r>
              <a:rPr lang="en-IN" sz="2400" b="1" strike="noStrike" spc="-1" dirty="0">
                <a:solidFill>
                  <a:srgbClr val="000000"/>
                </a:solidFill>
                <a:latin typeface="Calibri"/>
                <a:ea typeface="DejaVu Sans" panose="020B0603030804020204"/>
              </a:rPr>
              <a:t>amortizing</a:t>
            </a:r>
            <a:r>
              <a:rPr lang="en-IN" sz="2400" b="0" strike="noStrike" spc="-1" dirty="0">
                <a:solidFill>
                  <a:srgbClr val="000000"/>
                </a:solidFill>
                <a:latin typeface="Calibri"/>
                <a:ea typeface="DejaVu Sans" panose="020B0603030804020204"/>
              </a:rPr>
              <a:t> the cost of creating these objects.</a:t>
            </a: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sp>
        <p:nvSpPr>
          <p:cNvPr id="131"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F2C02C3B-5F88-4749-A297-28D9EB4A9B37}"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32"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703C432D-3003-49A1-AE96-04998686AE3F}" type="slidenum">
              <a:rPr lang="en-IN" sz="1200" b="0" strike="noStrike" spc="-1">
                <a:solidFill>
                  <a:srgbClr val="8B8B8B"/>
                </a:solidFill>
                <a:latin typeface="Calibri"/>
                <a:ea typeface="DejaVu Sans" panose="020B0603030804020204"/>
              </a:rPr>
              <a:t>14</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34"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lnSpcReduction="10000"/>
          </a:bodyPr>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USE CASE</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How to compress data that will processed by </a:t>
            </a:r>
            <a:r>
              <a:rPr lang="en-IN" sz="2400" b="0" strike="noStrike" spc="-1" dirty="0" smtClean="0">
                <a:solidFill>
                  <a:srgbClr val="000000"/>
                </a:solidFill>
                <a:latin typeface="Calibri"/>
                <a:ea typeface="DejaVu Sans" panose="020B0603030804020204"/>
              </a:rPr>
              <a:t>MapReduce?</a:t>
            </a:r>
            <a:endParaRPr lang="en-IN" sz="24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Is the compression format supports splitting?</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Assume Dataset size is 1GB</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Assume HDFS block size is 128MB  </a:t>
            </a:r>
            <a:r>
              <a:rPr lang="en-IN" sz="2000" b="0" strike="noStrike" spc="-1" dirty="0">
                <a:solidFill>
                  <a:srgbClr val="000000"/>
                </a:solidFill>
                <a:latin typeface="Wingdings"/>
                <a:ea typeface="DejaVu Sans" panose="020B0603030804020204"/>
              </a:rPr>
              <a:t></a:t>
            </a:r>
            <a:r>
              <a:rPr lang="en-IN" sz="2000" b="0" strike="noStrike" spc="-1" dirty="0">
                <a:solidFill>
                  <a:srgbClr val="000000"/>
                </a:solidFill>
                <a:latin typeface="Calibri"/>
                <a:ea typeface="DejaVu Sans" panose="020B0603030804020204"/>
              </a:rPr>
              <a:t> 8 blocks</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Imagine that the file is a </a:t>
            </a:r>
            <a:r>
              <a:rPr lang="en-IN" sz="2000" b="0" strike="noStrike" spc="-1" dirty="0" err="1">
                <a:solidFill>
                  <a:srgbClr val="000000"/>
                </a:solidFill>
                <a:latin typeface="Calibri"/>
                <a:ea typeface="DejaVu Sans" panose="020B0603030804020204"/>
              </a:rPr>
              <a:t>gzip</a:t>
            </a:r>
            <a:r>
              <a:rPr lang="en-IN" sz="2000" b="0" strike="noStrike" spc="-1" dirty="0">
                <a:solidFill>
                  <a:srgbClr val="000000"/>
                </a:solidFill>
                <a:latin typeface="Calibri"/>
                <a:ea typeface="DejaVu Sans" panose="020B0603030804020204"/>
              </a:rPr>
              <a:t>-compressed file whose compressed size is 1 GB</a:t>
            </a:r>
            <a:endParaRPr lang="en-IN" sz="2000" b="0" strike="noStrike" spc="-1" dirty="0">
              <a:latin typeface="Arial"/>
            </a:endParaRPr>
          </a:p>
          <a:p>
            <a:pPr marL="1600200" lvl="3" indent="-227330">
              <a:lnSpc>
                <a:spcPct val="90000"/>
              </a:lnSpc>
              <a:spcBef>
                <a:spcPts val="500"/>
              </a:spcBef>
              <a:buClr>
                <a:srgbClr val="000000"/>
              </a:buClr>
              <a:buFont typeface="Arial"/>
              <a:buChar char="•"/>
            </a:pPr>
            <a:r>
              <a:rPr lang="en-IN" sz="1800" b="0" strike="noStrike" spc="-1" dirty="0">
                <a:solidFill>
                  <a:srgbClr val="000000"/>
                </a:solidFill>
                <a:latin typeface="Calibri"/>
                <a:ea typeface="DejaVu Sans" panose="020B0603030804020204"/>
              </a:rPr>
              <a:t>Creating a split for each block won’t work, because it is </a:t>
            </a:r>
            <a:r>
              <a:rPr lang="en-IN" sz="1800" b="1" strike="noStrike" spc="-1" dirty="0">
                <a:solidFill>
                  <a:srgbClr val="000000"/>
                </a:solidFill>
                <a:latin typeface="Calibri"/>
                <a:ea typeface="DejaVu Sans" panose="020B0603030804020204"/>
              </a:rPr>
              <a:t>impossible to start reading at an arbitrary point in the </a:t>
            </a:r>
            <a:r>
              <a:rPr lang="en-IN" sz="1800" b="1" strike="noStrike" spc="-1" dirty="0" err="1">
                <a:solidFill>
                  <a:srgbClr val="000000"/>
                </a:solidFill>
                <a:latin typeface="Calibri"/>
                <a:ea typeface="DejaVu Sans" panose="020B0603030804020204"/>
              </a:rPr>
              <a:t>gzip</a:t>
            </a:r>
            <a:r>
              <a:rPr lang="en-IN" sz="1800" b="1" strike="noStrike" spc="-1" dirty="0">
                <a:solidFill>
                  <a:srgbClr val="000000"/>
                </a:solidFill>
                <a:latin typeface="Calibri"/>
                <a:ea typeface="DejaVu Sans" panose="020B0603030804020204"/>
              </a:rPr>
              <a:t> stream</a:t>
            </a:r>
            <a:r>
              <a:rPr lang="en-IN" sz="1800" b="0" strike="noStrike" spc="-1" dirty="0">
                <a:solidFill>
                  <a:srgbClr val="000000"/>
                </a:solidFill>
                <a:latin typeface="Calibri"/>
                <a:ea typeface="DejaVu Sans" panose="020B0603030804020204"/>
              </a:rPr>
              <a:t>.</a:t>
            </a:r>
            <a:endParaRPr lang="en-IN" sz="1800" b="0" strike="noStrike" spc="-1" dirty="0">
              <a:latin typeface="Arial"/>
            </a:endParaRPr>
          </a:p>
          <a:p>
            <a:pPr marL="1600200" lvl="3" indent="-227330">
              <a:lnSpc>
                <a:spcPct val="90000"/>
              </a:lnSpc>
              <a:spcBef>
                <a:spcPts val="500"/>
              </a:spcBef>
              <a:buClr>
                <a:srgbClr val="000000"/>
              </a:buClr>
              <a:buFont typeface="Arial"/>
              <a:buChar char="•"/>
            </a:pPr>
            <a:r>
              <a:rPr lang="en-IN" sz="1800" b="0" strike="noStrike" spc="-1" dirty="0">
                <a:solidFill>
                  <a:srgbClr val="000000"/>
                </a:solidFill>
                <a:latin typeface="Calibri"/>
                <a:ea typeface="DejaVu Sans" panose="020B0603030804020204"/>
              </a:rPr>
              <a:t>Impossible for a map task its split independently of the others.</a:t>
            </a:r>
            <a:endParaRPr lang="en-IN" sz="1800" b="0" strike="noStrike" spc="-1" dirty="0">
              <a:latin typeface="Arial"/>
            </a:endParaRPr>
          </a:p>
          <a:p>
            <a:pPr marL="1600200" lvl="3" indent="-227330">
              <a:lnSpc>
                <a:spcPct val="90000"/>
              </a:lnSpc>
              <a:spcBef>
                <a:spcPts val="500"/>
              </a:spcBef>
              <a:buClr>
                <a:srgbClr val="000000"/>
              </a:buClr>
              <a:buFont typeface="Arial"/>
              <a:buChar char="•"/>
            </a:pPr>
            <a:r>
              <a:rPr lang="en-IN" sz="1800" b="0" strike="noStrike" spc="-1" dirty="0">
                <a:solidFill>
                  <a:srgbClr val="000000"/>
                </a:solidFill>
                <a:latin typeface="Calibri"/>
                <a:ea typeface="DejaVu Sans" panose="020B0603030804020204"/>
              </a:rPr>
              <a:t>The </a:t>
            </a:r>
            <a:r>
              <a:rPr lang="en-IN" sz="1800" b="0" strike="noStrike" spc="-1" dirty="0" err="1">
                <a:solidFill>
                  <a:srgbClr val="000000"/>
                </a:solidFill>
                <a:latin typeface="Calibri"/>
                <a:ea typeface="DejaVu Sans" panose="020B0603030804020204"/>
              </a:rPr>
              <a:t>gzip</a:t>
            </a:r>
            <a:r>
              <a:rPr lang="en-IN" sz="1800" b="0" strike="noStrike" spc="-1" dirty="0">
                <a:solidFill>
                  <a:srgbClr val="000000"/>
                </a:solidFill>
                <a:latin typeface="Calibri"/>
                <a:ea typeface="DejaVu Sans" panose="020B0603030804020204"/>
              </a:rPr>
              <a:t> format uses DEFLATE to store the compressed data and DEFLATE stores data as a series of compressed blocks.</a:t>
            </a:r>
            <a:endParaRPr lang="en-IN" sz="1800" b="0" strike="noStrike" spc="-1" dirty="0">
              <a:latin typeface="Arial"/>
            </a:endParaRPr>
          </a:p>
          <a:p>
            <a:pPr marL="1600200" lvl="3" indent="-227330">
              <a:lnSpc>
                <a:spcPct val="90000"/>
              </a:lnSpc>
              <a:spcBef>
                <a:spcPts val="500"/>
              </a:spcBef>
              <a:buClr>
                <a:srgbClr val="000000"/>
              </a:buClr>
              <a:buFont typeface="Arial"/>
              <a:buChar char="•"/>
            </a:pPr>
            <a:r>
              <a:rPr lang="en-IN" sz="1800" b="0" strike="noStrike" spc="-1" dirty="0">
                <a:solidFill>
                  <a:srgbClr val="000000"/>
                </a:solidFill>
                <a:latin typeface="Calibri"/>
                <a:ea typeface="DejaVu Sans" panose="020B0603030804020204"/>
              </a:rPr>
              <a:t>The problem is that the start of each block is not distinguished in any way would allow a reader positioned at an arbitrary point </a:t>
            </a:r>
            <a:r>
              <a:rPr lang="en-IN" sz="1800" b="0" strike="noStrike" spc="-1" dirty="0">
                <a:solidFill>
                  <a:srgbClr val="000000"/>
                </a:solidFill>
                <a:latin typeface="Wingdings"/>
                <a:ea typeface="DejaVu Sans" panose="020B0603030804020204"/>
              </a:rPr>
              <a:t></a:t>
            </a:r>
            <a:r>
              <a:rPr lang="en-IN" sz="1800" b="0" strike="noStrike" spc="-1" dirty="0">
                <a:solidFill>
                  <a:srgbClr val="000000"/>
                </a:solidFill>
                <a:latin typeface="Calibri"/>
                <a:ea typeface="DejaVu Sans" panose="020B0603030804020204"/>
              </a:rPr>
              <a:t> Synchronizing problem.</a:t>
            </a:r>
            <a:endParaRPr lang="en-IN" sz="1800" b="0" strike="noStrike" spc="-1" dirty="0">
              <a:latin typeface="Arial"/>
            </a:endParaRPr>
          </a:p>
          <a:p>
            <a:pPr marL="1600200" lvl="3" indent="-227330">
              <a:lnSpc>
                <a:spcPct val="90000"/>
              </a:lnSpc>
              <a:spcBef>
                <a:spcPts val="500"/>
              </a:spcBef>
              <a:buClr>
                <a:srgbClr val="000000"/>
              </a:buClr>
              <a:buFont typeface="Arial"/>
              <a:buChar char="•"/>
            </a:pPr>
            <a:r>
              <a:rPr lang="en-IN" sz="1800" b="0" strike="noStrike" spc="-1" dirty="0">
                <a:solidFill>
                  <a:srgbClr val="000000"/>
                </a:solidFill>
                <a:latin typeface="Calibri"/>
                <a:ea typeface="DejaVu Sans" panose="020B0603030804020204"/>
              </a:rPr>
              <a:t>So </a:t>
            </a:r>
            <a:r>
              <a:rPr lang="en-IN" sz="1800" b="0" strike="noStrike" spc="-1" dirty="0" err="1">
                <a:solidFill>
                  <a:srgbClr val="000000"/>
                </a:solidFill>
                <a:latin typeface="Calibri"/>
                <a:ea typeface="DejaVu Sans" panose="020B0603030804020204"/>
              </a:rPr>
              <a:t>gzip</a:t>
            </a:r>
            <a:r>
              <a:rPr lang="en-IN" sz="1800" b="0" strike="noStrike" spc="-1" dirty="0">
                <a:solidFill>
                  <a:srgbClr val="000000"/>
                </a:solidFill>
                <a:latin typeface="Calibri"/>
                <a:ea typeface="DejaVu Sans" panose="020B0603030804020204"/>
              </a:rPr>
              <a:t> is not support for splitting</a:t>
            </a:r>
            <a:endParaRPr lang="en-IN" sz="1800" b="0" strike="noStrike" spc="-1" dirty="0">
              <a:latin typeface="Arial"/>
            </a:endParaRPr>
          </a:p>
          <a:p>
            <a:pPr marL="1600200" lvl="3" indent="-227330">
              <a:lnSpc>
                <a:spcPct val="90000"/>
              </a:lnSpc>
              <a:spcBef>
                <a:spcPts val="500"/>
              </a:spcBef>
              <a:buClr>
                <a:srgbClr val="000000"/>
              </a:buClr>
              <a:buFont typeface="Arial"/>
              <a:buChar char="•"/>
            </a:pPr>
            <a:r>
              <a:rPr lang="en-IN" sz="1800" b="0" strike="noStrike" spc="-1" dirty="0">
                <a:solidFill>
                  <a:srgbClr val="000000"/>
                </a:solidFill>
                <a:latin typeface="Calibri"/>
                <a:ea typeface="DejaVu Sans" panose="020B0603030804020204"/>
              </a:rPr>
              <a:t>Mapreduce will not try to split the </a:t>
            </a:r>
            <a:r>
              <a:rPr lang="en-IN" sz="1800" b="0" strike="noStrike" spc="-1" dirty="0" err="1">
                <a:solidFill>
                  <a:srgbClr val="000000"/>
                </a:solidFill>
                <a:latin typeface="Calibri"/>
                <a:ea typeface="DejaVu Sans" panose="020B0603030804020204"/>
              </a:rPr>
              <a:t>gzipped</a:t>
            </a:r>
            <a:r>
              <a:rPr lang="en-IN" sz="1800" b="0" strike="noStrike" spc="-1" dirty="0">
                <a:solidFill>
                  <a:srgbClr val="000000"/>
                </a:solidFill>
                <a:latin typeface="Calibri"/>
                <a:ea typeface="DejaVu Sans" panose="020B0603030804020204"/>
              </a:rPr>
              <a:t> file </a:t>
            </a:r>
            <a:r>
              <a:rPr lang="en-IN" sz="1800" b="0" strike="noStrike" spc="-1" dirty="0">
                <a:solidFill>
                  <a:srgbClr val="000000"/>
                </a:solidFill>
                <a:latin typeface="Wingdings"/>
                <a:ea typeface="DejaVu Sans" panose="020B0603030804020204"/>
              </a:rPr>
              <a:t></a:t>
            </a:r>
            <a:r>
              <a:rPr lang="en-IN" sz="1800" b="0" strike="noStrike" spc="-1" dirty="0">
                <a:solidFill>
                  <a:srgbClr val="000000"/>
                </a:solidFill>
                <a:latin typeface="Calibri"/>
                <a:ea typeface="DejaVu Sans" panose="020B0603030804020204"/>
              </a:rPr>
              <a:t> expensive of locality (single map will process 8 blocks and most of the blocks will not be local to the map)</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
        <p:nvSpPr>
          <p:cNvPr id="135"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C5C9B205-254A-464F-A456-DD52D1CD2AA4}"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36"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D4114E11-E82C-43A6-81DE-32A137C4FC60}" type="slidenum">
              <a:rPr lang="en-IN" sz="1200" b="0" strike="noStrike" spc="-1">
                <a:solidFill>
                  <a:srgbClr val="8B8B8B"/>
                </a:solidFill>
                <a:latin typeface="Calibri"/>
                <a:ea typeface="DejaVu Sans" panose="020B0603030804020204"/>
              </a:rPr>
              <a:t>15</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38"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USE CASE</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How to compress data that will processed by MapReduce</a:t>
            </a:r>
            <a:endParaRPr lang="en-IN" sz="24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Assume the file is a LZO file.  </a:t>
            </a:r>
            <a:r>
              <a:rPr lang="en-IN" sz="2000" b="0" strike="noStrike" spc="-1" dirty="0">
                <a:solidFill>
                  <a:srgbClr val="000000"/>
                </a:solidFill>
                <a:latin typeface="Wingdings"/>
                <a:ea typeface="DejaVu Sans" panose="020B0603030804020204"/>
              </a:rPr>
              <a:t></a:t>
            </a:r>
            <a:r>
              <a:rPr lang="en-IN" sz="2000" b="0" strike="noStrike" spc="-1" dirty="0">
                <a:solidFill>
                  <a:srgbClr val="000000"/>
                </a:solidFill>
                <a:latin typeface="Calibri"/>
                <a:ea typeface="DejaVu Sans" panose="020B0603030804020204"/>
              </a:rPr>
              <a:t> same problem</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sz="4800" b="1" strike="noStrike" spc="-1" dirty="0">
                <a:solidFill>
                  <a:srgbClr val="000000"/>
                </a:solidFill>
                <a:latin typeface="Calibri"/>
                <a:ea typeface="DejaVu Sans" panose="020B0603030804020204"/>
              </a:rPr>
              <a:t>The compression format does not provide a way for a reader to synchronize itself with the stream</a:t>
            </a:r>
            <a:r>
              <a:rPr lang="en-IN" sz="2000" b="0" strike="noStrike" spc="-1" dirty="0">
                <a:solidFill>
                  <a:srgbClr val="000000"/>
                </a:solidFill>
                <a:latin typeface="Calibri"/>
                <a:ea typeface="DejaVu Sans" panose="020B0603030804020204"/>
              </a:rPr>
              <a:t>.</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pre-processing LZO files using an indexer tool. The tool builds an index of split points, effectively making them </a:t>
            </a:r>
            <a:r>
              <a:rPr lang="en-IN" sz="2000" b="0" strike="noStrike" spc="-1" dirty="0" err="1">
                <a:solidFill>
                  <a:srgbClr val="000000"/>
                </a:solidFill>
                <a:latin typeface="Calibri"/>
                <a:ea typeface="DejaVu Sans" panose="020B0603030804020204"/>
              </a:rPr>
              <a:t>splittable</a:t>
            </a:r>
            <a:r>
              <a:rPr lang="en-IN" sz="2000" b="0" strike="noStrike" spc="-1" dirty="0">
                <a:solidFill>
                  <a:srgbClr val="000000"/>
                </a:solidFill>
                <a:latin typeface="Calibri"/>
                <a:ea typeface="DejaVu Sans" panose="020B0603030804020204"/>
              </a:rPr>
              <a:t> when the appropriate MapReduce input format is used.</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A </a:t>
            </a:r>
            <a:r>
              <a:rPr lang="en-IN" sz="4400" b="1" strike="noStrike" spc="-1" dirty="0">
                <a:solidFill>
                  <a:srgbClr val="000000"/>
                </a:solidFill>
                <a:latin typeface="Calibri"/>
                <a:ea typeface="DejaVu Sans" panose="020B0603030804020204"/>
              </a:rPr>
              <a:t>bzip2 </a:t>
            </a:r>
            <a:r>
              <a:rPr lang="en-IN" sz="2000" b="0" strike="noStrike" spc="-1" dirty="0">
                <a:solidFill>
                  <a:srgbClr val="000000"/>
                </a:solidFill>
                <a:latin typeface="Calibri"/>
                <a:ea typeface="DejaVu Sans" panose="020B0603030804020204"/>
              </a:rPr>
              <a:t>file supports</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endParaRPr lang="en-IN" sz="2000" b="0" strike="noStrike" spc="-1" dirty="0">
              <a:latin typeface="Arial"/>
            </a:endParaRPr>
          </a:p>
        </p:txBody>
      </p:sp>
      <p:sp>
        <p:nvSpPr>
          <p:cNvPr id="139"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250219E8-D580-44A2-A6E1-714FD942F4C2}"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40"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D5058241-5B37-4F82-A8CB-5143E61DC729}" type="slidenum">
              <a:rPr lang="en-IN" sz="1200" b="0" strike="noStrike" spc="-1">
                <a:solidFill>
                  <a:srgbClr val="8B8B8B"/>
                </a:solidFill>
                <a:latin typeface="Calibri"/>
                <a:ea typeface="DejaVu Sans" panose="020B0603030804020204"/>
              </a:rPr>
              <a:t>16</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42"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lnSpcReduction="10000"/>
          </a:bodyPr>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Which Compression Format Should Use?</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Hadoop applications process large datasets, so you should strive to take advantage of compression</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Which compression format you use depends on such considerations as file size, format, and the tools you are using for processing.</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suggestions, arranged roughly in order of most to least effective:</a:t>
            </a:r>
            <a:endParaRPr lang="en-IN" sz="24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Use a container file format such as sequence files, Avro </a:t>
            </a:r>
            <a:r>
              <a:rPr lang="en-IN" sz="2000" b="0" strike="noStrike" spc="-1" dirty="0" err="1">
                <a:solidFill>
                  <a:srgbClr val="000000"/>
                </a:solidFill>
                <a:latin typeface="Calibri"/>
                <a:ea typeface="DejaVu Sans" panose="020B0603030804020204"/>
              </a:rPr>
              <a:t>datafiles</a:t>
            </a:r>
            <a:r>
              <a:rPr lang="en-IN" sz="2000" b="0" strike="noStrike" spc="-1" dirty="0">
                <a:solidFill>
                  <a:srgbClr val="000000"/>
                </a:solidFill>
                <a:latin typeface="Calibri"/>
                <a:ea typeface="DejaVu Sans" panose="020B0603030804020204"/>
              </a:rPr>
              <a:t>, </a:t>
            </a:r>
            <a:r>
              <a:rPr lang="en-IN" sz="2000" b="0" strike="noStrike" spc="-1" dirty="0" err="1">
                <a:solidFill>
                  <a:srgbClr val="000000"/>
                </a:solidFill>
                <a:latin typeface="Calibri"/>
                <a:ea typeface="DejaVu Sans" panose="020B0603030804020204"/>
              </a:rPr>
              <a:t>ORCFiles</a:t>
            </a:r>
            <a:r>
              <a:rPr lang="en-IN" sz="2000" b="0" strike="noStrike" spc="-1" dirty="0">
                <a:solidFill>
                  <a:srgbClr val="000000"/>
                </a:solidFill>
                <a:latin typeface="Calibri"/>
                <a:ea typeface="DejaVu Sans" panose="020B0603030804020204"/>
              </a:rPr>
              <a:t>, or Parquet files , all of which support both compression and splitting.  </a:t>
            </a:r>
            <a:r>
              <a:rPr lang="en-IN" sz="2000" b="1" strike="noStrike" spc="-1" dirty="0">
                <a:solidFill>
                  <a:srgbClr val="000000"/>
                </a:solidFill>
                <a:latin typeface="Calibri"/>
                <a:ea typeface="DejaVu Sans" panose="020B0603030804020204"/>
              </a:rPr>
              <a:t>A fast compressor such as LZO, LZ4, or Snappy is generally a good choice</a:t>
            </a:r>
            <a:r>
              <a:rPr lang="en-IN" sz="2000" b="0" strike="noStrike" spc="-1" dirty="0">
                <a:solidFill>
                  <a:srgbClr val="000000"/>
                </a:solidFill>
                <a:latin typeface="Calibri"/>
                <a:ea typeface="DejaVu Sans" panose="020B0603030804020204"/>
              </a:rPr>
              <a:t>.</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Use a compression format that supports splitting, such as bzip2 (although bzip2 is fairly slow), or one that can be indexed to support splitting, such as LZO.</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Split the file into chunks in the application, and compress each chunk separately using any supported compression format. In this case, you should choose the chunk size so that the compressed chunks are approximately the size of an HDFS block</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Store the files uncompressed.</a:t>
            </a:r>
            <a:endParaRPr lang="en-IN" sz="2000" b="0" strike="noStrike" spc="-1" dirty="0">
              <a:latin typeface="Arial"/>
            </a:endParaRPr>
          </a:p>
          <a:p>
            <a:pPr>
              <a:lnSpc>
                <a:spcPct val="90000"/>
              </a:lnSpc>
              <a:spcBef>
                <a:spcPts val="1000"/>
              </a:spcBef>
            </a:pP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endParaRPr lang="en-IN" sz="2000" b="0" strike="noStrike" spc="-1" dirty="0">
              <a:latin typeface="Arial"/>
            </a:endParaRPr>
          </a:p>
        </p:txBody>
      </p:sp>
      <p:sp>
        <p:nvSpPr>
          <p:cNvPr id="143"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995B96F3-82CF-4BAD-ACBC-F3E4CF9DA55F}"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44"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66F0DC02-3CA5-4586-95BA-3BB083D83792}" type="slidenum">
              <a:rPr lang="en-IN" sz="1200" b="0" strike="noStrike" spc="-1">
                <a:solidFill>
                  <a:srgbClr val="8B8B8B"/>
                </a:solidFill>
                <a:latin typeface="Calibri"/>
                <a:ea typeface="DejaVu Sans" panose="020B0603030804020204"/>
              </a:rPr>
              <a:t>17</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46"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85000" lnSpcReduction="20000"/>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Serialization:</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Process of </a:t>
            </a:r>
            <a:r>
              <a:rPr lang="en-IN" sz="2400" b="1" strike="noStrike" spc="-1">
                <a:solidFill>
                  <a:srgbClr val="000000"/>
                </a:solidFill>
                <a:latin typeface="Calibri"/>
                <a:ea typeface="DejaVu Sans" panose="020B0603030804020204"/>
              </a:rPr>
              <a:t>turning structured object into a byte stream for transmission </a:t>
            </a:r>
            <a:r>
              <a:rPr lang="en-IN" sz="2400" b="0" strike="noStrike" spc="-1">
                <a:solidFill>
                  <a:srgbClr val="000000"/>
                </a:solidFill>
                <a:latin typeface="Calibri"/>
                <a:ea typeface="DejaVu Sans" panose="020B0603030804020204"/>
              </a:rPr>
              <a:t>over a network or for writing to persistent storage.</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Process of turning a byte stream back into a series of structured objects </a:t>
            </a:r>
            <a:r>
              <a:rPr lang="en-IN" sz="2400" b="0" strike="noStrike" spc="-1">
                <a:solidFill>
                  <a:srgbClr val="000000"/>
                </a:solidFill>
                <a:latin typeface="Wingdings"/>
                <a:ea typeface="DejaVu Sans" panose="020B0603030804020204"/>
              </a:rPr>
              <a:t></a:t>
            </a:r>
            <a:r>
              <a:rPr lang="en-IN" sz="2400" b="0" strike="noStrike" spc="-1">
                <a:solidFill>
                  <a:srgbClr val="000000"/>
                </a:solidFill>
                <a:latin typeface="Calibri"/>
                <a:ea typeface="DejaVu Sans" panose="020B0603030804020204"/>
              </a:rPr>
              <a:t> Deserialization. </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1" strike="noStrike" spc="-1">
                <a:solidFill>
                  <a:srgbClr val="000000"/>
                </a:solidFill>
                <a:latin typeface="Calibri"/>
                <a:ea typeface="DejaVu Sans" panose="020B0603030804020204"/>
              </a:rPr>
              <a:t>For Inter-Process Communication : RPC is used in Hadoop for IPC</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sz="2000" b="1" strike="noStrike" spc="-1">
                <a:solidFill>
                  <a:srgbClr val="000000"/>
                </a:solidFill>
                <a:latin typeface="Calibri"/>
                <a:ea typeface="DejaVu Sans" panose="020B0603030804020204"/>
              </a:rPr>
              <a:t>For persistent storage</a:t>
            </a:r>
            <a:endParaRPr lang="en-IN" sz="20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The RPC uses Serialization  </a:t>
            </a:r>
            <a:r>
              <a:rPr lang="en-IN" sz="2800" b="0" strike="noStrike" spc="-1">
                <a:solidFill>
                  <a:srgbClr val="000000"/>
                </a:solidFill>
                <a:latin typeface="Wingdings"/>
                <a:ea typeface="DejaVu Sans" panose="020B0603030804020204"/>
              </a:rPr>
              <a:t></a:t>
            </a:r>
            <a:r>
              <a:rPr lang="en-IN" sz="2800" b="0" strike="noStrike" spc="-1">
                <a:solidFill>
                  <a:srgbClr val="000000"/>
                </a:solidFill>
                <a:latin typeface="Calibri"/>
                <a:ea typeface="DejaVu Sans" panose="020B0603030804020204"/>
              </a:rPr>
              <a:t> renders message into byte stream </a:t>
            </a:r>
            <a:r>
              <a:rPr lang="en-IN" sz="2800" b="0" strike="noStrike" spc="-1">
                <a:solidFill>
                  <a:srgbClr val="000000"/>
                </a:solidFill>
                <a:latin typeface="Wingdings"/>
                <a:ea typeface="DejaVu Sans" panose="020B0603030804020204"/>
              </a:rPr>
              <a:t></a:t>
            </a:r>
            <a:r>
              <a:rPr lang="en-IN" sz="2800" b="0" strike="noStrike" spc="-1">
                <a:solidFill>
                  <a:srgbClr val="000000"/>
                </a:solidFill>
                <a:latin typeface="Calibri"/>
                <a:ea typeface="DejaVu Sans" panose="020B0603030804020204"/>
              </a:rPr>
              <a:t> sent to remote node </a:t>
            </a:r>
            <a:r>
              <a:rPr lang="en-IN" sz="2800" b="0" strike="noStrike" spc="-1">
                <a:solidFill>
                  <a:srgbClr val="000000"/>
                </a:solidFill>
                <a:latin typeface="Wingdings"/>
                <a:ea typeface="DejaVu Sans" panose="020B0603030804020204"/>
              </a:rPr>
              <a:t></a:t>
            </a:r>
            <a:r>
              <a:rPr lang="en-IN" sz="2800" b="0" strike="noStrike" spc="-1">
                <a:solidFill>
                  <a:srgbClr val="000000"/>
                </a:solidFill>
                <a:latin typeface="Calibri"/>
                <a:ea typeface="DejaVu Sans" panose="020B0603030804020204"/>
              </a:rPr>
              <a:t> deserialization @  remote node</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RPC Serialization Format should be:</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Compact</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Best use of network bandwidth</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Fast</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Little performance overhead</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Extensible</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Protocols change over time to meet new requirements </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Interoperable</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Different languages ( client &amp; server)</a:t>
            </a:r>
            <a:endParaRPr lang="en-IN" sz="2000" b="0" strike="noStrike" spc="-1">
              <a:latin typeface="Arial"/>
            </a:endParaRPr>
          </a:p>
        </p:txBody>
      </p:sp>
      <p:sp>
        <p:nvSpPr>
          <p:cNvPr id="147"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E618F376-0495-474E-9413-BC4D4CE3ABA4}"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48"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B8B806CF-FA71-4501-A398-B630BBEABD7F}" type="slidenum">
              <a:rPr lang="en-IN" sz="1200" b="0" strike="noStrike" spc="-1">
                <a:solidFill>
                  <a:srgbClr val="8B8B8B"/>
                </a:solidFill>
                <a:latin typeface="Calibri"/>
                <a:ea typeface="DejaVu Sans" panose="020B0603030804020204"/>
              </a:rPr>
              <a:t>18</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50"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The data format chosen for persistent storage would have different requirements from a serialization framework.</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Hadoop uses its own serialization format, </a:t>
            </a:r>
            <a:r>
              <a:rPr lang="en-IN" sz="2800" b="1" strike="noStrike" spc="-1">
                <a:solidFill>
                  <a:srgbClr val="000000"/>
                </a:solidFill>
                <a:latin typeface="Calibri"/>
                <a:ea typeface="DejaVu Sans" panose="020B0603030804020204"/>
              </a:rPr>
              <a:t>Writables</a:t>
            </a:r>
            <a:r>
              <a:rPr lang="en-IN" sz="2800" b="0" strike="noStrike" spc="-1">
                <a:solidFill>
                  <a:srgbClr val="000000"/>
                </a:solidFill>
                <a:latin typeface="Calibri"/>
                <a:ea typeface="DejaVu Sans" panose="020B0603030804020204"/>
              </a:rPr>
              <a:t>.</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 is compact and fast, but not so easy to extend or use from languages other than Java </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Writables are central to Hadoop</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MapReduce programs use them for their key and value types</a:t>
            </a:r>
            <a:endParaRPr lang="en-IN" sz="20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Writable Interface: it has two methods</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Writing its state to </a:t>
            </a:r>
            <a:r>
              <a:rPr lang="en-IN" sz="2400" b="1" strike="noStrike" spc="-1">
                <a:solidFill>
                  <a:srgbClr val="000000"/>
                </a:solidFill>
                <a:latin typeface="Calibri"/>
                <a:ea typeface="DejaVu Sans" panose="020B0603030804020204"/>
              </a:rPr>
              <a:t>DataOutput </a:t>
            </a:r>
            <a:r>
              <a:rPr lang="en-IN" sz="2400" b="0" strike="noStrike" spc="-1">
                <a:solidFill>
                  <a:srgbClr val="000000"/>
                </a:solidFill>
                <a:latin typeface="Calibri"/>
                <a:ea typeface="DejaVu Sans" panose="020B0603030804020204"/>
              </a:rPr>
              <a:t>binary stream</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Void write(DataOutput out)</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Reading its state from a </a:t>
            </a:r>
            <a:r>
              <a:rPr lang="en-IN" sz="2400" b="1" strike="noStrike" spc="-1">
                <a:solidFill>
                  <a:srgbClr val="000000"/>
                </a:solidFill>
                <a:latin typeface="Calibri"/>
                <a:ea typeface="DejaVu Sans" panose="020B0603030804020204"/>
              </a:rPr>
              <a:t>DataInput</a:t>
            </a:r>
            <a:r>
              <a:rPr lang="en-IN" sz="2400" b="0" strike="noStrike" spc="-1">
                <a:solidFill>
                  <a:srgbClr val="000000"/>
                </a:solidFill>
                <a:latin typeface="Calibri"/>
                <a:ea typeface="DejaVu Sans" panose="020B0603030804020204"/>
              </a:rPr>
              <a:t> binary stream</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Void readFields(DataInput in)</a:t>
            </a:r>
            <a:endParaRPr lang="en-IN" sz="2000" b="0" strike="noStrike" spc="-1">
              <a:latin typeface="Arial"/>
            </a:endParaRPr>
          </a:p>
          <a:p>
            <a:pPr>
              <a:lnSpc>
                <a:spcPct val="100000"/>
              </a:lnSpc>
            </a:pPr>
            <a:endParaRPr lang="en-IN" sz="2000" b="0" strike="noStrike" spc="-1">
              <a:latin typeface="Arial"/>
            </a:endParaRPr>
          </a:p>
          <a:p>
            <a:pPr>
              <a:lnSpc>
                <a:spcPct val="100000"/>
              </a:lnSpc>
            </a:pPr>
            <a:endParaRPr lang="en-IN" sz="2000" b="0" strike="noStrike" spc="-1">
              <a:latin typeface="Arial"/>
            </a:endParaRPr>
          </a:p>
          <a:p>
            <a:pPr>
              <a:lnSpc>
                <a:spcPct val="90000"/>
              </a:lnSpc>
              <a:spcBef>
                <a:spcPts val="1000"/>
              </a:spcBef>
            </a:pPr>
            <a:endParaRPr lang="en-IN" sz="2000" b="0" strike="noStrike" spc="-1">
              <a:latin typeface="Arial"/>
            </a:endParaRPr>
          </a:p>
        </p:txBody>
      </p:sp>
      <p:sp>
        <p:nvSpPr>
          <p:cNvPr id="151"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14DCD16B-BDF6-48B3-A257-DA6CAC002687}"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52"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2429BB46-C2AE-452B-8262-E1BC18C69915}" type="slidenum">
              <a:rPr lang="en-IN" sz="1200" b="0" strike="noStrike" spc="-1">
                <a:solidFill>
                  <a:srgbClr val="8B8B8B"/>
                </a:solidFill>
                <a:latin typeface="Calibri"/>
                <a:ea typeface="DejaVu Sans" panose="020B0603030804020204"/>
              </a:rPr>
              <a:t>19</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79"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400" b="1" strike="noStrike" spc="-1">
                <a:solidFill>
                  <a:srgbClr val="000000"/>
                </a:solidFill>
                <a:latin typeface="Calibri"/>
                <a:ea typeface="DejaVu Sans" panose="020B0603030804020204"/>
              </a:rPr>
              <a:t>Data Integrity</a:t>
            </a:r>
            <a:r>
              <a:rPr lang="en-IN" sz="2400" b="0" strike="noStrike" spc="-1">
                <a:solidFill>
                  <a:srgbClr val="000000"/>
                </a:solidFill>
                <a:latin typeface="Calibri"/>
                <a:ea typeface="DejaVu Sans" panose="020B0603030804020204"/>
              </a:rPr>
              <a:t>:</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No data will be lost or corrupt during storage or processing</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Possibility of errors  (I/O operation,  data transferring in network)</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How to Identify the corrupted Data:</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b="0" strike="noStrike" spc="-1">
                <a:solidFill>
                  <a:srgbClr val="000000"/>
                </a:solidFill>
                <a:latin typeface="Calibri"/>
                <a:ea typeface="DejaVu Sans" panose="020B0603030804020204"/>
              </a:rPr>
              <a:t>Error Detection Mechanisms</a:t>
            </a:r>
            <a:endParaRPr lang="en-IN" b="0" strike="noStrike" spc="-1">
              <a:latin typeface="Arial"/>
            </a:endParaRPr>
          </a:p>
          <a:p>
            <a:pPr marL="1143000" lvl="2" indent="-227330">
              <a:lnSpc>
                <a:spcPct val="90000"/>
              </a:lnSpc>
              <a:spcBef>
                <a:spcPts val="500"/>
              </a:spcBef>
              <a:buClr>
                <a:srgbClr val="000000"/>
              </a:buClr>
              <a:buFont typeface="Arial"/>
              <a:buChar char="•"/>
            </a:pPr>
            <a:r>
              <a:rPr lang="en-IN" b="0" strike="noStrike" spc="-1">
                <a:solidFill>
                  <a:srgbClr val="000000"/>
                </a:solidFill>
                <a:latin typeface="Calibri"/>
                <a:ea typeface="DejaVu Sans" panose="020B0603030804020204"/>
              </a:rPr>
              <a:t>Error Correction Mechanisms</a:t>
            </a:r>
            <a:endParaRPr lang="en-IN"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Error Detection Mechanism:</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b="1" strike="noStrike" spc="-1">
                <a:solidFill>
                  <a:srgbClr val="000000"/>
                </a:solidFill>
                <a:latin typeface="Calibri"/>
                <a:ea typeface="DejaVu Sans" panose="020B0603030804020204"/>
              </a:rPr>
              <a:t>Checksum </a:t>
            </a:r>
            <a:endParaRPr lang="en-IN" b="0" strike="noStrike" spc="-1">
              <a:latin typeface="Arial"/>
            </a:endParaRPr>
          </a:p>
          <a:p>
            <a:pPr marL="1143000" lvl="2" indent="-227330">
              <a:lnSpc>
                <a:spcPct val="90000"/>
              </a:lnSpc>
              <a:spcBef>
                <a:spcPts val="500"/>
              </a:spcBef>
              <a:buClr>
                <a:srgbClr val="000000"/>
              </a:buClr>
              <a:buFont typeface="Arial"/>
              <a:buChar char="•"/>
            </a:pPr>
            <a:r>
              <a:rPr lang="en-IN" b="0" strike="noStrike" spc="-1">
                <a:solidFill>
                  <a:srgbClr val="000000"/>
                </a:solidFill>
                <a:latin typeface="Calibri"/>
                <a:ea typeface="DejaVu Sans" panose="020B0603030804020204"/>
              </a:rPr>
              <a:t>Checksum is computed for the data when it first enters the system and again whenever it is transmitted across a channel.</a:t>
            </a:r>
            <a:endParaRPr lang="en-IN" b="0" strike="noStrike" spc="-1">
              <a:latin typeface="Arial"/>
            </a:endParaRPr>
          </a:p>
          <a:p>
            <a:pPr marL="1143000" lvl="2" indent="-227330">
              <a:lnSpc>
                <a:spcPct val="90000"/>
              </a:lnSpc>
              <a:spcBef>
                <a:spcPts val="500"/>
              </a:spcBef>
              <a:buClr>
                <a:srgbClr val="000000"/>
              </a:buClr>
              <a:buFont typeface="Arial"/>
              <a:buChar char="•"/>
            </a:pPr>
            <a:r>
              <a:rPr lang="en-IN" b="0" strike="noStrike" spc="-1">
                <a:solidFill>
                  <a:srgbClr val="000000"/>
                </a:solidFill>
                <a:latin typeface="Calibri"/>
                <a:ea typeface="DejaVu Sans" panose="020B0603030804020204"/>
              </a:rPr>
              <a:t>What happens if the check sum is corrupted not data </a:t>
            </a:r>
            <a:r>
              <a:rPr lang="en-IN" b="0" strike="noStrike" spc="-1">
                <a:solidFill>
                  <a:srgbClr val="000000"/>
                </a:solidFill>
                <a:latin typeface="Wingdings"/>
                <a:ea typeface="DejaVu Sans" panose="020B0603030804020204"/>
              </a:rPr>
              <a:t></a:t>
            </a:r>
            <a:r>
              <a:rPr lang="en-IN" b="0" strike="noStrike" spc="-1">
                <a:solidFill>
                  <a:srgbClr val="000000"/>
                </a:solidFill>
                <a:latin typeface="Calibri"/>
                <a:ea typeface="DejaVu Sans" panose="020B0603030804020204"/>
              </a:rPr>
              <a:t> this case is rare, because the checksum is smaller than the data</a:t>
            </a:r>
            <a:endParaRPr lang="en-IN" b="0" strike="noStrike" spc="-1">
              <a:latin typeface="Arial"/>
            </a:endParaRPr>
          </a:p>
          <a:p>
            <a:pPr marL="1143000" lvl="2" indent="-227330">
              <a:lnSpc>
                <a:spcPct val="90000"/>
              </a:lnSpc>
              <a:spcBef>
                <a:spcPts val="500"/>
              </a:spcBef>
              <a:buClr>
                <a:srgbClr val="000000"/>
              </a:buClr>
              <a:buFont typeface="Arial"/>
              <a:buChar char="•"/>
            </a:pPr>
            <a:r>
              <a:rPr lang="en-IN" b="0" strike="noStrike" spc="-1">
                <a:solidFill>
                  <a:srgbClr val="000000"/>
                </a:solidFill>
                <a:latin typeface="Calibri"/>
                <a:ea typeface="DejaVu Sans" panose="020B0603030804020204"/>
              </a:rPr>
              <a:t>The Common type of Checksum used in hadoop is CRC-32 (ChecksumFileSystem )[CRC-32C]</a:t>
            </a:r>
            <a:endParaRPr lang="en-IN" b="0" strike="noStrike" spc="-1">
              <a:latin typeface="Arial"/>
            </a:endParaRPr>
          </a:p>
          <a:p>
            <a:pPr marL="1143000" lvl="2" indent="-227330">
              <a:lnSpc>
                <a:spcPct val="90000"/>
              </a:lnSpc>
              <a:spcBef>
                <a:spcPts val="500"/>
              </a:spcBef>
              <a:buClr>
                <a:srgbClr val="000000"/>
              </a:buClr>
              <a:buFont typeface="Arial"/>
              <a:buChar char="•"/>
            </a:pPr>
            <a:r>
              <a:rPr lang="en-IN" b="0" strike="noStrike" spc="-1">
                <a:solidFill>
                  <a:srgbClr val="000000"/>
                </a:solidFill>
                <a:latin typeface="Calibri"/>
                <a:ea typeface="DejaVu Sans" panose="020B0603030804020204"/>
              </a:rPr>
              <a:t>CRC-32C checksum is 4 bytes long  </a:t>
            </a:r>
            <a:r>
              <a:rPr lang="en-IN" b="0" strike="noStrike" spc="-1">
                <a:solidFill>
                  <a:srgbClr val="000000"/>
                </a:solidFill>
                <a:latin typeface="Wingdings"/>
                <a:ea typeface="DejaVu Sans" panose="020B0603030804020204"/>
              </a:rPr>
              <a:t></a:t>
            </a:r>
            <a:r>
              <a:rPr lang="en-IN" b="0" strike="noStrike" spc="-1">
                <a:solidFill>
                  <a:srgbClr val="000000"/>
                </a:solidFill>
                <a:latin typeface="Calibri"/>
                <a:ea typeface="DejaVu Sans" panose="020B0603030804020204"/>
              </a:rPr>
              <a:t> the storage overhead is less than 1%</a:t>
            </a:r>
            <a:endParaRPr lang="en-IN" b="0" strike="noStrike" spc="-1">
              <a:latin typeface="Arial"/>
            </a:endParaRPr>
          </a:p>
          <a:p>
            <a:pPr>
              <a:lnSpc>
                <a:spcPct val="100000"/>
              </a:lnSpc>
            </a:pPr>
            <a:endParaRPr lang="en-IN" b="0" strike="noStrike" spc="-1">
              <a:latin typeface="Arial"/>
            </a:endParaRPr>
          </a:p>
        </p:txBody>
      </p:sp>
      <p:sp>
        <p:nvSpPr>
          <p:cNvPr id="80"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E82526AF-1117-4641-80C2-C36F7CF3F7F4}"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81"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00116D9B-B74C-44F4-A9FC-C1993B4F49EF}" type="slidenum">
              <a:rPr lang="en-IN" sz="1200" b="0" strike="noStrike" spc="-1">
                <a:solidFill>
                  <a:srgbClr val="8B8B8B"/>
                </a:solidFill>
                <a:latin typeface="Calibri"/>
                <a:ea typeface="DejaVu Sans" panose="020B0603030804020204"/>
              </a:rPr>
              <a:t>2</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54"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92500"/>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Set() and get() method are used to set and get the values to writables classes.</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Example: </a:t>
            </a:r>
            <a:r>
              <a:rPr lang="en-IN" sz="2800" b="0" strike="noStrike" spc="-1">
                <a:solidFill>
                  <a:srgbClr val="FF0000"/>
                </a:solidFill>
                <a:latin typeface="Calibri"/>
                <a:ea typeface="DejaVu Sans" panose="020B0603030804020204"/>
              </a:rPr>
              <a:t>IntWritable one = new IntWritable() </a:t>
            </a:r>
            <a:endParaRPr lang="en-IN" sz="2800" b="0" strike="noStrike" spc="-1">
              <a:latin typeface="Arial"/>
            </a:endParaRPr>
          </a:p>
          <a:p>
            <a:pPr>
              <a:lnSpc>
                <a:spcPct val="90000"/>
              </a:lnSpc>
              <a:spcBef>
                <a:spcPts val="1000"/>
              </a:spcBef>
            </a:pPr>
            <a:r>
              <a:rPr lang="en-IN" sz="2800" b="0" strike="noStrike" spc="-1">
                <a:solidFill>
                  <a:srgbClr val="FF0000"/>
                </a:solidFill>
                <a:latin typeface="Calibri"/>
                <a:ea typeface="DejaVu Sans" panose="020B0603030804020204"/>
              </a:rPr>
              <a:t>		           one.set(26)</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Big-endian order is used.</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Comparison of types </a:t>
            </a:r>
            <a:r>
              <a:rPr lang="en-IN" sz="2800" b="0" strike="noStrike" spc="-1">
                <a:solidFill>
                  <a:srgbClr val="000000"/>
                </a:solidFill>
                <a:latin typeface="Calibri"/>
                <a:ea typeface="DejaVu Sans" panose="020B0603030804020204"/>
              </a:rPr>
              <a:t>is crucial for MapReduce, where there is a sorting phase during which keys are compared with one another.</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IntWritable</a:t>
            </a:r>
            <a:r>
              <a:rPr lang="en-IN" sz="2800" b="0" strike="noStrike" spc="-1">
                <a:solidFill>
                  <a:srgbClr val="000000"/>
                </a:solidFill>
                <a:latin typeface="Calibri"/>
                <a:ea typeface="DejaVu Sans" panose="020B0603030804020204"/>
              </a:rPr>
              <a:t> implements the </a:t>
            </a:r>
            <a:r>
              <a:rPr lang="en-IN" sz="2800" b="1" strike="noStrike" spc="-1">
                <a:solidFill>
                  <a:srgbClr val="000000"/>
                </a:solidFill>
                <a:latin typeface="Calibri"/>
                <a:ea typeface="DejaVu Sans" panose="020B0603030804020204"/>
              </a:rPr>
              <a:t>WritableComparable</a:t>
            </a:r>
            <a:r>
              <a:rPr lang="en-IN" sz="2800" b="0" strike="noStrike" spc="-1">
                <a:solidFill>
                  <a:srgbClr val="000000"/>
                </a:solidFill>
                <a:latin typeface="Calibri"/>
                <a:ea typeface="DejaVu Sans" panose="020B0603030804020204"/>
              </a:rPr>
              <a:t> interface, which is just a subinterface of the </a:t>
            </a:r>
            <a:r>
              <a:rPr lang="en-IN" sz="2800" b="1" strike="noStrike" spc="-1">
                <a:solidFill>
                  <a:srgbClr val="000000"/>
                </a:solidFill>
                <a:latin typeface="Calibri"/>
                <a:ea typeface="DejaVu Sans" panose="020B0603030804020204"/>
              </a:rPr>
              <a:t>Writable</a:t>
            </a:r>
            <a:r>
              <a:rPr lang="en-IN" sz="2800" b="0" strike="noStrike" spc="-1">
                <a:solidFill>
                  <a:srgbClr val="000000"/>
                </a:solidFill>
                <a:latin typeface="Calibri"/>
                <a:ea typeface="DejaVu Sans" panose="020B0603030804020204"/>
              </a:rPr>
              <a:t> and </a:t>
            </a:r>
            <a:r>
              <a:rPr lang="en-IN" sz="2800" b="1" strike="noStrike" spc="-1">
                <a:solidFill>
                  <a:srgbClr val="000000"/>
                </a:solidFill>
                <a:latin typeface="Calibri"/>
                <a:ea typeface="DejaVu Sans" panose="020B0603030804020204"/>
              </a:rPr>
              <a:t>java.lang.Comparable</a:t>
            </a:r>
            <a:r>
              <a:rPr lang="en-IN" sz="2800" b="0" strike="noStrike" spc="-1">
                <a:solidFill>
                  <a:srgbClr val="000000"/>
                </a:solidFill>
                <a:latin typeface="Calibri"/>
                <a:ea typeface="DejaVu Sans" panose="020B0603030804020204"/>
              </a:rPr>
              <a:t> interfaces</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RawComparator is also used by hadoop </a:t>
            </a:r>
            <a:r>
              <a:rPr lang="en-IN" sz="2800" b="0" strike="noStrike" spc="-1">
                <a:solidFill>
                  <a:srgbClr val="000000"/>
                </a:solidFill>
                <a:latin typeface="Wingdings"/>
                <a:ea typeface="DejaVu Sans" panose="020B0603030804020204"/>
              </a:rPr>
              <a:t></a:t>
            </a:r>
            <a:r>
              <a:rPr lang="en-IN" sz="2800" b="0" strike="noStrike" spc="-1">
                <a:solidFill>
                  <a:srgbClr val="000000"/>
                </a:solidFill>
                <a:latin typeface="Calibri"/>
                <a:ea typeface="DejaVu Sans" panose="020B0603030804020204"/>
              </a:rPr>
              <a:t> This interface permits implementors to compare records read from a stream without deserializing them into objects, thereby avoiding any overhead of object creation</a:t>
            </a:r>
            <a:endParaRPr lang="en-IN" sz="2800" b="0" strike="noStrike" spc="-1">
              <a:latin typeface="Arial"/>
            </a:endParaRPr>
          </a:p>
          <a:p>
            <a:pPr>
              <a:lnSpc>
                <a:spcPct val="100000"/>
              </a:lnSpc>
            </a:pPr>
            <a:endParaRPr lang="en-IN" sz="2800" b="0" strike="noStrike" spc="-1">
              <a:latin typeface="Arial"/>
            </a:endParaRPr>
          </a:p>
          <a:p>
            <a:pPr>
              <a:lnSpc>
                <a:spcPct val="90000"/>
              </a:lnSpc>
              <a:spcBef>
                <a:spcPts val="1000"/>
              </a:spcBef>
            </a:pPr>
            <a:endParaRPr lang="en-IN" sz="2800" b="0" strike="noStrike" spc="-1">
              <a:latin typeface="Arial"/>
            </a:endParaRPr>
          </a:p>
        </p:txBody>
      </p:sp>
      <p:sp>
        <p:nvSpPr>
          <p:cNvPr id="155"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A8BC99E3-9B47-4F47-AD96-BEF96A325F29}"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56"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4480A196-EBE3-4510-9276-8F781E4A9AB4}" type="slidenum">
              <a:rPr lang="en-IN" sz="1200" b="0" strike="noStrike" spc="-1">
                <a:solidFill>
                  <a:srgbClr val="8B8B8B"/>
                </a:solidFill>
                <a:latin typeface="Calibri"/>
                <a:ea typeface="DejaVu Sans" panose="020B0603030804020204"/>
              </a:rPr>
              <a:t>20</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58"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Hadoop comes with a large selection of </a:t>
            </a:r>
            <a:r>
              <a:rPr lang="en-IN" sz="2800" b="1" strike="noStrike" spc="-1">
                <a:solidFill>
                  <a:srgbClr val="000000"/>
                </a:solidFill>
                <a:latin typeface="Calibri"/>
                <a:ea typeface="DejaVu Sans" panose="020B0603030804020204"/>
              </a:rPr>
              <a:t>Writable classes</a:t>
            </a:r>
            <a:r>
              <a:rPr lang="en-IN" sz="2800" b="0" strike="noStrike" spc="-1">
                <a:solidFill>
                  <a:srgbClr val="000000"/>
                </a:solidFill>
                <a:latin typeface="Calibri"/>
                <a:ea typeface="DejaVu Sans" panose="020B0603030804020204"/>
              </a:rPr>
              <a:t>, which are available in the </a:t>
            </a:r>
            <a:r>
              <a:rPr lang="en-IN" sz="2800" b="1" strike="noStrike" spc="-1">
                <a:solidFill>
                  <a:srgbClr val="000000"/>
                </a:solidFill>
                <a:latin typeface="Calibri"/>
                <a:ea typeface="DejaVu Sans" panose="020B0603030804020204"/>
              </a:rPr>
              <a:t>org.apache.hadoop.io</a:t>
            </a:r>
            <a:r>
              <a:rPr lang="en-IN" sz="2800" b="0" strike="noStrike" spc="-1">
                <a:solidFill>
                  <a:srgbClr val="000000"/>
                </a:solidFill>
                <a:latin typeface="Calibri"/>
                <a:ea typeface="DejaVu Sans" panose="020B0603030804020204"/>
              </a:rPr>
              <a:t> package.</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There are </a:t>
            </a:r>
            <a:r>
              <a:rPr lang="en-IN" sz="2800" b="1" strike="noStrike" spc="-1">
                <a:solidFill>
                  <a:srgbClr val="000000"/>
                </a:solidFill>
                <a:latin typeface="Calibri"/>
                <a:ea typeface="DejaVu Sans" panose="020B0603030804020204"/>
              </a:rPr>
              <a:t>Writable wrappers </a:t>
            </a:r>
            <a:r>
              <a:rPr lang="en-IN" sz="2800" b="0" strike="noStrike" spc="-1">
                <a:solidFill>
                  <a:srgbClr val="000000"/>
                </a:solidFill>
                <a:latin typeface="Calibri"/>
                <a:ea typeface="DejaVu Sans" panose="020B0603030804020204"/>
              </a:rPr>
              <a:t>for all the </a:t>
            </a:r>
            <a:r>
              <a:rPr lang="en-IN" sz="2800" b="1" strike="noStrike" spc="-1">
                <a:solidFill>
                  <a:srgbClr val="000000"/>
                </a:solidFill>
                <a:latin typeface="Calibri"/>
                <a:ea typeface="DejaVu Sans" panose="020B0603030804020204"/>
              </a:rPr>
              <a:t>Java primitive types</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fixed-length  Vs variable-length encoding</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Fixed-length: when the distribution of values are</a:t>
            </a:r>
            <a:endParaRPr lang="en-IN" sz="2400" b="0" strike="noStrike" spc="-1">
              <a:latin typeface="Arial"/>
            </a:endParaRPr>
          </a:p>
          <a:p>
            <a:pPr marL="457200">
              <a:lnSpc>
                <a:spcPct val="90000"/>
              </a:lnSpc>
              <a:spcBef>
                <a:spcPts val="500"/>
              </a:spcBef>
            </a:pPr>
            <a:r>
              <a:rPr lang="en-IN" sz="2400" b="0" strike="noStrike" spc="-1">
                <a:solidFill>
                  <a:srgbClr val="000000"/>
                </a:solidFill>
                <a:latin typeface="Calibri"/>
                <a:ea typeface="DejaVu Sans" panose="020B0603030804020204"/>
              </a:rPr>
              <a:t>Fairly uniform. </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Variable-length: non-uniform distribution</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Text:</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Text is a Writable for UTF-8 sequences.</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 is writable equivalent of java.lang.String</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 uses an </a:t>
            </a:r>
            <a:r>
              <a:rPr lang="en-IN" sz="2400" b="1" strike="noStrike" spc="-1">
                <a:solidFill>
                  <a:srgbClr val="000000"/>
                </a:solidFill>
                <a:latin typeface="Calibri"/>
                <a:ea typeface="DejaVu Sans" panose="020B0603030804020204"/>
              </a:rPr>
              <a:t>Int</a:t>
            </a:r>
            <a:r>
              <a:rPr lang="en-IN" sz="2400" b="0" strike="noStrike" spc="-1">
                <a:solidFill>
                  <a:srgbClr val="000000"/>
                </a:solidFill>
                <a:latin typeface="Calibri"/>
                <a:ea typeface="DejaVu Sans" panose="020B0603030804020204"/>
              </a:rPr>
              <a:t> to store number of bytes in encoding </a:t>
            </a:r>
            <a:endParaRPr lang="en-IN" sz="2400" b="0" strike="noStrike" spc="-1">
              <a:latin typeface="Arial"/>
            </a:endParaRPr>
          </a:p>
        </p:txBody>
      </p:sp>
      <p:sp>
        <p:nvSpPr>
          <p:cNvPr id="159"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C71F9544-EC1E-467F-8F68-3B55ACC64D83}"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60"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4969DDC5-B590-44F0-9957-38AB3F4AA4D1}" type="slidenum">
              <a:rPr lang="en-IN" sz="1200" b="0" strike="noStrike" spc="-1">
                <a:solidFill>
                  <a:srgbClr val="8B8B8B"/>
                </a:solidFill>
                <a:latin typeface="Calibri"/>
                <a:ea typeface="DejaVu Sans" panose="020B0603030804020204"/>
              </a:rPr>
              <a:t>21</a:t>
            </a:fld>
            <a:endParaRPr lang="en-IN" sz="1200" b="0" strike="noStrike" spc="-1">
              <a:latin typeface="Arial"/>
            </a:endParaRPr>
          </a:p>
        </p:txBody>
      </p:sp>
      <p:pic>
        <p:nvPicPr>
          <p:cNvPr id="161" name="Picture 2"/>
          <p:cNvPicPr/>
          <p:nvPr/>
        </p:nvPicPr>
        <p:blipFill>
          <a:blip r:embed="rId2"/>
          <a:stretch>
            <a:fillRect/>
          </a:stretch>
        </p:blipFill>
        <p:spPr>
          <a:xfrm>
            <a:off x="8431200" y="2608200"/>
            <a:ext cx="3759120" cy="3485520"/>
          </a:xfrm>
          <a:prstGeom prst="rect">
            <a:avLst/>
          </a:prstGeom>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63"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BytesWritable:</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BytesWritable is a wrapper for an array of binary data</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Its serialized format is a 4-byte integer field that specifies the number of bytes to follow, followed by the bytes themselves.</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For example, the byte array of length 2 with values 3 and 5 is serialized as a 4-byte integer (00000002) followed by the two bytes from the array (03 and 05):</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BytesWritable is mutable, and its value may be changed by calling its set() method.</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NullWritable:</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NullWritable is a special type of Writable, as it has a zero-length serialization.</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No bytes are written to or read from the stream.</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 is used as a placeholder</a:t>
            </a:r>
            <a:endParaRPr lang="en-IN" sz="2400" b="0" strike="noStrike" spc="-1">
              <a:latin typeface="Arial"/>
            </a:endParaRPr>
          </a:p>
        </p:txBody>
      </p:sp>
      <p:sp>
        <p:nvSpPr>
          <p:cNvPr id="164"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EFD8D558-B191-490D-B22A-05E51E150DE1}"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65"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B21042E7-D069-4BA7-9ECA-40BF74B0D505}" type="slidenum">
              <a:rPr lang="en-IN" sz="1200" b="0" strike="noStrike" spc="-1">
                <a:solidFill>
                  <a:srgbClr val="8B8B8B"/>
                </a:solidFill>
                <a:latin typeface="Calibri"/>
                <a:ea typeface="DejaVu Sans" panose="020B0603030804020204"/>
              </a:rPr>
              <a:t>22</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67"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lnSpcReduction="10000"/>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ObjectWritable and GenericWritable:</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These are general-purpose wrapper for Java primitives, String, enum, Writable, null, or arrays of any of these types.</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 is used in Hadoop RPC to marshal and unmarshal method arguments and return types.</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1" strike="noStrike" spc="-1">
                <a:solidFill>
                  <a:srgbClr val="000000"/>
                </a:solidFill>
                <a:latin typeface="Calibri"/>
                <a:ea typeface="DejaVu Sans" panose="020B0603030804020204"/>
              </a:rPr>
              <a:t>ObjectWritable</a:t>
            </a:r>
            <a:r>
              <a:rPr lang="en-IN" sz="2400" b="0" strike="noStrike" spc="-1">
                <a:solidFill>
                  <a:srgbClr val="000000"/>
                </a:solidFill>
                <a:latin typeface="Calibri"/>
                <a:ea typeface="DejaVu Sans" panose="020B0603030804020204"/>
              </a:rPr>
              <a:t> is useful when a field can be of more than one type</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Writable collections:</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The org.apache.hadoop.io package includes six Writable collection types:</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ArrayWritable</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ArrayPrimitiveWritable</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TwoDArrayWritable</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MapWritable</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SortedMapWritable</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EnumSetWritable</a:t>
            </a:r>
            <a:endParaRPr lang="en-IN" sz="2000" b="0" strike="noStrike" spc="-1">
              <a:latin typeface="Arial"/>
            </a:endParaRPr>
          </a:p>
        </p:txBody>
      </p:sp>
      <p:sp>
        <p:nvSpPr>
          <p:cNvPr id="168"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EFE2FDA8-416A-474D-A544-877A279EA74F}"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69"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F752F9B9-0652-46B2-9F4A-83530312D4FE}" type="slidenum">
              <a:rPr lang="en-IN" sz="1200" b="0" strike="noStrike" spc="-1">
                <a:solidFill>
                  <a:srgbClr val="8B8B8B"/>
                </a:solidFill>
                <a:latin typeface="Calibri"/>
                <a:ea typeface="DejaVu Sans" panose="020B0603030804020204"/>
              </a:rPr>
              <a:t>23</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71"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Implementing custom Writable:</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With a custom Writable, you have full control over the binary representation and the sort order.</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1" strike="noStrike" spc="-1">
                <a:solidFill>
                  <a:srgbClr val="000000"/>
                </a:solidFill>
                <a:latin typeface="Calibri"/>
                <a:ea typeface="DejaVu Sans" panose="020B0603030804020204"/>
              </a:rPr>
              <a:t>CLASS</a:t>
            </a:r>
            <a:endParaRPr lang="en-IN" sz="2400" b="0" strike="noStrike" spc="-1">
              <a:latin typeface="Arial"/>
            </a:endParaRPr>
          </a:p>
        </p:txBody>
      </p:sp>
      <p:sp>
        <p:nvSpPr>
          <p:cNvPr id="172"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FE7B6D64-0E1A-4B44-A427-DC38CB7C9E57}"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73"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E52A24C4-C6C9-402D-A7DF-514938DD8CDA}" type="slidenum">
              <a:rPr lang="en-IN" sz="1200" b="0" strike="noStrike" spc="-1">
                <a:solidFill>
                  <a:srgbClr val="8B8B8B"/>
                </a:solidFill>
                <a:latin typeface="Calibri"/>
                <a:ea typeface="DejaVu Sans" panose="020B0603030804020204"/>
              </a:rPr>
              <a:t>24</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175"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400" b="0" strike="noStrike" spc="-1" dirty="0">
                <a:solidFill>
                  <a:srgbClr val="000000"/>
                </a:solidFill>
                <a:latin typeface="Calibri"/>
                <a:ea typeface="DejaVu Sans" panose="020B0603030804020204"/>
              </a:rPr>
              <a:t>A specialized data structure is needed to hold data for few applications.</a:t>
            </a:r>
            <a:endParaRPr lang="en-IN" sz="2400" b="0" strike="noStrike" spc="-1" dirty="0">
              <a:latin typeface="Arial"/>
            </a:endParaRPr>
          </a:p>
          <a:p>
            <a:pPr marL="228600" indent="-227330">
              <a:lnSpc>
                <a:spcPct val="90000"/>
              </a:lnSpc>
              <a:spcBef>
                <a:spcPts val="1000"/>
              </a:spcBef>
              <a:buClr>
                <a:srgbClr val="000000"/>
              </a:buClr>
              <a:buFont typeface="Arial"/>
              <a:buChar char="•"/>
            </a:pPr>
            <a:r>
              <a:rPr lang="en-IN" sz="2400" b="0" strike="noStrike" spc="-1" dirty="0">
                <a:solidFill>
                  <a:srgbClr val="000000"/>
                </a:solidFill>
                <a:latin typeface="Calibri"/>
                <a:ea typeface="DejaVu Sans" panose="020B0603030804020204"/>
              </a:rPr>
              <a:t>Solution - I: </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Put each blob of binary data into its own file and apply MapReduce based processing</a:t>
            </a:r>
            <a:endParaRPr lang="en-IN" sz="2000" b="0" strike="noStrike" spc="-1" dirty="0">
              <a:latin typeface="Arial"/>
            </a:endParaRPr>
          </a:p>
          <a:p>
            <a:pPr marL="685800" lvl="1"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Limitations:</a:t>
            </a:r>
            <a:endParaRPr lang="en-IN" sz="2000" b="0" strike="noStrike" spc="-1" dirty="0">
              <a:latin typeface="Arial"/>
            </a:endParaRPr>
          </a:p>
          <a:p>
            <a:pPr marL="1143000" lvl="2" indent="-227330">
              <a:lnSpc>
                <a:spcPct val="90000"/>
              </a:lnSpc>
              <a:spcBef>
                <a:spcPts val="500"/>
              </a:spcBef>
              <a:buClr>
                <a:srgbClr val="000000"/>
              </a:buClr>
              <a:buFont typeface="Arial"/>
              <a:buChar char="•"/>
            </a:pPr>
            <a:r>
              <a:rPr lang="en-IN" b="0" strike="noStrike" spc="-1" dirty="0">
                <a:solidFill>
                  <a:srgbClr val="000000"/>
                </a:solidFill>
                <a:latin typeface="Calibri"/>
                <a:ea typeface="DejaVu Sans" panose="020B0603030804020204"/>
              </a:rPr>
              <a:t>It does not scale up.  </a:t>
            </a:r>
            <a:r>
              <a:rPr lang="en-IN" b="0" strike="noStrike" spc="-1" dirty="0">
                <a:solidFill>
                  <a:srgbClr val="000000"/>
                </a:solidFill>
                <a:latin typeface="Wingdings"/>
                <a:ea typeface="DejaVu Sans" panose="020B0603030804020204"/>
              </a:rPr>
              <a:t></a:t>
            </a:r>
            <a:r>
              <a:rPr lang="en-IN" b="0" strike="noStrike" spc="-1" dirty="0">
                <a:solidFill>
                  <a:srgbClr val="000000"/>
                </a:solidFill>
                <a:latin typeface="Calibri"/>
                <a:ea typeface="DejaVu Sans" panose="020B0603030804020204"/>
              </a:rPr>
              <a:t> so it developed a number of </a:t>
            </a:r>
            <a:r>
              <a:rPr lang="en-IN" b="1" strike="noStrike" spc="-1" dirty="0">
                <a:solidFill>
                  <a:srgbClr val="000000"/>
                </a:solidFill>
                <a:latin typeface="Calibri"/>
                <a:ea typeface="DejaVu Sans" panose="020B0603030804020204"/>
              </a:rPr>
              <a:t>higher-level containers </a:t>
            </a:r>
            <a:r>
              <a:rPr lang="en-IN" b="0" strike="noStrike" spc="-1" dirty="0">
                <a:solidFill>
                  <a:srgbClr val="000000"/>
                </a:solidFill>
                <a:latin typeface="Calibri"/>
                <a:ea typeface="DejaVu Sans" panose="020B0603030804020204"/>
              </a:rPr>
              <a:t>for these situations.</a:t>
            </a:r>
            <a:endParaRPr lang="en-IN" b="0" strike="noStrike" spc="-1" dirty="0">
              <a:latin typeface="Arial"/>
            </a:endParaRPr>
          </a:p>
          <a:p>
            <a:pPr marL="228600" indent="-227330">
              <a:lnSpc>
                <a:spcPct val="90000"/>
              </a:lnSpc>
              <a:spcBef>
                <a:spcPts val="1000"/>
              </a:spcBef>
              <a:buClr>
                <a:srgbClr val="000000"/>
              </a:buClr>
              <a:buFont typeface="Arial"/>
              <a:buChar char="•"/>
            </a:pPr>
            <a:r>
              <a:rPr lang="en-IN" sz="2400" b="0" strike="noStrike" spc="-1" dirty="0">
                <a:solidFill>
                  <a:srgbClr val="000000"/>
                </a:solidFill>
                <a:latin typeface="Calibri"/>
                <a:ea typeface="DejaVu Sans" panose="020B0603030804020204"/>
              </a:rPr>
              <a:t>Scenario:</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Imagine a </a:t>
            </a:r>
            <a:r>
              <a:rPr lang="en-IN" sz="2000" b="0" strike="noStrike" spc="-1" dirty="0" err="1">
                <a:solidFill>
                  <a:srgbClr val="000000"/>
                </a:solidFill>
                <a:latin typeface="Calibri"/>
                <a:ea typeface="DejaVu Sans" panose="020B0603030804020204"/>
              </a:rPr>
              <a:t>logfile</a:t>
            </a:r>
            <a:r>
              <a:rPr lang="en-IN" sz="2000" b="0" strike="noStrike" spc="-1" dirty="0">
                <a:solidFill>
                  <a:srgbClr val="000000"/>
                </a:solidFill>
                <a:latin typeface="Calibri"/>
                <a:ea typeface="DejaVu Sans" panose="020B0603030804020204"/>
              </a:rPr>
              <a:t>, where each log record is a new line of text. If you want to log binary types, plain text isn’t a suitable format.</a:t>
            </a:r>
            <a:endParaRPr lang="en-IN" sz="2000" b="0" strike="noStrike" spc="-1" dirty="0">
              <a:latin typeface="Arial"/>
            </a:endParaRPr>
          </a:p>
          <a:p>
            <a:pPr marL="228600" indent="-227330">
              <a:lnSpc>
                <a:spcPct val="90000"/>
              </a:lnSpc>
              <a:spcBef>
                <a:spcPts val="1000"/>
              </a:spcBef>
              <a:buClr>
                <a:srgbClr val="000000"/>
              </a:buClr>
              <a:buFont typeface="Arial"/>
              <a:buChar char="•"/>
            </a:pPr>
            <a:r>
              <a:rPr lang="en-IN" sz="2400" b="1" strike="noStrike" spc="-1" dirty="0">
                <a:solidFill>
                  <a:srgbClr val="000000"/>
                </a:solidFill>
                <a:latin typeface="Calibri"/>
                <a:ea typeface="DejaVu Sans" panose="020B0603030804020204"/>
              </a:rPr>
              <a:t>Hadoop’s </a:t>
            </a:r>
            <a:r>
              <a:rPr lang="en-IN" sz="2400" b="1" strike="noStrike" spc="-1" dirty="0" err="1">
                <a:solidFill>
                  <a:srgbClr val="000000"/>
                </a:solidFill>
                <a:latin typeface="Calibri"/>
                <a:ea typeface="DejaVu Sans" panose="020B0603030804020204"/>
              </a:rPr>
              <a:t>SequenceFile</a:t>
            </a:r>
            <a:r>
              <a:rPr lang="en-IN" sz="2400" b="1" strike="noStrike" spc="-1" dirty="0">
                <a:solidFill>
                  <a:srgbClr val="000000"/>
                </a:solidFill>
                <a:latin typeface="Calibri"/>
                <a:ea typeface="DejaVu Sans" panose="020B0603030804020204"/>
              </a:rPr>
              <a:t> class </a:t>
            </a:r>
            <a:r>
              <a:rPr lang="en-IN" sz="2400" b="0" strike="noStrike" spc="-1" dirty="0">
                <a:solidFill>
                  <a:srgbClr val="000000"/>
                </a:solidFill>
                <a:latin typeface="Calibri"/>
                <a:ea typeface="DejaVu Sans" panose="020B0603030804020204"/>
              </a:rPr>
              <a:t>fits in this situation, providing a </a:t>
            </a:r>
            <a:r>
              <a:rPr lang="en-IN" sz="2400" b="1" strike="noStrike" spc="-1" dirty="0">
                <a:solidFill>
                  <a:srgbClr val="000000"/>
                </a:solidFill>
                <a:latin typeface="Calibri"/>
                <a:ea typeface="DejaVu Sans" panose="020B0603030804020204"/>
              </a:rPr>
              <a:t>persistent data structure </a:t>
            </a:r>
            <a:r>
              <a:rPr lang="en-IN" sz="2400" b="0" strike="noStrike" spc="-1" dirty="0">
                <a:solidFill>
                  <a:srgbClr val="000000"/>
                </a:solidFill>
                <a:latin typeface="Calibri"/>
                <a:ea typeface="DejaVu Sans" panose="020B0603030804020204"/>
              </a:rPr>
              <a:t>for </a:t>
            </a:r>
            <a:r>
              <a:rPr lang="en-IN" sz="2400" b="1" strike="noStrike" spc="-1" dirty="0">
                <a:solidFill>
                  <a:srgbClr val="000000"/>
                </a:solidFill>
                <a:latin typeface="Calibri"/>
                <a:ea typeface="DejaVu Sans" panose="020B0603030804020204"/>
              </a:rPr>
              <a:t>binary key-value pairs</a:t>
            </a:r>
            <a:r>
              <a:rPr lang="en-IN" sz="2400" b="0" strike="noStrike" spc="-1" dirty="0">
                <a:solidFill>
                  <a:srgbClr val="000000"/>
                </a:solidFill>
                <a:latin typeface="Calibri"/>
                <a:ea typeface="DejaVu Sans" panose="020B0603030804020204"/>
              </a:rPr>
              <a:t>.</a:t>
            </a:r>
            <a:endParaRPr lang="en-IN" sz="2400" b="0" strike="noStrike" spc="-1" dirty="0">
              <a:latin typeface="Arial"/>
            </a:endParaRPr>
          </a:p>
          <a:p>
            <a:pPr marL="228600" indent="-227330">
              <a:lnSpc>
                <a:spcPct val="90000"/>
              </a:lnSpc>
              <a:spcBef>
                <a:spcPts val="1000"/>
              </a:spcBef>
              <a:buClr>
                <a:srgbClr val="000000"/>
              </a:buClr>
              <a:buFont typeface="Arial"/>
              <a:buChar char="•"/>
            </a:pPr>
            <a:r>
              <a:rPr lang="en-IN" sz="2400" b="1" strike="noStrike" spc="-1" dirty="0">
                <a:solidFill>
                  <a:srgbClr val="000000"/>
                </a:solidFill>
                <a:latin typeface="Calibri"/>
                <a:ea typeface="DejaVu Sans" panose="020B0603030804020204"/>
              </a:rPr>
              <a:t>It also work well as containers for smaller files</a:t>
            </a:r>
            <a:endParaRPr lang="en-IN" sz="2400" b="0" strike="noStrike" spc="-1" dirty="0">
              <a:latin typeface="Arial"/>
            </a:endParaRPr>
          </a:p>
          <a:p>
            <a:pPr>
              <a:lnSpc>
                <a:spcPct val="100000"/>
              </a:lnSpc>
            </a:pPr>
            <a:endParaRPr lang="en-IN" sz="2400" b="0" strike="noStrike" spc="-1" dirty="0">
              <a:latin typeface="Arial"/>
            </a:endParaRPr>
          </a:p>
        </p:txBody>
      </p:sp>
      <p:sp>
        <p:nvSpPr>
          <p:cNvPr id="176"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9202420B-3783-461A-8947-B121B13FCB00}"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77"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2EC95289-49E6-4BB2-8C28-5298135AB55C}" type="slidenum">
              <a:rPr lang="en-IN" sz="1200" b="0" strike="noStrike" spc="-1">
                <a:solidFill>
                  <a:srgbClr val="8B8B8B"/>
                </a:solidFill>
                <a:latin typeface="Calibri"/>
                <a:ea typeface="DejaVu Sans" panose="020B0603030804020204"/>
              </a:rPr>
              <a:t>25</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179"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lnSpcReduction="10000"/>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One of its </a:t>
            </a:r>
            <a:r>
              <a:rPr lang="en-IN" sz="2800" b="1" strike="noStrike" spc="-1">
                <a:solidFill>
                  <a:srgbClr val="000000"/>
                </a:solidFill>
                <a:latin typeface="Calibri"/>
                <a:ea typeface="DejaVu Sans" panose="020B0603030804020204"/>
              </a:rPr>
              <a:t>createWriter() </a:t>
            </a:r>
            <a:r>
              <a:rPr lang="en-IN" sz="2800" b="0" strike="noStrike" spc="-1">
                <a:solidFill>
                  <a:srgbClr val="000000"/>
                </a:solidFill>
                <a:latin typeface="Calibri"/>
                <a:ea typeface="DejaVu Sans" panose="020B0603030804020204"/>
              </a:rPr>
              <a:t>static methods is used to create SequenceFile. </a:t>
            </a:r>
            <a:r>
              <a:rPr lang="en-IN" sz="2800" b="0" strike="noStrike" spc="-1">
                <a:solidFill>
                  <a:srgbClr val="000000"/>
                </a:solidFill>
                <a:latin typeface="Wingdings"/>
                <a:ea typeface="DejaVu Sans" panose="020B0603030804020204"/>
              </a:rPr>
              <a:t></a:t>
            </a:r>
            <a:r>
              <a:rPr lang="en-IN" sz="2800" b="0" strike="noStrike" spc="-1">
                <a:solidFill>
                  <a:srgbClr val="000000"/>
                </a:solidFill>
                <a:latin typeface="Calibri"/>
                <a:ea typeface="DejaVu Sans" panose="020B0603030804020204"/>
              </a:rPr>
              <a:t> it returns a SequenceFile.Writer instance.</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There are several overloaded versions, but they all requires</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specify a stream to write to</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a Configuration object</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the key and value types</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Optional arguments include the compression type and codec, a Progressable callback to be informed of write progress, and a Metadata instance to be stored in the SequenceFile header.</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The keys and values stored in a SequenceFile do not necessarily need to be Writable. </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Any types that can be serialized and deserialized by a Serialization may be used.</a:t>
            </a:r>
            <a:endParaRPr lang="en-IN" sz="2800" b="0" strike="noStrike" spc="-1">
              <a:latin typeface="Arial"/>
            </a:endParaRPr>
          </a:p>
        </p:txBody>
      </p:sp>
      <p:sp>
        <p:nvSpPr>
          <p:cNvPr id="180"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E863737B-37C7-4AB9-A009-A4F00034C2D0}"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81"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2D98297B-D852-4E3C-AE2F-832E5508F472}" type="slidenum">
              <a:rPr lang="en-IN" sz="1200" b="0" strike="noStrike" spc="-1">
                <a:solidFill>
                  <a:srgbClr val="8B8B8B"/>
                </a:solidFill>
                <a:latin typeface="Calibri"/>
                <a:ea typeface="DejaVu Sans" panose="020B0603030804020204"/>
              </a:rPr>
              <a:t>26</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183"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append() </a:t>
            </a:r>
            <a:r>
              <a:rPr lang="en-IN" sz="2800" b="0" strike="noStrike" spc="-1">
                <a:solidFill>
                  <a:srgbClr val="000000"/>
                </a:solidFill>
                <a:latin typeface="Calibri"/>
                <a:ea typeface="DejaVu Sans" panose="020B0603030804020204"/>
              </a:rPr>
              <a:t>method is used to write key-value pairs after having a instance of SequenceFile.Writer.</a:t>
            </a:r>
            <a:endParaRPr lang="en-IN" sz="2800" b="0" strike="noStrike" spc="-1">
              <a:latin typeface="Arial"/>
            </a:endParaRPr>
          </a:p>
          <a:p>
            <a:pPr>
              <a:lnSpc>
                <a:spcPct val="90000"/>
              </a:lnSpc>
              <a:spcBef>
                <a:spcPts val="1000"/>
              </a:spcBef>
            </a:pP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Simple and abstract way of using SequenceFile format for writing</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SequenceFile.Writer writer = null;</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writer = SequenceFile.createWriter(fs, conf, path, key.getClass(), value.getClass());</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writer.append(key, value);</a:t>
            </a:r>
            <a:endParaRPr lang="en-IN" sz="2800" b="0" strike="noStrike" spc="-1">
              <a:latin typeface="Arial"/>
            </a:endParaRPr>
          </a:p>
          <a:p>
            <a:pPr>
              <a:lnSpc>
                <a:spcPct val="90000"/>
              </a:lnSpc>
              <a:spcBef>
                <a:spcPts val="1000"/>
              </a:spcBef>
            </a:pP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Example in the text book:: Page No: 128</a:t>
            </a:r>
            <a:endParaRPr lang="en-IN" sz="2800" b="0" strike="noStrike" spc="-1">
              <a:latin typeface="Arial"/>
            </a:endParaRPr>
          </a:p>
        </p:txBody>
      </p:sp>
      <p:sp>
        <p:nvSpPr>
          <p:cNvPr id="184"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87ACF7CA-36BE-4388-8FBB-BE046267D3EA}"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85"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1D726C25-DF2C-408D-A2C8-18205116F7E0}" type="slidenum">
              <a:rPr lang="en-IN" sz="1200" b="0" strike="noStrike" spc="-1">
                <a:solidFill>
                  <a:srgbClr val="8B8B8B"/>
                </a:solidFill>
                <a:latin typeface="Calibri"/>
                <a:ea typeface="DejaVu Sans" panose="020B0603030804020204"/>
              </a:rPr>
              <a:t>27</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187"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Reading a sequence File:</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 uses instance of SequenceFile.Reader and iterates over the records using next() method</a:t>
            </a:r>
            <a:r>
              <a:rPr lang="en-IN" sz="2400" b="1" strike="noStrike" spc="-1">
                <a:solidFill>
                  <a:srgbClr val="000000"/>
                </a:solidFill>
                <a:latin typeface="Calibri"/>
                <a:ea typeface="DejaVu Sans" panose="020B0603030804020204"/>
              </a:rPr>
              <a:t>s</a:t>
            </a:r>
            <a:r>
              <a:rPr lang="en-IN" sz="2400" b="0" strike="noStrike" spc="-1">
                <a:solidFill>
                  <a:srgbClr val="000000"/>
                </a:solidFill>
                <a:latin typeface="Calibri"/>
                <a:ea typeface="DejaVu Sans" panose="020B0603030804020204"/>
              </a:rPr>
              <a:t> </a:t>
            </a:r>
            <a:r>
              <a:rPr lang="en-IN" sz="2400" b="0" strike="noStrike" spc="-1">
                <a:solidFill>
                  <a:srgbClr val="000000"/>
                </a:solidFill>
                <a:latin typeface="Wingdings"/>
                <a:ea typeface="DejaVu Sans" panose="020B0603030804020204"/>
              </a:rPr>
              <a:t></a:t>
            </a:r>
            <a:r>
              <a:rPr lang="en-IN" sz="2400" b="0" strike="noStrike" spc="-1">
                <a:solidFill>
                  <a:srgbClr val="000000"/>
                </a:solidFill>
                <a:latin typeface="Calibri"/>
                <a:ea typeface="DejaVu Sans" panose="020B0603030804020204"/>
              </a:rPr>
              <a:t>  Which one you use depends on the serialization framework you are using.</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If you </a:t>
            </a:r>
            <a:r>
              <a:rPr lang="en-IN" sz="2400" b="1" strike="noStrike" spc="-1">
                <a:solidFill>
                  <a:srgbClr val="000000"/>
                </a:solidFill>
                <a:latin typeface="Calibri"/>
                <a:ea typeface="DejaVu Sans" panose="020B0603030804020204"/>
              </a:rPr>
              <a:t>are using Writable types</a:t>
            </a:r>
            <a:r>
              <a:rPr lang="en-IN" sz="2400" b="0" strike="noStrike" spc="-1">
                <a:solidFill>
                  <a:srgbClr val="000000"/>
                </a:solidFill>
                <a:latin typeface="Calibri"/>
                <a:ea typeface="DejaVu Sans" panose="020B0603030804020204"/>
              </a:rPr>
              <a:t>, you can use the next() method that takes a key and a value argument, and reads the next key and value in the stream into these variables </a:t>
            </a:r>
            <a:r>
              <a:rPr lang="en-IN" sz="2400" b="0" strike="noStrike" spc="-1">
                <a:solidFill>
                  <a:srgbClr val="000000"/>
                </a:solidFill>
                <a:latin typeface="Wingdings"/>
                <a:ea typeface="DejaVu Sans" panose="020B0603030804020204"/>
              </a:rPr>
              <a:t></a:t>
            </a:r>
            <a:r>
              <a:rPr lang="en-IN" sz="2400" b="0" strike="noStrike" spc="-1">
                <a:solidFill>
                  <a:srgbClr val="000000"/>
                </a:solidFill>
                <a:latin typeface="Calibri"/>
                <a:ea typeface="DejaVu Sans" panose="020B0603030804020204"/>
              </a:rPr>
              <a:t> </a:t>
            </a:r>
            <a:r>
              <a:rPr lang="en-IN" sz="2400" b="1" strike="noStrike" spc="-1">
                <a:solidFill>
                  <a:srgbClr val="000000"/>
                </a:solidFill>
                <a:latin typeface="Calibri"/>
                <a:ea typeface="DejaVu Sans" panose="020B0603030804020204"/>
              </a:rPr>
              <a:t>public boolean next(Writable key, Writable val)</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For other, </a:t>
            </a:r>
            <a:r>
              <a:rPr lang="en-IN" sz="2400" b="1" strike="noStrike" spc="-1">
                <a:solidFill>
                  <a:srgbClr val="000000"/>
                </a:solidFill>
                <a:latin typeface="Calibri"/>
                <a:ea typeface="DejaVu Sans" panose="020B0603030804020204"/>
              </a:rPr>
              <a:t>nonWritable serialization frameworks</a:t>
            </a:r>
            <a:r>
              <a:rPr lang="en-IN" sz="2400" b="0" strike="noStrike" spc="-1">
                <a:solidFill>
                  <a:srgbClr val="000000"/>
                </a:solidFill>
                <a:latin typeface="Calibri"/>
                <a:ea typeface="DejaVu Sans" panose="020B0603030804020204"/>
              </a:rPr>
              <a:t>, it can use following  two methods:</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1" strike="noStrike" spc="-1">
                <a:solidFill>
                  <a:srgbClr val="000000"/>
                </a:solidFill>
                <a:latin typeface="Calibri"/>
                <a:ea typeface="DejaVu Sans" panose="020B0603030804020204"/>
              </a:rPr>
              <a:t>public Object next(Object key) throws IOException</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1" strike="noStrike" spc="-1">
                <a:solidFill>
                  <a:srgbClr val="000000"/>
                </a:solidFill>
                <a:latin typeface="Calibri"/>
                <a:ea typeface="DejaVu Sans" panose="020B0603030804020204"/>
              </a:rPr>
              <a:t>public Object getCurrentValue(Object val) throws IOException </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types are discovered from the </a:t>
            </a:r>
            <a:r>
              <a:rPr lang="en-IN" sz="2400" b="1" strike="noStrike" spc="-1">
                <a:solidFill>
                  <a:srgbClr val="000000"/>
                </a:solidFill>
                <a:latin typeface="Calibri"/>
                <a:ea typeface="DejaVu Sans" panose="020B0603030804020204"/>
              </a:rPr>
              <a:t>Sequence File.Reader </a:t>
            </a:r>
            <a:r>
              <a:rPr lang="en-IN" sz="2400" b="0" strike="noStrike" spc="-1">
                <a:solidFill>
                  <a:srgbClr val="000000"/>
                </a:solidFill>
                <a:latin typeface="Calibri"/>
                <a:ea typeface="DejaVu Sans" panose="020B0603030804020204"/>
              </a:rPr>
              <a:t>via calls to getKeyClass() and getValueClass(), then ReflectionUtils is used to create an instance for the key and an instance for the value</a:t>
            </a:r>
            <a:endParaRPr lang="en-IN" sz="2400" b="0" strike="noStrike" spc="-1">
              <a:latin typeface="Arial"/>
            </a:endParaRPr>
          </a:p>
        </p:txBody>
      </p:sp>
      <p:sp>
        <p:nvSpPr>
          <p:cNvPr id="188"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3A4B4755-2ACE-41B2-813F-FF949A89FC4B}"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89"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FB90A5E8-AA65-4A64-BF70-6D0D93856657}" type="slidenum">
              <a:rPr lang="en-IN" sz="1200" b="0" strike="noStrike" spc="-1">
                <a:solidFill>
                  <a:srgbClr val="8B8B8B"/>
                </a:solidFill>
                <a:latin typeface="Calibri"/>
                <a:ea typeface="DejaVu Sans" panose="020B0603030804020204"/>
              </a:rPr>
              <a:t>28</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191"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lnSpcReduction="10000"/>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Reading a sequence File:</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Example in Page No: 130</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Another feature of the program is that it displays </a:t>
            </a:r>
            <a:r>
              <a:rPr lang="en-IN" sz="2800" b="1" strike="noStrike" spc="-1">
                <a:solidFill>
                  <a:srgbClr val="000000"/>
                </a:solidFill>
                <a:latin typeface="Calibri"/>
                <a:ea typeface="DejaVu Sans" panose="020B0603030804020204"/>
              </a:rPr>
              <a:t>the position of the sync points</a:t>
            </a:r>
            <a:r>
              <a:rPr lang="en-IN" sz="2800" b="0" strike="noStrike" spc="-1">
                <a:solidFill>
                  <a:srgbClr val="000000"/>
                </a:solidFill>
                <a:latin typeface="Calibri"/>
                <a:ea typeface="DejaVu Sans" panose="020B0603030804020204"/>
              </a:rPr>
              <a:t> in the sequence file.</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A </a:t>
            </a:r>
            <a:r>
              <a:rPr lang="en-IN" sz="2800" b="1" strike="noStrike" spc="-1">
                <a:solidFill>
                  <a:srgbClr val="000000"/>
                </a:solidFill>
                <a:latin typeface="Calibri"/>
                <a:ea typeface="DejaVu Sans" panose="020B0603030804020204"/>
              </a:rPr>
              <a:t>sync point </a:t>
            </a:r>
            <a:r>
              <a:rPr lang="en-IN" sz="2800" b="0" strike="noStrike" spc="-1">
                <a:solidFill>
                  <a:srgbClr val="000000"/>
                </a:solidFill>
                <a:latin typeface="Calibri"/>
                <a:ea typeface="DejaVu Sans" panose="020B0603030804020204"/>
              </a:rPr>
              <a:t>is a point in the stream that can be used to </a:t>
            </a:r>
            <a:r>
              <a:rPr lang="en-IN" sz="2800" b="1" strike="noStrike" spc="-1">
                <a:solidFill>
                  <a:srgbClr val="000000"/>
                </a:solidFill>
                <a:latin typeface="Calibri"/>
                <a:ea typeface="DejaVu Sans" panose="020B0603030804020204"/>
              </a:rPr>
              <a:t>resynchronize</a:t>
            </a:r>
            <a:r>
              <a:rPr lang="en-IN" sz="2800" b="0" strike="noStrike" spc="-1">
                <a:solidFill>
                  <a:srgbClr val="000000"/>
                </a:solidFill>
                <a:latin typeface="Calibri"/>
                <a:ea typeface="DejaVu Sans" panose="020B0603030804020204"/>
              </a:rPr>
              <a:t> with a record boundary if the reader is “lost”—for example, after seeking to an arbitrary position in the stream. </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Sync points are recorded by SequenceFile.Writer, which inserts a special entry to mark the </a:t>
            </a:r>
            <a:r>
              <a:rPr lang="en-IN" sz="2800" b="1" strike="noStrike" spc="-1">
                <a:solidFill>
                  <a:srgbClr val="000000"/>
                </a:solidFill>
                <a:latin typeface="Calibri"/>
                <a:ea typeface="DejaVu Sans" panose="020B0603030804020204"/>
              </a:rPr>
              <a:t>sync point </a:t>
            </a:r>
            <a:r>
              <a:rPr lang="en-IN" sz="2800" b="0" strike="noStrike" spc="-1">
                <a:solidFill>
                  <a:srgbClr val="000000"/>
                </a:solidFill>
                <a:latin typeface="Calibri"/>
                <a:ea typeface="DejaVu Sans" panose="020B0603030804020204"/>
              </a:rPr>
              <a:t>every few records as a sequence file is being written. </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Such entries are small enough to incur only a modest storage overhead—less than 1%. </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Sync points always align with record boundaries.</a:t>
            </a:r>
            <a:endParaRPr lang="en-IN" sz="2800" b="0" strike="noStrike" spc="-1">
              <a:latin typeface="Arial"/>
            </a:endParaRPr>
          </a:p>
        </p:txBody>
      </p:sp>
      <p:sp>
        <p:nvSpPr>
          <p:cNvPr id="192"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21DA35F9-C916-4D57-BF9A-855D4364BB09}"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93"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CEE96657-CC90-4FEE-BD69-649AAC3BDD57}" type="slidenum">
              <a:rPr lang="en-IN" sz="1200" b="0" strike="noStrike" spc="-1">
                <a:solidFill>
                  <a:srgbClr val="8B8B8B"/>
                </a:solidFill>
                <a:latin typeface="Calibri"/>
                <a:ea typeface="DejaVu Sans" panose="020B0603030804020204"/>
              </a:rPr>
              <a:t>29</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83"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28600" indent="-227330">
              <a:lnSpc>
                <a:spcPct val="90000"/>
              </a:lnSpc>
              <a:spcBef>
                <a:spcPts val="1000"/>
              </a:spcBef>
              <a:buClr>
                <a:srgbClr val="000000"/>
              </a:buClr>
              <a:buFont typeface="Arial"/>
              <a:buChar char="•"/>
            </a:pPr>
            <a:r>
              <a:rPr lang="en-IN" sz="2400" b="0" strike="noStrike" spc="-1">
                <a:solidFill>
                  <a:srgbClr val="000000"/>
                </a:solidFill>
                <a:latin typeface="Calibri"/>
                <a:ea typeface="DejaVu Sans" panose="020B0603030804020204"/>
              </a:rPr>
              <a:t>Datanodes are responsible for verifying the data they receive before storing the data and its checksum.</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400" b="0" strike="noStrike" spc="-1">
                <a:solidFill>
                  <a:srgbClr val="000000"/>
                </a:solidFill>
                <a:latin typeface="Calibri"/>
                <a:ea typeface="DejaVu Sans" panose="020B0603030804020204"/>
              </a:rPr>
              <a:t>When clients read data from datanodes, they verify checksums as well, comparing them with the ones stored at the datanodes.</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400" b="0" strike="noStrike" spc="-1">
                <a:solidFill>
                  <a:srgbClr val="000000"/>
                </a:solidFill>
                <a:latin typeface="Calibri"/>
                <a:ea typeface="DejaVu Sans" panose="020B0603030804020204"/>
              </a:rPr>
              <a:t>Each datanode keeps a persistent log of checksum verifications, so it knows the last time each of its block was verified.</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400" b="0" strike="noStrike" spc="-1">
                <a:solidFill>
                  <a:srgbClr val="000000"/>
                </a:solidFill>
                <a:latin typeface="Calibri"/>
                <a:ea typeface="DejaVu Sans" panose="020B0603030804020204"/>
              </a:rPr>
              <a:t>When the client verifies a block, it tells the datanode, which updates its log. </a:t>
            </a:r>
            <a:r>
              <a:rPr lang="en-IN" sz="2400" b="0" strike="noStrike" spc="-1">
                <a:solidFill>
                  <a:srgbClr val="000000"/>
                </a:solidFill>
                <a:latin typeface="Wingdings"/>
                <a:ea typeface="DejaVu Sans" panose="020B0603030804020204"/>
              </a:rPr>
              <a:t></a:t>
            </a:r>
            <a:r>
              <a:rPr lang="en-IN" sz="2400" b="0" strike="noStrike" spc="-1">
                <a:solidFill>
                  <a:srgbClr val="000000"/>
                </a:solidFill>
                <a:latin typeface="Calibri"/>
                <a:ea typeface="DejaVu Sans" panose="020B0603030804020204"/>
              </a:rPr>
              <a:t> helps to identify the bad disks</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400" b="1" strike="noStrike" spc="-1">
                <a:solidFill>
                  <a:srgbClr val="000000"/>
                </a:solidFill>
                <a:latin typeface="Calibri"/>
                <a:ea typeface="DejaVu Sans" panose="020B0603030804020204"/>
              </a:rPr>
              <a:t>DataBlockScanner </a:t>
            </a:r>
            <a:r>
              <a:rPr lang="en-IN" sz="2400" b="0" strike="noStrike" spc="-1">
                <a:solidFill>
                  <a:srgbClr val="000000"/>
                </a:solidFill>
                <a:latin typeface="Calibri"/>
                <a:ea typeface="DejaVu Sans" panose="020B0603030804020204"/>
              </a:rPr>
              <a:t>thread runs periodically at background.</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 </a:t>
            </a:r>
            <a:endParaRPr lang="en-IN" sz="2800" b="0" strike="noStrike" spc="-1">
              <a:latin typeface="Arial"/>
            </a:endParaRPr>
          </a:p>
          <a:p>
            <a:pPr>
              <a:lnSpc>
                <a:spcPct val="100000"/>
              </a:lnSpc>
            </a:pPr>
            <a:endParaRPr lang="en-IN" sz="2800" b="0" strike="noStrike" spc="-1">
              <a:latin typeface="Arial"/>
            </a:endParaRPr>
          </a:p>
        </p:txBody>
      </p:sp>
      <p:sp>
        <p:nvSpPr>
          <p:cNvPr id="84"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41493308-650A-4C09-AF00-AC16328592E3}"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85"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43161804-99B2-40A3-94B6-5BB2ACBCCC48}" type="slidenum">
              <a:rPr lang="en-IN" sz="1200" b="0" strike="noStrike" spc="-1">
                <a:solidFill>
                  <a:srgbClr val="8B8B8B"/>
                </a:solidFill>
                <a:latin typeface="Calibri"/>
                <a:ea typeface="DejaVu Sans" panose="020B0603030804020204"/>
              </a:rPr>
              <a:t>3</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195"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92500"/>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two ways to seek to a given position in a sequence file:</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seek(long </a:t>
            </a:r>
            <a:r>
              <a:rPr lang="en-IN" sz="2400" b="1" strike="noStrike" spc="-1">
                <a:solidFill>
                  <a:srgbClr val="000000"/>
                </a:solidFill>
                <a:latin typeface="Calibri"/>
                <a:ea typeface="DejaVu Sans" panose="020B0603030804020204"/>
              </a:rPr>
              <a:t>pos</a:t>
            </a:r>
            <a:r>
              <a:rPr lang="en-IN" sz="2400" b="0" strike="noStrike" spc="-1">
                <a:solidFill>
                  <a:srgbClr val="000000"/>
                </a:solidFill>
                <a:latin typeface="Calibri"/>
                <a:ea typeface="DejaVu Sans" panose="020B0603030804020204"/>
              </a:rPr>
              <a:t>) - positions the reader at the given point in the file. </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next() method fails if the </a:t>
            </a:r>
            <a:r>
              <a:rPr lang="en-IN" sz="2000" b="1" strike="noStrike" spc="-1">
                <a:solidFill>
                  <a:srgbClr val="000000"/>
                </a:solidFill>
                <a:latin typeface="Calibri"/>
                <a:ea typeface="DejaVu Sans" panose="020B0603030804020204"/>
              </a:rPr>
              <a:t>pos</a:t>
            </a:r>
            <a:r>
              <a:rPr lang="en-IN" sz="2000" b="0" strike="noStrike" spc="-1">
                <a:solidFill>
                  <a:srgbClr val="000000"/>
                </a:solidFill>
                <a:latin typeface="Calibri"/>
                <a:ea typeface="DejaVu Sans" panose="020B0603030804020204"/>
              </a:rPr>
              <a:t> is not a record boundary.</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sync(long pos) - positions the reader at the next sync point after position. we can call sync() with any position in the stream—a non-record boundary, for example—and the reader will reestablish itself at the next sync point so reading can continue.</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SequenceFile.Writer has a method called sync() for inserting a sync point at the current position in the stream.</a:t>
            </a: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hadoop fs command has a </a:t>
            </a:r>
            <a:r>
              <a:rPr lang="en-IN" sz="2800" b="1" strike="noStrike" spc="-1">
                <a:solidFill>
                  <a:srgbClr val="FF0000"/>
                </a:solidFill>
                <a:latin typeface="Calibri"/>
                <a:ea typeface="DejaVu Sans" panose="020B0603030804020204"/>
              </a:rPr>
              <a:t>-text </a:t>
            </a:r>
            <a:r>
              <a:rPr lang="en-IN" sz="2800" b="0" strike="noStrike" spc="-1">
                <a:solidFill>
                  <a:srgbClr val="000000"/>
                </a:solidFill>
                <a:latin typeface="Calibri"/>
                <a:ea typeface="DejaVu Sans" panose="020B0603030804020204"/>
              </a:rPr>
              <a:t>option to display sequence files in textual form.</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 can attempt to detect the type of the file and appropriately convert it to text. </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 can recognize gzipped files and sequence files; other- wise, it assumes the input is plain text.</a:t>
            </a:r>
            <a:endParaRPr lang="en-IN" sz="2400" b="0" strike="noStrike" spc="-1">
              <a:latin typeface="Arial"/>
            </a:endParaRPr>
          </a:p>
        </p:txBody>
      </p:sp>
      <p:sp>
        <p:nvSpPr>
          <p:cNvPr id="196"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51C000D0-EF22-4611-BE15-D90CD23A689C}"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97"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7C8B9BBB-0D85-4B4C-9B65-CB47F3DC7477}" type="slidenum">
              <a:rPr lang="en-IN" sz="1200" b="0" strike="noStrike" spc="-1">
                <a:solidFill>
                  <a:srgbClr val="8B8B8B"/>
                </a:solidFill>
                <a:latin typeface="Calibri"/>
                <a:ea typeface="DejaVu Sans" panose="020B0603030804020204"/>
              </a:rPr>
              <a:t>30</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199" name="CustomShape 2"/>
          <p:cNvSpPr/>
          <p:nvPr/>
        </p:nvSpPr>
        <p:spPr>
          <a:xfrm>
            <a:off x="1458720" y="1224720"/>
            <a:ext cx="105141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Sorting and Merging SequenceFiles:</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1" strike="noStrike" spc="-1">
                <a:solidFill>
                  <a:srgbClr val="000000"/>
                </a:solidFill>
                <a:latin typeface="Calibri"/>
                <a:ea typeface="DejaVu Sans" panose="020B0603030804020204"/>
              </a:rPr>
              <a:t> SequenceFile.Sorter </a:t>
            </a:r>
            <a:r>
              <a:rPr lang="en-IN" sz="2400" b="0" strike="noStrike" spc="-1">
                <a:solidFill>
                  <a:srgbClr val="000000"/>
                </a:solidFill>
                <a:latin typeface="Calibri"/>
                <a:ea typeface="DejaVu Sans" panose="020B0603030804020204"/>
              </a:rPr>
              <a:t>class that has a number of sort() and merge() methods, which are used to sort/merge in MapReduce.</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The SequenceFile format:</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A sequence file consists of a </a:t>
            </a:r>
            <a:r>
              <a:rPr lang="en-IN" sz="2400" b="1" strike="noStrike" spc="-1">
                <a:solidFill>
                  <a:srgbClr val="000000"/>
                </a:solidFill>
                <a:latin typeface="Calibri"/>
                <a:ea typeface="DejaVu Sans" panose="020B0603030804020204"/>
              </a:rPr>
              <a:t>header</a:t>
            </a:r>
            <a:r>
              <a:rPr lang="en-IN" sz="2400" b="0" strike="noStrike" spc="-1">
                <a:solidFill>
                  <a:srgbClr val="000000"/>
                </a:solidFill>
                <a:latin typeface="Calibri"/>
                <a:ea typeface="DejaVu Sans" panose="020B0603030804020204"/>
              </a:rPr>
              <a:t> followed by </a:t>
            </a:r>
            <a:r>
              <a:rPr lang="en-IN" sz="2400" b="1" strike="noStrike" spc="-1">
                <a:solidFill>
                  <a:srgbClr val="000000"/>
                </a:solidFill>
                <a:latin typeface="Calibri"/>
                <a:ea typeface="DejaVu Sans" panose="020B0603030804020204"/>
              </a:rPr>
              <a:t>one or more records</a:t>
            </a:r>
            <a:r>
              <a:rPr lang="en-IN" sz="2400" b="0" strike="noStrike" spc="-1">
                <a:solidFill>
                  <a:srgbClr val="000000"/>
                </a:solidFill>
                <a:latin typeface="Calibri"/>
                <a:ea typeface="DejaVu Sans" panose="020B0603030804020204"/>
              </a:rPr>
              <a:t>.</a:t>
            </a:r>
            <a:endParaRPr lang="en-IN" sz="2400" b="0" strike="noStrike" spc="-1">
              <a:latin typeface="Arial"/>
            </a:endParaRPr>
          </a:p>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Sequence files can also be compressed for space considerations and based on these compression type users, Hadoop Sequence files can be of three types:</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Uncompressed</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Record Compressed</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Block Compressed</a:t>
            </a:r>
            <a:endParaRPr lang="en-IN" sz="2400" b="0" strike="noStrike" spc="-1">
              <a:latin typeface="Arial"/>
            </a:endParaRPr>
          </a:p>
        </p:txBody>
      </p:sp>
      <p:sp>
        <p:nvSpPr>
          <p:cNvPr id="200"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2FCDD95D-84C8-4905-A09D-8AEFCC7F600E}"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201"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AFD13B25-2998-4902-A5BF-2C1D4782832E}" type="slidenum">
              <a:rPr lang="en-IN" sz="1200" b="0" strike="noStrike" spc="-1">
                <a:solidFill>
                  <a:srgbClr val="8B8B8B"/>
                </a:solidFill>
                <a:latin typeface="Calibri"/>
                <a:ea typeface="DejaVu Sans" panose="020B0603030804020204"/>
              </a:rPr>
              <a:t>31</a:t>
            </a:fld>
            <a:endParaRPr lang="en-IN" sz="1200" b="0" strike="noStrike" spc="-1">
              <a:latin typeface="Arial"/>
            </a:endParaRPr>
          </a:p>
        </p:txBody>
      </p:sp>
      <p:pic>
        <p:nvPicPr>
          <p:cNvPr id="202" name="Picture 2"/>
          <p:cNvPicPr/>
          <p:nvPr/>
        </p:nvPicPr>
        <p:blipFill>
          <a:blip r:embed="rId2"/>
          <a:stretch>
            <a:fillRect/>
          </a:stretch>
        </p:blipFill>
        <p:spPr>
          <a:xfrm>
            <a:off x="5306040" y="4181400"/>
            <a:ext cx="6412320" cy="2436840"/>
          </a:xfrm>
          <a:prstGeom prst="rect">
            <a:avLst/>
          </a:prstGeom>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204" name="CustomShape 2"/>
          <p:cNvSpPr/>
          <p:nvPr/>
        </p:nvSpPr>
        <p:spPr>
          <a:xfrm>
            <a:off x="1458720" y="1224720"/>
            <a:ext cx="776124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SequenceFile Header:</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Version: </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Version of the file is the first data stored in the header. </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It consists of a byte array in which first 2 bytes are “SEQ” followed by 1 byte which indicates the version of the file format. For example: SEQ4 or SEQ6</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Key Class Name:</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 Next information is the string which tells the class of the key. For example it can be “Text” class.</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Value Class Name: </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Another string which mentioned the class of the value type. For example: “Text” class.</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Compression: </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A boolean value which informs the reader if the file is comptessed or not.</a:t>
            </a:r>
            <a:endParaRPr lang="en-IN" sz="2000" b="0" strike="noStrike" spc="-1">
              <a:latin typeface="Arial"/>
            </a:endParaRPr>
          </a:p>
        </p:txBody>
      </p:sp>
      <p:sp>
        <p:nvSpPr>
          <p:cNvPr id="205"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69304FB4-5D0D-44D3-B5F5-1CB2FBA9F27C}"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206"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94CD04AD-13EE-4CB7-9962-85B4DBBFBC0E}" type="slidenum">
              <a:rPr lang="en-IN" sz="1200" b="0" strike="noStrike" spc="-1">
                <a:solidFill>
                  <a:srgbClr val="8B8B8B"/>
                </a:solidFill>
                <a:latin typeface="Calibri"/>
                <a:ea typeface="DejaVu Sans" panose="020B0603030804020204"/>
              </a:rPr>
              <a:t>32</a:t>
            </a:fld>
            <a:endParaRPr lang="en-IN" sz="1200" b="0" strike="noStrike" spc="-1">
              <a:latin typeface="Arial"/>
            </a:endParaRPr>
          </a:p>
        </p:txBody>
      </p:sp>
      <p:pic>
        <p:nvPicPr>
          <p:cNvPr id="207" name="Picture 2"/>
          <p:cNvPicPr/>
          <p:nvPr/>
        </p:nvPicPr>
        <p:blipFill>
          <a:blip r:embed="rId2"/>
          <a:stretch>
            <a:fillRect/>
          </a:stretch>
        </p:blipFill>
        <p:spPr>
          <a:xfrm>
            <a:off x="9118080" y="1144080"/>
            <a:ext cx="3072240" cy="5513040"/>
          </a:xfrm>
          <a:prstGeom prst="rect">
            <a:avLst/>
          </a:prstGeom>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209" name="CustomShape 2"/>
          <p:cNvSpPr/>
          <p:nvPr/>
        </p:nvSpPr>
        <p:spPr>
          <a:xfrm>
            <a:off x="1458720" y="1224720"/>
            <a:ext cx="776124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a:solidFill>
                  <a:srgbClr val="000000"/>
                </a:solidFill>
                <a:latin typeface="Calibri"/>
                <a:ea typeface="DejaVu Sans" panose="020B0603030804020204"/>
              </a:rPr>
              <a:t>SequenceFile Header:</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Block Compression: </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Another boolean value which informal if the file is block compressed.</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Compression Codec Class: </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The classname of the Compression Codec which is used for compressing the data and will be used for de-compressing the data.</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MetaData:</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 Key-value pair which can provide another metadata required for the file.</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Sync Marker: </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A sync marker which indicates that this is the end of the header</a:t>
            </a:r>
            <a:endParaRPr lang="en-IN" sz="2000" b="0" strike="noStrike" spc="-1">
              <a:latin typeface="Arial"/>
            </a:endParaRPr>
          </a:p>
        </p:txBody>
      </p:sp>
      <p:sp>
        <p:nvSpPr>
          <p:cNvPr id="210"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716C37BD-05B9-4F1B-88ED-02E66F617FF2}"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211"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AE8288DB-A6D4-42A9-B552-E555EBCFA660}" type="slidenum">
              <a:rPr lang="en-IN" sz="1200" b="0" strike="noStrike" spc="-1">
                <a:solidFill>
                  <a:srgbClr val="8B8B8B"/>
                </a:solidFill>
                <a:latin typeface="Calibri"/>
                <a:ea typeface="DejaVu Sans" panose="020B0603030804020204"/>
              </a:rPr>
              <a:t>33</a:t>
            </a:fld>
            <a:endParaRPr lang="en-IN" sz="1200" b="0" strike="noStrike" spc="-1">
              <a:latin typeface="Arial"/>
            </a:endParaRPr>
          </a:p>
        </p:txBody>
      </p:sp>
      <p:pic>
        <p:nvPicPr>
          <p:cNvPr id="212" name="Picture 2"/>
          <p:cNvPicPr/>
          <p:nvPr/>
        </p:nvPicPr>
        <p:blipFill>
          <a:blip r:embed="rId2"/>
          <a:stretch>
            <a:fillRect/>
          </a:stretch>
        </p:blipFill>
        <p:spPr>
          <a:xfrm>
            <a:off x="9118080" y="1144080"/>
            <a:ext cx="3072240" cy="5513040"/>
          </a:xfrm>
          <a:prstGeom prst="rect">
            <a:avLst/>
          </a:prstGeom>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214" name="CustomShape 2"/>
          <p:cNvSpPr/>
          <p:nvPr/>
        </p:nvSpPr>
        <p:spPr>
          <a:xfrm>
            <a:off x="1458720" y="1224720"/>
            <a:ext cx="103755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Uncompressed File Data Format: </a:t>
            </a:r>
            <a:endParaRPr lang="en-IN" sz="2800" b="0" strike="noStrike" spc="-1">
              <a:latin typeface="Arial"/>
            </a:endParaRPr>
          </a:p>
          <a:p>
            <a:pPr>
              <a:lnSpc>
                <a:spcPct val="90000"/>
              </a:lnSpc>
              <a:spcBef>
                <a:spcPts val="1000"/>
              </a:spcBef>
            </a:pPr>
            <a:endParaRPr lang="en-IN" sz="2800" b="0" strike="noStrike" spc="-1">
              <a:latin typeface="Arial"/>
            </a:endParaRPr>
          </a:p>
          <a:p>
            <a:pPr>
              <a:lnSpc>
                <a:spcPct val="90000"/>
              </a:lnSpc>
              <a:spcBef>
                <a:spcPts val="1000"/>
              </a:spcBef>
            </a:pPr>
            <a:endParaRPr lang="en-IN" sz="2800" b="0" strike="noStrike" spc="-1">
              <a:latin typeface="Arial"/>
            </a:endParaRPr>
          </a:p>
          <a:p>
            <a:pPr>
              <a:lnSpc>
                <a:spcPct val="90000"/>
              </a:lnSpc>
              <a:spcBef>
                <a:spcPts val="1000"/>
              </a:spcBef>
            </a:pPr>
            <a:endParaRPr lang="en-IN" sz="2800" b="0" strike="noStrike" spc="-1">
              <a:latin typeface="Arial"/>
            </a:endParaRPr>
          </a:p>
          <a:p>
            <a:pPr>
              <a:lnSpc>
                <a:spcPct val="90000"/>
              </a:lnSpc>
              <a:spcBef>
                <a:spcPts val="1000"/>
              </a:spcBef>
            </a:pPr>
            <a:endParaRPr lang="en-IN" sz="2800" b="0" strike="noStrike" spc="-1">
              <a:latin typeface="Arial"/>
            </a:endParaRPr>
          </a:p>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Record - compressed File Data Format: </a:t>
            </a:r>
            <a:endParaRPr lang="en-IN" sz="2800" b="0" strike="noStrike" spc="-1">
              <a:latin typeface="Arial"/>
            </a:endParaRPr>
          </a:p>
          <a:p>
            <a:pPr>
              <a:lnSpc>
                <a:spcPct val="90000"/>
              </a:lnSpc>
              <a:spcBef>
                <a:spcPts val="1000"/>
              </a:spcBef>
            </a:pPr>
            <a:endParaRPr lang="en-IN" sz="2800" b="0" strike="noStrike" spc="-1">
              <a:latin typeface="Arial"/>
            </a:endParaRPr>
          </a:p>
          <a:p>
            <a:pPr>
              <a:lnSpc>
                <a:spcPct val="90000"/>
              </a:lnSpc>
              <a:spcBef>
                <a:spcPts val="1000"/>
              </a:spcBef>
            </a:pPr>
            <a:endParaRPr lang="en-IN" sz="2800" b="0" strike="noStrike" spc="-1">
              <a:latin typeface="Arial"/>
            </a:endParaRPr>
          </a:p>
        </p:txBody>
      </p:sp>
      <p:sp>
        <p:nvSpPr>
          <p:cNvPr id="215"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8C5A824A-F7E0-4F23-A7E0-E57AB08D599F}"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216"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DBF54E9A-D47F-46AD-B4DC-07ECE69A8B19}" type="slidenum">
              <a:rPr lang="en-IN" sz="1200" b="0" strike="noStrike" spc="-1">
                <a:solidFill>
                  <a:srgbClr val="8B8B8B"/>
                </a:solidFill>
                <a:latin typeface="Calibri"/>
                <a:ea typeface="DejaVu Sans" panose="020B0603030804020204"/>
              </a:rPr>
              <a:t>34</a:t>
            </a:fld>
            <a:endParaRPr lang="en-IN" sz="1200" b="0" strike="noStrike" spc="-1">
              <a:latin typeface="Arial"/>
            </a:endParaRPr>
          </a:p>
        </p:txBody>
      </p:sp>
      <p:pic>
        <p:nvPicPr>
          <p:cNvPr id="217" name="Picture 2"/>
          <p:cNvPicPr/>
          <p:nvPr/>
        </p:nvPicPr>
        <p:blipFill>
          <a:blip r:embed="rId2"/>
          <a:stretch>
            <a:fillRect/>
          </a:stretch>
        </p:blipFill>
        <p:spPr>
          <a:xfrm>
            <a:off x="2189520" y="1753200"/>
            <a:ext cx="6193440" cy="2147760"/>
          </a:xfrm>
          <a:prstGeom prst="rect">
            <a:avLst/>
          </a:prstGeom>
          <a:ln>
            <a:noFill/>
          </a:ln>
        </p:spPr>
      </p:pic>
      <p:pic>
        <p:nvPicPr>
          <p:cNvPr id="218" name="Picture 3"/>
          <p:cNvPicPr/>
          <p:nvPr/>
        </p:nvPicPr>
        <p:blipFill>
          <a:blip r:embed="rId3"/>
          <a:stretch>
            <a:fillRect/>
          </a:stretch>
        </p:blipFill>
        <p:spPr>
          <a:xfrm>
            <a:off x="2086200" y="4408200"/>
            <a:ext cx="6296400" cy="1646280"/>
          </a:xfrm>
          <a:prstGeom prst="rect">
            <a:avLst/>
          </a:prstGeom>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220" name="CustomShape 2"/>
          <p:cNvSpPr/>
          <p:nvPr/>
        </p:nvSpPr>
        <p:spPr>
          <a:xfrm>
            <a:off x="1458720" y="1224720"/>
            <a:ext cx="103755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Block compressed File Data Format: </a:t>
            </a:r>
            <a:endParaRPr lang="en-IN" sz="2800" b="0" strike="noStrike" spc="-1">
              <a:latin typeface="Arial"/>
            </a:endParaRPr>
          </a:p>
          <a:p>
            <a:pPr>
              <a:lnSpc>
                <a:spcPct val="90000"/>
              </a:lnSpc>
              <a:spcBef>
                <a:spcPts val="1000"/>
              </a:spcBef>
            </a:pPr>
            <a:endParaRPr lang="en-IN" sz="2800" b="0" strike="noStrike" spc="-1">
              <a:latin typeface="Arial"/>
            </a:endParaRPr>
          </a:p>
          <a:p>
            <a:pPr>
              <a:lnSpc>
                <a:spcPct val="90000"/>
              </a:lnSpc>
              <a:spcBef>
                <a:spcPts val="1000"/>
              </a:spcBef>
            </a:pPr>
            <a:endParaRPr lang="en-IN" sz="2800" b="0" strike="noStrike" spc="-1">
              <a:latin typeface="Arial"/>
            </a:endParaRPr>
          </a:p>
        </p:txBody>
      </p:sp>
      <p:sp>
        <p:nvSpPr>
          <p:cNvPr id="221"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E5E393EB-A0DD-4398-BFEA-7F695DDE49B2}"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222"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D2DE29AB-EAC4-4452-A5D0-A20E8CB7D7B7}" type="slidenum">
              <a:rPr lang="en-IN" sz="1200" b="0" strike="noStrike" spc="-1">
                <a:solidFill>
                  <a:srgbClr val="8B8B8B"/>
                </a:solidFill>
                <a:latin typeface="Calibri"/>
                <a:ea typeface="DejaVu Sans" panose="020B0603030804020204"/>
              </a:rPr>
              <a:t>35</a:t>
            </a:fld>
            <a:endParaRPr lang="en-IN" sz="1200" b="0" strike="noStrike" spc="-1">
              <a:latin typeface="Arial"/>
            </a:endParaRPr>
          </a:p>
        </p:txBody>
      </p:sp>
      <p:pic>
        <p:nvPicPr>
          <p:cNvPr id="223" name="Picture 2"/>
          <p:cNvPicPr/>
          <p:nvPr/>
        </p:nvPicPr>
        <p:blipFill>
          <a:blip r:embed="rId2"/>
          <a:stretch>
            <a:fillRect/>
          </a:stretch>
        </p:blipFill>
        <p:spPr>
          <a:xfrm>
            <a:off x="2009160" y="2043000"/>
            <a:ext cx="8537400" cy="3918240"/>
          </a:xfrm>
          <a:prstGeom prst="rect">
            <a:avLst/>
          </a:prstGeom>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225" name="CustomShape 2"/>
          <p:cNvSpPr/>
          <p:nvPr/>
        </p:nvSpPr>
        <p:spPr>
          <a:xfrm>
            <a:off x="1458720" y="1224720"/>
            <a:ext cx="103755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MapFile Format</a:t>
            </a:r>
            <a:r>
              <a:rPr lang="en-IN" sz="2800" b="0" strike="noStrike" spc="-1">
                <a:solidFill>
                  <a:srgbClr val="000000"/>
                </a:solidFill>
                <a:latin typeface="Calibri"/>
                <a:ea typeface="DejaVu Sans" panose="020B0603030804020204"/>
              </a:rPr>
              <a:t>:</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 A MapFile is a </a:t>
            </a:r>
            <a:r>
              <a:rPr lang="en-IN" sz="2400" b="1" strike="noStrike" spc="-1">
                <a:solidFill>
                  <a:srgbClr val="000000"/>
                </a:solidFill>
                <a:latin typeface="Calibri"/>
                <a:ea typeface="DejaVu Sans" panose="020B0603030804020204"/>
              </a:rPr>
              <a:t>sorted</a:t>
            </a:r>
            <a:r>
              <a:rPr lang="en-IN" sz="2400" b="0" strike="noStrike" spc="-1">
                <a:solidFill>
                  <a:srgbClr val="000000"/>
                </a:solidFill>
                <a:latin typeface="Calibri"/>
                <a:ea typeface="DejaVu Sans" panose="020B0603030804020204"/>
              </a:rPr>
              <a:t> SequenceFile with an </a:t>
            </a:r>
            <a:r>
              <a:rPr lang="en-IN" sz="2400" b="1" strike="noStrike" spc="-1">
                <a:solidFill>
                  <a:srgbClr val="000000"/>
                </a:solidFill>
                <a:latin typeface="Calibri"/>
                <a:ea typeface="DejaVu Sans" panose="020B0603030804020204"/>
              </a:rPr>
              <a:t>index</a:t>
            </a:r>
            <a:r>
              <a:rPr lang="en-IN" sz="2400" b="0" strike="noStrike" spc="-1">
                <a:solidFill>
                  <a:srgbClr val="000000"/>
                </a:solidFill>
                <a:latin typeface="Calibri"/>
                <a:ea typeface="DejaVu Sans" panose="020B0603030804020204"/>
              </a:rPr>
              <a:t> to permit lookups by key.</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The index is itself a SequenceFile that contains of the keys in the map(every 128</a:t>
            </a:r>
            <a:r>
              <a:rPr lang="en-IN" sz="2400" b="0" strike="noStrike" spc="-1" baseline="30000">
                <a:solidFill>
                  <a:srgbClr val="000000"/>
                </a:solidFill>
                <a:latin typeface="Calibri"/>
                <a:ea typeface="DejaVu Sans" panose="020B0603030804020204"/>
              </a:rPr>
              <a:t>th</a:t>
            </a:r>
            <a:r>
              <a:rPr lang="en-IN" sz="2400" b="0" strike="noStrike" spc="-1">
                <a:solidFill>
                  <a:srgbClr val="000000"/>
                </a:solidFill>
                <a:latin typeface="Calibri"/>
                <a:ea typeface="DejaVu Sans" panose="020B0603030804020204"/>
              </a:rPr>
              <a:t> key by default)</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The idea is that the index can be loaded into memory to provide fast lookups from the main data file, which is another SequenceFile containing all the map entries in sorted key order.</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It also offers similar kind of interface for reading and writing </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The main thing to be aware of is that when writing using MapFile.Writer, </a:t>
            </a:r>
            <a:r>
              <a:rPr lang="en-IN" sz="2400" b="1" strike="noStrike" spc="-1">
                <a:solidFill>
                  <a:srgbClr val="000000"/>
                </a:solidFill>
                <a:latin typeface="Calibri"/>
                <a:ea typeface="DejaVu Sans" panose="020B0603030804020204"/>
              </a:rPr>
              <a:t>map entries </a:t>
            </a:r>
            <a:r>
              <a:rPr lang="en-IN" sz="2400" b="0" strike="noStrike" spc="-1">
                <a:solidFill>
                  <a:srgbClr val="000000"/>
                </a:solidFill>
                <a:latin typeface="Calibri"/>
                <a:ea typeface="DejaVu Sans" panose="020B0603030804020204"/>
              </a:rPr>
              <a:t>must be </a:t>
            </a:r>
            <a:r>
              <a:rPr lang="en-IN" sz="2400" b="1" strike="noStrike" spc="-1">
                <a:solidFill>
                  <a:srgbClr val="000000"/>
                </a:solidFill>
                <a:latin typeface="Calibri"/>
                <a:ea typeface="DejaVu Sans" panose="020B0603030804020204"/>
              </a:rPr>
              <a:t>added in order</a:t>
            </a:r>
            <a:r>
              <a:rPr lang="en-IN" sz="2400" b="0" strike="noStrike" spc="-1">
                <a:solidFill>
                  <a:srgbClr val="000000"/>
                </a:solidFill>
                <a:latin typeface="Calibri"/>
                <a:ea typeface="DejaVu Sans" panose="020B0603030804020204"/>
              </a:rPr>
              <a:t>, otherwise IOException will be thrown.</a:t>
            </a:r>
            <a:endParaRPr lang="en-IN" sz="2400" b="0" strike="noStrike" spc="-1">
              <a:latin typeface="Arial"/>
            </a:endParaRPr>
          </a:p>
          <a:p>
            <a:pPr>
              <a:lnSpc>
                <a:spcPct val="100000"/>
              </a:lnSpc>
            </a:pPr>
            <a:endParaRPr lang="en-IN" sz="2400" b="0" strike="noStrike" spc="-1">
              <a:latin typeface="Arial"/>
            </a:endParaRPr>
          </a:p>
          <a:p>
            <a:pPr>
              <a:lnSpc>
                <a:spcPct val="90000"/>
              </a:lnSpc>
              <a:spcBef>
                <a:spcPts val="1000"/>
              </a:spcBef>
            </a:pPr>
            <a:endParaRPr lang="en-IN" sz="2400" b="0" strike="noStrike" spc="-1">
              <a:latin typeface="Arial"/>
            </a:endParaRPr>
          </a:p>
          <a:p>
            <a:pPr>
              <a:lnSpc>
                <a:spcPct val="90000"/>
              </a:lnSpc>
              <a:spcBef>
                <a:spcPts val="1000"/>
              </a:spcBef>
            </a:pPr>
            <a:endParaRPr lang="en-IN" sz="2400" b="0" strike="noStrike" spc="-1">
              <a:latin typeface="Arial"/>
            </a:endParaRPr>
          </a:p>
        </p:txBody>
      </p:sp>
      <p:sp>
        <p:nvSpPr>
          <p:cNvPr id="226"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3EA1D847-6122-4D65-932F-71474F01BC96}"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227"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2FB87C9F-B050-42A5-B9B0-8AE3C7AD3595}" type="slidenum">
              <a:rPr lang="en-IN" sz="1200" b="0" strike="noStrike" spc="-1">
                <a:solidFill>
                  <a:srgbClr val="8B8B8B"/>
                </a:solidFill>
                <a:latin typeface="Calibri"/>
                <a:ea typeface="DejaVu Sans" panose="020B0603030804020204"/>
              </a:rPr>
              <a:t>36</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 File Based Data Structures </a:t>
            </a:r>
            <a:endParaRPr lang="en-IN" sz="4400" b="0" strike="noStrike" spc="-1">
              <a:latin typeface="Arial"/>
            </a:endParaRPr>
          </a:p>
        </p:txBody>
      </p:sp>
      <p:sp>
        <p:nvSpPr>
          <p:cNvPr id="229" name="CustomShape 2"/>
          <p:cNvSpPr/>
          <p:nvPr/>
        </p:nvSpPr>
        <p:spPr>
          <a:xfrm>
            <a:off x="1458720" y="1224720"/>
            <a:ext cx="10375560" cy="5187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1" strike="noStrike" spc="-1">
                <a:solidFill>
                  <a:srgbClr val="000000"/>
                </a:solidFill>
                <a:latin typeface="Calibri"/>
                <a:ea typeface="DejaVu Sans" panose="020B0603030804020204"/>
              </a:rPr>
              <a:t>MapFile Varients</a:t>
            </a:r>
            <a:r>
              <a:rPr lang="en-IN" sz="2800" b="0" strike="noStrike" spc="-1">
                <a:solidFill>
                  <a:srgbClr val="000000"/>
                </a:solidFill>
                <a:latin typeface="Calibri"/>
                <a:ea typeface="DejaVu Sans" panose="020B0603030804020204"/>
              </a:rPr>
              <a:t>:</a:t>
            </a:r>
            <a:endParaRPr lang="en-IN" sz="2800" b="0" strike="noStrike" spc="-1">
              <a:latin typeface="Arial"/>
            </a:endParaRPr>
          </a:p>
          <a:p>
            <a:pPr marL="685800" lvl="1" indent="-227330">
              <a:lnSpc>
                <a:spcPct val="90000"/>
              </a:lnSpc>
              <a:spcBef>
                <a:spcPts val="500"/>
              </a:spcBef>
              <a:buClr>
                <a:srgbClr val="000000"/>
              </a:buClr>
              <a:buFont typeface="Arial"/>
              <a:buChar char="•"/>
            </a:pPr>
            <a:r>
              <a:rPr lang="en-IN" sz="2400" b="0" strike="noStrike" spc="-1">
                <a:solidFill>
                  <a:srgbClr val="000000"/>
                </a:solidFill>
                <a:latin typeface="Calibri"/>
                <a:ea typeface="DejaVu Sans" panose="020B0603030804020204"/>
              </a:rPr>
              <a:t> Hadoop comes with a few variants on the general</a:t>
            </a:r>
            <a:r>
              <a:rPr lang="en-IN" sz="2400" b="1" strike="noStrike" spc="-1">
                <a:solidFill>
                  <a:srgbClr val="000000"/>
                </a:solidFill>
                <a:latin typeface="Calibri"/>
                <a:ea typeface="DejaVu Sans" panose="020B0603030804020204"/>
              </a:rPr>
              <a:t> key-value MapFile </a:t>
            </a:r>
            <a:r>
              <a:rPr lang="en-IN" sz="2400" b="0" strike="noStrike" spc="-1">
                <a:solidFill>
                  <a:srgbClr val="000000"/>
                </a:solidFill>
                <a:latin typeface="Calibri"/>
                <a:ea typeface="DejaVu Sans" panose="020B0603030804020204"/>
              </a:rPr>
              <a:t>interface:</a:t>
            </a:r>
            <a:endParaRPr lang="en-IN" sz="2400" b="0" strike="noStrike" spc="-1">
              <a:latin typeface="Arial"/>
            </a:endParaRPr>
          </a:p>
          <a:p>
            <a:pPr marL="1143000" lvl="2" indent="-227330">
              <a:lnSpc>
                <a:spcPct val="90000"/>
              </a:lnSpc>
              <a:spcBef>
                <a:spcPts val="500"/>
              </a:spcBef>
              <a:buClr>
                <a:srgbClr val="000000"/>
              </a:buClr>
              <a:buFont typeface="Arial"/>
              <a:buChar char="•"/>
            </a:pPr>
            <a:r>
              <a:rPr lang="en-IN" sz="2000" b="1" strike="noStrike" spc="-1">
                <a:solidFill>
                  <a:srgbClr val="000000"/>
                </a:solidFill>
                <a:latin typeface="Calibri"/>
                <a:ea typeface="DejaVu Sans" panose="020B0603030804020204"/>
              </a:rPr>
              <a:t>SetFile</a:t>
            </a:r>
            <a:r>
              <a:rPr lang="en-IN" sz="2000" b="0" strike="noStrike" spc="-1">
                <a:solidFill>
                  <a:srgbClr val="000000"/>
                </a:solidFill>
                <a:latin typeface="Calibri"/>
                <a:ea typeface="DejaVu Sans" panose="020B0603030804020204"/>
              </a:rPr>
              <a:t> is a specialization of MapFile for storing a set of Writable keys. The keys must be added in sorted order</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sz="2000" b="1" strike="noStrike" spc="-1">
                <a:solidFill>
                  <a:srgbClr val="000000"/>
                </a:solidFill>
                <a:latin typeface="Calibri"/>
                <a:ea typeface="DejaVu Sans" panose="020B0603030804020204"/>
              </a:rPr>
              <a:t>ArrayFile </a:t>
            </a:r>
            <a:r>
              <a:rPr lang="en-IN" sz="2000" b="0" strike="noStrike" spc="-1">
                <a:solidFill>
                  <a:srgbClr val="000000"/>
                </a:solidFill>
                <a:latin typeface="Calibri"/>
                <a:ea typeface="DejaVu Sans" panose="020B0603030804020204"/>
              </a:rPr>
              <a:t>is MapFile where the key is an integer representing the index of element in the array and the value is a Writable value</a:t>
            </a:r>
            <a:endParaRPr lang="en-IN" sz="2000" b="0" strike="noStrike" spc="-1">
              <a:latin typeface="Arial"/>
            </a:endParaRPr>
          </a:p>
          <a:p>
            <a:pPr marL="1143000" lvl="2" indent="-227330">
              <a:lnSpc>
                <a:spcPct val="90000"/>
              </a:lnSpc>
              <a:spcBef>
                <a:spcPts val="500"/>
              </a:spcBef>
              <a:buClr>
                <a:srgbClr val="000000"/>
              </a:buClr>
              <a:buFont typeface="Arial"/>
              <a:buChar char="•"/>
            </a:pPr>
            <a:r>
              <a:rPr lang="en-IN" sz="2000" b="1" strike="noStrike" spc="-1">
                <a:solidFill>
                  <a:srgbClr val="000000"/>
                </a:solidFill>
                <a:latin typeface="Calibri"/>
                <a:ea typeface="DejaVu Sans" panose="020B0603030804020204"/>
              </a:rPr>
              <a:t>BloomMapFile</a:t>
            </a:r>
            <a:r>
              <a:rPr lang="en-IN" sz="2000" b="0" strike="noStrike" spc="-1">
                <a:solidFill>
                  <a:srgbClr val="000000"/>
                </a:solidFill>
                <a:latin typeface="Calibri"/>
                <a:ea typeface="DejaVu Sans" panose="020B0603030804020204"/>
              </a:rPr>
              <a:t> is a MapFile that offers a fast version of the get() method, especially for sparsely populated files.</a:t>
            </a:r>
            <a:endParaRPr lang="en-IN" sz="2000" b="0" strike="noStrike" spc="-1">
              <a:latin typeface="Arial"/>
            </a:endParaRPr>
          </a:p>
          <a:p>
            <a:pPr>
              <a:lnSpc>
                <a:spcPct val="90000"/>
              </a:lnSpc>
              <a:spcBef>
                <a:spcPts val="1000"/>
              </a:spcBef>
            </a:pPr>
            <a:endParaRPr lang="en-IN" sz="2000" b="0" strike="noStrike" spc="-1">
              <a:latin typeface="Arial"/>
            </a:endParaRPr>
          </a:p>
          <a:p>
            <a:pPr>
              <a:lnSpc>
                <a:spcPct val="90000"/>
              </a:lnSpc>
              <a:spcBef>
                <a:spcPts val="1000"/>
              </a:spcBef>
            </a:pPr>
            <a:endParaRPr lang="en-IN" sz="2000" b="0" strike="noStrike" spc="-1">
              <a:latin typeface="Arial"/>
            </a:endParaRPr>
          </a:p>
        </p:txBody>
      </p:sp>
      <p:sp>
        <p:nvSpPr>
          <p:cNvPr id="230"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631525F5-D6C4-4530-B2C3-F1D891E83998}"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231"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055A0FD1-33E3-49C5-8BA5-97388E9D877B}" type="slidenum">
              <a:rPr lang="en-IN" sz="1200" b="0" strike="noStrike" spc="-1">
                <a:solidFill>
                  <a:srgbClr val="8B8B8B"/>
                </a:solidFill>
                <a:latin typeface="Calibri"/>
                <a:ea typeface="DejaVu Sans" panose="020B0603030804020204"/>
              </a:rPr>
              <a:t>37</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sp>
      <p:sp>
        <p:nvSpPr>
          <p:cNvPr id="233"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gn="ctr">
              <a:lnSpc>
                <a:spcPct val="90000"/>
              </a:lnSpc>
              <a:spcBef>
                <a:spcPts val="1000"/>
              </a:spcBef>
            </a:pPr>
            <a:endParaRPr lang="en-IN" sz="1800" b="0" strike="noStrike" spc="-1">
              <a:latin typeface="Arial"/>
            </a:endParaRPr>
          </a:p>
          <a:p>
            <a:pPr algn="ctr">
              <a:lnSpc>
                <a:spcPct val="90000"/>
              </a:lnSpc>
              <a:spcBef>
                <a:spcPts val="1000"/>
              </a:spcBef>
            </a:pPr>
            <a:endParaRPr lang="en-IN" sz="1800" b="0" strike="noStrike" spc="-1">
              <a:latin typeface="Arial"/>
            </a:endParaRPr>
          </a:p>
        </p:txBody>
      </p:sp>
      <p:sp>
        <p:nvSpPr>
          <p:cNvPr id="234"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D3FED6B2-25F6-466B-8318-C0AA00D5133C}"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235"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1088DA52-DBDD-4673-94F6-3EB96E8FDDD4}" type="slidenum">
              <a:rPr lang="en-IN" sz="1200" b="0" strike="noStrike" spc="-1">
                <a:solidFill>
                  <a:srgbClr val="8B8B8B"/>
                </a:solidFill>
                <a:latin typeface="Calibri"/>
                <a:ea typeface="DejaVu Sans" panose="020B0603030804020204"/>
              </a:rPr>
              <a:t>38</a:t>
            </a:fld>
            <a:endParaRPr lang="en-IN" sz="1200" b="0" strike="noStrike" spc="-1">
              <a:latin typeface="Arial"/>
            </a:endParaRPr>
          </a:p>
        </p:txBody>
      </p:sp>
      <p:pic>
        <p:nvPicPr>
          <p:cNvPr id="236" name="Picture 6"/>
          <p:cNvPicPr/>
          <p:nvPr/>
        </p:nvPicPr>
        <p:blipFill>
          <a:blip r:embed="rId2"/>
          <a:stretch>
            <a:fillRect/>
          </a:stretch>
        </p:blipFill>
        <p:spPr>
          <a:xfrm>
            <a:off x="4489560" y="2370960"/>
            <a:ext cx="3372840" cy="257184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87"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400" b="1" strike="noStrike" spc="-1">
                <a:solidFill>
                  <a:srgbClr val="000000"/>
                </a:solidFill>
                <a:latin typeface="Calibri"/>
                <a:ea typeface="DejaVu Sans" panose="020B0603030804020204"/>
              </a:rPr>
              <a:t>DataBlockScanner </a:t>
            </a:r>
            <a:r>
              <a:rPr lang="en-IN" sz="2400" b="0" strike="noStrike" spc="-1">
                <a:solidFill>
                  <a:srgbClr val="000000"/>
                </a:solidFill>
                <a:latin typeface="Calibri"/>
                <a:ea typeface="DejaVu Sans" panose="020B0603030804020204"/>
              </a:rPr>
              <a:t>thread runs periodically at background.</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This allows bad blocks to be detected and fixed before they are read by clients</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The scanner maintains a list of blocks to verify and scans them one by one for checksum errors</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It employs a throttling mechanism to preserve </a:t>
            </a:r>
            <a:r>
              <a:rPr lang="en-IN" sz="2000" b="1" strike="noStrike" spc="-1">
                <a:solidFill>
                  <a:srgbClr val="000000"/>
                </a:solidFill>
                <a:latin typeface="Calibri"/>
                <a:ea typeface="DejaVu Sans" panose="020B0603030804020204"/>
              </a:rPr>
              <a:t>disk bandwidth </a:t>
            </a:r>
            <a:r>
              <a:rPr lang="en-IN" sz="2000" b="0" strike="noStrike" spc="-1">
                <a:solidFill>
                  <a:srgbClr val="000000"/>
                </a:solidFill>
                <a:latin typeface="Calibri"/>
                <a:ea typeface="DejaVu Sans" panose="020B0603030804020204"/>
              </a:rPr>
              <a:t>on the datanode.</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Blocks are verified every three weeks to guard against disk errors over time.</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Corrupt blocks are reported to the namenode to be fixed.</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u="sng" strike="noStrike" spc="-1">
                <a:solidFill>
                  <a:srgbClr val="0563C1"/>
                </a:solidFill>
                <a:uFillTx/>
                <a:latin typeface="Calibri"/>
                <a:ea typeface="DejaVu Sans" panose="020B0603030804020204"/>
                <a:hlinkClick r:id="rId2"/>
              </a:rPr>
              <a:t>http://datanode:50075/blockScannerReport</a:t>
            </a:r>
            <a:r>
              <a:rPr lang="en-IN" sz="2000" b="0" strike="noStrike" spc="-1">
                <a:solidFill>
                  <a:srgbClr val="000000"/>
                </a:solidFill>
                <a:latin typeface="Calibri"/>
                <a:ea typeface="DejaVu Sans" panose="020B0603030804020204"/>
              </a:rPr>
              <a:t> --&gt; to get a block verification report of a datanode</a:t>
            </a:r>
            <a:endParaRPr lang="en-IN" sz="2000" b="0" strike="noStrike" spc="-1">
              <a:latin typeface="Arial"/>
            </a:endParaRPr>
          </a:p>
          <a:p>
            <a:pPr marL="228600" indent="-227330">
              <a:lnSpc>
                <a:spcPct val="90000"/>
              </a:lnSpc>
              <a:spcBef>
                <a:spcPts val="1000"/>
              </a:spcBef>
              <a:buClr>
                <a:srgbClr val="000000"/>
              </a:buClr>
              <a:buFont typeface="Arial"/>
              <a:buChar char="•"/>
            </a:pPr>
            <a:r>
              <a:rPr lang="en-IN" sz="2400" b="0" strike="noStrike" spc="-1">
                <a:solidFill>
                  <a:srgbClr val="000000"/>
                </a:solidFill>
                <a:latin typeface="Calibri"/>
                <a:ea typeface="DejaVu Sans" panose="020B0603030804020204"/>
              </a:rPr>
              <a:t>It is possible to disable verification of checksums by passing false to the setVerify Checksum() method on FileSystem before using the open() method to read a file</a:t>
            </a:r>
          </a:p>
        </p:txBody>
      </p:sp>
      <p:sp>
        <p:nvSpPr>
          <p:cNvPr id="88"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87FF3F05-963A-430C-8A2F-79601AB47099}"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89"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5B99B0E0-D31F-4B25-9961-2D3B648D24FF}" type="slidenum">
              <a:rPr lang="en-IN" sz="1200" b="0" strike="noStrike" spc="-1">
                <a:solidFill>
                  <a:srgbClr val="8B8B8B"/>
                </a:solidFill>
                <a:latin typeface="Calibri"/>
                <a:ea typeface="DejaVu Sans" panose="020B0603030804020204"/>
              </a:rPr>
              <a:t>4</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91"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28600" indent="-227330">
              <a:lnSpc>
                <a:spcPct val="90000"/>
              </a:lnSpc>
              <a:spcBef>
                <a:spcPts val="1000"/>
              </a:spcBef>
              <a:buClr>
                <a:srgbClr val="000000"/>
              </a:buClr>
              <a:buFont typeface="Arial"/>
              <a:buChar char="•"/>
            </a:pPr>
            <a:r>
              <a:rPr lang="en-IN" sz="2400" b="0" strike="noStrike" spc="-1">
                <a:solidFill>
                  <a:srgbClr val="000000"/>
                </a:solidFill>
                <a:latin typeface="Calibri"/>
                <a:ea typeface="DejaVu Sans" panose="020B0603030804020204"/>
              </a:rPr>
              <a:t>Can we solve bad blocks through replica?????</a:t>
            </a:r>
            <a:endParaRPr lang="en-IN" sz="24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YES</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Because HDFS stores replicas of blocks, it can “heal” corrupted blocks by copying one of the good replicas to produce a new, uncorrupt replica</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The way this works is that if a client detects an error when reading a block, it reports the bad block and the datanode it was trying to read from to the namenode before throwing a ChecksumException.</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The namenode marks the block replica as corrupt so it doesn’t direct any more clients to it or try to copy this replica to another datanode.</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It then schedules a copy of the block to be replicated on another datanode, so its replication factor is back at the expected level.</a:t>
            </a:r>
            <a:endParaRPr lang="en-IN" sz="2000" b="0" strike="noStrike" spc="-1">
              <a:latin typeface="Arial"/>
            </a:endParaRPr>
          </a:p>
          <a:p>
            <a:pPr marL="685800" lvl="1" indent="-227330">
              <a:lnSpc>
                <a:spcPct val="90000"/>
              </a:lnSpc>
              <a:spcBef>
                <a:spcPts val="500"/>
              </a:spcBef>
              <a:buClr>
                <a:srgbClr val="000000"/>
              </a:buClr>
              <a:buFont typeface="Arial"/>
              <a:buChar char="•"/>
            </a:pPr>
            <a:r>
              <a:rPr lang="en-IN" sz="2000" b="0" strike="noStrike" spc="-1">
                <a:solidFill>
                  <a:srgbClr val="000000"/>
                </a:solidFill>
                <a:latin typeface="Calibri"/>
                <a:ea typeface="DejaVu Sans" panose="020B0603030804020204"/>
              </a:rPr>
              <a:t>Once this has happened, the corrupt replica is deleted.</a:t>
            </a:r>
            <a:endParaRPr lang="en-IN" sz="2000" b="0" strike="noStrike" spc="-1">
              <a:latin typeface="Arial"/>
            </a:endParaRPr>
          </a:p>
          <a:p>
            <a:pPr>
              <a:lnSpc>
                <a:spcPct val="100000"/>
              </a:lnSpc>
            </a:pPr>
            <a:endParaRPr lang="en-IN" sz="2000" b="0" strike="noStrike" spc="-1">
              <a:latin typeface="Arial"/>
            </a:endParaRPr>
          </a:p>
          <a:p>
            <a:pPr>
              <a:lnSpc>
                <a:spcPct val="100000"/>
              </a:lnSpc>
            </a:pPr>
            <a:endParaRPr lang="en-IN" sz="2000" b="0" strike="noStrike" spc="-1">
              <a:latin typeface="Arial"/>
            </a:endParaRPr>
          </a:p>
        </p:txBody>
      </p:sp>
      <p:sp>
        <p:nvSpPr>
          <p:cNvPr id="92"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9C2D9A1A-51F2-4208-A415-F23C44A9B3AD}"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93"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F6F18041-8A67-45F3-9CC7-25A4B569B470}" type="slidenum">
              <a:rPr lang="en-IN" sz="1200" b="0" strike="noStrike" spc="-1">
                <a:solidFill>
                  <a:srgbClr val="8B8B8B"/>
                </a:solidFill>
                <a:latin typeface="Calibri"/>
                <a:ea typeface="DejaVu Sans" panose="020B0603030804020204"/>
              </a:rPr>
              <a:t>5</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95"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400" b="0" strike="noStrike" spc="-1" dirty="0" err="1">
                <a:solidFill>
                  <a:srgbClr val="000000"/>
                </a:solidFill>
                <a:latin typeface="Calibri"/>
                <a:ea typeface="DejaVu Sans" panose="020B0603030804020204"/>
              </a:rPr>
              <a:t>LocalFileSystem</a:t>
            </a:r>
            <a:r>
              <a:rPr lang="en-IN" sz="2400" b="0" strike="noStrike" spc="-1" dirty="0">
                <a:solidFill>
                  <a:srgbClr val="000000"/>
                </a:solidFill>
                <a:latin typeface="Calibri"/>
                <a:ea typeface="DejaVu Sans" panose="020B0603030804020204"/>
              </a:rPr>
              <a:t>:</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The Hadoop </a:t>
            </a:r>
            <a:r>
              <a:rPr lang="en-IN" sz="2000" b="1" strike="noStrike" spc="-1" dirty="0" err="1">
                <a:solidFill>
                  <a:srgbClr val="000000"/>
                </a:solidFill>
                <a:latin typeface="Calibri"/>
                <a:ea typeface="DejaVu Sans" panose="020B0603030804020204"/>
              </a:rPr>
              <a:t>LocalFileSystem</a:t>
            </a:r>
            <a:r>
              <a:rPr lang="en-IN" sz="2000" b="0" strike="noStrike" spc="-1" dirty="0">
                <a:solidFill>
                  <a:srgbClr val="000000"/>
                </a:solidFill>
                <a:latin typeface="Calibri"/>
                <a:ea typeface="DejaVu Sans" panose="020B0603030804020204"/>
              </a:rPr>
              <a:t> performs client-side </a:t>
            </a:r>
            <a:r>
              <a:rPr lang="en-IN" sz="2000" b="0" strike="noStrike" spc="-1" dirty="0" err="1">
                <a:solidFill>
                  <a:srgbClr val="000000"/>
                </a:solidFill>
                <a:latin typeface="Calibri"/>
                <a:ea typeface="DejaVu Sans" panose="020B0603030804020204"/>
              </a:rPr>
              <a:t>checksumming</a:t>
            </a:r>
            <a:r>
              <a:rPr lang="en-IN" sz="2000" b="0" strike="noStrike" spc="-1" dirty="0">
                <a:solidFill>
                  <a:srgbClr val="000000"/>
                </a:solidFill>
                <a:latin typeface="Calibri"/>
                <a:ea typeface="DejaVu Sans" panose="020B0603030804020204"/>
              </a:rPr>
              <a:t>.</a:t>
            </a:r>
            <a:endParaRPr lang="en-IN" sz="2000" b="0" strike="noStrike" spc="-1" dirty="0">
              <a:latin typeface="Arial"/>
            </a:endParaRPr>
          </a:p>
          <a:p>
            <a:pPr marL="685800" lvl="1"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This means that when you write a file called </a:t>
            </a:r>
            <a:r>
              <a:rPr lang="en-IN" sz="2000" b="1" i="1" strike="noStrike" spc="-1" dirty="0">
                <a:solidFill>
                  <a:srgbClr val="000000"/>
                </a:solidFill>
                <a:latin typeface="Calibri"/>
                <a:ea typeface="DejaVu Sans" panose="020B0603030804020204"/>
              </a:rPr>
              <a:t>filename</a:t>
            </a:r>
            <a:r>
              <a:rPr lang="en-IN" sz="2000" b="0" strike="noStrike" spc="-1" dirty="0">
                <a:solidFill>
                  <a:srgbClr val="000000"/>
                </a:solidFill>
                <a:latin typeface="Calibri"/>
                <a:ea typeface="DejaVu Sans" panose="020B0603030804020204"/>
              </a:rPr>
              <a:t>, the filesystem client transparently creates a </a:t>
            </a:r>
            <a:r>
              <a:rPr lang="en-IN" sz="2000" b="1" strike="noStrike" spc="-1" dirty="0">
                <a:solidFill>
                  <a:srgbClr val="000000"/>
                </a:solidFill>
                <a:latin typeface="Calibri"/>
                <a:ea typeface="DejaVu Sans" panose="020B0603030804020204"/>
              </a:rPr>
              <a:t>hidden file</a:t>
            </a:r>
            <a:r>
              <a:rPr lang="en-IN" sz="2000" b="0" strike="noStrike" spc="-1" dirty="0">
                <a:solidFill>
                  <a:srgbClr val="000000"/>
                </a:solidFill>
                <a:latin typeface="Calibri"/>
                <a:ea typeface="DejaVu Sans" panose="020B0603030804020204"/>
              </a:rPr>
              <a:t>, </a:t>
            </a:r>
            <a:r>
              <a:rPr lang="en-IN" sz="2000" b="1" i="1" strike="noStrike" spc="-1" dirty="0" err="1" smtClean="0">
                <a:solidFill>
                  <a:srgbClr val="000000"/>
                </a:solidFill>
                <a:latin typeface="Calibri"/>
                <a:ea typeface="DejaVu Sans" panose="020B0603030804020204"/>
              </a:rPr>
              <a:t>filename.crc</a:t>
            </a:r>
            <a:r>
              <a:rPr lang="en-IN" sz="2000" b="0" strike="noStrike" spc="-1" dirty="0">
                <a:solidFill>
                  <a:srgbClr val="000000"/>
                </a:solidFill>
                <a:latin typeface="Calibri"/>
                <a:ea typeface="DejaVu Sans" panose="020B0603030804020204"/>
              </a:rPr>
              <a:t>, in the same directory containing the checksums for each chunk of the file.</a:t>
            </a:r>
            <a:endParaRPr lang="en-IN" sz="2000" b="0" strike="noStrike" spc="-1" dirty="0">
              <a:latin typeface="Arial"/>
            </a:endParaRPr>
          </a:p>
          <a:p>
            <a:pPr marL="685800" lvl="1"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The chunk size is controlled by the </a:t>
            </a:r>
            <a:r>
              <a:rPr lang="en-IN" sz="2000" b="1" strike="noStrike" spc="-1" dirty="0" err="1">
                <a:solidFill>
                  <a:srgbClr val="000000"/>
                </a:solidFill>
                <a:latin typeface="Calibri"/>
                <a:ea typeface="DejaVu Sans" panose="020B0603030804020204"/>
              </a:rPr>
              <a:t>file.bytes</a:t>
            </a:r>
            <a:r>
              <a:rPr lang="en-IN" sz="2000" b="1" strike="noStrike" spc="-1" dirty="0">
                <a:solidFill>
                  <a:srgbClr val="000000"/>
                </a:solidFill>
                <a:latin typeface="Calibri"/>
                <a:ea typeface="DejaVu Sans" panose="020B0603030804020204"/>
              </a:rPr>
              <a:t>-per-checksum</a:t>
            </a:r>
            <a:r>
              <a:rPr lang="en-IN" sz="2000" b="0" strike="noStrike" spc="-1" dirty="0">
                <a:solidFill>
                  <a:srgbClr val="000000"/>
                </a:solidFill>
                <a:latin typeface="Calibri"/>
                <a:ea typeface="DejaVu Sans" panose="020B0603030804020204"/>
              </a:rPr>
              <a:t> property, which defaults to 512 bytes.</a:t>
            </a:r>
            <a:endParaRPr lang="en-IN" sz="2000" b="0" strike="noStrike" spc="-1" dirty="0">
              <a:latin typeface="Arial"/>
            </a:endParaRPr>
          </a:p>
          <a:p>
            <a:pPr marL="685800" lvl="1"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The chunk size is stored as metadata in the .</a:t>
            </a:r>
            <a:r>
              <a:rPr lang="en-IN" sz="2000" b="0" strike="noStrike" spc="-1" dirty="0" err="1">
                <a:solidFill>
                  <a:srgbClr val="000000"/>
                </a:solidFill>
                <a:latin typeface="Calibri"/>
                <a:ea typeface="DejaVu Sans" panose="020B0603030804020204"/>
              </a:rPr>
              <a:t>crc</a:t>
            </a:r>
            <a:r>
              <a:rPr lang="en-IN" sz="2000" b="0" strike="noStrike" spc="-1" dirty="0">
                <a:solidFill>
                  <a:srgbClr val="000000"/>
                </a:solidFill>
                <a:latin typeface="Calibri"/>
                <a:ea typeface="DejaVu Sans" panose="020B0603030804020204"/>
              </a:rPr>
              <a:t> file, so the file can be read back correctly even if the setting for the chunk size has changed.</a:t>
            </a:r>
            <a:endParaRPr lang="en-IN" sz="2000" b="0" strike="noStrike" spc="-1" dirty="0">
              <a:latin typeface="Arial"/>
            </a:endParaRPr>
          </a:p>
          <a:p>
            <a:pPr marL="685800" lvl="1"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Checksums are verified when the file is read, and if an error is detected, </a:t>
            </a:r>
            <a:r>
              <a:rPr lang="en-IN" sz="2000" b="0" strike="noStrike" spc="-1" dirty="0" err="1">
                <a:solidFill>
                  <a:srgbClr val="000000"/>
                </a:solidFill>
                <a:latin typeface="Calibri"/>
                <a:ea typeface="DejaVu Sans" panose="020B0603030804020204"/>
              </a:rPr>
              <a:t>LocalFileSystem</a:t>
            </a:r>
            <a:r>
              <a:rPr lang="en-IN" sz="2000" b="0" strike="noStrike" spc="-1" dirty="0">
                <a:solidFill>
                  <a:srgbClr val="000000"/>
                </a:solidFill>
                <a:latin typeface="Calibri"/>
                <a:ea typeface="DejaVu Sans" panose="020B0603030804020204"/>
              </a:rPr>
              <a:t> throws  a </a:t>
            </a:r>
            <a:r>
              <a:rPr lang="en-IN" sz="2000" b="1" strike="noStrike" spc="-1" dirty="0" err="1">
                <a:solidFill>
                  <a:srgbClr val="000000"/>
                </a:solidFill>
                <a:latin typeface="Calibri"/>
                <a:ea typeface="DejaVu Sans" panose="020B0603030804020204"/>
              </a:rPr>
              <a:t>ChecksumException</a:t>
            </a:r>
            <a:r>
              <a:rPr lang="en-IN" sz="2000" b="0" strike="noStrike" spc="-1" dirty="0">
                <a:solidFill>
                  <a:srgbClr val="000000"/>
                </a:solidFill>
                <a:latin typeface="Calibri"/>
                <a:ea typeface="DejaVu Sans" panose="020B0603030804020204"/>
              </a:rPr>
              <a:t>.</a:t>
            </a:r>
            <a:endParaRPr lang="en-IN" sz="2000" b="0" strike="noStrike" spc="-1" dirty="0">
              <a:latin typeface="Arial"/>
            </a:endParaRPr>
          </a:p>
          <a:p>
            <a:pPr marL="685800" lvl="1" indent="-227330">
              <a:lnSpc>
                <a:spcPct val="90000"/>
              </a:lnSpc>
              <a:spcBef>
                <a:spcPts val="500"/>
              </a:spcBef>
              <a:buClr>
                <a:srgbClr val="000000"/>
              </a:buClr>
              <a:buFont typeface="Arial"/>
              <a:buChar char="•"/>
            </a:pPr>
            <a:r>
              <a:rPr lang="en-IN" sz="2000" b="0" strike="noStrike" spc="-1" dirty="0">
                <a:solidFill>
                  <a:srgbClr val="000000"/>
                </a:solidFill>
                <a:latin typeface="Calibri"/>
                <a:ea typeface="DejaVu Sans" panose="020B0603030804020204"/>
              </a:rPr>
              <a:t>Checksums are fairly cheap to compute (in java)</a:t>
            </a:r>
            <a:endParaRPr lang="en-IN" sz="2000" b="0" strike="noStrike" spc="-1" dirty="0">
              <a:latin typeface="Arial"/>
            </a:endParaRPr>
          </a:p>
          <a:p>
            <a:pPr marL="685800" lvl="1" indent="-227330">
              <a:lnSpc>
                <a:spcPct val="90000"/>
              </a:lnSpc>
              <a:spcBef>
                <a:spcPts val="500"/>
              </a:spcBef>
              <a:buClr>
                <a:srgbClr val="000000"/>
              </a:buClr>
              <a:buFont typeface="Arial"/>
              <a:buChar char="•"/>
            </a:pPr>
            <a:r>
              <a:rPr lang="en-IN" sz="2000" b="1" strike="noStrike" spc="-1" dirty="0" err="1">
                <a:solidFill>
                  <a:srgbClr val="000000"/>
                </a:solidFill>
                <a:latin typeface="Calibri"/>
                <a:ea typeface="DejaVu Sans" panose="020B0603030804020204"/>
              </a:rPr>
              <a:t>RawLocalFileSystem</a:t>
            </a:r>
            <a:r>
              <a:rPr lang="en-IN" sz="2000" b="0" strike="noStrike" spc="-1" dirty="0">
                <a:solidFill>
                  <a:srgbClr val="000000"/>
                </a:solidFill>
                <a:latin typeface="Calibri"/>
                <a:ea typeface="DejaVu Sans" panose="020B0603030804020204"/>
              </a:rPr>
              <a:t>: disable checksum, when it is done underlying filesystem natively.</a:t>
            </a:r>
          </a:p>
        </p:txBody>
      </p:sp>
      <p:sp>
        <p:nvSpPr>
          <p:cNvPr id="96"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945C8497-5A99-4383-A363-300B7E92C6F9}"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97"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959C0B6F-0453-494B-B70D-6850FC6A61B8}" type="slidenum">
              <a:rPr lang="en-IN" sz="1200" b="0" strike="noStrike" spc="-1">
                <a:solidFill>
                  <a:srgbClr val="8B8B8B"/>
                </a:solidFill>
                <a:latin typeface="Calibri"/>
                <a:ea typeface="DejaVu Sans" panose="020B0603030804020204"/>
              </a:rPr>
              <a:t>6</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99"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dirty="0" err="1">
                <a:solidFill>
                  <a:srgbClr val="000000"/>
                </a:solidFill>
                <a:latin typeface="Calibri"/>
                <a:ea typeface="DejaVu Sans" panose="020B0603030804020204"/>
              </a:rPr>
              <a:t>ChecksumFileSystem</a:t>
            </a:r>
            <a:r>
              <a:rPr lang="en-IN" sz="2800" b="0" strike="noStrike" spc="-1" dirty="0">
                <a:solidFill>
                  <a:srgbClr val="000000"/>
                </a:solidFill>
                <a:latin typeface="Calibri"/>
                <a:ea typeface="DejaVu Sans" panose="020B0603030804020204"/>
              </a:rPr>
              <a:t>:</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1" strike="noStrike" spc="-1" dirty="0" err="1">
                <a:solidFill>
                  <a:srgbClr val="000000"/>
                </a:solidFill>
                <a:latin typeface="Calibri"/>
                <a:ea typeface="DejaVu Sans" panose="020B0603030804020204"/>
              </a:rPr>
              <a:t>LocalFileSystem</a:t>
            </a:r>
            <a:r>
              <a:rPr lang="en-IN" sz="2400" b="0" strike="noStrike" spc="-1" dirty="0">
                <a:solidFill>
                  <a:srgbClr val="000000"/>
                </a:solidFill>
                <a:latin typeface="Calibri"/>
                <a:ea typeface="DejaVu Sans" panose="020B0603030804020204"/>
              </a:rPr>
              <a:t> uses </a:t>
            </a:r>
            <a:r>
              <a:rPr lang="en-IN" sz="2400" b="1" strike="noStrike" spc="-1" dirty="0" err="1">
                <a:solidFill>
                  <a:srgbClr val="000000"/>
                </a:solidFill>
                <a:latin typeface="Calibri"/>
                <a:ea typeface="DejaVu Sans" panose="020B0603030804020204"/>
              </a:rPr>
              <a:t>ChecksumFileSystem</a:t>
            </a:r>
            <a:r>
              <a:rPr lang="en-IN" sz="2400" b="0" strike="noStrike" spc="-1" dirty="0">
                <a:solidFill>
                  <a:srgbClr val="000000"/>
                </a:solidFill>
                <a:latin typeface="Calibri"/>
                <a:ea typeface="DejaVu Sans" panose="020B0603030804020204"/>
              </a:rPr>
              <a:t> to do its work, and this class makes it easy to add </a:t>
            </a:r>
            <a:r>
              <a:rPr lang="en-IN" sz="2400" b="0" strike="noStrike" spc="-1" dirty="0" err="1">
                <a:solidFill>
                  <a:srgbClr val="000000"/>
                </a:solidFill>
                <a:latin typeface="Calibri"/>
                <a:ea typeface="DejaVu Sans" panose="020B0603030804020204"/>
              </a:rPr>
              <a:t>checksumming</a:t>
            </a:r>
            <a:r>
              <a:rPr lang="en-IN" sz="2400" b="0" strike="noStrike" spc="-1" dirty="0">
                <a:solidFill>
                  <a:srgbClr val="000000"/>
                </a:solidFill>
                <a:latin typeface="Calibri"/>
                <a:ea typeface="DejaVu Sans" panose="020B0603030804020204"/>
              </a:rPr>
              <a:t> to other filesystems, as Checksum </a:t>
            </a:r>
            <a:r>
              <a:rPr lang="en-IN" sz="2400" b="0" strike="noStrike" spc="-1" dirty="0" err="1">
                <a:solidFill>
                  <a:srgbClr val="000000"/>
                </a:solidFill>
                <a:latin typeface="Calibri"/>
                <a:ea typeface="DejaVu Sans" panose="020B0603030804020204"/>
              </a:rPr>
              <a:t>FileSystem</a:t>
            </a:r>
            <a:r>
              <a:rPr lang="en-IN" sz="2400" b="0" strike="noStrike" spc="-1" dirty="0">
                <a:solidFill>
                  <a:srgbClr val="000000"/>
                </a:solidFill>
                <a:latin typeface="Calibri"/>
                <a:ea typeface="DejaVu Sans" panose="020B0603030804020204"/>
              </a:rPr>
              <a:t> is just a wrapper around </a:t>
            </a:r>
            <a:r>
              <a:rPr lang="en-IN" sz="2400" b="0" strike="noStrike" spc="-1" dirty="0" err="1">
                <a:solidFill>
                  <a:srgbClr val="000000"/>
                </a:solidFill>
                <a:latin typeface="Calibri"/>
                <a:ea typeface="DejaVu Sans" panose="020B0603030804020204"/>
              </a:rPr>
              <a:t>FileSystem</a:t>
            </a:r>
            <a:r>
              <a:rPr lang="en-IN" sz="2400" b="0" strike="noStrike" spc="-1" dirty="0">
                <a:solidFill>
                  <a:srgbClr val="000000"/>
                </a:solidFill>
                <a:latin typeface="Calibri"/>
                <a:ea typeface="DejaVu Sans" panose="020B0603030804020204"/>
              </a:rPr>
              <a:t>.</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err="1">
                <a:solidFill>
                  <a:srgbClr val="000000"/>
                </a:solidFill>
                <a:latin typeface="Calibri"/>
                <a:ea typeface="DejaVu Sans" panose="020B0603030804020204"/>
              </a:rPr>
              <a:t>getChecksumFile</a:t>
            </a:r>
            <a:r>
              <a:rPr lang="en-IN" sz="2400" b="0" strike="noStrike" spc="-1" dirty="0">
                <a:solidFill>
                  <a:srgbClr val="000000"/>
                </a:solidFill>
                <a:latin typeface="Calibri"/>
                <a:ea typeface="DejaVu Sans" panose="020B0603030804020204"/>
              </a:rPr>
              <a:t>() </a:t>
            </a:r>
            <a:r>
              <a:rPr lang="en-IN" sz="2400" b="0" strike="noStrike" spc="-1" dirty="0">
                <a:solidFill>
                  <a:srgbClr val="000000"/>
                </a:solidFill>
                <a:latin typeface="Wingdings"/>
                <a:ea typeface="DejaVu Sans" panose="020B0603030804020204"/>
              </a:rPr>
              <a:t></a:t>
            </a:r>
            <a:r>
              <a:rPr lang="en-IN" sz="2400" b="0" strike="noStrike" spc="-1" dirty="0">
                <a:solidFill>
                  <a:srgbClr val="000000"/>
                </a:solidFill>
                <a:latin typeface="Calibri"/>
                <a:ea typeface="DejaVu Sans" panose="020B0603030804020204"/>
              </a:rPr>
              <a:t> getting the path of a checksum file for any file.</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If an </a:t>
            </a:r>
            <a:r>
              <a:rPr lang="en-IN" sz="2400" b="1" strike="noStrike" spc="-1" dirty="0">
                <a:solidFill>
                  <a:srgbClr val="000000"/>
                </a:solidFill>
                <a:latin typeface="Calibri"/>
                <a:ea typeface="DejaVu Sans" panose="020B0603030804020204"/>
              </a:rPr>
              <a:t>error</a:t>
            </a:r>
            <a:r>
              <a:rPr lang="en-IN" sz="2400" b="0" strike="noStrike" spc="-1" dirty="0">
                <a:solidFill>
                  <a:srgbClr val="000000"/>
                </a:solidFill>
                <a:latin typeface="Calibri"/>
                <a:ea typeface="DejaVu Sans" panose="020B0603030804020204"/>
              </a:rPr>
              <a:t> is detected by </a:t>
            </a:r>
            <a:r>
              <a:rPr lang="en-IN" sz="2400" b="0" strike="noStrike" spc="-1" dirty="0" err="1">
                <a:solidFill>
                  <a:srgbClr val="000000"/>
                </a:solidFill>
                <a:latin typeface="Calibri"/>
                <a:ea typeface="DejaVu Sans" panose="020B0603030804020204"/>
              </a:rPr>
              <a:t>ChecksumFileSystem</a:t>
            </a:r>
            <a:r>
              <a:rPr lang="en-IN" sz="2400" b="0" strike="noStrike" spc="-1" dirty="0">
                <a:solidFill>
                  <a:srgbClr val="000000"/>
                </a:solidFill>
                <a:latin typeface="Calibri"/>
                <a:ea typeface="DejaVu Sans" panose="020B0603030804020204"/>
              </a:rPr>
              <a:t> when reading a file, it will call its </a:t>
            </a:r>
            <a:r>
              <a:rPr lang="en-IN" sz="2400" b="0" strike="noStrike" spc="-1" dirty="0" err="1">
                <a:solidFill>
                  <a:srgbClr val="000000"/>
                </a:solidFill>
                <a:latin typeface="Calibri"/>
                <a:ea typeface="DejaVu Sans" panose="020B0603030804020204"/>
              </a:rPr>
              <a:t>reportChecksumFailure</a:t>
            </a:r>
            <a:r>
              <a:rPr lang="en-IN" sz="2400" b="0" strike="noStrike" spc="-1" dirty="0">
                <a:solidFill>
                  <a:srgbClr val="000000"/>
                </a:solidFill>
                <a:latin typeface="Calibri"/>
                <a:ea typeface="DejaVu Sans" panose="020B0603030804020204"/>
              </a:rPr>
              <a:t>() method. </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The default implementation does nothing, but </a:t>
            </a:r>
            <a:r>
              <a:rPr lang="en-IN" sz="2400" b="0" strike="noStrike" spc="-1" dirty="0" err="1">
                <a:solidFill>
                  <a:srgbClr val="000000"/>
                </a:solidFill>
                <a:latin typeface="Calibri"/>
                <a:ea typeface="DejaVu Sans" panose="020B0603030804020204"/>
              </a:rPr>
              <a:t>LocalFileSystem</a:t>
            </a:r>
            <a:r>
              <a:rPr lang="en-IN" sz="2400" b="0" strike="noStrike" spc="-1" dirty="0">
                <a:solidFill>
                  <a:srgbClr val="000000"/>
                </a:solidFill>
                <a:latin typeface="Calibri"/>
                <a:ea typeface="DejaVu Sans" panose="020B0603030804020204"/>
              </a:rPr>
              <a:t> moves the offending file and its checksum to a side directory on the same device called </a:t>
            </a:r>
            <a:r>
              <a:rPr lang="en-IN" sz="2400" b="0" strike="noStrike" spc="-1" dirty="0" err="1">
                <a:solidFill>
                  <a:srgbClr val="000000"/>
                </a:solidFill>
                <a:latin typeface="Calibri"/>
                <a:ea typeface="DejaVu Sans" panose="020B0603030804020204"/>
              </a:rPr>
              <a:t>bad_files</a:t>
            </a:r>
            <a:r>
              <a:rPr lang="en-IN" sz="2400" b="0" strike="noStrike" spc="-1" dirty="0">
                <a:solidFill>
                  <a:srgbClr val="000000"/>
                </a:solidFill>
                <a:latin typeface="Calibri"/>
                <a:ea typeface="DejaVu Sans" panose="020B0603030804020204"/>
              </a:rPr>
              <a:t>.</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Administrators should periodically check for these bad files and take action on them.</a:t>
            </a:r>
            <a:endParaRPr lang="en-IN" sz="2400" b="0" strike="noStrike" spc="-1" dirty="0">
              <a:latin typeface="Arial"/>
            </a:endParaRPr>
          </a:p>
        </p:txBody>
      </p:sp>
      <p:sp>
        <p:nvSpPr>
          <p:cNvPr id="100"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E84D7859-BDF8-46C3-96BF-1324CDCA68C4}"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01"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42922B1E-2DEF-402E-AF79-6707C5307D47}" type="slidenum">
              <a:rPr lang="en-IN" sz="1200" b="0" strike="noStrike" spc="-1">
                <a:solidFill>
                  <a:srgbClr val="8B8B8B"/>
                </a:solidFill>
                <a:latin typeface="Calibri"/>
                <a:ea typeface="DejaVu Sans" panose="020B0603030804020204"/>
              </a:rPr>
              <a:t>7</a:t>
            </a:fld>
            <a:endParaRPr lang="en-IN" sz="1200" b="0" strike="noStrike" spc="-1">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03"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Compression:</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It reduces the space needed to store files</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It speeds up data transfer across network or from disk</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There are many different compression formats, tools, algorithms, each with different characteristics</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Faster compression and decompression speeds usually comes at the expense of smaller space savings</a:t>
            </a:r>
            <a:endParaRPr lang="en-IN" sz="2400" b="0" strike="noStrike" spc="-1" dirty="0">
              <a:latin typeface="Arial"/>
            </a:endParaRPr>
          </a:p>
        </p:txBody>
      </p:sp>
      <p:sp>
        <p:nvSpPr>
          <p:cNvPr id="104"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E4BB8921-4B6A-45AA-9697-BD6BDAFC2B86}"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05"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5F438C60-D0D9-43EF-89B9-F34DD498C6A3}" type="slidenum">
              <a:rPr lang="en-IN" sz="1200" b="0" strike="noStrike" spc="-1">
                <a:solidFill>
                  <a:srgbClr val="8B8B8B"/>
                </a:solidFill>
                <a:latin typeface="Calibri"/>
                <a:ea typeface="DejaVu Sans" panose="020B0603030804020204"/>
              </a:rPr>
              <a:t>8</a:t>
            </a:fld>
            <a:endParaRPr lang="en-IN" sz="1200" b="0" strike="noStrike" spc="-1">
              <a:latin typeface="Arial"/>
            </a:endParaRPr>
          </a:p>
        </p:txBody>
      </p:sp>
      <p:pic>
        <p:nvPicPr>
          <p:cNvPr id="106" name="Picture 2"/>
          <p:cNvPicPr/>
          <p:nvPr/>
        </p:nvPicPr>
        <p:blipFill>
          <a:blip r:embed="rId2"/>
          <a:stretch>
            <a:fillRect/>
          </a:stretch>
        </p:blipFill>
        <p:spPr>
          <a:xfrm>
            <a:off x="1740632" y="3909952"/>
            <a:ext cx="10044000" cy="2687400"/>
          </a:xfrm>
          <a:prstGeom prst="rect">
            <a:avLst/>
          </a:prstGeom>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458720" y="97920"/>
            <a:ext cx="9055440" cy="91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90000"/>
              </a:lnSpc>
            </a:pPr>
            <a:r>
              <a:rPr lang="en-IN" sz="4400" b="1" strike="noStrike" spc="-1">
                <a:solidFill>
                  <a:srgbClr val="000000"/>
                </a:solidFill>
                <a:latin typeface="Calibri Light"/>
                <a:ea typeface="DejaVu Sans" panose="020B0603030804020204"/>
              </a:rPr>
              <a:t>Hadoop I/O</a:t>
            </a:r>
            <a:endParaRPr lang="en-IN" sz="4400" b="0" strike="noStrike" spc="-1">
              <a:latin typeface="Arial"/>
            </a:endParaRPr>
          </a:p>
        </p:txBody>
      </p:sp>
      <p:sp>
        <p:nvSpPr>
          <p:cNvPr id="108" name="CustomShape 2"/>
          <p:cNvSpPr/>
          <p:nvPr/>
        </p:nvSpPr>
        <p:spPr>
          <a:xfrm>
            <a:off x="1458720" y="1224720"/>
            <a:ext cx="10514160" cy="497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marL="228600" indent="-227330">
              <a:lnSpc>
                <a:spcPct val="90000"/>
              </a:lnSpc>
              <a:spcBef>
                <a:spcPts val="1000"/>
              </a:spcBef>
              <a:buClr>
                <a:srgbClr val="000000"/>
              </a:buClr>
              <a:buFont typeface="Arial"/>
              <a:buChar char="•"/>
            </a:pPr>
            <a:r>
              <a:rPr lang="en-IN" sz="2800" b="0" strike="noStrike" spc="-1" dirty="0">
                <a:solidFill>
                  <a:srgbClr val="000000"/>
                </a:solidFill>
                <a:latin typeface="Calibri"/>
                <a:ea typeface="DejaVu Sans" panose="020B0603030804020204"/>
              </a:rPr>
              <a:t>Data Compressions</a:t>
            </a:r>
            <a:endParaRPr lang="en-IN" sz="28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All compression algorithms exhibit a space/time trade-off.</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Different options:  –1 means optimize for speed, and -9 means optimize for space.</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err="1">
                <a:solidFill>
                  <a:srgbClr val="000000"/>
                </a:solidFill>
                <a:latin typeface="Calibri"/>
                <a:ea typeface="DejaVu Sans" panose="020B0603030804020204"/>
              </a:rPr>
              <a:t>gzip</a:t>
            </a:r>
            <a:r>
              <a:rPr lang="en-IN" sz="2400" b="0" strike="noStrike" spc="-1" dirty="0">
                <a:solidFill>
                  <a:srgbClr val="000000"/>
                </a:solidFill>
                <a:latin typeface="Calibri"/>
                <a:ea typeface="DejaVu Sans" panose="020B0603030804020204"/>
              </a:rPr>
              <a:t> has good performance in compression and space/time trade-off</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bzip2 compress more effectively than </a:t>
            </a:r>
            <a:r>
              <a:rPr lang="en-IN" sz="2400" b="0" strike="noStrike" spc="-1" dirty="0" err="1">
                <a:solidFill>
                  <a:srgbClr val="000000"/>
                </a:solidFill>
                <a:latin typeface="Calibri"/>
                <a:ea typeface="DejaVu Sans" panose="020B0603030804020204"/>
              </a:rPr>
              <a:t>gzip</a:t>
            </a:r>
            <a:r>
              <a:rPr lang="en-IN" sz="2400" b="0" strike="noStrike" spc="-1" dirty="0">
                <a:solidFill>
                  <a:srgbClr val="000000"/>
                </a:solidFill>
                <a:latin typeface="Calibri"/>
                <a:ea typeface="DejaVu Sans" panose="020B0603030804020204"/>
              </a:rPr>
              <a:t>, but slower.</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bzip2  has fast decompress rather than compression.</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LZO, LZ4, and Snappy,  all optimize for speed and are around an order of magnitude faster than </a:t>
            </a:r>
            <a:r>
              <a:rPr lang="en-IN" sz="2400" b="0" strike="noStrike" spc="-1" dirty="0" err="1">
                <a:solidFill>
                  <a:srgbClr val="000000"/>
                </a:solidFill>
                <a:latin typeface="Calibri"/>
                <a:ea typeface="DejaVu Sans" panose="020B0603030804020204"/>
              </a:rPr>
              <a:t>gzip</a:t>
            </a:r>
            <a:r>
              <a:rPr lang="en-IN" sz="2400" b="0" strike="noStrike" spc="-1" dirty="0">
                <a:solidFill>
                  <a:srgbClr val="000000"/>
                </a:solidFill>
                <a:latin typeface="Calibri"/>
                <a:ea typeface="DejaVu Sans" panose="020B0603030804020204"/>
              </a:rPr>
              <a:t>, but compress less effectively.</a:t>
            </a:r>
            <a:endParaRPr lang="en-IN" sz="2400" b="0" strike="noStrike" spc="-1" dirty="0">
              <a:latin typeface="Arial"/>
            </a:endParaRPr>
          </a:p>
          <a:p>
            <a:pPr marL="685800" lvl="1" indent="-227330">
              <a:lnSpc>
                <a:spcPct val="90000"/>
              </a:lnSpc>
              <a:spcBef>
                <a:spcPts val="500"/>
              </a:spcBef>
              <a:buClr>
                <a:srgbClr val="000000"/>
              </a:buClr>
              <a:buFont typeface="Arial"/>
              <a:buChar char="•"/>
            </a:pPr>
            <a:r>
              <a:rPr lang="en-IN" sz="2400" b="0" strike="noStrike" spc="-1" dirty="0">
                <a:solidFill>
                  <a:srgbClr val="000000"/>
                </a:solidFill>
                <a:latin typeface="Calibri"/>
                <a:ea typeface="DejaVu Sans" panose="020B0603030804020204"/>
              </a:rPr>
              <a:t>Snappy and LZ4 are also significantly faster than LZO for decompression</a:t>
            </a:r>
            <a:endParaRPr lang="en-IN" sz="2400" b="0" strike="noStrike" spc="-1" dirty="0">
              <a:latin typeface="Arial"/>
            </a:endParaRPr>
          </a:p>
          <a:p>
            <a:pPr>
              <a:lnSpc>
                <a:spcPct val="100000"/>
              </a:lnSpc>
            </a:pPr>
            <a:endParaRPr lang="en-IN" sz="2400" b="0" strike="noStrike" spc="-1" dirty="0">
              <a:latin typeface="Arial"/>
            </a:endParaRPr>
          </a:p>
        </p:txBody>
      </p:sp>
      <p:sp>
        <p:nvSpPr>
          <p:cNvPr id="109" name="CustomShape 3"/>
          <p:cNvSpPr/>
          <p:nvPr/>
        </p:nvSpPr>
        <p:spPr>
          <a:xfrm>
            <a:off x="1458720" y="6356520"/>
            <a:ext cx="2121120" cy="363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fld id="{7EE9AB0B-7B29-4A49-8D5E-83461881AD9B}" type="datetime3">
              <a:rPr lang="en-IN" sz="1200" b="0" strike="noStrike" spc="-1">
                <a:solidFill>
                  <a:srgbClr val="8B8B8B"/>
                </a:solidFill>
                <a:latin typeface="Calibri"/>
                <a:ea typeface="DejaVu Sans" panose="020B0603030804020204"/>
              </a:rPr>
              <a:t>13 October 2020</a:t>
            </a:fld>
            <a:endParaRPr lang="en-IN" sz="1200" b="0" strike="noStrike" spc="-1">
              <a:latin typeface="Arial"/>
            </a:endParaRPr>
          </a:p>
        </p:txBody>
      </p:sp>
      <p:sp>
        <p:nvSpPr>
          <p:cNvPr id="110" name="CustomShape 4"/>
          <p:cNvSpPr/>
          <p:nvPr/>
        </p:nvSpPr>
        <p:spPr>
          <a:xfrm>
            <a:off x="10842120" y="6339960"/>
            <a:ext cx="1000080" cy="38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A018FB64-AA7A-46F2-A728-E97FCF8E145F}" type="slidenum">
              <a:rPr lang="en-IN" sz="1200" b="0" strike="noStrike" spc="-1">
                <a:solidFill>
                  <a:srgbClr val="8B8B8B"/>
                </a:solidFill>
                <a:latin typeface="Calibri"/>
                <a:ea typeface="DejaVu Sans" panose="020B0603030804020204"/>
              </a:rPr>
              <a:t>9</a:t>
            </a:fld>
            <a:endParaRPr lang="en-IN" sz="1200" b="0" strike="noStrike" spc="-1">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3549</Words>
  <Application>Microsoft Office PowerPoint</Application>
  <PresentationFormat>Custom</PresentationFormat>
  <Paragraphs>402</Paragraphs>
  <Slides>38</Slides>
  <Notes>0</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lahari</dc:creator>
  <cp:lastModifiedBy>Windows User</cp:lastModifiedBy>
  <cp:revision>518</cp:revision>
  <dcterms:created xsi:type="dcterms:W3CDTF">2020-10-09T04:38:11Z</dcterms:created>
  <dcterms:modified xsi:type="dcterms:W3CDTF">2020-10-13T12:50:49Z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1033-11.1.0.9505</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38</vt:i4>
  </property>
</Properties>
</file>