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9"/>
  </p:notesMasterIdLst>
  <p:sldIdLst>
    <p:sldId id="256" r:id="rId6"/>
    <p:sldId id="257" r:id="rId7"/>
    <p:sldId id="258" r:id="rId8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0" Type="http://schemas.openxmlformats.org/officeDocument/2006/relationships/tableStyles" Target="tableStyles.xml"/><Relationship Id="rId7" Type="http://schemas.openxmlformats.org/officeDocument/2006/relationships/slide" Target="slides/slide2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C7DBF407-3BE7-468E-B7E5-697C3E3DD23F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E110DC08-2DD6-41A4-98A5-D9D99A31FF6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ctr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 algn="ctr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 algn="ctr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 algn="ctr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ctr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 algn="ctr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 algn="ctr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 algn="ctr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ctr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 algn="ctr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 algn="ctr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 algn="ctr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08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 fontScale="90000" lnSpcReduction="10000"/>
          </a:bodyPr>
          <a:p>
            <a:pPr algn="ctr">
              <a:lnSpc>
                <a:spcPct val="90000"/>
              </a:lnSpc>
            </a:pPr>
            <a:r>
              <a:rPr lang="" altLang="en-US" sz="8900" b="1" strike="noStrike" spc="-1">
                <a:solidFill>
                  <a:srgbClr val="002060"/>
                </a:solidFill>
                <a:latin typeface="Baskerville Old Face"/>
                <a:ea typeface="DejaVu Sans" panose="020B0603030804020204"/>
              </a:rPr>
              <a:t>Big Data Frameworks</a:t>
            </a:r>
            <a:endParaRPr lang="" altLang="en-US" sz="8900" b="1" strike="noStrike" spc="-1">
              <a:solidFill>
                <a:srgbClr val="002060"/>
              </a:solidFill>
              <a:latin typeface="Baskerville Old Face"/>
              <a:ea typeface="DejaVu Sans" panose="020B0603030804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24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1" strike="noStrike" spc="-1">
                <a:solidFill>
                  <a:srgbClr val="7030A0"/>
                </a:solidFill>
                <a:latin typeface="Calibri"/>
                <a:ea typeface="DejaVu Sans" panose="020B0603030804020204"/>
              </a:rPr>
              <a:t>Ramesh Ragala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1" strike="noStrike" spc="-1">
                <a:solidFill>
                  <a:srgbClr val="7030A0"/>
                </a:solidFill>
                <a:latin typeface="Calibri"/>
                <a:ea typeface="DejaVu Sans" panose="020B0603030804020204"/>
              </a:rPr>
              <a:t>VIT Chennai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Design of HDFS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75B1C277-D4F9-4CB7-A08D-60A61BCB153A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2F001637-CB7F-432D-A24E-B5F4129F428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14320" y="1674000"/>
            <a:ext cx="7867800" cy="40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Architecture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25143756-018C-4BDA-9C0A-CED271C2CF7A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8673A6A8-A3E9-4C58-895C-83F9F7FBF17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15840" y="1236240"/>
            <a:ext cx="9954360" cy="498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Master (Name Node)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458720" y="1224720"/>
            <a:ext cx="10514520" cy="5149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66000"/>
          </a:bodyPr>
          <a:p>
            <a:pPr marL="2286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Manages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filesystem namespace tree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and holding the entire namespace tree in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RAM</a:t>
            </a:r>
            <a:endParaRPr lang="en-US" sz="2800" b="0" strike="noStrike" spc="-1">
              <a:latin typeface="Arial"/>
            </a:endParaRPr>
          </a:p>
          <a:p>
            <a:pPr marL="6858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Maps a file name to a set of blocks </a:t>
            </a:r>
            <a:endParaRPr lang="en-US" sz="2000" b="0" strike="noStrike" spc="-1">
              <a:latin typeface="Arial"/>
            </a:endParaRPr>
          </a:p>
          <a:p>
            <a:pPr marL="6858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Maps a block to the DataNodes where it resides  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 and directories are represented by i-node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Mapping i-node to list of blocks + locations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Authorization &amp; Authentication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Checkpoint &amp; journal namespace changes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Mapping of Data node to list of blocks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Monitor Data node health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Actively  monitors the number of  replicas of block and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    replicate missing blocks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Keeps ALL namespace in main memory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 also executes file system operations such as renaming, closing, and opening files and directories.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Cluster Configuration Management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460D11AD-F5D7-4D34-88A5-716A6463375C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005DFD9B-0E01-4D9E-A349-1E6715B2A98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152200" y="1725840"/>
            <a:ext cx="3411720" cy="33217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marL="285750" indent="-284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Types of Meta Data:</a:t>
            </a:r>
            <a:endParaRPr lang="en-US" sz="1800" b="0" strike="noStrike" spc="-1">
              <a:latin typeface="Arial"/>
            </a:endParaRPr>
          </a:p>
          <a:p>
            <a:pPr marL="742950" lvl="1" indent="-284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Files</a:t>
            </a:r>
            <a:endParaRPr lang="en-US" sz="1800" b="0" strike="noStrike" spc="-1">
              <a:latin typeface="Arial"/>
            </a:endParaRPr>
          </a:p>
          <a:p>
            <a:pPr marL="742950" lvl="1" indent="-284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Blocks for each files</a:t>
            </a:r>
            <a:endParaRPr lang="en-US" sz="1800" b="0" strike="noStrike" spc="-1">
              <a:latin typeface="Arial"/>
            </a:endParaRPr>
          </a:p>
          <a:p>
            <a:pPr marL="742950" lvl="1" indent="-284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List of data nodes for each block</a:t>
            </a:r>
            <a:endParaRPr lang="en-US" sz="1800" b="0" strike="noStrike" spc="-1">
              <a:latin typeface="Arial"/>
            </a:endParaRPr>
          </a:p>
          <a:p>
            <a:pPr marL="742950" lvl="1" indent="-284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 attributes like.. Creation time, replication factor,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(Data Node)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Handle block storage on multiple volumes &amp; block integrity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Clients access the blocks directly from data nodes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Periodically send heartbeats and block reports to Name node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Blocks are stored as underlying OS’s files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F7C25182-E015-474B-8A48-371E170BE1EF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DFF7ADC9-C885-4B9D-ADEB-08967EDAC5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When a replica of a block is lost due to a Datanode failure or disk failure, the namenode creates another replica of block.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NameNode does not directly send requests to DataNodes.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 sends instructions to the datanodes by replying to heartbeats sent by those datanodes.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instructions include commands to:</a:t>
            </a:r>
            <a:endParaRPr lang="en-US" sz="20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replicate blocks to other nodes,</a:t>
            </a:r>
            <a:endParaRPr lang="en-US" sz="18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remove local block replicas,</a:t>
            </a:r>
            <a:endParaRPr lang="en-US" sz="18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re-register and send an immediate block report, or</a:t>
            </a:r>
            <a:endParaRPr lang="en-US" sz="18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shut down the node.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BC3ED8C3-CF96-4969-9E14-C2DE151C6C8D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475D494B-8BCF-4308-8340-CC2E742E15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Architecture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A29A9BA-4486-4B85-AB94-375E75B7BDC8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710D902-18FB-4CCE-9B21-8BED052D240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360" y="1314720"/>
            <a:ext cx="9709560" cy="46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Recovery Time from Single DataNode Failure: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HDFS NameNode ensures that each block is sufficiently replicated.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When it detects the loss of a DataNode, it instructs remaining nodes to maintain adequate replication by creating additional block replicas.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For each lost replica, the NameNode picks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(source, destination) pair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where the source is an available DataNode with another replica of the block and the destination is the target for the new replica.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Estimate a lower bound for the recovery time: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Simple Assumptions: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maximum IO bandwidth of each disk is 100MB/s (reads + writes).</a:t>
            </a:r>
            <a:endParaRPr lang="en-US" sz="20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This is true for the vast majority of clusters that use spinning disks.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0D87CF86-6B47-4869-AE7F-712D4577FBE8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B3BE76E-0834-450C-92DE-6652185CA2B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Replica and Rack Awareness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follows rack awareness for never loss all the data if entire rack fails.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Rules for Rack Awareness</a:t>
            </a:r>
            <a:endParaRPr lang="en-US" sz="2800" b="0" strike="noStrike" spc="-1">
              <a:latin typeface="Arial"/>
            </a:endParaRPr>
          </a:p>
          <a:p>
            <a:pPr marL="914400" lvl="1" indent="-4559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Need to place the first replica of block in near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	available rack</a:t>
            </a:r>
            <a:endParaRPr lang="en-US" sz="2400" b="0" strike="noStrike" spc="-1">
              <a:latin typeface="Arial"/>
            </a:endParaRPr>
          </a:p>
          <a:p>
            <a:pPr marL="914400" lvl="1" indent="-4559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second replica of block is not placed in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      the same rack where the first replica is placed</a:t>
            </a:r>
            <a:endParaRPr lang="en-US" sz="2400" b="0" strike="noStrike" spc="-1">
              <a:latin typeface="Arial"/>
            </a:endParaRPr>
          </a:p>
          <a:p>
            <a:pPr marL="914400" lvl="1" indent="-4559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/>
              <a:buAutoNum type="arabicPeriod" startAt="3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third replica should place in where the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    second replica is placed but in the different node.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E4B42CD9-606D-4AD1-96E8-6EF6480410FB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09E24712-9E2F-406E-8C34-30050AF0EC3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54760" y="1864800"/>
            <a:ext cx="3536280" cy="320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a File Read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 get an idea of how data flows between the client interacting with HDFS, namenode and datanodes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3E7574C1-8B5E-48D4-AF06-294ACD6BD7E4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B2BDF111-9210-41AD-B01C-E073BD48D09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00240" y="2112120"/>
            <a:ext cx="8790480" cy="41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a File Read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steps for reading data from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Step-1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: The client opens the file it wishes to read by calling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open()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 the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FileSystem object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which for HDFS is an instance of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DistributedFileSystem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Step-2: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DistributedFileSystem calls the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namenode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using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RPC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 determine the locations of the blocks for the first few blocks in the file,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For each block, the namenode returns the addresses of the datanodes that have a copy of that block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datanodes are sorted according to their proximity to the client.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Short-Circuit local reads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if client is its self a datanode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DistributedFileSystem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returns an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FSDataInputStream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(an input stream that supports file seeks) to the client for it to read data from.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FSDataInputStream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in turn wraps a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DFSInputStream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which manages the datanode and namenode I/O.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Step-3: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The client then calls read() on the stream.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98E97492-CE8E-44E3-8DF1-41CEFB7EC8DC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97B13788-B1F3-49CB-8E3B-3EF2032777D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Hadoop - 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An Open source software framework (Apache Project)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Originally developed by Yahoo (but originated from Google)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Goal: 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storage and processing of data-sets at massive scale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Infrastructure: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clusters of commodity hardware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Core Components: 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distributed file system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 Reduce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programming model for large scale data processing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Eco Systems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Pig, Hive, Hbase, mahout, zookeeper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BB5D2E10-4B62-4D13-9526-E5B9648F4674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F405D103-B6BC-4DB4-8308-B25484D2C16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71440" y="2895480"/>
            <a:ext cx="3527640" cy="16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a File Read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steps for reading data from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DFSInputStream, which has stored the datanode addresses for the first few blocks in the file, then connects to the first (closest) datanode for the first block in the file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 is streamed from the datanode back to the client, which calls read() repeatedly on the stream.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Step-5: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When the end of the block is reached, DFSInputStream will close the connection to the datanode, then find the best datanode for the next block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Blocks are read in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order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with the DFSInputStream opening new connections to datanodes as the client reads through the stream.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Step-6: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When the client has finished reading, it calls close() on the FSDataInputStream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32C94A0-EC12-402B-944B-05A0F6621115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A8E08F9-651F-430D-8701-8E5401C6428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a File Read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45760" y="123768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Problems while reading data from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During read operation, if the DFSInputStream encounters an error while communicating with a datanode, then it will try the next closest one for that block.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 will also remember datanodes that have failed so that it doesn’t needlessly retry them for later blocks.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DFSInputStream also verifies checksums for the data transferred to it from the datanode.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If a corrupted block is found, it is reported to the namenode before the DFSInputStream attempts to read a replica of the block from another datanode.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client contacts datanodes directly to retrive data with the help of namenode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F0BD9BF-7366-4149-A24A-62A327FA59E5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24BC2DF-77FE-4068-A474-6D74EFF9A3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a File Read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AF57CE22-59D8-47BC-B699-C74A48A49DCC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2CB5BDAD-7522-439A-BF82-D403998B4B9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38800" y="1249200"/>
            <a:ext cx="10250640" cy="486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File Write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B1507AD9-73C5-456B-B683-A4A435A85E06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EC409709-B6DB-4FEC-872B-9091E1D5DC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360" y="1133280"/>
            <a:ext cx="10083240" cy="50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File Write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 write a file into HDFS, client needs to interact with name node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Namenode provides the address of the slaves(Data node) on which client will start writing data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As soon as client finishes writing the block, the slave starts copying the block to another slave which in turn copy the block into another slave (default is 3)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After required replicas are created then it will send the acknowledgement to the client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Authentication process is same like file read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9C98BB13-E690-48BD-BE5A-779459F2C9CF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15A693DC-2AAF-4937-AFBC-57AEBF63766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File Write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58720" y="1224720"/>
            <a:ext cx="10514520" cy="511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steps to follows to write a file in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Step-1: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The client creates the file by calling create() on DistributedFileSystem.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Step-2: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DistributedFileSystem makes an RPC call to the namenode to create a new file in the filesystem’s namespace, with # blocks associated with it.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namenode performs various checks to make sure the file doesn’t already exist, and that the client has the right permissions to create the file.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If these checks pass, the namenode makes a record of the new file; otherwise, file creation fails and the client is thrown an IOException.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DistributedFileSystem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returns an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FSDataOutputStream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for the client to start writing data to.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Step-3: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As in the read case,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FSDataOutputStream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wraps a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which handles communication with the datanodes and namenode.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As the client writes data,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splits it into </a:t>
            </a: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 panose="020B0603030804020204"/>
              </a:rPr>
              <a:t>packets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which it writes to an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internal queue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called the </a:t>
            </a:r>
            <a:r>
              <a:rPr lang="en-US" sz="2400" b="1" i="1" strike="noStrike" spc="-1">
                <a:solidFill>
                  <a:srgbClr val="C00000"/>
                </a:solidFill>
                <a:latin typeface="Calibri"/>
                <a:ea typeface="DejaVu Sans" panose="020B0603030804020204"/>
              </a:rPr>
              <a:t>data queue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0B5EEB2D-04CA-4F1D-91CB-E88FC51C965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91C488D-313F-486B-B4A5-1134E1E008A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File Write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8720" y="1224720"/>
            <a:ext cx="10514520" cy="511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steps to follows to write a file in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data queue is consumed by the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DataStreamer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whose responsibility it is to ask the namenode to allocate new blocks by picking a list of suitable datanodes to store the replicas.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list of datanodes forms a pipeline—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assuming the replication level is three, so there are three nodes in the pipeline.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Step-4: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The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DataStreamer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streams the packets to the first datanode in the pipeline, which stores the packet and forwards it to the second datanode in the pipeline.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Similarly, the second datanode stores the packet and forwards it to the third (and last) datanode in the pipeline.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also maintains an internal queue of packets that are waiting to be acknowledged by datanodes, called the </a:t>
            </a:r>
            <a:r>
              <a:rPr lang="en-US" sz="2400" b="1" i="1" strike="noStrike" spc="-1">
                <a:solidFill>
                  <a:srgbClr val="C00000"/>
                </a:solidFill>
                <a:latin typeface="Calibri"/>
                <a:ea typeface="DejaVu Sans" panose="020B0603030804020204"/>
              </a:rPr>
              <a:t>ack queue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Step-5: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 packet is removed from the ack queue only when it has been acknowledged by all the datanodes in the pipeline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52A9F6CB-0314-4E4C-8EF0-EA7A608810F0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59351F03-C553-4D2D-B49D-11D1776F37C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Data Flow: Anatomy of File Write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76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steps to follows to write a file in HDFS: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It’s possible, but unlikely, that multiple datanodes fail while a block is being written. As long as 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dfs.replication.min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replicas (default one) are written, the write will succeed, and the block will be asynchronously replicated across the cluster until its target replication factor is reached (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dfs.replication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, which defaults to three).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Step-6: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When the client has finished writing data, it calls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close()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on the stream.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Step-7: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This action flushes all the remaining packets to the datanode pipeline and waits for acknowledgments before contacting the namenode to signal that the file is complete.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namenode already knows which blocks the file is made up of (via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 Streamer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asking for block allocations), so it only has to wait for blocks to be minimally replicated before returning successfully.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provides a method for forcing all buffers to be synchronized to the datanodes via the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sync()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 method on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FSDataOutputStream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Writes the blocks in parallel manner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Writes the replicas in sequential manner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Writing blocks follows the rack awareness rules.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EDBB90B7-86AF-482D-8E38-88F9B03AF24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2C339E3-8EBF-430D-AFCF-B621C5421BD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Disk has block size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minimum amount of data that can be read or write.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Filesystem blocks are typically a few kilobytes in size, whereas disk blocks are normally 512 bytes.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HDFS also uses blocks concepts to read and write a file.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block size is 128MB by default.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 in HDFS are broken into block-sized chunks, which are stored as independent units.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file in HDFS that is smaller than a single block does not occupy a full block’s worth of underlying storage.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 1 MB file stored with a block size of 128 MB uses 1 MB of disk space, not 128 MB.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932378FB-7557-4BD2-9E4C-39AB67695213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3DF51A0-7EB9-4970-8D29-50EC8392CA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4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Why is a block is so large?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blocks are large compared to disk blocks to minimize the cost of seek time.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If block is large then the time it takes to transfer data from the disk can be significantly longer than the time to seek to start of the block.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Thus, transferring a large file made of multiple blocks operates at the disk transfer rate.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Example: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seek time is 10 ms  and transfer rate is 100MB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 make seek time 1 % of the transfer time, we need to make a block size of 100MB. Here 128MB.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 task in MapReduce operate on one block at a time, so if you have too few tasks (fewer than nodes in the cluster), your jobs will run slower than they could otherwise.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F0017640-8A70-4C52-8E36-8B513267AA79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EF43575B-44EF-4895-B3B8-CFBD8B810D0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Commodity Hardware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58520" y="4043880"/>
            <a:ext cx="9421920" cy="2503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1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It involves the use of large numbers of already-available computing components for parallel computing, to get the greatest amount of useful computation at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low cost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Typically in 2 level architecture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Nodes are commodity PCs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30-40 nodes/rack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Uplink from rack is 3-4 gigabit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Rack-internal is 1 gigabit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658520" y="1305720"/>
            <a:ext cx="9171360" cy="2643840"/>
            <a:chOff x="1658520" y="1305720"/>
            <a:chExt cx="9171360" cy="2643840"/>
          </a:xfrm>
        </p:grpSpPr>
        <p:pic>
          <p:nvPicPr>
            <p:cNvPr id="169" name="Picture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8520" y="1305720"/>
              <a:ext cx="9171360" cy="2643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4"/>
            <p:cNvSpPr/>
            <p:nvPr/>
          </p:nvSpPr>
          <p:spPr>
            <a:xfrm>
              <a:off x="5064120" y="1352520"/>
              <a:ext cx="233244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6800" rIns="90000" bIns="46800">
              <a:noAutofit/>
            </a:bodyPr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Aggregation switch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1" name="CustomShape 5"/>
            <p:cNvSpPr/>
            <p:nvPr/>
          </p:nvSpPr>
          <p:spPr>
            <a:xfrm>
              <a:off x="3285720" y="1918800"/>
              <a:ext cx="1537920" cy="30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6800" rIns="90000" bIns="46800">
              <a:noAutofit/>
            </a:bodyPr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Rack switch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4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blocking benefits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file can be larger than any single disk in the network.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There’s nothing that requires the blocks from a file to be stored on the same disk, so they can take advantage of any of the disks in the cluster.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Making the unit of abstraction a block rather than a file simplifies the storage subsystem.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storage subsystem deals with blocks,</a:t>
            </a:r>
            <a:endParaRPr lang="en-US" sz="28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simplifying storage management (blocks are fixed size, it is easy to calculate how many can be stored in disk)</a:t>
            </a:r>
            <a:endParaRPr lang="en-US" sz="2800" b="0" strike="noStrike" spc="-1">
              <a:latin typeface="Arial"/>
            </a:endParaRPr>
          </a:p>
          <a:p>
            <a:pPr marL="1600200" lvl="3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Eliminating metadata concerns ( file metadata such as file permissions are not required, because blocks are chunks of data)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Blocks fit well with replication for providing fault tolerance and availability.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E1EF8DB0-E046-43FA-B73F-6A067E9E8096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E5D44608-8AE6-428C-8C29-D1E26C93454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block caching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Frequently accessed files the blocks may be explicitly cached in the datanode memory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off-heap block cache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By default,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a block 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is cached in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only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one datanode’s memory, although the number is configurable on a per-file basis.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Job schedulers uses cached blocks by running tasks on the datanode to increase the read performance.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small lookup table used in a join is a good candidate for caching.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Users or applications instruct the namenode which files to cache by adding a cache directive to a cache pool.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Cache pools are an administrative grouping for managing cache permissions and resource usage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57683B3F-A054-4D43-8235-216F563032BC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E493590-1CEB-4A17-AB67-6FDB052FAD5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Federation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458720" y="1224720"/>
            <a:ext cx="10514520" cy="52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78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Federation: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Namenode keeps a reference to every file and block in the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filesystem in memory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memory becomes the limiting factor for scaling.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HDFS federation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, introduced in the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2.x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release series, allows a cluster to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scale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by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adding Namenodes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, each of which manages a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portion of the filesystem namespace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Example:  one Namenode manages all the files in /usr and another Namenode manages all the files in /share.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Namespace Volume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: 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 made up of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metadata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for the namespace and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block pool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containing all the blocks for the files in the namespace.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Each Namenode manages Namespace volume and these are independent of each other.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Namenode do not communicate with one other and failure of one Namenode does not affect the availiability of namespace managed by other namenodes.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34985414-471F-478A-BB15-CFF35C1401E5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00222152-89CF-4EF1-9C3C-FA1F294D3DD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High Avaliability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458720" y="1224720"/>
            <a:ext cx="10514520" cy="549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73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High Availability: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The combination of replicating namenode metadata on multiple filesystems and usage of secondary namenode to create a check-points 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not provide 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high availability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of the file system.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Namenode is a single point of failure (SPOF).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If Namenode fails, then whole Hadoop system will be out of service until new Namenode could be brought online.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To recover from a failed Namenode, the administrator starts new primary Namenode with one of the filesystem metadata replicas and configures datanodes and clients to use this new namenode.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new Namenode is not able to serve request until it has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loaded its namespace image into memory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replayed its edit log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received enough block reports from the datanodes to leave safe mode</a:t>
            </a:r>
            <a:endParaRPr lang="en-US" sz="28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 large cluster, the time taken by the new name to provide services about more than 30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8DE46964-35F0-408A-8DC5-C280CF68437B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98A68F41-503B-4DF3-9D7E-0032EA31EA8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High Avaliability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458720" y="1224720"/>
            <a:ext cx="10514520" cy="549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High Availability: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This is a long recovery time (Down time).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Hadoop – 2 uses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stand-by node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concept to provide High Availabilty.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 this implementation, there is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pair of Namenodes in an active-standby configuration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 the event of the failure of the active namenode, the standby takes over its duties to continue servicing client requests without a significant interruption.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few architectural changes are needed to follow to this happen: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4564C52E-B62C-4CD4-A84A-37E77FE6A9F6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EC207A1A-B37B-4BC7-AA08-0D6AC69B57E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HDFS : High Avaliability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458720" y="1224720"/>
            <a:ext cx="10514520" cy="549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High Availability: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few architectural changes are needed to follow to this happen: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Namenodes must use highly available shared storage to share the edit log. </a:t>
            </a: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This shared edit logs can be used by standby Namenode for synchronize it states with the active Namenode.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Datanodes must send block reports to both Namenodes because the block mappings are stored in a Namenode’s memory, and not on disk.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Clients must be configured to handle namenode failover, using a mechanism that is transparent to users.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secondary Namenode’s role is subsumed by the standby, which takes periodic checkpoints of the active namenode’s namespace.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14569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201D15AC-6FD7-45EF-AD91-BEB68D4BE8CD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58D2EB3E-50B5-47A1-BD23-9E4DA049979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MapReduce Overview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Programming model used by Google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MapReduce offers a solution to existing problems by bringing computation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close to data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thereby minimizing data movement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combination of the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Map(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transformed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and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Reduce(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aggregated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models with an associated implementation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It is a simple programming model designed to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process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large volumes of data in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parallel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by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dividing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the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job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 into a set of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independent tasks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. 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MapReduce is highly scalable and can be used across many computers.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Many small machines can be used to process jobs that normally could not be processed by a large machine.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Limitation of Map-Reduce Programming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 and Reduce jobs are </a:t>
            </a:r>
            <a:r>
              <a:rPr lang="en-US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stateless</a:t>
            </a: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 </a:t>
            </a:r>
            <a:r>
              <a:rPr lang="en-US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en-US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reduce jobs have to wait for map jobs to be complet first </a:t>
            </a:r>
            <a:r>
              <a:rPr lang="en-US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endParaRPr lang="en-US" b="0" strike="noStrike" spc="-1">
              <a:solidFill>
                <a:srgbClr val="000000"/>
              </a:solidFill>
              <a:latin typeface="Wingdings"/>
              <a:ea typeface="DejaVu Sans" panose="020B0603030804020204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limits the maximum parallelism </a:t>
            </a:r>
            <a:r>
              <a:rPr lang="en-US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 </a:t>
            </a:r>
            <a:endParaRPr lang="en-US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YARN born</a:t>
            </a:r>
            <a:endParaRPr lang="en-US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FC33C0D-5ABF-41C5-A1EA-ACAEDC0283D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AE5B59B-5392-4FBD-8E0C-7ECFDA9003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MapReduce Overview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MapReduce is the key algorithm that the Hadoop data processing engine uses to distribute work around a cluster.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Decomposing the data processing applications into mappers and reducers is sometimes non-trivial.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Once the application have written in map-reduce form, scaling the application over cluster is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just a configuration change only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3DB959C6-D14E-48D1-89CA-145B29143E52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89F43B8B-1605-4058-B089-D812625476D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Map Abstraction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The Mapper converts raw source data into key/value pairs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Inputs a key/value pair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Key is a reference to the input value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Value is the data set on which to operate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Evaluation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Function defined by user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Applies to every value in value input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Might need to parse input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Produces a new list of key/value pairs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Can be different type from input pair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92B3C34-0A23-447A-88A0-17DE7D05E508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518850FB-8D97-4D1D-8FD5-C34FCD71A07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829040" y="1774825"/>
            <a:ext cx="3133725" cy="45218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Map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09541A9C-AEEE-445F-A85B-3B9C224361C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19F161A-8C35-4DAE-A926-BA4E16F1A9B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26" name="Picture 5"/>
          <p:cNvPicPr/>
          <p:nvPr/>
        </p:nvPicPr>
        <p:blipFill>
          <a:blip r:embed="rId1"/>
          <a:srcRect l="922" t="4838" r="56214" b="80648"/>
          <a:stretch>
            <a:fillRect/>
          </a:stretch>
        </p:blipFill>
        <p:spPr>
          <a:xfrm>
            <a:off x="1753560" y="3873240"/>
            <a:ext cx="7085520" cy="220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Hadoop - Ecosystem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1EE44985-1E39-43CF-9DF0-8EFBF5C5A1C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07E266A7-8C9D-4502-8B1C-94E4A20333B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93240" y="1146240"/>
            <a:ext cx="9954360" cy="515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SimSun"/>
              </a:rPr>
              <a:t>Distributed Grep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488240" y="2637000"/>
            <a:ext cx="152280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CustomShape 3"/>
          <p:cNvSpPr/>
          <p:nvPr/>
        </p:nvSpPr>
        <p:spPr>
          <a:xfrm>
            <a:off x="1674360" y="2801520"/>
            <a:ext cx="11451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30" name="Group 4"/>
          <p:cNvGrpSpPr/>
          <p:nvPr/>
        </p:nvGrpSpPr>
        <p:grpSpPr>
          <a:xfrm>
            <a:off x="3084120" y="2512080"/>
            <a:ext cx="1968120" cy="1980720"/>
            <a:chOff x="3084120" y="2512080"/>
            <a:chExt cx="1968120" cy="1980720"/>
          </a:xfrm>
        </p:grpSpPr>
        <p:sp>
          <p:nvSpPr>
            <p:cNvPr id="331" name="CustomShape 5"/>
            <p:cNvSpPr/>
            <p:nvPr/>
          </p:nvSpPr>
          <p:spPr>
            <a:xfrm>
              <a:off x="3733560" y="2531160"/>
              <a:ext cx="131868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CustomShape 6"/>
            <p:cNvSpPr/>
            <p:nvPr/>
          </p:nvSpPr>
          <p:spPr>
            <a:xfrm>
              <a:off x="3733560" y="2912400"/>
              <a:ext cx="131868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7"/>
            <p:cNvSpPr/>
            <p:nvPr/>
          </p:nvSpPr>
          <p:spPr>
            <a:xfrm>
              <a:off x="3733560" y="3293280"/>
              <a:ext cx="131868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8"/>
            <p:cNvSpPr/>
            <p:nvPr/>
          </p:nvSpPr>
          <p:spPr>
            <a:xfrm>
              <a:off x="3733560" y="4131360"/>
              <a:ext cx="131868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5" name="Line 9"/>
            <p:cNvSpPr/>
            <p:nvPr/>
          </p:nvSpPr>
          <p:spPr>
            <a:xfrm>
              <a:off x="4387680" y="37501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6" name="Line 10"/>
            <p:cNvSpPr/>
            <p:nvPr/>
          </p:nvSpPr>
          <p:spPr>
            <a:xfrm>
              <a:off x="3084120" y="3368520"/>
              <a:ext cx="5281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7" name="CustomShape 11"/>
            <p:cNvSpPr/>
            <p:nvPr/>
          </p:nvSpPr>
          <p:spPr>
            <a:xfrm>
              <a:off x="3663720" y="2512080"/>
              <a:ext cx="1146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38" name="CustomShape 12"/>
            <p:cNvSpPr/>
            <p:nvPr/>
          </p:nvSpPr>
          <p:spPr>
            <a:xfrm>
              <a:off x="3663720" y="2893320"/>
              <a:ext cx="1146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39" name="CustomShape 13"/>
            <p:cNvSpPr/>
            <p:nvPr/>
          </p:nvSpPr>
          <p:spPr>
            <a:xfrm>
              <a:off x="3670920" y="3264840"/>
              <a:ext cx="1146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40" name="CustomShape 14"/>
            <p:cNvSpPr/>
            <p:nvPr/>
          </p:nvSpPr>
          <p:spPr>
            <a:xfrm>
              <a:off x="3663720" y="4098240"/>
              <a:ext cx="1146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341" name="Group 15"/>
          <p:cNvGrpSpPr/>
          <p:nvPr/>
        </p:nvGrpSpPr>
        <p:grpSpPr>
          <a:xfrm>
            <a:off x="5315760" y="2468520"/>
            <a:ext cx="3116160" cy="2067840"/>
            <a:chOff x="5315760" y="2468520"/>
            <a:chExt cx="3116160" cy="2067840"/>
          </a:xfrm>
        </p:grpSpPr>
        <p:sp>
          <p:nvSpPr>
            <p:cNvPr id="342" name="CustomShape 16"/>
            <p:cNvSpPr/>
            <p:nvPr/>
          </p:nvSpPr>
          <p:spPr>
            <a:xfrm>
              <a:off x="5738040" y="2468520"/>
              <a:ext cx="7365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43" name="CustomShape 17"/>
            <p:cNvSpPr/>
            <p:nvPr/>
          </p:nvSpPr>
          <p:spPr>
            <a:xfrm>
              <a:off x="5755320" y="2849400"/>
              <a:ext cx="7365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44" name="CustomShape 18"/>
            <p:cNvSpPr/>
            <p:nvPr/>
          </p:nvSpPr>
          <p:spPr>
            <a:xfrm>
              <a:off x="5755320" y="3230640"/>
              <a:ext cx="7365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45" name="CustomShape 19"/>
            <p:cNvSpPr/>
            <p:nvPr/>
          </p:nvSpPr>
          <p:spPr>
            <a:xfrm>
              <a:off x="5755320" y="4068720"/>
              <a:ext cx="7365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grep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46" name="CustomShape 20"/>
            <p:cNvSpPr/>
            <p:nvPr/>
          </p:nvSpPr>
          <p:spPr>
            <a:xfrm>
              <a:off x="7169400" y="2560680"/>
              <a:ext cx="12625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7" name="CustomShape 21"/>
            <p:cNvSpPr/>
            <p:nvPr/>
          </p:nvSpPr>
          <p:spPr>
            <a:xfrm>
              <a:off x="7169400" y="2941560"/>
              <a:ext cx="12625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8" name="CustomShape 22"/>
            <p:cNvSpPr/>
            <p:nvPr/>
          </p:nvSpPr>
          <p:spPr>
            <a:xfrm>
              <a:off x="7169400" y="3322800"/>
              <a:ext cx="12625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9" name="CustomShape 23"/>
            <p:cNvSpPr/>
            <p:nvPr/>
          </p:nvSpPr>
          <p:spPr>
            <a:xfrm>
              <a:off x="7169400" y="4160880"/>
              <a:ext cx="12625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Line 24"/>
            <p:cNvSpPr/>
            <p:nvPr/>
          </p:nvSpPr>
          <p:spPr>
            <a:xfrm>
              <a:off x="7795440" y="377964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Line 25"/>
            <p:cNvSpPr/>
            <p:nvPr/>
          </p:nvSpPr>
          <p:spPr>
            <a:xfrm>
              <a:off x="5315760" y="27129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Line 26"/>
            <p:cNvSpPr/>
            <p:nvPr/>
          </p:nvSpPr>
          <p:spPr>
            <a:xfrm>
              <a:off x="5315760" y="309384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3" name="Line 27"/>
            <p:cNvSpPr/>
            <p:nvPr/>
          </p:nvSpPr>
          <p:spPr>
            <a:xfrm>
              <a:off x="5315760" y="34747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Line 28"/>
            <p:cNvSpPr/>
            <p:nvPr/>
          </p:nvSpPr>
          <p:spPr>
            <a:xfrm>
              <a:off x="5315760" y="4313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Line 29"/>
            <p:cNvSpPr/>
            <p:nvPr/>
          </p:nvSpPr>
          <p:spPr>
            <a:xfrm>
              <a:off x="6579360" y="27079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Line 30"/>
            <p:cNvSpPr/>
            <p:nvPr/>
          </p:nvSpPr>
          <p:spPr>
            <a:xfrm>
              <a:off x="6579360" y="3089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Line 31"/>
            <p:cNvSpPr/>
            <p:nvPr/>
          </p:nvSpPr>
          <p:spPr>
            <a:xfrm>
              <a:off x="6579360" y="347004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Line 32"/>
            <p:cNvSpPr/>
            <p:nvPr/>
          </p:nvSpPr>
          <p:spPr>
            <a:xfrm>
              <a:off x="6579360" y="43081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33"/>
            <p:cNvSpPr/>
            <p:nvPr/>
          </p:nvSpPr>
          <p:spPr>
            <a:xfrm>
              <a:off x="7148880" y="2532240"/>
              <a:ext cx="10504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0" name="CustomShape 34"/>
            <p:cNvSpPr/>
            <p:nvPr/>
          </p:nvSpPr>
          <p:spPr>
            <a:xfrm>
              <a:off x="7148880" y="2927520"/>
              <a:ext cx="10504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1" name="CustomShape 35"/>
            <p:cNvSpPr/>
            <p:nvPr/>
          </p:nvSpPr>
          <p:spPr>
            <a:xfrm>
              <a:off x="7159320" y="3294000"/>
              <a:ext cx="10504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2" name="CustomShape 36"/>
            <p:cNvSpPr/>
            <p:nvPr/>
          </p:nvSpPr>
          <p:spPr>
            <a:xfrm>
              <a:off x="7191000" y="4141800"/>
              <a:ext cx="10504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363" name="Group 37"/>
          <p:cNvGrpSpPr/>
          <p:nvPr/>
        </p:nvGrpSpPr>
        <p:grpSpPr>
          <a:xfrm>
            <a:off x="8432640" y="2971800"/>
            <a:ext cx="3275640" cy="713880"/>
            <a:chOff x="8432640" y="2971800"/>
            <a:chExt cx="3275640" cy="713880"/>
          </a:xfrm>
        </p:grpSpPr>
        <p:sp>
          <p:nvSpPr>
            <p:cNvPr id="364" name="CustomShape 38"/>
            <p:cNvSpPr/>
            <p:nvPr/>
          </p:nvSpPr>
          <p:spPr>
            <a:xfrm>
              <a:off x="8856720" y="3108240"/>
              <a:ext cx="5644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cat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65" name="Line 39"/>
            <p:cNvSpPr/>
            <p:nvPr/>
          </p:nvSpPr>
          <p:spPr>
            <a:xfrm>
              <a:off x="843264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Line 40"/>
            <p:cNvSpPr/>
            <p:nvPr/>
          </p:nvSpPr>
          <p:spPr>
            <a:xfrm>
              <a:off x="965196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41"/>
            <p:cNvSpPr/>
            <p:nvPr/>
          </p:nvSpPr>
          <p:spPr>
            <a:xfrm>
              <a:off x="10185480" y="2971800"/>
              <a:ext cx="1522800" cy="68472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CustomShape 42"/>
            <p:cNvSpPr/>
            <p:nvPr/>
          </p:nvSpPr>
          <p:spPr>
            <a:xfrm>
              <a:off x="10403280" y="2986200"/>
              <a:ext cx="107028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All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matches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SimSun"/>
              </a:rPr>
              <a:t>Distributed Word Count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429560" y="2413800"/>
            <a:ext cx="135792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1" name="CustomShape 3"/>
          <p:cNvSpPr/>
          <p:nvPr/>
        </p:nvSpPr>
        <p:spPr>
          <a:xfrm>
            <a:off x="1675080" y="2893680"/>
            <a:ext cx="7016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72" name="Group 4"/>
          <p:cNvGrpSpPr/>
          <p:nvPr/>
        </p:nvGrpSpPr>
        <p:grpSpPr>
          <a:xfrm>
            <a:off x="2863800" y="2432880"/>
            <a:ext cx="2272320" cy="1949760"/>
            <a:chOff x="2863800" y="2432880"/>
            <a:chExt cx="2272320" cy="1949760"/>
          </a:xfrm>
        </p:grpSpPr>
        <p:sp>
          <p:nvSpPr>
            <p:cNvPr id="373" name="CustomShape 5"/>
            <p:cNvSpPr/>
            <p:nvPr/>
          </p:nvSpPr>
          <p:spPr>
            <a:xfrm>
              <a:off x="3613320" y="2451960"/>
              <a:ext cx="152280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6"/>
            <p:cNvSpPr/>
            <p:nvPr/>
          </p:nvSpPr>
          <p:spPr>
            <a:xfrm>
              <a:off x="3613320" y="2832840"/>
              <a:ext cx="152280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5" name="CustomShape 7"/>
            <p:cNvSpPr/>
            <p:nvPr/>
          </p:nvSpPr>
          <p:spPr>
            <a:xfrm>
              <a:off x="3613320" y="3213720"/>
              <a:ext cx="152280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6" name="CustomShape 8"/>
            <p:cNvSpPr/>
            <p:nvPr/>
          </p:nvSpPr>
          <p:spPr>
            <a:xfrm>
              <a:off x="3613320" y="4052160"/>
              <a:ext cx="152280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Line 9"/>
            <p:cNvSpPr/>
            <p:nvPr/>
          </p:nvSpPr>
          <p:spPr>
            <a:xfrm>
              <a:off x="4368960" y="36709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Line 10"/>
            <p:cNvSpPr/>
            <p:nvPr/>
          </p:nvSpPr>
          <p:spPr>
            <a:xfrm>
              <a:off x="2863800" y="3289680"/>
              <a:ext cx="6094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1"/>
            <p:cNvSpPr/>
            <p:nvPr/>
          </p:nvSpPr>
          <p:spPr>
            <a:xfrm>
              <a:off x="3620160" y="2432880"/>
              <a:ext cx="10476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0" name="CustomShape 12"/>
            <p:cNvSpPr/>
            <p:nvPr/>
          </p:nvSpPr>
          <p:spPr>
            <a:xfrm>
              <a:off x="3620160" y="2813760"/>
              <a:ext cx="10476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1" name="CustomShape 13"/>
            <p:cNvSpPr/>
            <p:nvPr/>
          </p:nvSpPr>
          <p:spPr>
            <a:xfrm>
              <a:off x="3628800" y="3185280"/>
              <a:ext cx="10476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2" name="CustomShape 14"/>
            <p:cNvSpPr/>
            <p:nvPr/>
          </p:nvSpPr>
          <p:spPr>
            <a:xfrm>
              <a:off x="3620160" y="4018680"/>
              <a:ext cx="10476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Split data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83" name="Group 15"/>
          <p:cNvGrpSpPr/>
          <p:nvPr/>
        </p:nvGrpSpPr>
        <p:grpSpPr>
          <a:xfrm>
            <a:off x="5234040" y="2369520"/>
            <a:ext cx="3320280" cy="2036880"/>
            <a:chOff x="5234040" y="2369520"/>
            <a:chExt cx="3320280" cy="2036880"/>
          </a:xfrm>
        </p:grpSpPr>
        <p:sp>
          <p:nvSpPr>
            <p:cNvPr id="384" name="CustomShape 16"/>
            <p:cNvSpPr/>
            <p:nvPr/>
          </p:nvSpPr>
          <p:spPr>
            <a:xfrm>
              <a:off x="5706000" y="2369520"/>
              <a:ext cx="768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85" name="CustomShape 17"/>
            <p:cNvSpPr/>
            <p:nvPr/>
          </p:nvSpPr>
          <p:spPr>
            <a:xfrm>
              <a:off x="5724720" y="2750400"/>
              <a:ext cx="768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86" name="CustomShape 18"/>
            <p:cNvSpPr/>
            <p:nvPr/>
          </p:nvSpPr>
          <p:spPr>
            <a:xfrm>
              <a:off x="5724720" y="3131280"/>
              <a:ext cx="768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87" name="CustomShape 19"/>
            <p:cNvSpPr/>
            <p:nvPr/>
          </p:nvSpPr>
          <p:spPr>
            <a:xfrm>
              <a:off x="5724720" y="3969720"/>
              <a:ext cx="768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88" name="CustomShape 20"/>
            <p:cNvSpPr/>
            <p:nvPr/>
          </p:nvSpPr>
          <p:spPr>
            <a:xfrm>
              <a:off x="7209000" y="2461320"/>
              <a:ext cx="13453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21"/>
            <p:cNvSpPr/>
            <p:nvPr/>
          </p:nvSpPr>
          <p:spPr>
            <a:xfrm>
              <a:off x="7209000" y="2842560"/>
              <a:ext cx="13453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22"/>
            <p:cNvSpPr/>
            <p:nvPr/>
          </p:nvSpPr>
          <p:spPr>
            <a:xfrm>
              <a:off x="7209000" y="3223440"/>
              <a:ext cx="13453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23"/>
            <p:cNvSpPr/>
            <p:nvPr/>
          </p:nvSpPr>
          <p:spPr>
            <a:xfrm>
              <a:off x="7209000" y="4061520"/>
              <a:ext cx="1345320" cy="303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Line 24"/>
            <p:cNvSpPr/>
            <p:nvPr/>
          </p:nvSpPr>
          <p:spPr>
            <a:xfrm>
              <a:off x="7876440" y="3680280"/>
              <a:ext cx="216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Line 25"/>
            <p:cNvSpPr/>
            <p:nvPr/>
          </p:nvSpPr>
          <p:spPr>
            <a:xfrm>
              <a:off x="5234040" y="26136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Line 26"/>
            <p:cNvSpPr/>
            <p:nvPr/>
          </p:nvSpPr>
          <p:spPr>
            <a:xfrm>
              <a:off x="5234040" y="299448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Line 27"/>
            <p:cNvSpPr/>
            <p:nvPr/>
          </p:nvSpPr>
          <p:spPr>
            <a:xfrm>
              <a:off x="5234040" y="3375720"/>
              <a:ext cx="53856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Line 28"/>
            <p:cNvSpPr/>
            <p:nvPr/>
          </p:nvSpPr>
          <p:spPr>
            <a:xfrm>
              <a:off x="5234040" y="42138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7" name="Line 29"/>
            <p:cNvSpPr/>
            <p:nvPr/>
          </p:nvSpPr>
          <p:spPr>
            <a:xfrm>
              <a:off x="6580440" y="26089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8" name="Line 30"/>
            <p:cNvSpPr/>
            <p:nvPr/>
          </p:nvSpPr>
          <p:spPr>
            <a:xfrm>
              <a:off x="6580440" y="2989800"/>
              <a:ext cx="5389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9" name="Line 31"/>
            <p:cNvSpPr/>
            <p:nvPr/>
          </p:nvSpPr>
          <p:spPr>
            <a:xfrm>
              <a:off x="6580440" y="337104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Line 32"/>
            <p:cNvSpPr/>
            <p:nvPr/>
          </p:nvSpPr>
          <p:spPr>
            <a:xfrm>
              <a:off x="6580440" y="42091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33"/>
            <p:cNvSpPr/>
            <p:nvPr/>
          </p:nvSpPr>
          <p:spPr>
            <a:xfrm>
              <a:off x="7353000" y="2432880"/>
              <a:ext cx="70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CustomShape 34"/>
            <p:cNvSpPr/>
            <p:nvPr/>
          </p:nvSpPr>
          <p:spPr>
            <a:xfrm>
              <a:off x="7353000" y="2828160"/>
              <a:ext cx="70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3" name="CustomShape 35"/>
            <p:cNvSpPr/>
            <p:nvPr/>
          </p:nvSpPr>
          <p:spPr>
            <a:xfrm>
              <a:off x="7364160" y="3195000"/>
              <a:ext cx="70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4" name="CustomShape 36"/>
            <p:cNvSpPr/>
            <p:nvPr/>
          </p:nvSpPr>
          <p:spPr>
            <a:xfrm>
              <a:off x="7398000" y="4042440"/>
              <a:ext cx="70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05" name="Group 37"/>
          <p:cNvGrpSpPr/>
          <p:nvPr/>
        </p:nvGrpSpPr>
        <p:grpSpPr>
          <a:xfrm>
            <a:off x="8584920" y="2971800"/>
            <a:ext cx="3123360" cy="684720"/>
            <a:chOff x="8584920" y="2971800"/>
            <a:chExt cx="3123360" cy="684720"/>
          </a:xfrm>
        </p:grpSpPr>
        <p:sp>
          <p:nvSpPr>
            <p:cNvPr id="406" name="CustomShape 38"/>
            <p:cNvSpPr/>
            <p:nvPr/>
          </p:nvSpPr>
          <p:spPr>
            <a:xfrm>
              <a:off x="8765640" y="3108240"/>
              <a:ext cx="8373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merge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07" name="Line 39"/>
            <p:cNvSpPr/>
            <p:nvPr/>
          </p:nvSpPr>
          <p:spPr>
            <a:xfrm>
              <a:off x="8584920" y="3305160"/>
              <a:ext cx="2908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8" name="Line 40"/>
            <p:cNvSpPr/>
            <p:nvPr/>
          </p:nvSpPr>
          <p:spPr>
            <a:xfrm>
              <a:off x="9590040" y="3305160"/>
              <a:ext cx="5450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41"/>
            <p:cNvSpPr/>
            <p:nvPr/>
          </p:nvSpPr>
          <p:spPr>
            <a:xfrm>
              <a:off x="10256400" y="2971800"/>
              <a:ext cx="1451880" cy="68472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0" name="CustomShape 42"/>
            <p:cNvSpPr/>
            <p:nvPr/>
          </p:nvSpPr>
          <p:spPr>
            <a:xfrm>
              <a:off x="10523160" y="2986200"/>
              <a:ext cx="9043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merged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  <a:ea typeface="SimSun"/>
                </a:rPr>
                <a:t>count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619640" y="304920"/>
            <a:ext cx="906840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SimSun"/>
              </a:rPr>
              <a:t>Map+Reduce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555920" y="4495680"/>
            <a:ext cx="4482360" cy="2126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SimSun"/>
              </a:rPr>
              <a:t>Map: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Accepts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SimSun"/>
              </a:rPr>
              <a:t>input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 key/value pair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Emits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SimSun"/>
              </a:rPr>
              <a:t>intermediate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 key/value pair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6208920" y="4343400"/>
            <a:ext cx="5381640" cy="211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SimSun"/>
              </a:rPr>
              <a:t>Reduce 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Accepts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SimSun"/>
              </a:rPr>
              <a:t>intermediate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 key/value* pair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SimSun"/>
              </a:rPr>
              <a:t>Emits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SimSun"/>
              </a:rPr>
              <a:t>output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1422000" y="2136960"/>
            <a:ext cx="86652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5" name="CustomShape 5"/>
          <p:cNvSpPr/>
          <p:nvPr/>
        </p:nvSpPr>
        <p:spPr>
          <a:xfrm>
            <a:off x="2946240" y="209880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6" name="CustomShape 6"/>
          <p:cNvSpPr/>
          <p:nvPr/>
        </p:nvSpPr>
        <p:spPr>
          <a:xfrm>
            <a:off x="2946240" y="248004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7" name="CustomShape 7"/>
          <p:cNvSpPr/>
          <p:nvPr/>
        </p:nvSpPr>
        <p:spPr>
          <a:xfrm>
            <a:off x="2946240" y="286092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8" name="CustomShape 8"/>
          <p:cNvSpPr/>
          <p:nvPr/>
        </p:nvSpPr>
        <p:spPr>
          <a:xfrm>
            <a:off x="2946240" y="369900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9" name="Line 9"/>
          <p:cNvSpPr/>
          <p:nvPr/>
        </p:nvSpPr>
        <p:spPr>
          <a:xfrm>
            <a:off x="3701880" y="3318120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0" name="CustomShape 10"/>
          <p:cNvSpPr/>
          <p:nvPr/>
        </p:nvSpPr>
        <p:spPr>
          <a:xfrm>
            <a:off x="6807240" y="209880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1" name="CustomShape 11"/>
          <p:cNvSpPr/>
          <p:nvPr/>
        </p:nvSpPr>
        <p:spPr>
          <a:xfrm>
            <a:off x="6807240" y="248004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2" name="CustomShape 12"/>
          <p:cNvSpPr/>
          <p:nvPr/>
        </p:nvSpPr>
        <p:spPr>
          <a:xfrm>
            <a:off x="6807240" y="286092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3" name="CustomShape 13"/>
          <p:cNvSpPr/>
          <p:nvPr/>
        </p:nvSpPr>
        <p:spPr>
          <a:xfrm>
            <a:off x="6807240" y="3699000"/>
            <a:ext cx="1522800" cy="3038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4" name="Line 14"/>
          <p:cNvSpPr/>
          <p:nvPr/>
        </p:nvSpPr>
        <p:spPr>
          <a:xfrm>
            <a:off x="7562520" y="3318120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5" name="Line 15"/>
          <p:cNvSpPr/>
          <p:nvPr/>
        </p:nvSpPr>
        <p:spPr>
          <a:xfrm>
            <a:off x="2289240" y="2936880"/>
            <a:ext cx="51732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6" name="Line 16"/>
          <p:cNvSpPr/>
          <p:nvPr/>
        </p:nvSpPr>
        <p:spPr>
          <a:xfrm>
            <a:off x="4572000" y="225108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7" name="Line 17"/>
          <p:cNvSpPr/>
          <p:nvPr/>
        </p:nvSpPr>
        <p:spPr>
          <a:xfrm>
            <a:off x="4572000" y="263232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8" name="Line 18"/>
          <p:cNvSpPr/>
          <p:nvPr/>
        </p:nvSpPr>
        <p:spPr>
          <a:xfrm>
            <a:off x="4572000" y="301320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9" name="Line 19"/>
          <p:cNvSpPr/>
          <p:nvPr/>
        </p:nvSpPr>
        <p:spPr>
          <a:xfrm>
            <a:off x="4572000" y="385128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Line 20"/>
          <p:cNvSpPr/>
          <p:nvPr/>
        </p:nvSpPr>
        <p:spPr>
          <a:xfrm>
            <a:off x="6095880" y="224640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1" name="Line 21"/>
          <p:cNvSpPr/>
          <p:nvPr/>
        </p:nvSpPr>
        <p:spPr>
          <a:xfrm>
            <a:off x="6095880" y="262728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2" name="Line 22"/>
          <p:cNvSpPr/>
          <p:nvPr/>
        </p:nvSpPr>
        <p:spPr>
          <a:xfrm>
            <a:off x="6095880" y="300852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Line 23"/>
          <p:cNvSpPr/>
          <p:nvPr/>
        </p:nvSpPr>
        <p:spPr>
          <a:xfrm>
            <a:off x="6095880" y="384660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Line 24"/>
          <p:cNvSpPr/>
          <p:nvPr/>
        </p:nvSpPr>
        <p:spPr>
          <a:xfrm>
            <a:off x="8432640" y="2965680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5" name="Line 25"/>
          <p:cNvSpPr/>
          <p:nvPr/>
        </p:nvSpPr>
        <p:spPr>
          <a:xfrm>
            <a:off x="9689760" y="2965680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6" name="CustomShape 26"/>
          <p:cNvSpPr/>
          <p:nvPr/>
        </p:nvSpPr>
        <p:spPr>
          <a:xfrm>
            <a:off x="10159920" y="2098800"/>
            <a:ext cx="152280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7" name="CustomShape 27"/>
          <p:cNvSpPr/>
          <p:nvPr/>
        </p:nvSpPr>
        <p:spPr>
          <a:xfrm>
            <a:off x="2806560" y="1870200"/>
            <a:ext cx="6980040" cy="24372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8" name="CustomShape 28"/>
          <p:cNvSpPr/>
          <p:nvPr/>
        </p:nvSpPr>
        <p:spPr>
          <a:xfrm>
            <a:off x="5219640" y="2098800"/>
            <a:ext cx="81180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9" name="CustomShape 29"/>
          <p:cNvSpPr/>
          <p:nvPr/>
        </p:nvSpPr>
        <p:spPr>
          <a:xfrm>
            <a:off x="8839080" y="2098800"/>
            <a:ext cx="811800" cy="1904040"/>
          </a:xfrm>
          <a:prstGeom prst="rect">
            <a:avLst/>
          </a:prstGeom>
          <a:solidFill>
            <a:srgbClr val="FFFFFF"/>
          </a:solidFill>
          <a:ln w="9360"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0" name="CustomShape 30"/>
          <p:cNvSpPr/>
          <p:nvPr/>
        </p:nvSpPr>
        <p:spPr>
          <a:xfrm>
            <a:off x="1425600" y="2543760"/>
            <a:ext cx="7016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Very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big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data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31"/>
          <p:cNvSpPr/>
          <p:nvPr/>
        </p:nvSpPr>
        <p:spPr>
          <a:xfrm>
            <a:off x="10472400" y="2768760"/>
            <a:ext cx="817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Result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2" name="CustomShape 32"/>
          <p:cNvSpPr/>
          <p:nvPr/>
        </p:nvSpPr>
        <p:spPr>
          <a:xfrm>
            <a:off x="5397840" y="2480040"/>
            <a:ext cx="3981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M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3" name="CustomShape 33"/>
          <p:cNvSpPr/>
          <p:nvPr/>
        </p:nvSpPr>
        <p:spPr>
          <a:xfrm>
            <a:off x="9062640" y="2082960"/>
            <a:ext cx="34344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R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D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U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C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SimSun"/>
              </a:rPr>
              <a:t>E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44" name="Group 34"/>
          <p:cNvGrpSpPr/>
          <p:nvPr/>
        </p:nvGrpSpPr>
        <p:grpSpPr>
          <a:xfrm>
            <a:off x="6502320" y="2327400"/>
            <a:ext cx="2030760" cy="1446840"/>
            <a:chOff x="6502320" y="2327400"/>
            <a:chExt cx="2030760" cy="1446840"/>
          </a:xfrm>
        </p:grpSpPr>
        <p:sp>
          <p:nvSpPr>
            <p:cNvPr id="445" name="CustomShape 35"/>
            <p:cNvSpPr/>
            <p:nvPr/>
          </p:nvSpPr>
          <p:spPr>
            <a:xfrm>
              <a:off x="6502320" y="2327400"/>
              <a:ext cx="2030760" cy="1446840"/>
            </a:xfrm>
            <a:prstGeom prst="rect">
              <a:avLst/>
            </a:prstGeom>
            <a:solidFill>
              <a:srgbClr val="FFFFFF"/>
            </a:solidFill>
            <a:ln w="9360"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36"/>
            <p:cNvSpPr/>
            <p:nvPr/>
          </p:nvSpPr>
          <p:spPr>
            <a:xfrm>
              <a:off x="6873840" y="2632320"/>
              <a:ext cx="13813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Partitioning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SimSun"/>
                </a:rPr>
                <a:t>Function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Reduce Abstraction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Starts with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intermediate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Key / Value pairs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Ends with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finalized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Key / Value pairs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Starting pairs are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sorted by key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Iterator supplies the values for a given key to the Reduce function.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Typically a function that:</a:t>
            </a:r>
            <a:endParaRPr lang="en-US" sz="2000" b="0" strike="noStrike" spc="-1">
              <a:latin typeface="Arial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Starts with a large number of key/value pairs</a:t>
            </a:r>
            <a:endParaRPr lang="en-US" sz="2000" b="0" strike="noStrike" spc="-1">
              <a:latin typeface="Arial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One key/value for each word in all files being greped (including multiple entries for the same word)</a:t>
            </a:r>
            <a:endParaRPr lang="en-US" sz="2000" b="0" strike="noStrike" spc="-1">
              <a:latin typeface="Arial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Ends with very few key/value pairs</a:t>
            </a:r>
            <a:endParaRPr lang="en-US" sz="2000" b="0" strike="noStrike" spc="-1">
              <a:latin typeface="Arial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One key/value for each unique word across all the files with the number of instances summed into this entry</a:t>
            </a:r>
            <a:endParaRPr lang="en-US" sz="2000" b="0" strike="noStrike" spc="-1">
              <a:latin typeface="Arial"/>
            </a:endParaRPr>
          </a:p>
          <a:p>
            <a:pPr marL="431800" lvl="1" indent="-215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Broken up so a given worker works with input of the same key.</a:t>
            </a:r>
            <a:endParaRPr lang="en-US" sz="2000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FE7ABBDC-5B71-4FAE-A223-5C775442D235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F97857F-354A-486B-AE2A-A3BADFB7A92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Reduce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3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2F26C89D-47A0-4873-8B66-CF0E045018E1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8B29D1D4-2A3C-4385-BE62-A228A7C4740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55" name="Picture 5"/>
          <p:cNvPicPr/>
          <p:nvPr/>
        </p:nvPicPr>
        <p:blipFill>
          <a:blip r:embed="rId1"/>
          <a:srcRect l="831" t="22579" r="61410" b="64518"/>
          <a:stretch>
            <a:fillRect/>
          </a:stretch>
        </p:blipFill>
        <p:spPr>
          <a:xfrm>
            <a:off x="1854720" y="3875400"/>
            <a:ext cx="6933240" cy="217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468080" y="193320"/>
            <a:ext cx="7932240" cy="79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rmAutofit fontScale="45000"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Calibri Light"/>
                <a:ea typeface="DejaVu Sans" panose="020B0603030804020204"/>
              </a:rPr>
              <a:t>How Map and Reduce Work Together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457" name="Group 2"/>
          <p:cNvGrpSpPr/>
          <p:nvPr/>
        </p:nvGrpSpPr>
        <p:grpSpPr>
          <a:xfrm>
            <a:off x="0" y="0"/>
            <a:ext cx="360000" cy="360000"/>
            <a:chOff x="0" y="0"/>
            <a:chExt cx="360000" cy="360000"/>
          </a:xfrm>
        </p:grpSpPr>
      </p:grpSp>
      <p:grpSp>
        <p:nvGrpSpPr>
          <p:cNvPr id="458" name="Group 3"/>
          <p:cNvGrpSpPr/>
          <p:nvPr/>
        </p:nvGrpSpPr>
        <p:grpSpPr>
          <a:xfrm>
            <a:off x="0" y="0"/>
            <a:ext cx="360000" cy="360000"/>
            <a:chOff x="0" y="0"/>
            <a:chExt cx="360000" cy="3600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Mapreduce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DB716412-A0AB-4C84-B092-FDB2DA900B03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0EACBC90-D398-4FDE-9888-2D81C67448C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6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55480" y="1210680"/>
            <a:ext cx="10456560" cy="494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63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Dataset : MovieLens dataset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2060"/>
                </a:solidFill>
                <a:latin typeface="Calibri"/>
                <a:ea typeface="DejaVu Sans" panose="020B0603030804020204"/>
              </a:rPr>
              <a:t>How many movies did each user rate in the MovieLens dataset?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1C187C26-FE99-4D89-9CD6-A5995774DEFF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91A960B0-B38D-4EE0-B2C9-1C5799B45D0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6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0" y="1516320"/>
            <a:ext cx="6425640" cy="3823920"/>
          </a:xfrm>
          <a:prstGeom prst="rect">
            <a:avLst/>
          </a:prstGeom>
          <a:ln>
            <a:noFill/>
          </a:ln>
        </p:spPr>
      </p:pic>
      <p:pic>
        <p:nvPicPr>
          <p:cNvPr id="46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2520" y="1592280"/>
            <a:ext cx="3527640" cy="37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Key will be the UserID</a:t>
            </a:r>
            <a:endParaRPr lang="en-US" sz="36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Values will be MovieID </a:t>
            </a:r>
            <a:r>
              <a:rPr lang="en-US" sz="3600" b="1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aggregating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4A4AF927-7C88-4EE5-911B-19D2E878AB23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102C8C1D-C8E2-4D85-9DEE-B8633B562E4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 users  to movies they watched: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9140D601-D17E-4513-BAFD-775AADEFA6C4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F43D509B-9BB6-44F3-A96D-1ECE21C6CF7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63600" y="1802880"/>
            <a:ext cx="7674840" cy="441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Hadoop - History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2003: Google publishes about its cluster architecture &amp; distributed file system (GFS)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2004: Google publishes about its MapReduce programming model used on top of GFS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Written in C++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closed-source, Python and Java APIs available to Google programmers only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2006: Apache &amp; Yahoo!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  <a:ea typeface="DejaVu Sans" panose="020B0603030804020204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Hadoop &amp; HDFS (Doug Cutting and Mike Cafarella)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open-source, Java implementations of Google MapReduce and GFS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 diverse set of APIs available to public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2008: becomes an independent Apache project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Yahoo! uses Hadoop in production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070F325-2E31-4D7D-ACB0-70FF7EA48230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E5004C21-87B3-4134-8794-A872EDC9055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Map-Reduce sorts and groups the mapped data (“Shuffle and Sort”)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81A2C16F-DE62-41C1-9094-5D03725049BB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95C2C7B2-DDFA-4F16-82B3-4E22948DE69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39880" y="1789560"/>
            <a:ext cx="9638280" cy="300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Reducer Process each key’s values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FDA85B29-A3D2-4E48-85EC-18D326A01A0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AC231C65-D25B-4DC8-8D55-74C78FB848B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38880" y="1900080"/>
            <a:ext cx="9285840" cy="355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Example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Final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2EA2BB5B-72CE-494D-85A8-35CAD8716FFF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DE5689EB-D7AD-4AFF-83B6-CB17386A2BB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49880" y="1275120"/>
            <a:ext cx="7867800" cy="533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Mapreduce data flow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587B5BA7-D8B7-48FF-8D22-2847C243F802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8E6C1FE8-3BEF-46F7-9F93-B46890993E8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68080" y="1210680"/>
            <a:ext cx="10340640" cy="480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Map Reduce Summary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High level abstracted framework for distributed processing of large datasets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Fault Tolerant , Parallelization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Computation consists of two phases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Map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Reduce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Master-Slaves architecture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Computations occurs in multiple slave nodes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And it tries to provide data locality as much as possible.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1D01A95A-B124-47B0-A75B-CD2D43365CE9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DEA99C3D-50CF-4132-BAD2-8320A958064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Hadoop MapReduce -1  Deamons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JobTracker</a:t>
            </a:r>
            <a:r>
              <a:rPr lang="en-US" altLang="en-US" sz="28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:  </a:t>
            </a:r>
            <a:endParaRPr lang="en-US" altLang="en-US" sz="2800" b="1" strike="noStrike" spc="-1">
              <a:solidFill>
                <a:srgbClr val="000000"/>
              </a:solidFill>
              <a:latin typeface="Arial"/>
              <a:ea typeface="DejaVu Sans" panose="020B0603030804020204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Client submits the computation to JobTracker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Assign a task to the TaskTracker who has free slots and where data is stored if possible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It tries to provide data locality as much as possible.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TaskTracker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Spawns a JVM process for each input split as directed by Job Tracker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Send periodic heartbeats to Job Tracker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630E4C71-7FCD-41BD-ABD0-38BA4866564F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C90464F-586A-422A-BDDF-C91EA5039E1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Terminology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Job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complete user defined computation or program.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full program  -- an execution of a Mapper and Reducer across a data set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Tasks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subset of computation.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Can be either  execution of MAP or REDUCE on a slice of data.</a:t>
            </a:r>
            <a:endParaRPr lang="en-US" sz="20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 in Progress (TIP)</a:t>
            </a:r>
            <a:endParaRPr lang="en-US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 Attempt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An attempt to run a task.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If an attempt fails, Job Tracker tries to start an another task attempt for the same task.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By Default, total number of task attempts for a task is four.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If the same input causes crashes over and over, that input will eventually be abandoned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9F7DC806-49B1-4CFB-B287-66F9B0C725F5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FA26B39A-742C-4FA1-A296-146AFE4C31F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Terminology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80E0801C-E225-44BC-B38D-CE10D2B29D10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52D23915-46AB-4E8C-B170-A7EE0A0ED10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15" name="Picture 514"/>
          <p:cNvPicPr/>
          <p:nvPr/>
        </p:nvPicPr>
        <p:blipFill>
          <a:blip r:embed="rId1"/>
          <a:stretch>
            <a:fillRect/>
          </a:stretch>
        </p:blipFill>
        <p:spPr>
          <a:xfrm>
            <a:off x="2298600" y="1257480"/>
            <a:ext cx="7620120" cy="467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Terminology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Master node runs JobTracker instance, which accepts Job requests from clients.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TaskTracker instances run on slave nodes.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TaskTracker forks separate Java process for task instances.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Job Distribution: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MapReduce programs are contained in a Java “jar” file + an XML file containing serialized program configuration options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Running a MapReduce job places these files into the HDFS and notifies TaskTrackers where to retrieve the relevant program code</a:t>
            </a:r>
            <a:endParaRPr lang="en-US" sz="2800" b="0" strike="noStrike" spc="-1">
              <a:latin typeface="Arial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EC4F9768-DF0C-4101-9878-7534A9298D69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EA9544E-103B-4F9E-8347-E1218BCBE8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981080" y="3200400"/>
            <a:ext cx="99036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 panose="020B0603030804020204"/>
              </a:rPr>
              <a:t>Input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 panose="020B0603030804020204"/>
              </a:rPr>
              <a:t>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3809880" y="2286000"/>
            <a:ext cx="685440" cy="380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 panose="020B0603030804020204"/>
              </a:rPr>
              <a:t>map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3809880" y="5181480"/>
            <a:ext cx="685440" cy="456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 panose="020B0603030804020204"/>
              </a:rPr>
              <a:t>map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2971800" y="3657600"/>
            <a:ext cx="22824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5"/>
          <p:cNvSpPr/>
          <p:nvPr/>
        </p:nvSpPr>
        <p:spPr>
          <a:xfrm>
            <a:off x="3200400" y="2590560"/>
            <a:ext cx="0" cy="28195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6"/>
          <p:cNvSpPr/>
          <p:nvPr/>
        </p:nvSpPr>
        <p:spPr>
          <a:xfrm>
            <a:off x="3200400" y="259092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7"/>
          <p:cNvSpPr/>
          <p:nvPr/>
        </p:nvSpPr>
        <p:spPr>
          <a:xfrm>
            <a:off x="3200400" y="54100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8"/>
          <p:cNvSpPr/>
          <p:nvPr/>
        </p:nvSpPr>
        <p:spPr>
          <a:xfrm>
            <a:off x="7391520" y="3733920"/>
            <a:ext cx="837720" cy="380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 panose="020B0603030804020204"/>
              </a:rPr>
              <a:t>reduce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8" name="CustomShape 9"/>
          <p:cNvSpPr/>
          <p:nvPr/>
        </p:nvSpPr>
        <p:spPr>
          <a:xfrm>
            <a:off x="4495680" y="2476440"/>
            <a:ext cx="2895120" cy="144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0"/>
          <p:cNvSpPr/>
          <p:nvPr/>
        </p:nvSpPr>
        <p:spPr>
          <a:xfrm flipV="1">
            <a:off x="4495680" y="3923280"/>
            <a:ext cx="2895120" cy="148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11"/>
          <p:cNvSpPr/>
          <p:nvPr/>
        </p:nvSpPr>
        <p:spPr>
          <a:xfrm>
            <a:off x="4343400" y="3581280"/>
            <a:ext cx="159984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DejaVu Sans" panose="020B0603030804020204"/>
              </a:rPr>
              <a:t>shuffle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1.Sorting by key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2.Grouping by key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12"/>
          <p:cNvSpPr/>
          <p:nvPr/>
        </p:nvSpPr>
        <p:spPr>
          <a:xfrm>
            <a:off x="1752480" y="1219320"/>
            <a:ext cx="327636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548235"/>
                </a:solidFill>
                <a:latin typeface="Arial"/>
                <a:ea typeface="DejaVu Sans" panose="020B0603030804020204"/>
              </a:rPr>
              <a:t>k1     ,      v1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0            1,senthi,……..,100</a:t>
            </a:r>
            <a:endParaRPr lang="en-US" sz="1200" b="0" strike="noStrike" spc="-1">
              <a:latin typeface="Arial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StarSymbol"/>
              <a:buAutoNum type="arabicPlain" startAt="30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    2,kumar,………,70</a:t>
            </a:r>
            <a:endParaRPr lang="en-US" sz="1200" b="0" strike="noStrike" spc="-1">
              <a:latin typeface="Arial"/>
            </a:endParaRPr>
          </a:p>
          <a:p>
            <a:pPr marL="228600" indent="-227965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53          3,priya,…………,50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2" name="CustomShape 13"/>
          <p:cNvSpPr/>
          <p:nvPr/>
        </p:nvSpPr>
        <p:spPr>
          <a:xfrm>
            <a:off x="4038480" y="1219320"/>
            <a:ext cx="259056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7C7C7C"/>
                </a:solidFill>
                <a:latin typeface="Arial"/>
                <a:ea typeface="DejaVu Sans" panose="020B0603030804020204"/>
              </a:rPr>
              <a:t>k2            ,        v2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paracetamol   100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metacin           70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avil                    50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33" name="CustomShape 14"/>
          <p:cNvSpPr/>
          <p:nvPr/>
        </p:nvSpPr>
        <p:spPr>
          <a:xfrm>
            <a:off x="6172200" y="2514600"/>
            <a:ext cx="17521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8497B0"/>
                </a:solidFill>
                <a:latin typeface="Arial"/>
                <a:ea typeface="DejaVu Sans" panose="020B0603030804020204"/>
              </a:rPr>
              <a:t>k3           ,         v3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avil                  50,45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metacin          70,150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paracetamol 100,25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4" name="CustomShape 15"/>
          <p:cNvSpPr/>
          <p:nvPr/>
        </p:nvSpPr>
        <p:spPr>
          <a:xfrm>
            <a:off x="8305920" y="304920"/>
            <a:ext cx="335232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 panose="020B0603030804020204"/>
              </a:rPr>
              <a:t>Input file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1,senthil,paracetamol,male,100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2,kumar,metacin,male,70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3,priya,avil,female,50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4,pradeep,paracetamol,male,25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5,siva,avil,male,45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6,saravana,metacin,male,150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5" name="CustomShape 16"/>
          <p:cNvSpPr/>
          <p:nvPr/>
        </p:nvSpPr>
        <p:spPr>
          <a:xfrm>
            <a:off x="7162920" y="5410080"/>
            <a:ext cx="4800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 panose="020B0603030804020204"/>
              </a:rPr>
              <a:t>query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select drug,sum(amount) from patient  group by drug;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6" name="Line 17"/>
          <p:cNvSpPr/>
          <p:nvPr/>
        </p:nvSpPr>
        <p:spPr>
          <a:xfrm>
            <a:off x="8229600" y="1066680"/>
            <a:ext cx="2438280" cy="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18"/>
          <p:cNvSpPr/>
          <p:nvPr/>
        </p:nvSpPr>
        <p:spPr>
          <a:xfrm>
            <a:off x="8077320" y="609480"/>
            <a:ext cx="75960" cy="456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19"/>
          <p:cNvSpPr/>
          <p:nvPr/>
        </p:nvSpPr>
        <p:spPr>
          <a:xfrm>
            <a:off x="8077320" y="1143000"/>
            <a:ext cx="45360" cy="456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20"/>
          <p:cNvSpPr/>
          <p:nvPr/>
        </p:nvSpPr>
        <p:spPr>
          <a:xfrm>
            <a:off x="7692480" y="762120"/>
            <a:ext cx="350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b0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0" name="CustomShape 21"/>
          <p:cNvSpPr/>
          <p:nvPr/>
        </p:nvSpPr>
        <p:spPr>
          <a:xfrm>
            <a:off x="7692480" y="1219320"/>
            <a:ext cx="350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b1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1" name="CustomShape 22"/>
          <p:cNvSpPr/>
          <p:nvPr/>
        </p:nvSpPr>
        <p:spPr>
          <a:xfrm>
            <a:off x="3273120" y="2286000"/>
            <a:ext cx="377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b0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2" name="CustomShape 23"/>
          <p:cNvSpPr/>
          <p:nvPr/>
        </p:nvSpPr>
        <p:spPr>
          <a:xfrm>
            <a:off x="3349080" y="5410080"/>
            <a:ext cx="377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b1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3" name="CustomShape 24"/>
          <p:cNvSpPr/>
          <p:nvPr/>
        </p:nvSpPr>
        <p:spPr>
          <a:xfrm>
            <a:off x="1981080" y="5638680"/>
            <a:ext cx="198072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548235"/>
                </a:solidFill>
                <a:latin typeface="Arial"/>
                <a:ea typeface="DejaVu Sans" panose="020B0603030804020204"/>
              </a:rPr>
              <a:t>k1       ,   v1</a:t>
            </a:r>
            <a:endParaRPr lang="en-US" sz="1200" b="0" strike="noStrike" spc="-1">
              <a:latin typeface="Arial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StarSymbol"/>
              <a:buAutoNum type="arabicPlain" startAt="79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4,pradeep,………,25</a:t>
            </a:r>
            <a:endParaRPr lang="en-US" sz="1200" b="0" strike="noStrike" spc="-1">
              <a:latin typeface="Arial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StarSymbol"/>
              <a:buAutoNum type="arabicPlain" startAt="87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    5,siva,…………..,45</a:t>
            </a:r>
            <a:endParaRPr lang="en-US" sz="1200" b="0" strike="noStrike" spc="-1">
              <a:latin typeface="Arial"/>
            </a:endParaRPr>
          </a:p>
          <a:p>
            <a:pPr marL="228600" indent="-227965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96      6,saravana,………,150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4" name="CustomShape 25"/>
          <p:cNvSpPr/>
          <p:nvPr/>
        </p:nvSpPr>
        <p:spPr>
          <a:xfrm>
            <a:off x="4419720" y="5638680"/>
            <a:ext cx="17521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7C7C7C"/>
                </a:solidFill>
                <a:latin typeface="Arial"/>
                <a:ea typeface="DejaVu Sans" panose="020B0603030804020204"/>
              </a:rPr>
              <a:t>k2             ,             v2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paracetamol       25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avil                        45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metacin               150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45" name="CustomShape 26"/>
          <p:cNvSpPr/>
          <p:nvPr/>
        </p:nvSpPr>
        <p:spPr>
          <a:xfrm>
            <a:off x="8381880" y="3505320"/>
            <a:ext cx="17521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3B3838"/>
                </a:solidFill>
                <a:latin typeface="Arial"/>
                <a:ea typeface="DejaVu Sans" panose="020B0603030804020204"/>
              </a:rPr>
              <a:t>k4            ,        v4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avil                  95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metacin          220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paracetamol 125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Hadoop users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BD23145E-E627-41E2-8005-5479C5AA2D96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75C2B016-9E82-4430-A25B-7EEBEB1B14D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480" y="1135440"/>
            <a:ext cx="10057320" cy="52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Anatomy of MR 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Mapper - a Java class to be extended by the developer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Methods – setup, map, run, cleanup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Map method takes a key value and can emit zero or more intermediate key value pairs depending upon the logic implemented by the developer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A JVM running Mapper is launched for each input split.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Reducer – A Java class to be extended by the developer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Methods – setup, reduce, run, cleanup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Reduce method takes a (intermediate key-list of values) and can emit zero or more key value pairs depending upon the logic implemented by the developer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Driver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 panose="020B0603030804020204"/>
              </a:rPr>
              <a:t>Configures the job and submits the job to the cluster from the client.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b="0" strike="noStrike" spc="-1">
              <a:latin typeface="Arial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CCE61B7C-C52E-4204-92E7-14DC030D8E0D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9C2DEAA8-317E-48C1-84C0-DC4F39ED617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1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7F5A1095-38CB-433B-BD95-72151A38C154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AA24027-BDBB-4D46-B1CA-08CDB73E9CF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5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489560" y="2370960"/>
            <a:ext cx="3373200" cy="257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What is HDFS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59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Hadoop Distributed File System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Data is organized into files and directories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Files are divided into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 panose="020B0603030804020204"/>
              </a:rPr>
              <a:t>uniform sized blocks (default 128MB)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and distributed across cluster nodes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exposes block placement so that computation can be migrated to data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Blocks are replicated (default 3) to handle hardware failure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Replication for performance and fault tolerance (Rack-Aware placement)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keeps checksums of data for corruption detection and recovery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Good for 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Large files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Streaming Data Access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Bad for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Lots of small files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Random Access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Low – Latency Access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045562B0-D2AC-4D36-9030-E7B072A7ED93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E358C2D-97E4-4C83-9D97-3D4039EFE9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What is HDFS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is a Java-based file system that provides scalable and reliable data storage, and it was designed to span large clusters of commodity servers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has demonstrated production scalability of up to 200 PB of storage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has demonstrated  a single cluster of 4500 servers, supporting close to a billion files and blocks. 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is a scalable, fault-tolerant, distributed storage system that works closely with a wide variety of concurrent data access applications, coordinated by YARN.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55FC8B5F-2D99-40FE-B974-A1C8A016BBE7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BDEE78C7-09B3-4CDD-8204-FE80B0C73AB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 Light"/>
                <a:ea typeface="DejaVu Sans" panose="020B0603030804020204"/>
              </a:rPr>
              <a:t>Design of HDFS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720" y="1224720"/>
            <a:ext cx="10514520" cy="497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GFS like Design</a:t>
            </a:r>
            <a:endParaRPr lang="en-US" sz="28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HDFS supports parallel reading  and processing of the data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Read, Write, Rename and Append</a:t>
            </a:r>
            <a:endParaRPr lang="en-US" sz="24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Optimized for streaming reads/writes of large files</a:t>
            </a:r>
            <a:endParaRPr lang="en-US" sz="24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Master – Worker Architecture</a:t>
            </a:r>
            <a:endParaRPr lang="en-US" sz="28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Master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Single Name node for managing FS meta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Slaves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Multiple Data Nodes for storing data</a:t>
            </a:r>
            <a:endParaRPr lang="en-US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One more:</a:t>
            </a:r>
            <a:endParaRPr lang="en-US" sz="2400" b="0" strike="noStrike" spc="-1">
              <a:latin typeface="Arial"/>
            </a:endParaRPr>
          </a:p>
          <a:p>
            <a:pPr marL="1143000" lvl="2" indent="-22733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Secondary name node for check-pointing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fld id="{648BDC1B-5797-4940-A8BD-D2992F9DD0F2}" type="datetime3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44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r">
              <a:lnSpc>
                <a:spcPct val="100000"/>
              </a:lnSpc>
            </a:pPr>
            <a:fld id="{C3D2A13A-7163-4CE4-A72D-03F2F4CD682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 panose="020B0603030804020204"/>
              </a:rPr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70720" y="3733560"/>
            <a:ext cx="4047120" cy="24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22638</Words>
  <Application>WPS Presentation</Application>
  <PresentationFormat/>
  <Paragraphs>902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85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Baskerville Old Face</vt:lpstr>
      <vt:lpstr>Antykwa Poltawskiego Light</vt:lpstr>
      <vt:lpstr>DejaVu Sans</vt:lpstr>
      <vt:lpstr>Calibri</vt:lpstr>
      <vt:lpstr>Calibri Light</vt:lpstr>
      <vt:lpstr>Wingdings</vt:lpstr>
      <vt:lpstr>MS PGothic</vt:lpstr>
      <vt:lpstr>SimSun</vt:lpstr>
      <vt:lpstr>StarSymbol</vt:lpstr>
      <vt:lpstr>微软雅黑</vt:lpstr>
      <vt:lpstr>Noto Sans CJK SC</vt:lpstr>
      <vt:lpstr>Arial Unicode MS</vt:lpstr>
      <vt:lpstr>MT Extra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rameshragala</cp:lastModifiedBy>
  <cp:revision>408</cp:revision>
  <dcterms:created xsi:type="dcterms:W3CDTF">2020-09-25T06:47:22Z</dcterms:created>
  <dcterms:modified xsi:type="dcterms:W3CDTF">2020-09-25T06:47:22Z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1033-11.1.0.9505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61</vt:i4>
  </property>
</Properties>
</file>