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entury Gothic" pitchFamily="34" charset="0"/>
      <p:regular r:id="rId12"/>
      <p:bold r:id="rId13"/>
      <p:italic r:id="rId14"/>
      <p:boldItalic r:id="rId15"/>
    </p:embeddedFont>
    <p:embeddedFont>
      <p:font typeface="Calibri"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d4HZu7EZxCStBDjD5KQXzVr/NY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atin typeface="Century Gothic"/>
                <a:ea typeface="Century Gothic"/>
                <a:cs typeface="Century Gothic"/>
                <a:sym typeface="Century Gothic"/>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9"/>
          <p:cNvSpPr txBox="1">
            <a:spLocks noGrp="1"/>
          </p:cNvSpPr>
          <p:nvPr>
            <p:ph type="body" idx="1"/>
          </p:nvPr>
        </p:nvSpPr>
        <p:spPr>
          <a:xfrm>
            <a:off x="628650" y="1825625"/>
            <a:ext cx="7886700" cy="366974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9"/>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623888" y="1082211"/>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atin typeface="Century Gothic"/>
                <a:ea typeface="Century Gothic"/>
                <a:cs typeface="Century Gothic"/>
                <a:sym typeface="Century Gothic"/>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623888" y="3961936"/>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5" name="Google Shape;75;p20"/>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1"/>
          <p:cNvSpPr txBox="1">
            <a:spLocks noGrp="1"/>
          </p:cNvSpPr>
          <p:nvPr>
            <p:ph type="ctrTitle"/>
          </p:nvPr>
        </p:nvSpPr>
        <p:spPr>
          <a:xfrm>
            <a:off x="685800" y="2754499"/>
            <a:ext cx="7772400" cy="75546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SzPts val="1400"/>
              <a:buNone/>
              <a:defRPr sz="4800" b="0">
                <a:latin typeface="Century Gothic"/>
                <a:ea typeface="Century Gothic"/>
                <a:cs typeface="Century Gothic"/>
                <a:sym typeface="Century Gothic"/>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6" name="Google Shape;86;p11"/>
          <p:cNvSpPr txBox="1">
            <a:spLocks noGrp="1"/>
          </p:cNvSpPr>
          <p:nvPr>
            <p:ph type="subTitle" idx="1"/>
          </p:nvPr>
        </p:nvSpPr>
        <p:spPr>
          <a:xfrm>
            <a:off x="1143000" y="3509962"/>
            <a:ext cx="6858000" cy="8066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7" name="Google Shape;87;p11"/>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rot="5400000">
            <a:off x="4798546" y="2110255"/>
            <a:ext cx="5461934"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rot="5400000">
            <a:off x="798046" y="195729"/>
            <a:ext cx="5461934"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rot="5400000">
            <a:off x="2593975" y="-139700"/>
            <a:ext cx="395605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3"/>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14"/>
          <p:cNvSpPr>
            <a:spLocks noGrp="1"/>
          </p:cNvSpPr>
          <p:nvPr>
            <p:ph type="pic" idx="2"/>
          </p:nvPr>
        </p:nvSpPr>
        <p:spPr>
          <a:xfrm>
            <a:off x="3887391" y="987426"/>
            <a:ext cx="4629150" cy="4873625"/>
          </a:xfrm>
          <a:prstGeom prst="rect">
            <a:avLst/>
          </a:prstGeom>
          <a:noFill/>
          <a:ln>
            <a:noFill/>
          </a:ln>
        </p:spPr>
      </p:sp>
      <p:sp>
        <p:nvSpPr>
          <p:cNvPr id="36" name="Google Shape;36;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 name="Google Shape;37;p14"/>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 name="Google Shape;43;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15"/>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6"/>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7"/>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1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8"/>
          <p:cNvSpPr txBox="1">
            <a:spLocks noGrp="1"/>
          </p:cNvSpPr>
          <p:nvPr>
            <p:ph type="body" idx="2"/>
          </p:nvPr>
        </p:nvSpPr>
        <p:spPr>
          <a:xfrm>
            <a:off x="629842" y="2505075"/>
            <a:ext cx="3868340" cy="327716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8"/>
          <p:cNvSpPr txBox="1">
            <a:spLocks noGrp="1"/>
          </p:cNvSpPr>
          <p:nvPr>
            <p:ph type="body" idx="4"/>
          </p:nvPr>
        </p:nvSpPr>
        <p:spPr>
          <a:xfrm>
            <a:off x="4629150" y="2505075"/>
            <a:ext cx="3887391" cy="327716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8"/>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628650" y="1825625"/>
            <a:ext cx="3886200" cy="39386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9"/>
          <p:cNvSpPr txBox="1">
            <a:spLocks noGrp="1"/>
          </p:cNvSpPr>
          <p:nvPr>
            <p:ph type="body" idx="2"/>
          </p:nvPr>
        </p:nvSpPr>
        <p:spPr>
          <a:xfrm>
            <a:off x="4629150" y="1825625"/>
            <a:ext cx="3886200" cy="39386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9"/>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rgbClr val="AFABAB"/>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9pPr>
          </a:lstStyle>
          <a:p>
            <a:endParaRPr/>
          </a:p>
        </p:txBody>
      </p:sp>
      <p:sp>
        <p:nvSpPr>
          <p:cNvPr id="11" name="Google Shape;11;p8"/>
          <p:cNvSpPr txBox="1">
            <a:spLocks noGrp="1"/>
          </p:cNvSpPr>
          <p:nvPr>
            <p:ph type="body" idx="1"/>
          </p:nvPr>
        </p:nvSpPr>
        <p:spPr>
          <a:xfrm>
            <a:off x="628650" y="1825625"/>
            <a:ext cx="7886700" cy="395605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000" b="0" i="0" u="none" strike="noStrike" cap="none">
                <a:solidFill>
                  <a:srgbClr val="AFABAB"/>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0"/>
              </a:spcBef>
              <a:spcAft>
                <a:spcPts val="0"/>
              </a:spcAft>
              <a:buSzPts val="1400"/>
              <a:buNone/>
              <a:defRPr sz="44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10"/>
          <p:cNvSpPr txBox="1">
            <a:spLocks noGrp="1"/>
          </p:cNvSpPr>
          <p:nvPr>
            <p:ph type="body" idx="1"/>
          </p:nvPr>
        </p:nvSpPr>
        <p:spPr>
          <a:xfrm>
            <a:off x="628650" y="1825625"/>
            <a:ext cx="7886700" cy="395605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0"/>
          <p:cNvSpPr txBox="1">
            <a:spLocks noGrp="1"/>
          </p:cNvSpPr>
          <p:nvPr>
            <p:ph type="dt" idx="10"/>
          </p:nvPr>
        </p:nvSpPr>
        <p:spPr>
          <a:xfrm>
            <a:off x="188912" y="6105525"/>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000" b="0" i="0" u="none" strike="noStrike" cap="none">
                <a:solidFill>
                  <a:srgbClr val="AFABAB"/>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0"/>
          <p:cNvSpPr txBox="1">
            <a:spLocks noGrp="1"/>
          </p:cNvSpPr>
          <p:nvPr>
            <p:ph type="ftr" idx="11"/>
          </p:nvPr>
        </p:nvSpPr>
        <p:spPr>
          <a:xfrm>
            <a:off x="2401887" y="6105525"/>
            <a:ext cx="4340225"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sldNum" idx="12"/>
          </p:nvPr>
        </p:nvSpPr>
        <p:spPr>
          <a:xfrm>
            <a:off x="6897687" y="6105525"/>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AFABAB"/>
              </a:buClr>
              <a:buSzPts val="1000"/>
              <a:buFont typeface="Century Gothic"/>
              <a:buNone/>
              <a:defRPr sz="1000" b="0" i="0" u="none" strike="noStrike" cap="none">
                <a:solidFill>
                  <a:srgbClr val="AFABAB"/>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ctrTitle"/>
          </p:nvPr>
        </p:nvSpPr>
        <p:spPr>
          <a:xfrm>
            <a:off x="676275" y="3033712"/>
            <a:ext cx="7772400" cy="136207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US" sz="5400" b="1" i="0" u="none" dirty="0">
                <a:solidFill>
                  <a:schemeClr val="dk1"/>
                </a:solidFill>
                <a:latin typeface="Arial"/>
                <a:ea typeface="Arial"/>
                <a:cs typeface="Arial"/>
                <a:sym typeface="Arial"/>
              </a:rPr>
              <a:t/>
            </a:r>
            <a:br>
              <a:rPr lang="en-US" sz="5400" b="1" i="0" u="none" dirty="0">
                <a:solidFill>
                  <a:schemeClr val="dk1"/>
                </a:solidFill>
                <a:latin typeface="Arial"/>
                <a:ea typeface="Arial"/>
                <a:cs typeface="Arial"/>
                <a:sym typeface="Arial"/>
              </a:rPr>
            </a:br>
            <a:r>
              <a:rPr lang="en-US" sz="5400" b="1" dirty="0" smtClean="0">
                <a:latin typeface="Arial"/>
                <a:ea typeface="Arial"/>
                <a:cs typeface="Arial"/>
                <a:sym typeface="Arial"/>
              </a:rPr>
              <a:t>SPCA</a:t>
            </a:r>
            <a:r>
              <a:rPr lang="en-US" sz="5400" b="1" i="0" u="none" dirty="0">
                <a:solidFill>
                  <a:schemeClr val="dk1"/>
                </a:solidFill>
                <a:latin typeface="Arial"/>
                <a:ea typeface="Arial"/>
                <a:cs typeface="Arial"/>
                <a:sym typeface="Arial"/>
              </a:rPr>
              <a:t/>
            </a:r>
            <a:br>
              <a:rPr lang="en-US" sz="5400" b="1" i="0" u="none" dirty="0">
                <a:solidFill>
                  <a:schemeClr val="dk1"/>
                </a:solidFill>
                <a:latin typeface="Arial"/>
                <a:ea typeface="Arial"/>
                <a:cs typeface="Arial"/>
                <a:sym typeface="Arial"/>
              </a:rPr>
            </a:br>
            <a:r>
              <a:rPr lang="en-US" sz="5400" b="0" i="0" u="none" dirty="0">
                <a:solidFill>
                  <a:schemeClr val="dk1"/>
                </a:solidFill>
                <a:latin typeface="Arial"/>
                <a:ea typeface="Arial"/>
                <a:cs typeface="Arial"/>
                <a:sym typeface="Arial"/>
              </a:rPr>
              <a:t>QC Story</a:t>
            </a:r>
            <a:br>
              <a:rPr lang="en-US" sz="5400" b="0" i="0" u="none" dirty="0">
                <a:solidFill>
                  <a:schemeClr val="dk1"/>
                </a:solidFill>
                <a:latin typeface="Arial"/>
                <a:ea typeface="Arial"/>
                <a:cs typeface="Arial"/>
                <a:sym typeface="Arial"/>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4400" b="1" i="0" u="none">
                <a:solidFill>
                  <a:schemeClr val="dk1"/>
                </a:solidFill>
                <a:latin typeface="Century Gothic"/>
                <a:ea typeface="Century Gothic"/>
                <a:cs typeface="Century Gothic"/>
                <a:sym typeface="Century Gothic"/>
              </a:rPr>
              <a:t>Problem Statement:</a:t>
            </a:r>
            <a:endParaRPr/>
          </a:p>
        </p:txBody>
      </p:sp>
      <p:sp>
        <p:nvSpPr>
          <p:cNvPr id="105" name="Google Shape;105;p3"/>
          <p:cNvSpPr txBox="1">
            <a:spLocks noGrp="1"/>
          </p:cNvSpPr>
          <p:nvPr>
            <p:ph type="body" idx="1"/>
          </p:nvPr>
        </p:nvSpPr>
        <p:spPr>
          <a:xfrm>
            <a:off x="539750" y="1690687"/>
            <a:ext cx="7886700" cy="4041775"/>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2400"/>
              <a:buFont typeface="Arial"/>
              <a:buNone/>
            </a:pPr>
            <a:endParaRPr sz="2000" b="0" i="0" u="none" strike="noStrike" cap="none">
              <a:solidFill>
                <a:schemeClr val="dk1"/>
              </a:solidFill>
              <a:latin typeface="Century Gothic"/>
              <a:ea typeface="Century Gothic"/>
              <a:cs typeface="Century Gothic"/>
              <a:sym typeface="Century Gothic"/>
            </a:endParaRPr>
          </a:p>
          <a:p>
            <a:r>
              <a:rPr lang="en-US" sz="2000" dirty="0" smtClean="0"/>
              <a:t>Unable to start </a:t>
            </a:r>
            <a:r>
              <a:rPr lang="en-US" sz="2000" dirty="0" smtClean="0"/>
              <a:t>the assigned </a:t>
            </a:r>
            <a:r>
              <a:rPr lang="en-US" sz="2000" dirty="0" smtClean="0"/>
              <a:t>task </a:t>
            </a:r>
            <a:r>
              <a:rPr lang="en-US" sz="2000" dirty="0" smtClean="0"/>
              <a:t>as per calendar.</a:t>
            </a:r>
          </a:p>
          <a:p>
            <a:pPr>
              <a:buNone/>
            </a:pPr>
            <a:endParaRPr lang="en-US" sz="2000" dirty="0" smtClean="0"/>
          </a:p>
          <a:p>
            <a:r>
              <a:rPr lang="en-US" sz="2000" dirty="0" smtClean="0"/>
              <a:t>Giving priority to another assignment which was not in calendar initially.</a:t>
            </a:r>
          </a:p>
          <a:p>
            <a:pPr>
              <a:buNone/>
            </a:pPr>
            <a:endParaRPr lang="en-US" sz="2000" dirty="0" smtClean="0"/>
          </a:p>
          <a:p>
            <a:r>
              <a:rPr lang="en-US" sz="2000" dirty="0" smtClean="0"/>
              <a:t>Not informing the PM on the delay until EOD.</a:t>
            </a:r>
            <a:endParaRPr lang="en-US" sz="2000" dirty="0" smtClean="0"/>
          </a:p>
          <a:p>
            <a:pPr marL="457200" marR="0" lvl="1" indent="0" algn="l" rtl="0">
              <a:lnSpc>
                <a:spcPct val="90000"/>
              </a:lnSpc>
              <a:spcBef>
                <a:spcPts val="500"/>
              </a:spcBef>
              <a:spcAft>
                <a:spcPts val="0"/>
              </a:spcAft>
              <a:buClr>
                <a:schemeClr val="dk1"/>
              </a:buClr>
              <a:buSzPts val="24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88950" y="396875"/>
            <a:ext cx="7886700" cy="762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3700" b="0" i="0" u="none">
                <a:solidFill>
                  <a:schemeClr val="dk1"/>
                </a:solidFill>
                <a:latin typeface="Century Gothic"/>
                <a:ea typeface="Century Gothic"/>
                <a:cs typeface="Century Gothic"/>
                <a:sym typeface="Century Gothic"/>
              </a:rPr>
              <a:t/>
            </a:r>
            <a:br>
              <a:rPr lang="en-US" sz="3700" b="0" i="0" u="none">
                <a:solidFill>
                  <a:schemeClr val="dk1"/>
                </a:solidFill>
                <a:latin typeface="Century Gothic"/>
                <a:ea typeface="Century Gothic"/>
                <a:cs typeface="Century Gothic"/>
                <a:sym typeface="Century Gothic"/>
              </a:rPr>
            </a:br>
            <a:r>
              <a:rPr lang="en-US" sz="3700" b="1" i="0" u="none">
                <a:solidFill>
                  <a:schemeClr val="dk1"/>
                </a:solidFill>
                <a:latin typeface="Century Gothic"/>
                <a:ea typeface="Century Gothic"/>
                <a:cs typeface="Century Gothic"/>
                <a:sym typeface="Century Gothic"/>
              </a:rPr>
              <a:t>Details of the </a:t>
            </a:r>
            <a:r>
              <a:rPr lang="en-US" sz="3700" b="1"/>
              <a:t>Problem Statement</a:t>
            </a:r>
            <a:r>
              <a:rPr lang="en-US" sz="3700" b="1" i="0" u="none">
                <a:solidFill>
                  <a:schemeClr val="dk1"/>
                </a:solidFill>
                <a:latin typeface="Century Gothic"/>
                <a:ea typeface="Century Gothic"/>
                <a:cs typeface="Century Gothic"/>
                <a:sym typeface="Century Gothic"/>
              </a:rPr>
              <a:t>:</a:t>
            </a:r>
            <a:r>
              <a:rPr lang="en-US" sz="3700" b="0" i="0" u="none">
                <a:solidFill>
                  <a:schemeClr val="dk1"/>
                </a:solidFill>
                <a:latin typeface="Century Gothic"/>
                <a:ea typeface="Century Gothic"/>
                <a:cs typeface="Century Gothic"/>
                <a:sym typeface="Century Gothic"/>
              </a:rPr>
              <a:t/>
            </a:r>
            <a:br>
              <a:rPr lang="en-US" sz="3700" b="0" i="0" u="none">
                <a:solidFill>
                  <a:schemeClr val="dk1"/>
                </a:solidFill>
                <a:latin typeface="Century Gothic"/>
                <a:ea typeface="Century Gothic"/>
                <a:cs typeface="Century Gothic"/>
                <a:sym typeface="Century Gothic"/>
              </a:rPr>
            </a:br>
            <a:endParaRPr sz="3700"/>
          </a:p>
        </p:txBody>
      </p:sp>
      <p:sp>
        <p:nvSpPr>
          <p:cNvPr id="111" name="Google Shape;111;p4"/>
          <p:cNvSpPr txBox="1">
            <a:spLocks noGrp="1"/>
          </p:cNvSpPr>
          <p:nvPr>
            <p:ph type="body" idx="1"/>
          </p:nvPr>
        </p:nvSpPr>
        <p:spPr>
          <a:xfrm>
            <a:off x="488950" y="1279525"/>
            <a:ext cx="7886700" cy="4633912"/>
          </a:xfrm>
          <a:prstGeom prst="rect">
            <a:avLst/>
          </a:prstGeom>
          <a:noFill/>
          <a:ln>
            <a:noFill/>
          </a:ln>
        </p:spPr>
        <p:txBody>
          <a:bodyPr spcFirstLastPara="1" wrap="square" lIns="91425" tIns="45700" rIns="91425" bIns="45700" anchor="t" anchorCtr="0">
            <a:noAutofit/>
          </a:bodyPr>
          <a:lstStyle/>
          <a:p>
            <a:pPr marL="685800" lvl="1" indent="-228600"/>
            <a:r>
              <a:rPr lang="en-US" sz="2000" dirty="0" smtClean="0"/>
              <a:t>Lance booked </a:t>
            </a:r>
            <a:r>
              <a:rPr lang="en-US" sz="2000" dirty="0" smtClean="0"/>
              <a:t>my calendar</a:t>
            </a:r>
            <a:r>
              <a:rPr lang="en-US" sz="2000" dirty="0" smtClean="0"/>
              <a:t> from </a:t>
            </a:r>
            <a:r>
              <a:rPr lang="en-US" sz="2000" dirty="0" smtClean="0"/>
              <a:t>18/04/2023 </a:t>
            </a:r>
            <a:r>
              <a:rPr lang="en-US" sz="2000" dirty="0" smtClean="0"/>
              <a:t>to 20/04/2023  for SPCA pen test fixes. </a:t>
            </a:r>
          </a:p>
          <a:p>
            <a:pPr marL="685800" lvl="1" indent="-228600">
              <a:buNone/>
            </a:pPr>
            <a:endParaRPr lang="en-US" sz="2000" dirty="0" smtClean="0"/>
          </a:p>
          <a:p>
            <a:pPr marL="685800" lvl="1" indent="-228600"/>
            <a:r>
              <a:rPr lang="en-US" sz="2000" dirty="0" smtClean="0"/>
              <a:t>Without checking my assignments in calendar, I have committed to Helen for UAT fixes of another </a:t>
            </a:r>
            <a:r>
              <a:rPr lang="en-US" sz="2000" dirty="0" smtClean="0"/>
              <a:t>ongoing </a:t>
            </a:r>
            <a:r>
              <a:rPr lang="en-US" sz="2000" dirty="0" smtClean="0"/>
              <a:t>project (</a:t>
            </a:r>
            <a:r>
              <a:rPr lang="en-US" sz="2000" dirty="0" err="1" smtClean="0"/>
              <a:t>Cubeforall</a:t>
            </a:r>
            <a:r>
              <a:rPr lang="en-US" sz="2000" dirty="0" smtClean="0"/>
              <a:t>)</a:t>
            </a:r>
            <a:r>
              <a:rPr lang="en-US" sz="2000" dirty="0" smtClean="0"/>
              <a:t>. Take note, the calendar was not booked for this project until then.</a:t>
            </a:r>
          </a:p>
          <a:p>
            <a:pPr marL="685800" lvl="1" indent="-228600">
              <a:buNone/>
            </a:pPr>
            <a:endParaRPr lang="en-US" sz="2000" dirty="0" smtClean="0"/>
          </a:p>
          <a:p>
            <a:pPr marL="685800" lvl="1" indent="-228600"/>
            <a:r>
              <a:rPr lang="en-US" sz="2000" dirty="0" smtClean="0"/>
              <a:t>Due to </a:t>
            </a:r>
            <a:r>
              <a:rPr lang="en-US" sz="2000" dirty="0" err="1" smtClean="0"/>
              <a:t>Cubeforall</a:t>
            </a:r>
            <a:r>
              <a:rPr lang="en-US" sz="2000" dirty="0" smtClean="0"/>
              <a:t> fixes, SPCA got delayed. I only informed Lance not immediately, but in EOD, which created more challenge for Lance to manage his client.</a:t>
            </a: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88950" y="396875"/>
            <a:ext cx="7886700" cy="762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4400" b="0" i="0" u="none">
                <a:solidFill>
                  <a:schemeClr val="dk1"/>
                </a:solidFill>
                <a:latin typeface="Century Gothic"/>
                <a:ea typeface="Century Gothic"/>
                <a:cs typeface="Century Gothic"/>
                <a:sym typeface="Century Gothic"/>
              </a:rPr>
              <a:t/>
            </a:r>
            <a:br>
              <a:rPr lang="en-US" sz="4400" b="0" i="0" u="none">
                <a:solidFill>
                  <a:schemeClr val="dk1"/>
                </a:solidFill>
                <a:latin typeface="Century Gothic"/>
                <a:ea typeface="Century Gothic"/>
                <a:cs typeface="Century Gothic"/>
                <a:sym typeface="Century Gothic"/>
              </a:rPr>
            </a:br>
            <a:r>
              <a:rPr lang="en-US" sz="4400" b="1" i="0" u="none">
                <a:solidFill>
                  <a:schemeClr val="dk1"/>
                </a:solidFill>
                <a:latin typeface="Century Gothic"/>
                <a:ea typeface="Century Gothic"/>
                <a:cs typeface="Century Gothic"/>
                <a:sym typeface="Century Gothic"/>
              </a:rPr>
              <a:t>Actions Taken to reso</a:t>
            </a:r>
            <a:r>
              <a:rPr lang="en-US" b="1"/>
              <a:t>lve</a:t>
            </a:r>
            <a:r>
              <a:rPr lang="en-US" sz="4400" b="1" i="0" u="none">
                <a:solidFill>
                  <a:schemeClr val="dk1"/>
                </a:solidFill>
                <a:latin typeface="Century Gothic"/>
                <a:ea typeface="Century Gothic"/>
                <a:cs typeface="Century Gothic"/>
                <a:sym typeface="Century Gothic"/>
              </a:rPr>
              <a:t>:</a:t>
            </a:r>
            <a:r>
              <a:rPr lang="en-US" sz="4400" b="0" i="0" u="none">
                <a:solidFill>
                  <a:schemeClr val="dk1"/>
                </a:solidFill>
                <a:latin typeface="Century Gothic"/>
                <a:ea typeface="Century Gothic"/>
                <a:cs typeface="Century Gothic"/>
                <a:sym typeface="Century Gothic"/>
              </a:rPr>
              <a:t/>
            </a:r>
            <a:br>
              <a:rPr lang="en-US" sz="4400" b="0" i="0" u="none">
                <a:solidFill>
                  <a:schemeClr val="dk1"/>
                </a:solidFill>
                <a:latin typeface="Century Gothic"/>
                <a:ea typeface="Century Gothic"/>
                <a:cs typeface="Century Gothic"/>
                <a:sym typeface="Century Gothic"/>
              </a:rPr>
            </a:br>
            <a:endParaRPr/>
          </a:p>
        </p:txBody>
      </p:sp>
      <p:sp>
        <p:nvSpPr>
          <p:cNvPr id="117" name="Google Shape;117;p5"/>
          <p:cNvSpPr txBox="1">
            <a:spLocks noGrp="1"/>
          </p:cNvSpPr>
          <p:nvPr>
            <p:ph type="body" idx="1"/>
          </p:nvPr>
        </p:nvSpPr>
        <p:spPr>
          <a:xfrm>
            <a:off x="488950" y="1279525"/>
            <a:ext cx="7886700" cy="4633912"/>
          </a:xfrm>
          <a:prstGeom prst="rect">
            <a:avLst/>
          </a:prstGeom>
          <a:noFill/>
          <a:ln>
            <a:noFill/>
          </a:ln>
        </p:spPr>
        <p:txBody>
          <a:bodyPr spcFirstLastPara="1" wrap="square" lIns="91425" tIns="45700" rIns="91425" bIns="45700" anchor="t" anchorCtr="0">
            <a:noAutofit/>
          </a:bodyPr>
          <a:lstStyle/>
          <a:p>
            <a:pPr marL="685800" lvl="1" indent="-228600"/>
            <a:r>
              <a:rPr lang="en-US" sz="2000" dirty="0" smtClean="0"/>
              <a:t>The issue was escalated to Glenn (Team Leader) by WMP team, and he took immediate actions to fire-fight the situation.</a:t>
            </a:r>
            <a:endParaRPr lang="en-US" sz="2000" dirty="0" smtClean="0"/>
          </a:p>
          <a:p>
            <a:pPr marL="685800" lvl="1" indent="-228600">
              <a:buNone/>
            </a:pPr>
            <a:endParaRPr lang="en-US" sz="2000" dirty="0" smtClean="0"/>
          </a:p>
          <a:p>
            <a:pPr marL="685800" lvl="1" indent="-228600"/>
            <a:r>
              <a:rPr lang="en-US" sz="2000" dirty="0" smtClean="0"/>
              <a:t>We listed down all the assignments in hand, together with the committed due dates. Based on the same, Glenn has helped to plan out my priorities and assignments to handle during the weekend (No OT was allowed) to cover up the delays. Some projects were passed down to </a:t>
            </a:r>
            <a:r>
              <a:rPr lang="en-US" sz="2000" dirty="0" err="1" smtClean="0"/>
              <a:t>Bhupesh</a:t>
            </a:r>
            <a:r>
              <a:rPr lang="en-US" sz="2000" dirty="0" smtClean="0"/>
              <a:t> temporarily to divide the work load.</a:t>
            </a:r>
          </a:p>
          <a:p>
            <a:pPr marL="685800" lvl="1" indent="-228600">
              <a:buNone/>
            </a:pPr>
            <a:endParaRPr lang="en-US" sz="2000" dirty="0" smtClean="0"/>
          </a:p>
          <a:p>
            <a:pPr marL="685800" lvl="1" indent="-228600"/>
            <a:r>
              <a:rPr lang="en-US" sz="2000" dirty="0" smtClean="0"/>
              <a:t>All such PLAN B was proposed by Glenn, gotten approval from others PMs, and then execute accordingly. </a:t>
            </a:r>
            <a:endParaRPr sz="2000"/>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488950" y="396875"/>
            <a:ext cx="7886700" cy="762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4400" b="0" i="0" u="none">
                <a:solidFill>
                  <a:schemeClr val="dk1"/>
                </a:solidFill>
                <a:latin typeface="Century Gothic"/>
                <a:ea typeface="Century Gothic"/>
                <a:cs typeface="Century Gothic"/>
                <a:sym typeface="Century Gothic"/>
              </a:rPr>
              <a:t/>
            </a:r>
            <a:br>
              <a:rPr lang="en-US" sz="4400" b="0" i="0" u="none">
                <a:solidFill>
                  <a:schemeClr val="dk1"/>
                </a:solidFill>
                <a:latin typeface="Century Gothic"/>
                <a:ea typeface="Century Gothic"/>
                <a:cs typeface="Century Gothic"/>
                <a:sym typeface="Century Gothic"/>
              </a:rPr>
            </a:br>
            <a:r>
              <a:rPr lang="en-US" sz="4400" b="1" i="0" u="none">
                <a:solidFill>
                  <a:schemeClr val="dk1"/>
                </a:solidFill>
                <a:latin typeface="Century Gothic"/>
                <a:ea typeface="Century Gothic"/>
                <a:cs typeface="Century Gothic"/>
                <a:sym typeface="Century Gothic"/>
              </a:rPr>
              <a:t>Steps to Avoid this Problem in the future:</a:t>
            </a:r>
            <a:r>
              <a:rPr lang="en-US" sz="4400" b="0" i="0" u="none">
                <a:solidFill>
                  <a:schemeClr val="dk1"/>
                </a:solidFill>
                <a:latin typeface="Century Gothic"/>
                <a:ea typeface="Century Gothic"/>
                <a:cs typeface="Century Gothic"/>
                <a:sym typeface="Century Gothic"/>
              </a:rPr>
              <a:t/>
            </a:r>
            <a:br>
              <a:rPr lang="en-US" sz="4400" b="0" i="0" u="none">
                <a:solidFill>
                  <a:schemeClr val="dk1"/>
                </a:solidFill>
                <a:latin typeface="Century Gothic"/>
                <a:ea typeface="Century Gothic"/>
                <a:cs typeface="Century Gothic"/>
                <a:sym typeface="Century Gothic"/>
              </a:rPr>
            </a:br>
            <a:endParaRPr/>
          </a:p>
        </p:txBody>
      </p:sp>
      <p:sp>
        <p:nvSpPr>
          <p:cNvPr id="123" name="Google Shape;123;p6"/>
          <p:cNvSpPr txBox="1">
            <a:spLocks noGrp="1"/>
          </p:cNvSpPr>
          <p:nvPr>
            <p:ph type="body" idx="1"/>
          </p:nvPr>
        </p:nvSpPr>
        <p:spPr>
          <a:xfrm>
            <a:off x="488950" y="1509712"/>
            <a:ext cx="8308975" cy="4681537"/>
          </a:xfrm>
          <a:prstGeom prst="rect">
            <a:avLst/>
          </a:prstGeom>
          <a:noFill/>
          <a:ln>
            <a:noFill/>
          </a:ln>
        </p:spPr>
        <p:txBody>
          <a:bodyPr spcFirstLastPara="1" wrap="square" lIns="91425" tIns="45700" rIns="91425" bIns="45700" anchor="t" anchorCtr="0">
            <a:noAutofit/>
          </a:bodyPr>
          <a:lstStyle/>
          <a:p>
            <a:pPr marL="0" indent="-152400">
              <a:spcBef>
                <a:spcPts val="0"/>
              </a:spcBef>
              <a:buSzPts val="2400"/>
            </a:pPr>
            <a:r>
              <a:rPr lang="en-US" sz="2000" b="0" i="0" u="none" dirty="0">
                <a:solidFill>
                  <a:schemeClr val="dk1"/>
                </a:solidFill>
                <a:latin typeface="Century Gothic"/>
                <a:ea typeface="Century Gothic"/>
                <a:cs typeface="Century Gothic"/>
                <a:sym typeface="Century Gothic"/>
              </a:rPr>
              <a:t> </a:t>
            </a:r>
            <a:r>
              <a:rPr lang="en-US" sz="2000" b="0" i="0" u="none" dirty="0" smtClean="0">
                <a:solidFill>
                  <a:schemeClr val="dk1"/>
                </a:solidFill>
                <a:latin typeface="Century Gothic"/>
                <a:ea typeface="Century Gothic"/>
                <a:cs typeface="Century Gothic"/>
                <a:sym typeface="Century Gothic"/>
              </a:rPr>
              <a:t>We need to check our assignments first in Calendar before committing to any timeline to any PMs.</a:t>
            </a:r>
          </a:p>
          <a:p>
            <a:pPr marL="0" indent="-152400">
              <a:spcBef>
                <a:spcPts val="0"/>
              </a:spcBef>
              <a:buSzPts val="2400"/>
              <a:buNone/>
            </a:pPr>
            <a:endParaRPr lang="en-US" sz="2000" b="0" i="0" u="none" dirty="0" smtClean="0">
              <a:solidFill>
                <a:schemeClr val="dk1"/>
              </a:solidFill>
              <a:latin typeface="Century Gothic"/>
              <a:ea typeface="Century Gothic"/>
              <a:cs typeface="Century Gothic"/>
              <a:sym typeface="Century Gothic"/>
            </a:endParaRPr>
          </a:p>
          <a:p>
            <a:pPr marL="0" indent="-152400">
              <a:spcBef>
                <a:spcPts val="0"/>
              </a:spcBef>
              <a:buSzPts val="2400"/>
            </a:pPr>
            <a:r>
              <a:rPr lang="en-US" sz="2000" dirty="0" smtClean="0"/>
              <a:t>Need to check if any assigned task is not added to Calendar. If yes, inform the respective PM or add the task in Calendar myself.</a:t>
            </a:r>
          </a:p>
          <a:p>
            <a:pPr marL="0" indent="-152400">
              <a:spcBef>
                <a:spcPts val="0"/>
              </a:spcBef>
              <a:buSzPts val="2400"/>
              <a:buNone/>
            </a:pPr>
            <a:endParaRPr lang="en-US" sz="2000" dirty="0" smtClean="0"/>
          </a:p>
          <a:p>
            <a:pPr marL="0" indent="-152400">
              <a:spcBef>
                <a:spcPts val="0"/>
              </a:spcBef>
              <a:buSzPts val="2400"/>
            </a:pPr>
            <a:r>
              <a:rPr lang="en-US" sz="2000" dirty="0" smtClean="0"/>
              <a:t>Managing my timeline well, and inform the PM much before-hand for any possible delays, so that it is less troublesome for the PM to handle his client’s expectations.</a:t>
            </a:r>
          </a:p>
          <a:p>
            <a:pPr marL="0" indent="-152400">
              <a:spcBef>
                <a:spcPts val="0"/>
              </a:spcBef>
              <a:buSzPts val="2400"/>
              <a:buNone/>
            </a:pPr>
            <a:endParaRPr lang="en-US" sz="2000" dirty="0" smtClean="0"/>
          </a:p>
          <a:p>
            <a:pPr marL="0" indent="-152400">
              <a:spcBef>
                <a:spcPts val="0"/>
              </a:spcBef>
              <a:buSzPts val="2400"/>
            </a:pPr>
            <a:r>
              <a:rPr lang="en-US" sz="2000" dirty="0" smtClean="0"/>
              <a:t>Inform my TL immediately if there is a lot of assigned urgent tasks in one single day, so that he can plan for me and help to avoid such situations.</a:t>
            </a:r>
            <a:endParaRPr sz="2000"/>
          </a:p>
          <a:p>
            <a:pPr marL="0" marR="0" lvl="0" indent="0" algn="l" rtl="0">
              <a:lnSpc>
                <a:spcPct val="90000"/>
              </a:lnSpc>
              <a:spcBef>
                <a:spcPts val="1000"/>
              </a:spcBef>
              <a:spcAft>
                <a:spcPts val="0"/>
              </a:spcAft>
              <a:buClr>
                <a:schemeClr val="dk1"/>
              </a:buClr>
              <a:buSzPts val="2400"/>
              <a:buFont typeface="Arial"/>
              <a:buNone/>
            </a:pPr>
            <a:endParaRPr sz="2400" b="0" i="0" u="none">
              <a:solidFill>
                <a:schemeClr val="dk1"/>
              </a:solidFill>
              <a:latin typeface="Century Gothic"/>
              <a:ea typeface="Century Gothic"/>
              <a:cs typeface="Century Gothic"/>
              <a:sym typeface="Century Gothic"/>
            </a:endParaRPr>
          </a:p>
          <a:p>
            <a:pPr marL="0" marR="0" lvl="0" indent="0" algn="l" rtl="0">
              <a:lnSpc>
                <a:spcPct val="90000"/>
              </a:lnSpc>
              <a:spcBef>
                <a:spcPts val="1000"/>
              </a:spcBef>
              <a:spcAft>
                <a:spcPts val="0"/>
              </a:spcAft>
              <a:buNone/>
            </a:pPr>
            <a:endParaRPr sz="2400" b="0" i="0" u="none">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body" idx="1"/>
          </p:nvPr>
        </p:nvSpPr>
        <p:spPr>
          <a:xfrm>
            <a:off x="685800" y="1752600"/>
            <a:ext cx="7689850" cy="4538662"/>
          </a:xfrm>
          <a:prstGeom prst="rect">
            <a:avLst/>
          </a:prstGeom>
          <a:noFill/>
          <a:ln>
            <a:noFill/>
          </a:ln>
        </p:spPr>
        <p:txBody>
          <a:bodyPr spcFirstLastPara="1" wrap="square" lIns="91425" tIns="45700" rIns="91425" bIns="45700" anchor="t" anchorCtr="0">
            <a:noAutofit/>
          </a:bodyPr>
          <a:lstStyle/>
          <a:p>
            <a:pPr marL="0" indent="-152400">
              <a:spcBef>
                <a:spcPts val="0"/>
              </a:spcBef>
              <a:buSzPts val="2400"/>
            </a:pPr>
            <a:r>
              <a:rPr lang="en-US" sz="2000" dirty="0" smtClean="0"/>
              <a:t> We need to check our assignments first in Calendar before committing to any timeline to any PMs.</a:t>
            </a:r>
          </a:p>
          <a:p>
            <a:pPr marL="0" indent="-152400">
              <a:spcBef>
                <a:spcPts val="0"/>
              </a:spcBef>
              <a:buSzPts val="2400"/>
              <a:buNone/>
            </a:pPr>
            <a:endParaRPr lang="en-US" sz="2000" dirty="0" smtClean="0"/>
          </a:p>
          <a:p>
            <a:pPr marL="0" indent="-152400">
              <a:spcBef>
                <a:spcPts val="0"/>
              </a:spcBef>
              <a:buSzPts val="2400"/>
            </a:pPr>
            <a:r>
              <a:rPr lang="en-US" sz="2000" dirty="0" smtClean="0"/>
              <a:t>Need to check if any assigned task is not added to Calendar. If yes, inform the respective PM or add the task in Calendar myself.</a:t>
            </a:r>
          </a:p>
          <a:p>
            <a:pPr marL="0" indent="-152400">
              <a:spcBef>
                <a:spcPts val="0"/>
              </a:spcBef>
              <a:buSzPts val="2400"/>
              <a:buNone/>
            </a:pPr>
            <a:endParaRPr lang="en-US" sz="2000" dirty="0" smtClean="0"/>
          </a:p>
          <a:p>
            <a:pPr marL="0" indent="-152400">
              <a:spcBef>
                <a:spcPts val="0"/>
              </a:spcBef>
              <a:buSzPts val="2400"/>
            </a:pPr>
            <a:r>
              <a:rPr lang="en-US" sz="2000" dirty="0" smtClean="0"/>
              <a:t>Managing my timeline well, and inform the PM much before-hand for any possible delays, so that it is less troublesome for the PM to handle his client’s expectations.</a:t>
            </a:r>
          </a:p>
          <a:p>
            <a:pPr marL="0" indent="-152400">
              <a:spcBef>
                <a:spcPts val="0"/>
              </a:spcBef>
              <a:buSzPts val="2400"/>
              <a:buNone/>
            </a:pPr>
            <a:endParaRPr lang="en-US" sz="2000" dirty="0" smtClean="0"/>
          </a:p>
          <a:p>
            <a:pPr marL="0" indent="-152400">
              <a:spcBef>
                <a:spcPts val="0"/>
              </a:spcBef>
              <a:buSzPts val="2400"/>
            </a:pPr>
            <a:r>
              <a:rPr lang="en-US" sz="2000" dirty="0" smtClean="0"/>
              <a:t>Inform my TL immediately if there is a lot of assigned urgent tasks in one single day, so that he can plan for me and help to avoid such situations.</a:t>
            </a: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a:p>
            <a:pPr marL="0" marR="0" lvl="0" indent="0" algn="l" rtl="0">
              <a:lnSpc>
                <a:spcPct val="90000"/>
              </a:lnSpc>
              <a:spcBef>
                <a:spcPts val="1000"/>
              </a:spcBef>
              <a:spcAft>
                <a:spcPts val="0"/>
              </a:spcAft>
              <a:buClr>
                <a:schemeClr val="dk1"/>
              </a:buClr>
              <a:buSzPts val="2800"/>
              <a:buFont typeface="Arial"/>
              <a:buNone/>
            </a:pPr>
            <a:endParaRPr sz="2800" b="0" i="0" u="none">
              <a:solidFill>
                <a:schemeClr val="dk1"/>
              </a:solidFill>
              <a:latin typeface="Century Gothic"/>
              <a:ea typeface="Century Gothic"/>
              <a:cs typeface="Century Gothic"/>
              <a:sym typeface="Century Gothic"/>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entury Gothic"/>
              <a:ea typeface="Century Gothic"/>
              <a:cs typeface="Century Gothic"/>
              <a:sym typeface="Century Gothic"/>
            </a:endParaRPr>
          </a:p>
        </p:txBody>
      </p:sp>
      <p:sp>
        <p:nvSpPr>
          <p:cNvPr id="129" name="Google Shape;129;p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sz="4400" b="1" i="0" u="none" dirty="0">
                <a:solidFill>
                  <a:schemeClr val="dk1"/>
                </a:solidFill>
                <a:latin typeface="Century Gothic"/>
                <a:ea typeface="Century Gothic"/>
                <a:cs typeface="Century Gothic"/>
                <a:sym typeface="Century Gothic"/>
              </a:rPr>
              <a:t>Lessons </a:t>
            </a:r>
            <a:r>
              <a:rPr lang="en-US" sz="4400" b="1" i="0" u="none" dirty="0" smtClean="0">
                <a:solidFill>
                  <a:schemeClr val="dk1"/>
                </a:solidFill>
                <a:latin typeface="Century Gothic"/>
                <a:ea typeface="Century Gothic"/>
                <a:cs typeface="Century Gothic"/>
                <a:sym typeface="Century Gothic"/>
              </a:rPr>
              <a:t>Learnt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ctrTitle"/>
          </p:nvPr>
        </p:nvSpPr>
        <p:spPr>
          <a:xfrm>
            <a:off x="762000" y="2362200"/>
            <a:ext cx="7848600" cy="1676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Arial"/>
              <a:buNone/>
            </a:pPr>
            <a:r>
              <a:rPr lang="en-US" sz="5400" b="1" i="0" u="none" dirty="0" smtClean="0">
                <a:solidFill>
                  <a:schemeClr val="dk1"/>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447</Words>
  <PresentationFormat>On-screen Show (4:3)</PresentationFormat>
  <Paragraphs>41</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Century Gothic</vt:lpstr>
      <vt:lpstr>Calibri</vt:lpstr>
      <vt:lpstr>Office Theme</vt:lpstr>
      <vt:lpstr>1_Office Theme</vt:lpstr>
      <vt:lpstr>Slide 1</vt:lpstr>
      <vt:lpstr> SPCA QC Story </vt:lpstr>
      <vt:lpstr>Problem Statement:</vt:lpstr>
      <vt:lpstr> Details of the Problem Statement: </vt:lpstr>
      <vt:lpstr> Actions Taken to resolve: </vt:lpstr>
      <vt:lpstr> Steps to Avoid this Problem in the future: </vt:lpstr>
      <vt:lpstr>Lessons Learnt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 Office User</dc:creator>
  <cp:lastModifiedBy>user</cp:lastModifiedBy>
  <cp:revision>5</cp:revision>
  <dcterms:created xsi:type="dcterms:W3CDTF">2017-10-20T09:05:38Z</dcterms:created>
  <dcterms:modified xsi:type="dcterms:W3CDTF">2023-05-16T05:39:17Z</dcterms:modified>
</cp:coreProperties>
</file>