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67" r:id="rId6"/>
    <p:sldId id="278" r:id="rId7"/>
    <p:sldId id="279" r:id="rId8"/>
    <p:sldId id="295" r:id="rId9"/>
    <p:sldId id="276" r:id="rId10"/>
    <p:sldId id="288" r:id="rId11"/>
    <p:sldId id="294" r:id="rId12"/>
    <p:sldId id="259" r:id="rId13"/>
    <p:sldId id="285" r:id="rId14"/>
    <p:sldId id="260" r:id="rId15"/>
    <p:sldId id="286" r:id="rId16"/>
    <p:sldId id="261" r:id="rId17"/>
    <p:sldId id="287" r:id="rId18"/>
    <p:sldId id="262" r:id="rId19"/>
    <p:sldId id="289" r:id="rId20"/>
    <p:sldId id="263" r:id="rId21"/>
    <p:sldId id="290" r:id="rId22"/>
    <p:sldId id="264" r:id="rId23"/>
    <p:sldId id="291" r:id="rId24"/>
    <p:sldId id="265" r:id="rId25"/>
    <p:sldId id="292" r:id="rId26"/>
    <p:sldId id="266" r:id="rId27"/>
    <p:sldId id="293" r:id="rId28"/>
    <p:sldId id="296" r:id="rId29"/>
    <p:sldId id="281" r:id="rId30"/>
    <p:sldId id="268" r:id="rId31"/>
    <p:sldId id="269" r:id="rId32"/>
    <p:sldId id="270" r:id="rId33"/>
    <p:sldId id="277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50D9-F7B4-4047-A7D2-F04C1F91C53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3E91-AAF1-4A37-B41C-7595D2A0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freivald@gatech.edu" TargetMode="External"/><Relationship Id="rId2" Type="http://schemas.openxmlformats.org/officeDocument/2006/relationships/hyperlink" Target="mailto:frank.klucznik@gtri.gatech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linnan3@gatech.edu" TargetMode="External"/><Relationship Id="rId4" Type="http://schemas.openxmlformats.org/officeDocument/2006/relationships/hyperlink" Target="mailto:schilk@gatec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527"/>
            <a:ext cx="9144000" cy="2387600"/>
          </a:xfrm>
        </p:spPr>
        <p:txBody>
          <a:bodyPr/>
          <a:lstStyle/>
          <a:p>
            <a:r>
              <a:rPr lang="en-US" b="1" dirty="0" smtClean="0"/>
              <a:t>Crowdsourced App for Patient Support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9127"/>
            <a:ext cx="9144000" cy="1655762"/>
          </a:xfrm>
        </p:spPr>
        <p:txBody>
          <a:bodyPr/>
          <a:lstStyle/>
          <a:p>
            <a:r>
              <a:rPr lang="en-US" b="1" dirty="0" smtClean="0"/>
              <a:t>(CAPS)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03302" y="3889235"/>
            <a:ext cx="238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Team #27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841213" y="4944832"/>
            <a:ext cx="5071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Frank Klucznik:    </a:t>
            </a:r>
            <a:r>
              <a:rPr lang="en-US" dirty="0" smtClean="0">
                <a:hlinkClick r:id="rId2"/>
              </a:rPr>
              <a:t>frank.klucznik@gtri.gatech.edu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Joseph Freivald:   </a:t>
            </a:r>
            <a:r>
              <a:rPr lang="en-US" dirty="0" smtClean="0">
                <a:hlinkClick r:id="rId3"/>
              </a:rPr>
              <a:t>jfreivald@gatech.edu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Kevin Schildhorn:  </a:t>
            </a:r>
            <a:r>
              <a:rPr lang="en-US" dirty="0" smtClean="0">
                <a:hlinkClick r:id="rId4"/>
              </a:rPr>
              <a:t>schilk@gatech.edu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Ryan Linnane:      </a:t>
            </a:r>
            <a:r>
              <a:rPr lang="en-US" dirty="0" smtClean="0">
                <a:hlinkClick r:id="rId5"/>
              </a:rPr>
              <a:t>rlinnan3@gatech.edu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5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87487" y="2361063"/>
            <a:ext cx="4566313" cy="380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5574" y="2538484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FHIR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54756" y="2907816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54755" y="3310029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4755" y="3698963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54755" y="4095961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54755" y="4492959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4755" y="4906031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7956" y="2907843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97956" y="331002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97956" y="3698963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97956" y="4095988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797956" y="449295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97956" y="4906031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5815" y="2361063"/>
            <a:ext cx="4566313" cy="1869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33902" y="2538484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FHIR Patient Search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43084" y="2907815"/>
            <a:ext cx="4120486" cy="299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80430" y="3499864"/>
            <a:ext cx="1583140" cy="369332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72086" y="3499864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76137" y="1268209"/>
            <a:ext cx="45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 Joe – need your input on these UIs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10041" y="-8915"/>
            <a:ext cx="10989365" cy="1325563"/>
          </a:xfrm>
        </p:spPr>
        <p:txBody>
          <a:bodyPr/>
          <a:lstStyle/>
          <a:p>
            <a:r>
              <a:rPr lang="en-US" dirty="0" smtClean="0"/>
              <a:t>Use Case 1: </a:t>
            </a:r>
            <a:r>
              <a:rPr lang="en-US" dirty="0" smtClean="0"/>
              <a:t>Management Portal</a:t>
            </a:r>
            <a:br>
              <a:rPr lang="en-US" dirty="0" smtClean="0"/>
            </a:br>
            <a:r>
              <a:rPr lang="en-US" dirty="0" smtClean="0"/>
              <a:t>Scenario 2:  </a:t>
            </a:r>
            <a:r>
              <a:rPr lang="en-US" dirty="0" smtClean="0"/>
              <a:t>FHIR </a:t>
            </a:r>
            <a:r>
              <a:rPr lang="en-US" dirty="0" smtClean="0"/>
              <a:t>Data Retrieval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46642" y="2008302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963973" y="1999453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110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51881"/>
            <a:ext cx="4566313" cy="380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6287" y="2429302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287" y="3182403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Team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5469" y="2798634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468" y="3623929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5468" y="4012863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5468" y="4409861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05468" y="4806859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5468" y="5219931"/>
            <a:ext cx="2015887" cy="28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1028" y="2429302"/>
            <a:ext cx="11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48669" y="2798661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48669" y="362392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8669" y="4012863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8669" y="4409888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48669" y="480685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48669" y="5219931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49705" y="2251881"/>
            <a:ext cx="4566313" cy="3807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07792" y="285238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16974" y="3221718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16973" y="3623929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16973" y="4012863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16973" y="4409861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16973" y="4806859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16973" y="5219931"/>
            <a:ext cx="1144137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76063" y="2852386"/>
            <a:ext cx="120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Day/Time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76062" y="3221745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76062" y="362392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6062" y="4012863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76062" y="4409888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076062" y="480685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76062" y="5219931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468991" y="2852386"/>
            <a:ext cx="120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468990" y="3221745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468990" y="362392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468990" y="4012863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468990" y="4409888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468990" y="4806859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68990" y="5219931"/>
            <a:ext cx="1204982" cy="2857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76137" y="1268209"/>
            <a:ext cx="45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 Joe – need your input on these UIs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10041" y="-8915"/>
            <a:ext cx="10989365" cy="1325563"/>
          </a:xfrm>
        </p:spPr>
        <p:txBody>
          <a:bodyPr/>
          <a:lstStyle/>
          <a:p>
            <a:r>
              <a:rPr lang="en-US" dirty="0" smtClean="0"/>
              <a:t>Use Case 1: </a:t>
            </a:r>
            <a:r>
              <a:rPr lang="en-US" dirty="0" smtClean="0"/>
              <a:t>Management Portal</a:t>
            </a:r>
            <a:br>
              <a:rPr lang="en-US" dirty="0" smtClean="0"/>
            </a:br>
            <a:r>
              <a:rPr lang="en-US" dirty="0" smtClean="0"/>
              <a:t>Scenario 3:  </a:t>
            </a:r>
            <a:r>
              <a:rPr lang="en-US" dirty="0" smtClean="0"/>
              <a:t>Basic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35" y="6716"/>
            <a:ext cx="10515600" cy="1325563"/>
          </a:xfrm>
        </p:spPr>
        <p:txBody>
          <a:bodyPr/>
          <a:lstStyle/>
          <a:p>
            <a:r>
              <a:rPr lang="en-US" dirty="0" smtClean="0"/>
              <a:t>Use Case 2: Patient Alert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644839"/>
            <a:ext cx="815009" cy="205116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91470" y="3046578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1409" y="2792985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notification to take some action (i.e., eat, medication, etc.)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94785" y="3636302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4724" y="3382709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confirms action taken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and conveys status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42" y="3671503"/>
            <a:ext cx="753511" cy="2461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2751148" y="4146969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5967" y="3893376"/>
            <a:ext cx="232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 action taken &amp; status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03" y="4170437"/>
            <a:ext cx="753511" cy="24615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751148" y="4949595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087" y="4696000"/>
            <a:ext cx="614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If status yellow or red 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89653" y="272461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989652" y="330100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684627" y="3751708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80" y="6306245"/>
            <a:ext cx="4760590" cy="369332"/>
            <a:chOff x="246531" y="6268661"/>
            <a:chExt cx="4760590" cy="369332"/>
          </a:xfrm>
        </p:grpSpPr>
        <p:sp>
          <p:nvSpPr>
            <p:cNvPr id="34" name="Oval 33"/>
            <p:cNvSpPr/>
            <p:nvPr/>
          </p:nvSpPr>
          <p:spPr>
            <a:xfrm>
              <a:off x="246531" y="6306019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#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4644" y="6268661"/>
              <a:ext cx="4452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Reference ID for UI on next slide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26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76" y="1869589"/>
            <a:ext cx="2750047" cy="47414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83182" y="2471725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27" y="1869589"/>
            <a:ext cx="2750047" cy="47414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6663" y="2471725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680" y="2608202"/>
            <a:ext cx="158314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MEDICATION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REMINDER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Take 1 500mg tablet of aspirin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Take with food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62680" y="5105743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Acknowledge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22627" y="2608202"/>
            <a:ext cx="1596788" cy="141936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2667" y="2671555"/>
            <a:ext cx="144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Message Response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75" y="4423573"/>
            <a:ext cx="1508966" cy="4929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6275" y="4916526"/>
            <a:ext cx="154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Click Emoji to Send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79227" y="1411355"/>
            <a:ext cx="275004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0976" y="1452404"/>
            <a:ext cx="2750047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UI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506858" y="145240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218610" y="150420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53" y="1494270"/>
            <a:ext cx="2750047" cy="377687"/>
            <a:chOff x="8603753" y="1494270"/>
            <a:chExt cx="2750047" cy="377687"/>
          </a:xfrm>
        </p:grpSpPr>
        <p:sp>
          <p:nvSpPr>
            <p:cNvPr id="32" name="TextBox 31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62725" y="1869589"/>
            <a:ext cx="2750047" cy="4741460"/>
            <a:chOff x="209674" y="2025907"/>
            <a:chExt cx="2750047" cy="474146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74" y="2025907"/>
              <a:ext cx="2750047" cy="474146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687049" y="263798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3127" y="2764520"/>
              <a:ext cx="1583140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NOTICE</a:t>
              </a:r>
            </a:p>
            <a:p>
              <a:pPr algn="ctr"/>
              <a:r>
                <a:rPr lang="en-US" sz="1200" dirty="0" smtClean="0"/>
                <a:t>David took his 1 tablet of 500 mg of aspirin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3127" y="5262061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Close</a:t>
              </a:r>
              <a:endParaRPr lang="en-US" b="1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90" y="3813546"/>
              <a:ext cx="1070791" cy="1070791"/>
            </a:xfrm>
            <a:prstGeom prst="rect">
              <a:avLst/>
            </a:prstGeom>
          </p:spPr>
        </p:pic>
      </p:grpSp>
      <p:sp>
        <p:nvSpPr>
          <p:cNvPr id="33" name="Right Arrow 32"/>
          <p:cNvSpPr/>
          <p:nvPr/>
        </p:nvSpPr>
        <p:spPr>
          <a:xfrm>
            <a:off x="7624116" y="3949897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92397" y="3949897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897835" y="6716"/>
            <a:ext cx="10515600" cy="1325563"/>
          </a:xfrm>
        </p:spPr>
        <p:txBody>
          <a:bodyPr/>
          <a:lstStyle/>
          <a:p>
            <a:r>
              <a:rPr lang="en-US" dirty="0" smtClean="0"/>
              <a:t>Use Case 2: Patient Alert – Scenario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3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78" y="3975"/>
            <a:ext cx="10515600" cy="1325563"/>
          </a:xfrm>
        </p:spPr>
        <p:txBody>
          <a:bodyPr/>
          <a:lstStyle/>
          <a:p>
            <a:r>
              <a:rPr lang="en-US" dirty="0" smtClean="0"/>
              <a:t>Use Case 2: Patient Alert – Scenario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277093"/>
            <a:ext cx="815009" cy="2516953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91470" y="2678832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1409" y="2425239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notification to take some action (i.e., eat, medication, etc.)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1148" y="3978010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5967" y="3724417"/>
            <a:ext cx="232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alerted no response from patient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51148" y="5267649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086" y="5014054"/>
            <a:ext cx="402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02791" y="2932426"/>
            <a:ext cx="0" cy="97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2791" y="3145155"/>
            <a:ext cx="7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30 min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Timer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9280" y="6306245"/>
            <a:ext cx="3806433" cy="369332"/>
            <a:chOff x="246531" y="6268661"/>
            <a:chExt cx="3806433" cy="369332"/>
          </a:xfrm>
        </p:grpSpPr>
        <p:sp>
          <p:nvSpPr>
            <p:cNvPr id="22" name="Oval 21"/>
            <p:cNvSpPr/>
            <p:nvPr/>
          </p:nvSpPr>
          <p:spPr>
            <a:xfrm>
              <a:off x="246531" y="6306019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#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644" y="6268661"/>
              <a:ext cx="34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en-US" dirty="0" err="1" smtClean="0"/>
                <a:t>Referrence</a:t>
              </a:r>
              <a:r>
                <a:rPr lang="en-US" dirty="0" smtClean="0"/>
                <a:t> ID for UI on next slide</a:t>
              </a:r>
              <a:endParaRPr lang="en-US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8775191" y="2297181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2616533" y="405705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51148" y="441113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73893" y="4373898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9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73" y="1787772"/>
            <a:ext cx="2750047" cy="47414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14609" y="2389908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0626" y="2526385"/>
            <a:ext cx="158314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MEDICATION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REMINDER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Take 1 500mg tablet of aspirin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Take with food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30626" y="5023926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Acknowledge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947173" y="1329538"/>
            <a:ext cx="2750047" cy="377687"/>
            <a:chOff x="2947173" y="1329538"/>
            <a:chExt cx="2750047" cy="377687"/>
          </a:xfrm>
        </p:grpSpPr>
        <p:sp>
          <p:nvSpPr>
            <p:cNvPr id="3" name="TextBox 2"/>
            <p:cNvSpPr txBox="1"/>
            <p:nvPr/>
          </p:nvSpPr>
          <p:spPr>
            <a:xfrm>
              <a:off x="2947173" y="1329538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474804" y="1370587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14708" y="1372184"/>
            <a:ext cx="2750047" cy="377687"/>
            <a:chOff x="8603753" y="1732811"/>
            <a:chExt cx="2750047" cy="377687"/>
          </a:xfrm>
        </p:grpSpPr>
        <p:sp>
          <p:nvSpPr>
            <p:cNvPr id="32" name="TextBox 31"/>
            <p:cNvSpPr txBox="1"/>
            <p:nvPr/>
          </p:nvSpPr>
          <p:spPr>
            <a:xfrm>
              <a:off x="8603753" y="173281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786043" y="1784081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8922" y="1787772"/>
            <a:ext cx="2750047" cy="4741460"/>
            <a:chOff x="9160474" y="1623576"/>
            <a:chExt cx="2750047" cy="47414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0474" y="1623576"/>
              <a:ext cx="2750047" cy="474146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9627910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43927" y="2362189"/>
              <a:ext cx="1583140" cy="1354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ALERT</a:t>
              </a:r>
            </a:p>
            <a:p>
              <a:pPr algn="ctr"/>
              <a:r>
                <a:rPr lang="en-US" sz="1600" dirty="0" smtClean="0"/>
                <a:t>David did not respond to his medication reminder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43927" y="4859730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417" y="3885219"/>
              <a:ext cx="764137" cy="776267"/>
            </a:xfrm>
            <a:prstGeom prst="rect">
              <a:avLst/>
            </a:prstGeom>
          </p:spPr>
        </p:pic>
      </p:grpSp>
      <p:sp>
        <p:nvSpPr>
          <p:cNvPr id="37" name="Right Arrow 36"/>
          <p:cNvSpPr/>
          <p:nvPr/>
        </p:nvSpPr>
        <p:spPr>
          <a:xfrm>
            <a:off x="5852587" y="3758993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58078" y="3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Use Case 2: Patient Alert – 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2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87" y="-3328"/>
            <a:ext cx="10989365" cy="1325563"/>
          </a:xfrm>
        </p:spPr>
        <p:txBody>
          <a:bodyPr/>
          <a:lstStyle/>
          <a:p>
            <a:r>
              <a:rPr lang="en-US" dirty="0" smtClean="0"/>
              <a:t>Use Case 3: Medical Appointment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734293"/>
            <a:ext cx="815009" cy="269247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91470" y="402061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1409" y="3767024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medical appointment reminder w/ transport details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1148" y="3133183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2471" y="2879590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 of upcoming medical 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64402" y="3643390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5725" y="3389797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provides transportation details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94785" y="4580522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4724" y="4326929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confirms receipt &amp;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onveys status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104" y="4615723"/>
            <a:ext cx="753511" cy="24615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148" y="4922226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3421" y="4668633"/>
            <a:ext cx="254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receives confirmation &amp; status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4" y="4945694"/>
            <a:ext cx="753511" cy="246159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568230" y="2735197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2569512" y="3280061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805474" y="4147540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9280" y="6306245"/>
            <a:ext cx="4760590" cy="369332"/>
            <a:chOff x="246531" y="6268661"/>
            <a:chExt cx="4760590" cy="369332"/>
          </a:xfrm>
        </p:grpSpPr>
        <p:sp>
          <p:nvSpPr>
            <p:cNvPr id="37" name="Oval 36"/>
            <p:cNvSpPr/>
            <p:nvPr/>
          </p:nvSpPr>
          <p:spPr>
            <a:xfrm>
              <a:off x="246531" y="6306019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#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644" y="6268661"/>
              <a:ext cx="4452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Reference ID for UI on next slide</a:t>
              </a:r>
              <a:endParaRPr lang="en-US" dirty="0"/>
            </a:p>
          </p:txBody>
        </p:sp>
      </p:grpSp>
      <p:sp>
        <p:nvSpPr>
          <p:cNvPr id="40" name="Oval 39"/>
          <p:cNvSpPr/>
          <p:nvPr/>
        </p:nvSpPr>
        <p:spPr>
          <a:xfrm>
            <a:off x="2563447" y="4546145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174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" y="1772277"/>
            <a:ext cx="2750047" cy="47414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3292" y="2384352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089" y="2510889"/>
            <a:ext cx="1596788" cy="218120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29" y="2574243"/>
            <a:ext cx="1446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REMINDER</a:t>
            </a:r>
          </a:p>
          <a:p>
            <a:pPr algn="ctr"/>
            <a:r>
              <a:rPr lang="en-US" sz="1200" dirty="0" smtClean="0"/>
              <a:t>David has a follow up doctor appointment tomorrow at 10 am at the Marshfield Clinic.  He requires transportation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0890" y="4936139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Acknowledge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05" y="1803272"/>
            <a:ext cx="2750047" cy="47414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17111" y="2405408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56556" y="2541885"/>
            <a:ext cx="1596788" cy="141936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06596" y="2605238"/>
            <a:ext cx="144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Text reply message here describing transportation for David’s appointment tomorrow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6454" y="4977083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764956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65031" y="5758"/>
            <a:ext cx="10989365" cy="1325563"/>
          </a:xfrm>
        </p:spPr>
        <p:txBody>
          <a:bodyPr/>
          <a:lstStyle/>
          <a:p>
            <a:r>
              <a:rPr lang="en-US" dirty="0" smtClean="0"/>
              <a:t>Use Case 3: Medical Appointment – Scenario 1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44946" y="1331321"/>
            <a:ext cx="2750047" cy="377687"/>
            <a:chOff x="8603753" y="1494270"/>
            <a:chExt cx="2750047" cy="377687"/>
          </a:xfrm>
        </p:grpSpPr>
        <p:sp>
          <p:nvSpPr>
            <p:cNvPr id="34" name="TextBox 33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9333" y="1346030"/>
            <a:ext cx="2750047" cy="377687"/>
            <a:chOff x="8603753" y="1494270"/>
            <a:chExt cx="2750047" cy="377687"/>
          </a:xfrm>
        </p:grpSpPr>
        <p:sp>
          <p:nvSpPr>
            <p:cNvPr id="37" name="TextBox 36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12433" y="1771386"/>
            <a:ext cx="2750047" cy="4741460"/>
            <a:chOff x="979227" y="1690688"/>
            <a:chExt cx="2750047" cy="474146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227" y="1690688"/>
              <a:ext cx="2750047" cy="474146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446663" y="2292824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62680" y="2429301"/>
              <a:ext cx="1583140" cy="1846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REMINDER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Appointment</a:t>
              </a:r>
              <a:r>
                <a:rPr lang="en-US" b="1" dirty="0" smtClean="0">
                  <a:solidFill>
                    <a:srgbClr val="FF0000"/>
                  </a:solidFill>
                </a:rPr>
                <a:t/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200" dirty="0" smtClean="0"/>
                <a:t>Jane will pick you up at 0930 tomorrow to take you to your appointment at the Marshfield Clinic.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62680" y="4412437"/>
              <a:ext cx="1583140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35179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247994" y="1331321"/>
            <a:ext cx="2750047" cy="377687"/>
            <a:chOff x="2947173" y="1329538"/>
            <a:chExt cx="2750047" cy="377687"/>
          </a:xfrm>
        </p:grpSpPr>
        <p:sp>
          <p:nvSpPr>
            <p:cNvPr id="45" name="TextBox 44"/>
            <p:cNvSpPr txBox="1"/>
            <p:nvPr/>
          </p:nvSpPr>
          <p:spPr>
            <a:xfrm>
              <a:off x="2947173" y="1329538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474804" y="1370587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62" y="4912948"/>
            <a:ext cx="1508966" cy="49295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500881" y="1319123"/>
            <a:ext cx="2750047" cy="377687"/>
            <a:chOff x="8603753" y="1494270"/>
            <a:chExt cx="2750047" cy="377687"/>
          </a:xfrm>
        </p:grpSpPr>
        <p:sp>
          <p:nvSpPr>
            <p:cNvPr id="49" name="TextBox 48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280341" y="1694442"/>
            <a:ext cx="2750047" cy="4741460"/>
            <a:chOff x="209674" y="2025907"/>
            <a:chExt cx="2750047" cy="474146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74" y="2025907"/>
              <a:ext cx="2750047" cy="474146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687049" y="263798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3127" y="2764520"/>
              <a:ext cx="1583140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NOTICE</a:t>
              </a:r>
            </a:p>
            <a:p>
              <a:pPr algn="ctr"/>
              <a:r>
                <a:rPr lang="en-US" sz="1200" dirty="0" smtClean="0"/>
                <a:t>David acknowledged his appointment for tomorrow.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3127" y="5262061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Close</a:t>
              </a:r>
              <a:endParaRPr lang="en-US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90" y="3813546"/>
              <a:ext cx="1070791" cy="1070791"/>
            </a:xfrm>
            <a:prstGeom prst="rect">
              <a:avLst/>
            </a:prstGeom>
          </p:spPr>
        </p:pic>
      </p:grpSp>
      <p:sp>
        <p:nvSpPr>
          <p:cNvPr id="57" name="Right Arrow 56"/>
          <p:cNvSpPr/>
          <p:nvPr/>
        </p:nvSpPr>
        <p:spPr>
          <a:xfrm>
            <a:off x="8902436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07" y="-11120"/>
            <a:ext cx="10989365" cy="1325563"/>
          </a:xfrm>
        </p:spPr>
        <p:txBody>
          <a:bodyPr/>
          <a:lstStyle/>
          <a:p>
            <a:r>
              <a:rPr lang="en-US" dirty="0" smtClean="0"/>
              <a:t>Use Case 3: Medical Appointment – Scenario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346662"/>
            <a:ext cx="815009" cy="275573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91470" y="363298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1409" y="3379394"/>
            <a:ext cx="260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medical appointment reminder w/ transport details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1148" y="2745553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2471" y="2491960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 of upcoming medical 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64402" y="3255760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5725" y="3002167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provides transportation details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751148" y="4624045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5967" y="4370452"/>
            <a:ext cx="232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alerted no response from patient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51148" y="5466427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1086" y="5212832"/>
            <a:ext cx="402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402789" y="3856760"/>
            <a:ext cx="2" cy="705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02790" y="4039148"/>
            <a:ext cx="7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30 min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Timer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27511" y="2338502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8761322" y="3260228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623602" y="288596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51148" y="492858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3893" y="4891348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93907" y="466410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780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" y="1772277"/>
            <a:ext cx="2750047" cy="47414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3292" y="2384352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089" y="2510889"/>
            <a:ext cx="1596788" cy="218120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29" y="2574243"/>
            <a:ext cx="1446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REMINDER</a:t>
            </a:r>
          </a:p>
          <a:p>
            <a:pPr algn="ctr"/>
            <a:r>
              <a:rPr lang="en-US" sz="1200" dirty="0" smtClean="0"/>
              <a:t>David has a follow up doctor appointment tomorrow at 10 am at the Marshfield Clinic.  He requires transportation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0890" y="4936139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Acknowledge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05" y="1803272"/>
            <a:ext cx="2750047" cy="47414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17111" y="2405408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56556" y="2541885"/>
            <a:ext cx="1596788" cy="141936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06596" y="2605238"/>
            <a:ext cx="144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Text reply message here describing transportation for David’s appointment tomorrow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6454" y="4977083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764956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4946" y="1331321"/>
            <a:ext cx="2750047" cy="377687"/>
            <a:chOff x="8603753" y="1494270"/>
            <a:chExt cx="2750047" cy="377687"/>
          </a:xfrm>
        </p:grpSpPr>
        <p:sp>
          <p:nvSpPr>
            <p:cNvPr id="34" name="TextBox 33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9333" y="1346030"/>
            <a:ext cx="2750047" cy="377687"/>
            <a:chOff x="8603753" y="1494270"/>
            <a:chExt cx="2750047" cy="377687"/>
          </a:xfrm>
        </p:grpSpPr>
        <p:sp>
          <p:nvSpPr>
            <p:cNvPr id="37" name="TextBox 36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12433" y="1771386"/>
            <a:ext cx="2750047" cy="4741460"/>
            <a:chOff x="979227" y="1690688"/>
            <a:chExt cx="2750047" cy="474146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227" y="1690688"/>
              <a:ext cx="2750047" cy="474146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446663" y="2292824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62680" y="2429301"/>
              <a:ext cx="1583140" cy="1846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REMINDER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Appointment</a:t>
              </a:r>
              <a:r>
                <a:rPr lang="en-US" b="1" dirty="0" smtClean="0">
                  <a:solidFill>
                    <a:srgbClr val="FF0000"/>
                  </a:solidFill>
                </a:rPr>
                <a:t/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200" dirty="0" smtClean="0"/>
                <a:t>Jane will pick you up at 0930 tomorrow to take you to your appointment at the Marshfield Clinic.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62680" y="4412437"/>
              <a:ext cx="1583140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35179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247994" y="1331321"/>
            <a:ext cx="2750047" cy="377687"/>
            <a:chOff x="2947173" y="1329538"/>
            <a:chExt cx="2750047" cy="377687"/>
          </a:xfrm>
        </p:grpSpPr>
        <p:sp>
          <p:nvSpPr>
            <p:cNvPr id="45" name="TextBox 44"/>
            <p:cNvSpPr txBox="1"/>
            <p:nvPr/>
          </p:nvSpPr>
          <p:spPr>
            <a:xfrm>
              <a:off x="2947173" y="1329538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474804" y="1370587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62" y="4912948"/>
            <a:ext cx="1508966" cy="492953"/>
          </a:xfrm>
          <a:prstGeom prst="rect">
            <a:avLst/>
          </a:prstGeom>
        </p:spPr>
      </p:pic>
      <p:sp>
        <p:nvSpPr>
          <p:cNvPr id="58" name="Title 1"/>
          <p:cNvSpPr txBox="1">
            <a:spLocks/>
          </p:cNvSpPr>
          <p:nvPr/>
        </p:nvSpPr>
        <p:spPr>
          <a:xfrm>
            <a:off x="908107" y="-11120"/>
            <a:ext cx="10989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Use Case 3: Medical Appointment – Scenario 2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455501" y="1314443"/>
            <a:ext cx="2750047" cy="377687"/>
            <a:chOff x="8603753" y="1732811"/>
            <a:chExt cx="2750047" cy="377687"/>
          </a:xfrm>
        </p:grpSpPr>
        <p:sp>
          <p:nvSpPr>
            <p:cNvPr id="60" name="TextBox 59"/>
            <p:cNvSpPr txBox="1"/>
            <p:nvPr/>
          </p:nvSpPr>
          <p:spPr>
            <a:xfrm>
              <a:off x="8603753" y="173281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8786043" y="1784081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279900" y="1731661"/>
            <a:ext cx="2750047" cy="4741460"/>
            <a:chOff x="9160474" y="1623576"/>
            <a:chExt cx="2750047" cy="474146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0474" y="1623576"/>
              <a:ext cx="2750047" cy="4741460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9627910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43927" y="2362189"/>
              <a:ext cx="1583140" cy="1354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ALERT</a:t>
              </a:r>
            </a:p>
            <a:p>
              <a:pPr algn="ctr"/>
              <a:r>
                <a:rPr lang="en-US" sz="1600" dirty="0" smtClean="0"/>
                <a:t>David did not respond to his appointment reminder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743927" y="4859730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3417" y="3885219"/>
              <a:ext cx="764137" cy="776267"/>
            </a:xfrm>
            <a:prstGeom prst="rect">
              <a:avLst/>
            </a:prstGeom>
          </p:spPr>
        </p:pic>
      </p:grpSp>
      <p:sp>
        <p:nvSpPr>
          <p:cNvPr id="57" name="Right Arrow 56"/>
          <p:cNvSpPr/>
          <p:nvPr/>
        </p:nvSpPr>
        <p:spPr>
          <a:xfrm>
            <a:off x="8902436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87" y="1567857"/>
            <a:ext cx="10252113" cy="5024011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CAPS Management Portal Requirements</a:t>
            </a:r>
          </a:p>
          <a:p>
            <a:r>
              <a:rPr lang="en-US" dirty="0"/>
              <a:t>Patient App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/>
              <a:t>Support Group App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Use Case Diagrams</a:t>
            </a:r>
          </a:p>
          <a:p>
            <a:r>
              <a:rPr lang="en-US" dirty="0" smtClean="0"/>
              <a:t>Database (i.e., requirements, design)</a:t>
            </a:r>
          </a:p>
          <a:p>
            <a:r>
              <a:rPr lang="en-US" dirty="0" smtClean="0"/>
              <a:t>Data Exchange Requirements</a:t>
            </a:r>
          </a:p>
          <a:p>
            <a:r>
              <a:rPr lang="en-US" dirty="0" smtClean="0"/>
              <a:t>UI Design (i.e., management portal, patient app, support team app)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5" y="0"/>
            <a:ext cx="10989365" cy="1325563"/>
          </a:xfrm>
        </p:spPr>
        <p:txBody>
          <a:bodyPr/>
          <a:lstStyle/>
          <a:p>
            <a:r>
              <a:rPr lang="en-US" dirty="0" smtClean="0"/>
              <a:t>Use Case 4: Status Check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346662"/>
            <a:ext cx="815009" cy="221539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64402" y="2719050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5725" y="2465457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member initiates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tatus check from patient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91470" y="321554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01409" y="296195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status check query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94785" y="374563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4724" y="349204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conveys status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92" y="3799817"/>
            <a:ext cx="753511" cy="246159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2751148" y="4146969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5967" y="3893376"/>
            <a:ext cx="232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 of status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08" y="4179044"/>
            <a:ext cx="753511" cy="246159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751148" y="4949595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1087" y="4696000"/>
            <a:ext cx="614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If status yellow or red 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27511" y="2338502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8745244" y="3381523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8745245" y="2816081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628828" y="374417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47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7955" y="0"/>
            <a:ext cx="10989365" cy="1325563"/>
          </a:xfrm>
        </p:spPr>
        <p:txBody>
          <a:bodyPr/>
          <a:lstStyle/>
          <a:p>
            <a:r>
              <a:rPr lang="en-US" dirty="0" smtClean="0"/>
              <a:t>Use Case 4: Status Check – Scenario 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806" y="1842236"/>
            <a:ext cx="2750047" cy="4741460"/>
            <a:chOff x="676103" y="1623576"/>
            <a:chExt cx="2750047" cy="4741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103" y="1623576"/>
              <a:ext cx="2750047" cy="47414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43539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545" y="4382652"/>
              <a:ext cx="1583140" cy="646331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Send Status Request</a:t>
              </a:r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858" y="2500269"/>
              <a:ext cx="1132514" cy="1196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244946" y="1331321"/>
            <a:ext cx="2750047" cy="377687"/>
            <a:chOff x="8603753" y="1494270"/>
            <a:chExt cx="2750047" cy="377687"/>
          </a:xfrm>
        </p:grpSpPr>
        <p:sp>
          <p:nvSpPr>
            <p:cNvPr id="11" name="TextBox 10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48765" y="1347689"/>
            <a:ext cx="2750047" cy="5199694"/>
            <a:chOff x="3110999" y="1331321"/>
            <a:chExt cx="2750047" cy="519969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0999" y="1789555"/>
              <a:ext cx="2750047" cy="474146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578435" y="2391691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4452" y="2528168"/>
              <a:ext cx="158314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Status Check</a:t>
              </a:r>
              <a:r>
                <a:rPr lang="en-US" b="1" dirty="0" smtClean="0">
                  <a:solidFill>
                    <a:srgbClr val="FF0000"/>
                  </a:solidFill>
                </a:rPr>
                <a:t/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/>
                <a:t>How are your feeling?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94452" y="5025709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10999" y="133132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638630" y="137237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4724" y="1347689"/>
            <a:ext cx="2750047" cy="5158645"/>
            <a:chOff x="6852748" y="1372370"/>
            <a:chExt cx="2750047" cy="515864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2748" y="1789555"/>
              <a:ext cx="2750047" cy="474146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7314954" y="2391691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4399" y="2528168"/>
              <a:ext cx="1596788" cy="14193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4439" y="2591521"/>
              <a:ext cx="1446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Text Message Response Here</a:t>
              </a:r>
              <a:endParaRPr lang="en-US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047" y="4343539"/>
              <a:ext cx="1508966" cy="49295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468047" y="4836492"/>
              <a:ext cx="154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Click Emoji to Send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2748" y="13723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350382" y="1424175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2755017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830331" y="3807465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432014" y="1350057"/>
            <a:ext cx="2750047" cy="377687"/>
            <a:chOff x="8603753" y="1494270"/>
            <a:chExt cx="2750047" cy="377687"/>
          </a:xfrm>
        </p:grpSpPr>
        <p:sp>
          <p:nvSpPr>
            <p:cNvPr id="39" name="TextBox 38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90986" y="1725376"/>
            <a:ext cx="2750047" cy="4741460"/>
            <a:chOff x="209674" y="2025907"/>
            <a:chExt cx="2750047" cy="47414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74" y="2025907"/>
              <a:ext cx="2750047" cy="474146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687049" y="263798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3127" y="2764520"/>
              <a:ext cx="1583140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NOTICE</a:t>
              </a:r>
            </a:p>
            <a:p>
              <a:pPr algn="ctr"/>
              <a:r>
                <a:rPr lang="en-US" sz="1200" dirty="0" smtClean="0"/>
                <a:t>I am feeling very well thank you.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3127" y="5262061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Close</a:t>
              </a:r>
              <a:endParaRPr lang="en-US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290" y="3813546"/>
              <a:ext cx="1070791" cy="1070791"/>
            </a:xfrm>
            <a:prstGeom prst="rect">
              <a:avLst/>
            </a:prstGeom>
          </p:spPr>
        </p:pic>
      </p:grpSp>
      <p:sp>
        <p:nvSpPr>
          <p:cNvPr id="47" name="Right Arrow 46"/>
          <p:cNvSpPr/>
          <p:nvPr/>
        </p:nvSpPr>
        <p:spPr>
          <a:xfrm>
            <a:off x="8913315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7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08" y="-13372"/>
            <a:ext cx="10989365" cy="1325563"/>
          </a:xfrm>
        </p:spPr>
        <p:txBody>
          <a:bodyPr/>
          <a:lstStyle/>
          <a:p>
            <a:r>
              <a:rPr lang="en-US" dirty="0" smtClean="0"/>
              <a:t>Use Case 4: Status Check – Scenario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346662"/>
            <a:ext cx="815009" cy="221539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64402" y="2719050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5725" y="2465457"/>
            <a:ext cx="2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member initiates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tatus check from patient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91470" y="321554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01409" y="296195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status check query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51148" y="4949595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1087" y="4696000"/>
            <a:ext cx="614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1148" y="4077402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5967" y="3823809"/>
            <a:ext cx="232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alerted no response from patient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402790" y="3303654"/>
            <a:ext cx="1" cy="745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2791" y="3486735"/>
            <a:ext cx="7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30 min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Timer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27511" y="2338502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745245" y="2816081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51148" y="407739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751148" y="4401196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3893" y="4363960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24221" y="4136079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89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03369" y="1842236"/>
            <a:ext cx="2750047" cy="4741460"/>
            <a:chOff x="676103" y="1623576"/>
            <a:chExt cx="2750047" cy="4741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103" y="1623576"/>
              <a:ext cx="2750047" cy="47414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43539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545" y="4382652"/>
              <a:ext cx="1583140" cy="646331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Send Status Request</a:t>
              </a:r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858" y="2500269"/>
              <a:ext cx="1132514" cy="1196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1785509" y="1331321"/>
            <a:ext cx="2750047" cy="377687"/>
            <a:chOff x="8603753" y="1494270"/>
            <a:chExt cx="2750047" cy="377687"/>
          </a:xfrm>
        </p:grpSpPr>
        <p:sp>
          <p:nvSpPr>
            <p:cNvPr id="11" name="TextBox 10"/>
            <p:cNvSpPr txBox="1"/>
            <p:nvPr/>
          </p:nvSpPr>
          <p:spPr>
            <a:xfrm>
              <a:off x="8603753" y="1494270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786043" y="154554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89328" y="1347689"/>
            <a:ext cx="2750047" cy="5199694"/>
            <a:chOff x="3110999" y="1331321"/>
            <a:chExt cx="2750047" cy="519969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0999" y="1789555"/>
              <a:ext cx="2750047" cy="474146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578435" y="2391691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4452" y="2528168"/>
              <a:ext cx="158314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Status Check</a:t>
              </a:r>
              <a:r>
                <a:rPr lang="en-US" b="1" dirty="0" smtClean="0">
                  <a:solidFill>
                    <a:srgbClr val="FF0000"/>
                  </a:solidFill>
                </a:rPr>
                <a:t/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endParaRPr lang="en-US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/>
                <a:t>How are your feeling?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94452" y="5025709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10999" y="133132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638630" y="1372370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4295580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370894" y="3807465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908108" y="-13372"/>
            <a:ext cx="10989365" cy="1325563"/>
          </a:xfrm>
        </p:spPr>
        <p:txBody>
          <a:bodyPr/>
          <a:lstStyle/>
          <a:p>
            <a:r>
              <a:rPr lang="en-US" dirty="0" smtClean="0"/>
              <a:t>Use Case 4: Status Check – Scenario 2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924880" y="1314443"/>
            <a:ext cx="2750047" cy="377687"/>
            <a:chOff x="8603753" y="1732811"/>
            <a:chExt cx="2750047" cy="377687"/>
          </a:xfrm>
        </p:grpSpPr>
        <p:sp>
          <p:nvSpPr>
            <p:cNvPr id="50" name="TextBox 49"/>
            <p:cNvSpPr txBox="1"/>
            <p:nvPr/>
          </p:nvSpPr>
          <p:spPr>
            <a:xfrm>
              <a:off x="8603753" y="173281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86043" y="1784081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49279" y="1731661"/>
            <a:ext cx="2750047" cy="4741460"/>
            <a:chOff x="9160474" y="1623576"/>
            <a:chExt cx="2750047" cy="474146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0474" y="1623576"/>
              <a:ext cx="2750047" cy="474146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9627910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43927" y="2362189"/>
              <a:ext cx="1583140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ALERT</a:t>
              </a:r>
            </a:p>
            <a:p>
              <a:pPr algn="ctr"/>
              <a:r>
                <a:rPr lang="en-US" sz="1600" dirty="0" smtClean="0"/>
                <a:t>David did not respond to his Status Check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43927" y="4859730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3417" y="3885219"/>
              <a:ext cx="764137" cy="776267"/>
            </a:xfrm>
            <a:prstGeom prst="rect">
              <a:avLst/>
            </a:prstGeom>
          </p:spPr>
        </p:pic>
      </p:grpSp>
      <p:sp>
        <p:nvSpPr>
          <p:cNvPr id="58" name="Right Arrow 57"/>
          <p:cNvSpPr/>
          <p:nvPr/>
        </p:nvSpPr>
        <p:spPr>
          <a:xfrm>
            <a:off x="7371815" y="3805566"/>
            <a:ext cx="462206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41" y="-3328"/>
            <a:ext cx="10989365" cy="1325563"/>
          </a:xfrm>
        </p:spPr>
        <p:txBody>
          <a:bodyPr/>
          <a:lstStyle/>
          <a:p>
            <a:r>
              <a:rPr lang="en-US" dirty="0" smtClean="0"/>
              <a:t>Use Case 5: Patient Help Request – 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803863"/>
            <a:ext cx="815009" cy="163892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94785" y="321886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4724" y="296527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requests help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1148" y="377922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5967" y="3525631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51148" y="4929723"/>
            <a:ext cx="6262451" cy="16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1087" y="4676128"/>
            <a:ext cx="614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initiate direct contact w/ patient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11" y="3257063"/>
            <a:ext cx="282301" cy="2867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8" y="3461512"/>
            <a:ext cx="282301" cy="28678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2751148" y="4103023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3893" y="4065787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38853" y="3825510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8745245" y="288565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169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0041" y="-3328"/>
            <a:ext cx="10989365" cy="1325563"/>
          </a:xfrm>
        </p:spPr>
        <p:txBody>
          <a:bodyPr/>
          <a:lstStyle/>
          <a:p>
            <a:r>
              <a:rPr lang="en-US" dirty="0" smtClean="0"/>
              <a:t>Use Case 5: Patient Help Request – Scenario 1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64560" y="1819896"/>
            <a:ext cx="2750047" cy="4741460"/>
            <a:chOff x="8462725" y="1690688"/>
            <a:chExt cx="2750047" cy="474146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725" y="1690688"/>
              <a:ext cx="2750047" cy="474146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8943820" y="2292824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6405" y="3338815"/>
              <a:ext cx="1247549" cy="126735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085434" y="2492654"/>
              <a:ext cx="1569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HELP REQUEST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86239" y="1819896"/>
            <a:ext cx="2750047" cy="4741460"/>
            <a:chOff x="9160474" y="1623576"/>
            <a:chExt cx="2750047" cy="47414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0474" y="1623576"/>
              <a:ext cx="2750047" cy="474146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9627910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743927" y="2362189"/>
              <a:ext cx="1583140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ALERT</a:t>
              </a:r>
            </a:p>
            <a:p>
              <a:pPr algn="ctr"/>
              <a:r>
                <a:rPr lang="en-US" sz="1600" dirty="0" smtClean="0"/>
                <a:t>David requires your immediate assistance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743927" y="4859730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417" y="3736134"/>
              <a:ext cx="764137" cy="776267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309247" y="1439446"/>
            <a:ext cx="2750047" cy="377687"/>
            <a:chOff x="2947173" y="1329538"/>
            <a:chExt cx="2750047" cy="377687"/>
          </a:xfrm>
        </p:grpSpPr>
        <p:sp>
          <p:nvSpPr>
            <p:cNvPr id="59" name="TextBox 58"/>
            <p:cNvSpPr txBox="1"/>
            <p:nvPr/>
          </p:nvSpPr>
          <p:spPr>
            <a:xfrm>
              <a:off x="2947173" y="1329538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474804" y="1370587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4767" y="1442114"/>
            <a:ext cx="2750047" cy="377687"/>
            <a:chOff x="8603753" y="1732811"/>
            <a:chExt cx="2750047" cy="377687"/>
          </a:xfrm>
        </p:grpSpPr>
        <p:sp>
          <p:nvSpPr>
            <p:cNvPr id="62" name="TextBox 61"/>
            <p:cNvSpPr txBox="1"/>
            <p:nvPr/>
          </p:nvSpPr>
          <p:spPr>
            <a:xfrm>
              <a:off x="8603753" y="173281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8786043" y="1784081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5981794" y="3758993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56" y="-2865"/>
            <a:ext cx="10989365" cy="1325563"/>
          </a:xfrm>
        </p:spPr>
        <p:txBody>
          <a:bodyPr/>
          <a:lstStyle/>
          <a:p>
            <a:r>
              <a:rPr lang="en-US" dirty="0" smtClean="0"/>
              <a:t>Use Case 5: Patient Help Request – Scenario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803864"/>
            <a:ext cx="815009" cy="216570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94785" y="321886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4724" y="296527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requests help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11" y="3257063"/>
            <a:ext cx="282301" cy="286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91470" y="321554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5140" y="3704201"/>
            <a:ext cx="0" cy="982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199" y="3972951"/>
            <a:ext cx="7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30 min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Timer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51148" y="365001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5967" y="3396424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notified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8" y="3332305"/>
            <a:ext cx="282301" cy="2867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78668" y="4700916"/>
            <a:ext cx="10601" cy="10755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3964" y="5111429"/>
            <a:ext cx="277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CAPS notifies emergency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contact and 911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96" y="5815719"/>
            <a:ext cx="918335" cy="91444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5410868" y="4711385"/>
            <a:ext cx="478401" cy="519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45245" y="288565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28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64560" y="1819896"/>
            <a:ext cx="2750047" cy="4741460"/>
            <a:chOff x="8462725" y="1690688"/>
            <a:chExt cx="2750047" cy="474146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725" y="1690688"/>
              <a:ext cx="2750047" cy="474146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8943820" y="2292824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6405" y="3338815"/>
              <a:ext cx="1247549" cy="126735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085434" y="2492654"/>
              <a:ext cx="1569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HELP REQUEST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86239" y="1819896"/>
            <a:ext cx="2750047" cy="4741460"/>
            <a:chOff x="9160474" y="1623576"/>
            <a:chExt cx="2750047" cy="474146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0474" y="1623576"/>
              <a:ext cx="2750047" cy="474146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9627910" y="2225712"/>
              <a:ext cx="1815152" cy="3138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743927" y="2362189"/>
              <a:ext cx="1583140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ALERT</a:t>
              </a:r>
            </a:p>
            <a:p>
              <a:pPr algn="ctr"/>
              <a:r>
                <a:rPr lang="en-US" sz="1600" dirty="0" smtClean="0"/>
                <a:t>David requires your immediate assistance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743927" y="4859730"/>
              <a:ext cx="1583140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Acknowledge</a:t>
              </a:r>
              <a:endParaRPr lang="en-US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417" y="3736134"/>
              <a:ext cx="764137" cy="776267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309247" y="1439446"/>
            <a:ext cx="2750047" cy="377687"/>
            <a:chOff x="2947173" y="1329538"/>
            <a:chExt cx="2750047" cy="377687"/>
          </a:xfrm>
        </p:grpSpPr>
        <p:sp>
          <p:nvSpPr>
            <p:cNvPr id="59" name="TextBox 58"/>
            <p:cNvSpPr txBox="1"/>
            <p:nvPr/>
          </p:nvSpPr>
          <p:spPr>
            <a:xfrm>
              <a:off x="2947173" y="1329538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Patient UI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474804" y="1370587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4767" y="1442114"/>
            <a:ext cx="2750047" cy="377687"/>
            <a:chOff x="8603753" y="1732811"/>
            <a:chExt cx="2750047" cy="377687"/>
          </a:xfrm>
        </p:grpSpPr>
        <p:sp>
          <p:nvSpPr>
            <p:cNvPr id="62" name="TextBox 61"/>
            <p:cNvSpPr txBox="1"/>
            <p:nvPr/>
          </p:nvSpPr>
          <p:spPr>
            <a:xfrm>
              <a:off x="8603753" y="1732811"/>
              <a:ext cx="2750047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Support Team UI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8786043" y="1784081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5981794" y="3758993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69356" y="-2865"/>
            <a:ext cx="10989365" cy="1325563"/>
          </a:xfrm>
        </p:spPr>
        <p:txBody>
          <a:bodyPr/>
          <a:lstStyle/>
          <a:p>
            <a:r>
              <a:rPr lang="en-US" dirty="0" smtClean="0"/>
              <a:t>Use Case 5: Patient Help Request – 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5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56" y="-2865"/>
            <a:ext cx="10989365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6: Login to CAPS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Patient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94785" y="344746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4724" y="3193871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Logs In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77" y="3303654"/>
            <a:ext cx="640868" cy="149039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91470" y="3444144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51148" y="387861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35967" y="3625024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</a:t>
            </a:r>
            <a:r>
              <a:rPr lang="en-US" sz="1400" dirty="0" smtClean="0">
                <a:solidFill>
                  <a:srgbClr val="FF0000"/>
                </a:solidFill>
              </a:rPr>
              <a:t>Group Logs In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sp>
        <p:nvSpPr>
          <p:cNvPr id="27" name="Oval 26"/>
          <p:cNvSpPr/>
          <p:nvPr/>
        </p:nvSpPr>
        <p:spPr>
          <a:xfrm>
            <a:off x="8796001" y="3096925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91470" y="391332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814375" y="3525670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751017" y="4327145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726196" y="3525670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2704463" y="3966744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51148" y="4689431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73893" y="4652195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274092" y="4327381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04724" y="4325007"/>
            <a:ext cx="23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Patient </a:t>
            </a:r>
            <a:r>
              <a:rPr lang="en-US" sz="1400" dirty="0" err="1" smtClean="0">
                <a:solidFill>
                  <a:srgbClr val="FF0000"/>
                </a:solidFill>
              </a:rPr>
              <a:t>Ack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461" y="3032464"/>
            <a:ext cx="815009" cy="216570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3683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69" y="1703089"/>
            <a:ext cx="2750047" cy="47414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45405" y="2305225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1411" y="4923830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Login Screen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761411" y="4273826"/>
            <a:ext cx="1583140" cy="298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61411" y="3629469"/>
            <a:ext cx="1583140" cy="298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61411" y="3244082"/>
            <a:ext cx="12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1411" y="3925273"/>
            <a:ext cx="12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969356" y="-2865"/>
            <a:ext cx="10989365" cy="132556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6: Login to CAPS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5981794" y="3758993"/>
            <a:ext cx="680968" cy="58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40" y="1703089"/>
            <a:ext cx="2750047" cy="474146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183976" y="2305225"/>
            <a:ext cx="1815152" cy="313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99982" y="4923830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Acknowledge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258" y="2628516"/>
            <a:ext cx="699974" cy="714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TextBox 49"/>
          <p:cNvSpPr txBox="1"/>
          <p:nvPr/>
        </p:nvSpPr>
        <p:spPr>
          <a:xfrm>
            <a:off x="7299982" y="3613414"/>
            <a:ext cx="158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Welcome to CAPS.  You are all set!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51541"/>
            <a:ext cx="11039060" cy="57736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lnSpc>
                <a:spcPct val="160000"/>
              </a:lnSpc>
              <a:buNone/>
            </a:pPr>
            <a:r>
              <a:rPr lang="en-US" sz="3800" dirty="0"/>
              <a:t>PATIENT FACING TOOLS: </a:t>
            </a:r>
          </a:p>
          <a:p>
            <a:pPr marL="804863" lvl="1" indent="-347663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800" dirty="0" smtClean="0"/>
              <a:t>Establish and provision a virtual team for supporting an individual requiring long term medical care (i.e., cancer, rehab individual, war veteran, chronic illness, etc.) </a:t>
            </a:r>
          </a:p>
          <a:p>
            <a:pPr marL="804863" lvl="1" indent="-347663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800" dirty="0" smtClean="0"/>
              <a:t>Features include mobile device </a:t>
            </a:r>
            <a:r>
              <a:rPr lang="en-US" sz="3800" dirty="0"/>
              <a:t>supported web </a:t>
            </a:r>
            <a:r>
              <a:rPr lang="en-US" sz="3800" dirty="0" smtClean="0"/>
              <a:t>service, patient data retrieved from FHIR  </a:t>
            </a:r>
          </a:p>
          <a:p>
            <a:pPr marL="804863" lvl="1" indent="-347663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800" dirty="0"/>
              <a:t> </a:t>
            </a:r>
            <a:r>
              <a:rPr lang="en-US" sz="3800" dirty="0" smtClean="0"/>
              <a:t>Functions include: </a:t>
            </a:r>
          </a:p>
          <a:p>
            <a:pPr lvl="2">
              <a:lnSpc>
                <a:spcPct val="120000"/>
              </a:lnSpc>
            </a:pPr>
            <a:r>
              <a:rPr lang="en-US" sz="3800" dirty="0" smtClean="0"/>
              <a:t>Reminder to take some action (i.e., medication, eat, exercise, etc.)</a:t>
            </a:r>
          </a:p>
          <a:p>
            <a:pPr lvl="2">
              <a:lnSpc>
                <a:spcPct val="120000"/>
              </a:lnSpc>
            </a:pPr>
            <a:r>
              <a:rPr lang="en-US" sz="3800" dirty="0" smtClean="0"/>
              <a:t>Appointment logistics and reminders (i.e., who is providing transport, pick up time, etc.)</a:t>
            </a:r>
          </a:p>
          <a:p>
            <a:pPr lvl="2">
              <a:lnSpc>
                <a:spcPct val="120000"/>
              </a:lnSpc>
            </a:pPr>
            <a:r>
              <a:rPr lang="en-US" sz="3800" dirty="0" smtClean="0"/>
              <a:t>Status queries</a:t>
            </a:r>
          </a:p>
          <a:p>
            <a:pPr lvl="2">
              <a:lnSpc>
                <a:spcPct val="120000"/>
              </a:lnSpc>
            </a:pPr>
            <a:r>
              <a:rPr lang="en-US" sz="3800" dirty="0" smtClean="0"/>
              <a:t>Help request</a:t>
            </a:r>
          </a:p>
          <a:p>
            <a:pPr marL="804863" lvl="1" indent="-347663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800" dirty="0" smtClean="0"/>
              <a:t>Additional features:  Emergency Contact / 911 notifications, no response alerts, etc. </a:t>
            </a:r>
          </a:p>
          <a:p>
            <a:pPr marL="804863" lvl="1" indent="-347663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800" dirty="0" smtClean="0"/>
              <a:t>Registration</a:t>
            </a:r>
            <a:r>
              <a:rPr lang="en-US" sz="3800" dirty="0"/>
              <a:t>, setup and </a:t>
            </a:r>
            <a:r>
              <a:rPr lang="en-US" sz="3800" dirty="0" smtClean="0"/>
              <a:t>configuration management accomplished via </a:t>
            </a:r>
            <a:r>
              <a:rPr lang="en-US" sz="3800" dirty="0"/>
              <a:t>website. </a:t>
            </a:r>
            <a:r>
              <a:rPr lang="en-US" sz="3200" dirty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001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24" y="4214527"/>
            <a:ext cx="4774254" cy="3956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Team Data</a:t>
            </a:r>
          </a:p>
          <a:p>
            <a:pPr lvl="1"/>
            <a:r>
              <a:rPr lang="en-US" dirty="0" smtClean="0"/>
              <a:t>Id (unique identifier)</a:t>
            </a:r>
          </a:p>
          <a:p>
            <a:pPr lvl="1"/>
            <a:r>
              <a:rPr lang="en-US" dirty="0" smtClean="0"/>
              <a:t>name 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ole (i.e., support, patient, caregiver, emergency contact)</a:t>
            </a:r>
          </a:p>
          <a:p>
            <a:pPr lvl="1"/>
            <a:r>
              <a:rPr lang="en-US" dirty="0" err="1" smtClean="0"/>
              <a:t>contact_method</a:t>
            </a:r>
            <a:r>
              <a:rPr lang="en-US" dirty="0" smtClean="0"/>
              <a:t> (i.e., email, text, phone call)</a:t>
            </a:r>
          </a:p>
          <a:p>
            <a:pPr lvl="1"/>
            <a:r>
              <a:rPr lang="en-US" dirty="0" err="1" smtClean="0"/>
              <a:t>email_address</a:t>
            </a:r>
            <a:endParaRPr lang="en-US" dirty="0" smtClean="0"/>
          </a:p>
          <a:p>
            <a:pPr lvl="1"/>
            <a:r>
              <a:rPr lang="en-US" dirty="0" err="1" smtClean="0"/>
              <a:t>phone_provider</a:t>
            </a:r>
            <a:r>
              <a:rPr lang="en-US" dirty="0" smtClean="0"/>
              <a:t> (if text only;        ,     ,       ,      ,     ,       ,      ,     ,      ,      )</a:t>
            </a:r>
          </a:p>
          <a:p>
            <a:pPr lvl="1"/>
            <a:r>
              <a:rPr lang="en-US" dirty="0" err="1" smtClean="0"/>
              <a:t>phone_number</a:t>
            </a:r>
            <a:r>
              <a:rPr lang="en-US" dirty="0" smtClean="0"/>
              <a:t> (U.S. only for now, add country code in the future)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Team Data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6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42" y="163267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Activity Data</a:t>
            </a:r>
          </a:p>
          <a:p>
            <a:pPr lvl="1"/>
            <a:r>
              <a:rPr lang="en-US" dirty="0" smtClean="0"/>
              <a:t>Id (unique record identifier)</a:t>
            </a:r>
          </a:p>
          <a:p>
            <a:pPr lvl="1"/>
            <a:r>
              <a:rPr lang="en-US" dirty="0" err="1" smtClean="0"/>
              <a:t>patient_id</a:t>
            </a:r>
            <a:r>
              <a:rPr lang="en-US" dirty="0" smtClean="0"/>
              <a:t> (link to profile table)</a:t>
            </a:r>
          </a:p>
          <a:p>
            <a:pPr lvl="1"/>
            <a:r>
              <a:rPr lang="en-US" dirty="0" smtClean="0"/>
              <a:t>action (i.e., take medication, eat, sleep, bathe, check BP, check blood sugar,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status check, help request, etc.)</a:t>
            </a:r>
          </a:p>
          <a:p>
            <a:pPr lvl="1"/>
            <a:r>
              <a:rPr lang="en-US" dirty="0" err="1" smtClean="0"/>
              <a:t>sent_date_time</a:t>
            </a:r>
            <a:r>
              <a:rPr lang="en-US" dirty="0" smtClean="0"/>
              <a:t> (time reminder was sent/received at CAPS; start 30 min countdown)</a:t>
            </a:r>
          </a:p>
          <a:p>
            <a:pPr lvl="1"/>
            <a:r>
              <a:rPr lang="en-US" dirty="0" err="1" smtClean="0"/>
              <a:t>ack_date_time</a:t>
            </a:r>
            <a:r>
              <a:rPr lang="en-US" dirty="0" smtClean="0"/>
              <a:t> (time reminder was confirmed by patient or support group)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ck_id</a:t>
            </a:r>
            <a:r>
              <a:rPr lang="en-US" dirty="0" smtClean="0"/>
              <a:t> (id of person who sent confirmation)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atient_status</a:t>
            </a:r>
            <a:r>
              <a:rPr lang="en-US" dirty="0" smtClean="0"/>
              <a:t> (            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ailure_date_time</a:t>
            </a:r>
            <a:r>
              <a:rPr lang="en-US" dirty="0" smtClean="0"/>
              <a:t> (time failure to </a:t>
            </a:r>
            <a:r>
              <a:rPr lang="en-US" dirty="0" err="1" smtClean="0"/>
              <a:t>ack</a:t>
            </a:r>
            <a:r>
              <a:rPr lang="en-US" dirty="0" smtClean="0"/>
              <a:t> was noted)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ailure_notice_date_time</a:t>
            </a:r>
            <a:r>
              <a:rPr lang="en-US" dirty="0" smtClean="0"/>
              <a:t> (time failure notice was sent to support group)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Data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27" y="4868115"/>
            <a:ext cx="753511" cy="2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 Schedule</a:t>
            </a:r>
          </a:p>
          <a:p>
            <a:pPr lvl="1"/>
            <a:r>
              <a:rPr lang="en-US" dirty="0" smtClean="0"/>
              <a:t>Id (unique record identifier)</a:t>
            </a:r>
          </a:p>
          <a:p>
            <a:pPr lvl="1"/>
            <a:r>
              <a:rPr lang="en-US" dirty="0" err="1" smtClean="0"/>
              <a:t>patient_id</a:t>
            </a:r>
            <a:r>
              <a:rPr lang="en-US" dirty="0" smtClean="0"/>
              <a:t> (link to profile table)</a:t>
            </a:r>
          </a:p>
          <a:p>
            <a:pPr lvl="1"/>
            <a:r>
              <a:rPr lang="en-US" dirty="0" smtClean="0"/>
              <a:t>action (i.e., take medication, eat, sleep, bathe, check BP, check blood sugar,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status check, help request, doctor appointment, etc.)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eminder_date_time</a:t>
            </a:r>
            <a:r>
              <a:rPr lang="en-US" dirty="0" smtClean="0"/>
              <a:t> (for reminder to be sent)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 (text field to include in reminder)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Data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26" y="1418016"/>
            <a:ext cx="9619948" cy="5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9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Exchange between CAPS and patient / providers</a:t>
            </a:r>
          </a:p>
          <a:p>
            <a:pPr lvl="1"/>
            <a:r>
              <a:rPr lang="en-US" dirty="0" smtClean="0"/>
              <a:t>Id (from activity table)</a:t>
            </a:r>
          </a:p>
          <a:p>
            <a:pPr lvl="1"/>
            <a:r>
              <a:rPr lang="en-US" dirty="0" err="1" smtClean="0"/>
              <a:t>patient_id</a:t>
            </a:r>
            <a:r>
              <a:rPr lang="en-US" dirty="0" smtClean="0"/>
              <a:t> (link to profile table)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ecipiant_id</a:t>
            </a:r>
            <a:r>
              <a:rPr lang="en-US" dirty="0" smtClean="0"/>
              <a:t> (ID of who the message is being sent to)</a:t>
            </a:r>
          </a:p>
          <a:p>
            <a:pPr lvl="1"/>
            <a:r>
              <a:rPr lang="en-US" dirty="0" smtClean="0"/>
              <a:t>action (i.e., take medication, eat, sleep, bathe, check BP, check blood sugar,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status check, help request, doctor appointment, etc.)</a:t>
            </a:r>
          </a:p>
          <a:p>
            <a:pPr lvl="1"/>
            <a:r>
              <a:rPr lang="en-US" dirty="0" smtClean="0"/>
              <a:t>note (text field to include in reminder)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atient_status</a:t>
            </a:r>
            <a:r>
              <a:rPr lang="en-US" dirty="0" smtClean="0"/>
              <a:t> (may be blank)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essage_type</a:t>
            </a:r>
            <a:r>
              <a:rPr lang="en-US" dirty="0" smtClean="0"/>
              <a:t> (i.e., </a:t>
            </a:r>
            <a:r>
              <a:rPr lang="en-US" dirty="0" err="1" smtClean="0"/>
              <a:t>ack</a:t>
            </a:r>
            <a:r>
              <a:rPr lang="en-US" dirty="0" smtClean="0"/>
              <a:t>, status check, help)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5599043" y="3737056"/>
            <a:ext cx="2882348" cy="2579582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366" y="3712354"/>
            <a:ext cx="456736" cy="456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11" y="3737056"/>
            <a:ext cx="456736" cy="456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92" y="4193792"/>
            <a:ext cx="487017" cy="55224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7" idx="3"/>
            <a:endCxn id="58" idx="2"/>
          </p:cNvCxnSpPr>
          <p:nvPr/>
        </p:nvCxnSpPr>
        <p:spPr>
          <a:xfrm flipV="1">
            <a:off x="5947001" y="5421855"/>
            <a:ext cx="813091" cy="153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47109" y="4101758"/>
            <a:ext cx="268644" cy="25158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6254" y="4122810"/>
            <a:ext cx="303889" cy="23053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68433" y="6333060"/>
            <a:ext cx="214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72284" y="1852256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4643" y="4115079"/>
            <a:ext cx="101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22410" y="4629912"/>
            <a:ext cx="114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</a:t>
            </a:r>
            <a:endParaRPr lang="en-US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692" y="2168687"/>
            <a:ext cx="1585706" cy="1132647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7918575" y="3215315"/>
            <a:ext cx="608117" cy="54809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370" y="2512195"/>
            <a:ext cx="869679" cy="621199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356049" y="3092064"/>
            <a:ext cx="737832" cy="6876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46" y="2112208"/>
            <a:ext cx="869679" cy="621199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5939686" y="2733407"/>
            <a:ext cx="154195" cy="104631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369" y="3069635"/>
            <a:ext cx="869679" cy="621199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4316048" y="3380235"/>
            <a:ext cx="1795203" cy="37435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59658" y="4120413"/>
            <a:ext cx="101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265666" y="1852256"/>
            <a:ext cx="198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Support Group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87" y="5086612"/>
            <a:ext cx="556714" cy="673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Flowchart: Magnetic Disk 57"/>
          <p:cNvSpPr/>
          <p:nvPr/>
        </p:nvSpPr>
        <p:spPr>
          <a:xfrm>
            <a:off x="6760092" y="5151160"/>
            <a:ext cx="446112" cy="541390"/>
          </a:xfrm>
          <a:prstGeom prst="flowChartMagneticDisk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58" idx="1"/>
          </p:cNvCxnSpPr>
          <p:nvPr/>
        </p:nvCxnSpPr>
        <p:spPr>
          <a:xfrm flipH="1">
            <a:off x="6983148" y="4765625"/>
            <a:ext cx="1946" cy="38553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67162" y="5637353"/>
            <a:ext cx="147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HIPPA Compliant Database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4914899" y="5704221"/>
            <a:ext cx="114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Host</a:t>
            </a:r>
            <a:endParaRPr lang="en-US" sz="14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166642" y="4269625"/>
            <a:ext cx="3089324" cy="2063435"/>
            <a:chOff x="230795" y="4353342"/>
            <a:chExt cx="3089324" cy="2063435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795" y="4353342"/>
              <a:ext cx="3089324" cy="206343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3371" y="5187797"/>
              <a:ext cx="567624" cy="626983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992811" y="4700109"/>
              <a:ext cx="13370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CAPS</a:t>
              </a:r>
            </a:p>
            <a:p>
              <a:r>
                <a:rPr lang="en-US" sz="1400" dirty="0" smtClean="0"/>
                <a:t>Management</a:t>
              </a:r>
            </a:p>
            <a:p>
              <a:r>
                <a:rPr lang="en-US" sz="1400" dirty="0" smtClean="0"/>
                <a:t>Portal</a:t>
              </a:r>
              <a:endParaRPr lang="en-US" sz="1400" dirty="0"/>
            </a:p>
          </p:txBody>
        </p:sp>
      </p:grpSp>
      <p:cxnSp>
        <p:nvCxnSpPr>
          <p:cNvPr id="61" name="Straight Arrow Connector 60"/>
          <p:cNvCxnSpPr>
            <a:stCxn id="55" idx="3"/>
            <a:endCxn id="57" idx="1"/>
          </p:cNvCxnSpPr>
          <p:nvPr/>
        </p:nvCxnSpPr>
        <p:spPr>
          <a:xfrm>
            <a:off x="3156842" y="5417572"/>
            <a:ext cx="2233445" cy="581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6204" y="5416038"/>
            <a:ext cx="2436560" cy="153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/>
          <p:cNvSpPr/>
          <p:nvPr/>
        </p:nvSpPr>
        <p:spPr>
          <a:xfrm>
            <a:off x="9642764" y="4933364"/>
            <a:ext cx="779758" cy="965347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04784" y="5323218"/>
            <a:ext cx="71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47" y="0"/>
            <a:ext cx="10989365" cy="1325563"/>
          </a:xfrm>
        </p:spPr>
        <p:txBody>
          <a:bodyPr/>
          <a:lstStyle/>
          <a:p>
            <a:r>
              <a:rPr lang="en-US" dirty="0" smtClean="0"/>
              <a:t>CAPS Management Portal Requirements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60" y="1213609"/>
            <a:ext cx="61436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174" y="1144036"/>
            <a:ext cx="51186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Setup and Configuration Management</a:t>
            </a:r>
            <a:br>
              <a:rPr lang="en-US" b="1" dirty="0" smtClean="0"/>
            </a:br>
            <a:endParaRPr lang="en-US" b="1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Enter Patient Information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Method of contact (i.e., email, text, etc.)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Details (i.e., phone #, email address, etc.)</a:t>
            </a:r>
            <a:br>
              <a:rPr lang="en-US" dirty="0" smtClean="0"/>
            </a:br>
            <a:endParaRPr lang="en-US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Enter Support Group Member Information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Method of contact (i.e., email, text, etc.)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Details (i.e., phone #, email address, etc.)</a:t>
            </a:r>
            <a:br>
              <a:rPr lang="en-US" dirty="0" smtClean="0"/>
            </a:br>
            <a:endParaRPr lang="en-US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Enter Emergency Contact Information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Method of contact (i.e., email, text, etc.)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Details (i.e., phone #, email address, etc.)</a:t>
            </a:r>
            <a:br>
              <a:rPr lang="en-US" dirty="0" smtClean="0"/>
            </a:br>
            <a:endParaRPr lang="en-US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Enter Event Information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Reminder (to take some action)</a:t>
            </a:r>
          </a:p>
          <a:p>
            <a:pPr marL="742950" lvl="1" indent="-166688">
              <a:buFont typeface="Arial" panose="020B0604020202020204" pitchFamily="34" charset="0"/>
              <a:buChar char="•"/>
            </a:pPr>
            <a:r>
              <a:rPr lang="en-US" dirty="0" smtClean="0"/>
              <a:t>Reminder (medical appointment)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25377" y="3452478"/>
            <a:ext cx="5118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Functionality </a:t>
            </a:r>
            <a:r>
              <a:rPr lang="en-US" dirty="0" smtClean="0"/>
              <a:t>- for details refer to follow on use case diagrams</a:t>
            </a:r>
            <a:endParaRPr lang="en-US" b="1" dirty="0" smtClean="0"/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Query FHIR database</a:t>
            </a:r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Retrieve FHIR data for patient</a:t>
            </a:r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Patient Alerts</a:t>
            </a:r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Medical Appointment</a:t>
            </a:r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Status Check</a:t>
            </a:r>
          </a:p>
          <a:p>
            <a:pPr marL="4572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Help Request</a:t>
            </a:r>
          </a:p>
        </p:txBody>
      </p:sp>
    </p:spTree>
    <p:extLst>
      <p:ext uri="{BB962C8B-B14F-4D97-AF65-F5344CB8AC3E}">
        <p14:creationId xmlns:p14="http://schemas.microsoft.com/office/powerpoint/2010/main" val="422691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 / Confirm action taken (mandatory)</a:t>
            </a:r>
          </a:p>
          <a:p>
            <a:r>
              <a:rPr lang="en-US" dirty="0" smtClean="0"/>
              <a:t>Send current status                (mandatory)</a:t>
            </a:r>
            <a:endParaRPr lang="en-US" dirty="0"/>
          </a:p>
          <a:p>
            <a:r>
              <a:rPr lang="en-US" dirty="0" smtClean="0"/>
              <a:t>Add text note (optional)</a:t>
            </a:r>
          </a:p>
          <a:p>
            <a:r>
              <a:rPr lang="en-US" dirty="0" smtClean="0"/>
              <a:t>Send HELP request (optional)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App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24" y="2393735"/>
            <a:ext cx="1086205" cy="3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 / Confirm help request (optional)</a:t>
            </a:r>
          </a:p>
          <a:p>
            <a:r>
              <a:rPr lang="en-US" dirty="0" smtClean="0"/>
              <a:t>Query current status                (optional)</a:t>
            </a:r>
            <a:endParaRPr lang="en-US" dirty="0"/>
          </a:p>
          <a:p>
            <a:r>
              <a:rPr lang="en-US" dirty="0" err="1" smtClean="0"/>
              <a:t>Ack</a:t>
            </a:r>
            <a:r>
              <a:rPr lang="en-US" dirty="0" smtClean="0"/>
              <a:t> / Confirm medical appointment reminder</a:t>
            </a:r>
          </a:p>
          <a:p>
            <a:r>
              <a:rPr lang="en-US" dirty="0" smtClean="0"/>
              <a:t>Add text note (mandatory for medical appointment reminder)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Team App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04" y="2385346"/>
            <a:ext cx="1086205" cy="3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75815" y="2361063"/>
            <a:ext cx="4566313" cy="27575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33902" y="2538484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43084" y="2907815"/>
            <a:ext cx="4120486" cy="299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2540" y="4454019"/>
            <a:ext cx="1781030" cy="369332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72086" y="4454019"/>
            <a:ext cx="1583140" cy="369332"/>
          </a:xfrm>
          <a:prstGeom prst="rect">
            <a:avLst/>
          </a:prstGeom>
          <a:solidFill>
            <a:srgbClr val="92D050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76137" y="1268209"/>
            <a:ext cx="45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 Joe – need your input on these UIs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10041" y="-8915"/>
            <a:ext cx="10989365" cy="1325563"/>
          </a:xfrm>
        </p:spPr>
        <p:txBody>
          <a:bodyPr/>
          <a:lstStyle/>
          <a:p>
            <a:r>
              <a:rPr lang="en-US" dirty="0" smtClean="0"/>
              <a:t>Use Case 1: </a:t>
            </a:r>
            <a:r>
              <a:rPr lang="en-US" dirty="0" smtClean="0"/>
              <a:t>Management Portal</a:t>
            </a:r>
            <a:br>
              <a:rPr lang="en-US" dirty="0" smtClean="0"/>
            </a:br>
            <a:r>
              <a:rPr lang="en-US" dirty="0" smtClean="0"/>
              <a:t>Scenario 1:  </a:t>
            </a:r>
            <a:r>
              <a:rPr lang="en-US" dirty="0" smtClean="0"/>
              <a:t>Create Account (user/</a:t>
            </a:r>
            <a:r>
              <a:rPr lang="en-US" dirty="0" err="1" smtClean="0"/>
              <a:t>pwd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37217" y="3227593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46399" y="3596924"/>
            <a:ext cx="4120486" cy="299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9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41" y="-8915"/>
            <a:ext cx="10989365" cy="1325563"/>
          </a:xfrm>
        </p:spPr>
        <p:txBody>
          <a:bodyPr/>
          <a:lstStyle/>
          <a:p>
            <a:r>
              <a:rPr lang="en-US" dirty="0" smtClean="0"/>
              <a:t>Use Case 1: </a:t>
            </a:r>
            <a:r>
              <a:rPr lang="en-US" dirty="0" smtClean="0"/>
              <a:t>Management Portal</a:t>
            </a:r>
            <a:br>
              <a:rPr lang="en-US" dirty="0" smtClean="0"/>
            </a:br>
            <a:r>
              <a:rPr lang="en-US" dirty="0" smtClean="0"/>
              <a:t>Scenario 2:  </a:t>
            </a:r>
            <a:r>
              <a:rPr lang="en-US" dirty="0" smtClean="0"/>
              <a:t>FHIR </a:t>
            </a:r>
            <a:r>
              <a:rPr lang="en-US" dirty="0" smtClean="0"/>
              <a:t>Data Retrieval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461" y="2803864"/>
            <a:ext cx="815009" cy="216570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CAPS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922" y="2402506"/>
            <a:ext cx="1975299" cy="3292688"/>
            <a:chOff x="1525863" y="2246244"/>
            <a:chExt cx="1975299" cy="3292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2246244"/>
              <a:ext cx="640868" cy="1490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731" y="3147392"/>
              <a:ext cx="640868" cy="14903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2246244"/>
              <a:ext cx="640868" cy="14903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863" y="4048540"/>
              <a:ext cx="640868" cy="14903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0294" y="4048540"/>
              <a:ext cx="640868" cy="149039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8766620" y="1835516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FHIR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4724" y="3674959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Request for patient  data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51148" y="3650017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3893" y="3612781"/>
            <a:ext cx="2329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Support group admin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Queries FHIR to download patient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658" y="1815428"/>
            <a:ext cx="230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Support Group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9164332" y="3419414"/>
            <a:ext cx="873457" cy="140093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81531" y="4428425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91470" y="4174832"/>
            <a:ext cx="260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 Patient data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278216" y="4425105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304724" y="3935702"/>
            <a:ext cx="2722129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707439" y="4035235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30836" y="3290385"/>
            <a:ext cx="308113" cy="297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9280" y="6306245"/>
            <a:ext cx="4760590" cy="369332"/>
            <a:chOff x="246531" y="6268661"/>
            <a:chExt cx="4760590" cy="369332"/>
          </a:xfrm>
        </p:grpSpPr>
        <p:sp>
          <p:nvSpPr>
            <p:cNvPr id="24" name="Oval 23"/>
            <p:cNvSpPr/>
            <p:nvPr/>
          </p:nvSpPr>
          <p:spPr>
            <a:xfrm>
              <a:off x="246531" y="6306019"/>
              <a:ext cx="308113" cy="29714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#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644" y="6268661"/>
              <a:ext cx="4452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Reference ID for UI on next slide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40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1496</Words>
  <Application>Microsoft Office PowerPoint</Application>
  <PresentationFormat>Widescreen</PresentationFormat>
  <Paragraphs>411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Crowdsourced App for Patient Support</vt:lpstr>
      <vt:lpstr>Content</vt:lpstr>
      <vt:lpstr>Overview – CAPS</vt:lpstr>
      <vt:lpstr>Architecture Overview</vt:lpstr>
      <vt:lpstr>CAPS Management Portal Requirements</vt:lpstr>
      <vt:lpstr>Patient App Requirements</vt:lpstr>
      <vt:lpstr>Support Team App Requirements</vt:lpstr>
      <vt:lpstr>Use Case 1: Management Portal Scenario 1:  Create Account (user/pwd)</vt:lpstr>
      <vt:lpstr>Use Case 1: Management Portal Scenario 2:  FHIR Data Retrieval</vt:lpstr>
      <vt:lpstr>Use Case 1: Management Portal Scenario 2:  FHIR Data Retrieval</vt:lpstr>
      <vt:lpstr>Use Case 1: Management Portal Scenario 3:  Basic Configuration</vt:lpstr>
      <vt:lpstr>Use Case 2: Patient Alert – Scenario 1</vt:lpstr>
      <vt:lpstr>Use Case 2: Patient Alert – Scenario 1</vt:lpstr>
      <vt:lpstr>Use Case 2: Patient Alert – Scenario 2</vt:lpstr>
      <vt:lpstr>PowerPoint Presentation</vt:lpstr>
      <vt:lpstr>Use Case 3: Medical Appointment – Scenario 1</vt:lpstr>
      <vt:lpstr>Use Case 3: Medical Appointment – Scenario 1</vt:lpstr>
      <vt:lpstr>Use Case 3: Medical Appointment – Scenario 2</vt:lpstr>
      <vt:lpstr>PowerPoint Presentation</vt:lpstr>
      <vt:lpstr>Use Case 4: Status Check – Scenario 1</vt:lpstr>
      <vt:lpstr>Use Case 4: Status Check – Scenario 1</vt:lpstr>
      <vt:lpstr>Use Case 4: Status Check – Scenario 2</vt:lpstr>
      <vt:lpstr>Use Case 4: Status Check – Scenario 2</vt:lpstr>
      <vt:lpstr>Use Case 5: Patient Help Request – Scenario 1</vt:lpstr>
      <vt:lpstr>Use Case 5: Patient Help Request – Scenario 1</vt:lpstr>
      <vt:lpstr>Use Case 5: Patient Help Request – Scenario 2</vt:lpstr>
      <vt:lpstr>Use Case 5: Patient Help Request – Scenario 2</vt:lpstr>
      <vt:lpstr>Use Case 6: Login to CAPS</vt:lpstr>
      <vt:lpstr>Use Case 6: Login to CAPS</vt:lpstr>
      <vt:lpstr>Support Team Data Requirements</vt:lpstr>
      <vt:lpstr>Activity Data Requirements</vt:lpstr>
      <vt:lpstr>Schedule Data Requirements</vt:lpstr>
      <vt:lpstr>Database Design</vt:lpstr>
      <vt:lpstr>Data Exchange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Crowdsourced App for Patient Support</dc:title>
  <dc:creator>Klucznik, Frank</dc:creator>
  <cp:lastModifiedBy>Klucznik, Frank</cp:lastModifiedBy>
  <cp:revision>42</cp:revision>
  <dcterms:created xsi:type="dcterms:W3CDTF">2015-09-13T14:45:17Z</dcterms:created>
  <dcterms:modified xsi:type="dcterms:W3CDTF">2015-09-22T01:16:39Z</dcterms:modified>
</cp:coreProperties>
</file>