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F6FD2A-C5D8-4AF8-AC76-40F0B8F808CD}">
  <a:tblStyle styleId="{AEF6FD2A-C5D8-4AF8-AC76-40F0B8F808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878d13233_0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g10878d13233_0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-"/>
            </a:pPr>
            <a:r>
              <a:rPr lang="e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Undergraduate OE Student at TAMU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g10878d13233_0_2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97f0c11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97f0c11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 = 0, not under fit 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 not spiky, not overfit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tends to fail to assign certain parameters to be 0, this issue persisted through our best efforts to reduce the impact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ac9ab64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ac9ab64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878d1323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878d132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out how surge, heave, pitch ‘look’ 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out the y-axis scale for other dof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ac9ab646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ac9ab646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both RPD and MAE show that the model is well-fit to the data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ac9ab646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ac9ab646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true = 0, RPD = 200.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MAE, this is still very accurate, so we ignore the high RPD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48c518d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48c518d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results were hand-picked to showcase why the RPD is sometimes a poor metric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quantify the overall accuracy of the model, 120 vessel were chosen at random for comparison.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ac9ab646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ac9ab646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is unaffected by barge size.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simulating a smaller vessel, you are less sure of how inaccurate the model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simulating a larger vessel, you can be sure that the error is within a certain range.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ac9ab646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ac9ab646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180 degree Sway, Roll, Yaw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d354aed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d354aed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out the 180 degree Sway roll yaw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Sway &lt; 10 cm per meter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and yaw nearly 0 degree per meter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ac9ab646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ac9ab646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degrees of freedom had higher RPD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linear MAE &lt; 0.25 m/m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MAE &lt; 4 deg/m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878d13233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Develop software to quickly and accurately predict vessel RAOs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Software capabilities: Show </a:t>
            </a:r>
            <a:r>
              <a:rPr lang="en"/>
              <a:t>entire</a:t>
            </a:r>
            <a:r>
              <a:rPr lang="en"/>
              <a:t> frequency and accept multiple wave directions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Avoid CAD to check feasibility of design in early stages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Accept a few vessel particulars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Compare predictions with known sea states</a:t>
            </a:r>
            <a:endParaRPr/>
          </a:p>
        </p:txBody>
      </p:sp>
      <p:sp>
        <p:nvSpPr>
          <p:cNvPr id="51" name="Google Shape;51;g10878d13233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c0d5db4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c0d5db4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2f0d39c0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2f0d39c0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5efc9953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5efc9953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5efc995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5efc995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5efc9953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5efc9953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5efc9953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5efc9953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5efc995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5efc995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878d132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878d132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878d1323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878d1323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421b117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421b117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78d132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78d132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(not a machine learning expert)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878d132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878d132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c9ab646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ac9ab646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trainable parameters define by the product sum of neurons in hidden layers + output layer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efc9953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efc9953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Universal">
  <p:cSld name="Title Slide Universal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90" y="0"/>
            <a:ext cx="9142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50912" y="2368377"/>
            <a:ext cx="79092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Verdana"/>
              <a:buNone/>
              <a:defRPr b="1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0913" y="3124055"/>
            <a:ext cx="7909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lvl="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42206" y="3665593"/>
            <a:ext cx="7917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descr="J:\Sai\Desktop\Desktop\SNAME Conf Stuff\Banner\iOS 8 Custom Underwater iPad Wallpaper HD.jp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2051"/>
            <a:ext cx="9142411" cy="153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206" y="105756"/>
            <a:ext cx="1810034" cy="13321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2"/>
          <p:cNvGrpSpPr/>
          <p:nvPr/>
        </p:nvGrpSpPr>
        <p:grpSpPr>
          <a:xfrm>
            <a:off x="2508250" y="245158"/>
            <a:ext cx="6489900" cy="871425"/>
            <a:chOff x="2298525" y="310099"/>
            <a:chExt cx="6489900" cy="1161900"/>
          </a:xfrm>
        </p:grpSpPr>
        <p:sp>
          <p:nvSpPr>
            <p:cNvPr id="16" name="Google Shape;16;p2"/>
            <p:cNvSpPr/>
            <p:nvPr/>
          </p:nvSpPr>
          <p:spPr>
            <a:xfrm>
              <a:off x="2301875" y="310099"/>
              <a:ext cx="5613300" cy="11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75" lIns="20950" spcFirstLastPara="1" rIns="20950" wrap="square" tIns="1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Verdana"/>
                <a:buNone/>
              </a:pPr>
              <a:r>
                <a:rPr b="1" i="0" lang="en" sz="17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The 27</a:t>
              </a:r>
              <a:r>
                <a:rPr b="1" baseline="30000" i="0" lang="en" sz="17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th</a:t>
              </a:r>
              <a:r>
                <a:rPr b="1" i="0" lang="en" sz="17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Offshore Symposium</a:t>
              </a:r>
              <a:endParaRPr b="0" i="0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February, 2022</a:t>
              </a:r>
              <a:r>
                <a:rPr b="0" i="0" lang="en" sz="1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 | Houston, Texas, USA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Verdana"/>
                <a:buNone/>
              </a:pPr>
              <a:r>
                <a:rPr b="0" i="1" lang="en" sz="13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www.snamesymposium.com</a:t>
              </a:r>
              <a:endParaRPr b="0" i="1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7" name="Google Shape;17;p2"/>
            <p:cNvCxnSpPr/>
            <p:nvPr/>
          </p:nvCxnSpPr>
          <p:spPr>
            <a:xfrm>
              <a:off x="2298525" y="1228728"/>
              <a:ext cx="64899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</p:grpSp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0563" y="1033790"/>
            <a:ext cx="1593919" cy="43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, No Content">
  <p:cSld name="Title Only, No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392613" y="4862680"/>
            <a:ext cx="35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0" spcFirstLastPara="1" rIns="83825" wrap="square" tIns="4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2126" y="4794304"/>
            <a:ext cx="1082390" cy="34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94304"/>
            <a:ext cx="349074" cy="34222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411700" y="4832695"/>
            <a:ext cx="2993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26</a:t>
            </a:r>
            <a:r>
              <a:rPr b="0" baseline="3000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Offshore Symposium</a:t>
            </a:r>
            <a:endParaRPr b="0" i="1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74826" y="1233488"/>
            <a:ext cx="83169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801" y="4724180"/>
            <a:ext cx="919607" cy="4193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as A&amp;M University - Wikipedia" id="27" name="Google Shape;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175" y="4721201"/>
            <a:ext cx="422298" cy="42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 ">
  <p:cSld name="2 Content 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74826" y="1233488"/>
            <a:ext cx="40356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738864" y="1227498"/>
            <a:ext cx="39528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380089" y="4862680"/>
            <a:ext cx="35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0" spcFirstLastPara="1" rIns="83825" wrap="square" tIns="4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2126" y="4794304"/>
            <a:ext cx="1082390" cy="34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94304"/>
            <a:ext cx="349074" cy="34222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411700" y="4832695"/>
            <a:ext cx="2993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26</a:t>
            </a:r>
            <a:r>
              <a:rPr b="0" baseline="3000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Offshore Symposium</a:t>
            </a:r>
            <a:endParaRPr b="0" i="1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801" y="4724180"/>
            <a:ext cx="919607" cy="4193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as A&amp;M University - Wikipedia" id="37" name="Google Shape;3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175" y="4721201"/>
            <a:ext cx="422298" cy="42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444501" y="4767263"/>
            <a:ext cx="35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0" spcFirstLastPara="1" rIns="83825" wrap="square" tIns="4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5125" y="1234679"/>
            <a:ext cx="83265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jafrizzell/RAO-Research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ürth Laboratory" id="43" name="Google Shape;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709" y="3289053"/>
            <a:ext cx="1723073" cy="172307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>
            <p:ph type="ctrTitle"/>
          </p:nvPr>
        </p:nvSpPr>
        <p:spPr>
          <a:xfrm>
            <a:off x="548506" y="1638050"/>
            <a:ext cx="79968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0" spcFirstLastPara="1" rIns="0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Verdana"/>
              <a:buNone/>
            </a:pPr>
            <a:r>
              <a:rPr b="0" lang="en" sz="2900">
                <a:latin typeface="Times New Roman"/>
                <a:ea typeface="Times New Roman"/>
                <a:cs typeface="Times New Roman"/>
                <a:sym typeface="Times New Roman"/>
              </a:rPr>
              <a:t>Prediction of Vessel RAOs:</a:t>
            </a:r>
            <a:endParaRPr b="0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900">
                <a:latin typeface="Times New Roman"/>
                <a:ea typeface="Times New Roman"/>
                <a:cs typeface="Times New Roman"/>
                <a:sym typeface="Times New Roman"/>
              </a:rPr>
              <a:t>Applications of Deep Learning to Assist in Design</a:t>
            </a:r>
            <a:endParaRPr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548500" y="3289050"/>
            <a:ext cx="7996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0" spcFirstLastPara="1" rIns="0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Texas A&amp;M University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exas A&amp;M University - Wikipedia" id="46" name="Google Shape;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300" y="4052155"/>
            <a:ext cx="1045845" cy="104584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3600700" y="4768900"/>
            <a:ext cx="1723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75" lIns="20950" spcFirstLastPara="1" rIns="20950" wrap="square" tIns="1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00"/>
          </a:p>
        </p:txBody>
      </p:sp>
      <p:sp>
        <p:nvSpPr>
          <p:cNvPr id="48" name="Google Shape;48;p5"/>
          <p:cNvSpPr txBox="1"/>
          <p:nvPr/>
        </p:nvSpPr>
        <p:spPr>
          <a:xfrm>
            <a:off x="548650" y="2665800"/>
            <a:ext cx="799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James Frizzell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│ Dr. Mirjam Furth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Results</a:t>
            </a:r>
            <a:endParaRPr b="0"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90925"/>
            <a:ext cx="4260301" cy="31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090930"/>
            <a:ext cx="4260301" cy="31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4572000" y="4292375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0.668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6038975" y="4647650"/>
            <a:ext cx="1280400" cy="4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2011950" y="2793400"/>
            <a:ext cx="2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Slope Approaches 0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3" name="Google Shape;143;p14"/>
          <p:cNvCxnSpPr>
            <a:stCxn id="142" idx="2"/>
          </p:cNvCxnSpPr>
          <p:nvPr/>
        </p:nvCxnSpPr>
        <p:spPr>
          <a:xfrm>
            <a:off x="3061800" y="3224500"/>
            <a:ext cx="252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4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5502850" y="1521763"/>
            <a:ext cx="172200" cy="2258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5624025" y="1459950"/>
            <a:ext cx="1235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Several parameters that should be 0 are not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6038975" y="4665950"/>
            <a:ext cx="1280400" cy="4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Architecture Visualization</a:t>
            </a:r>
            <a:endParaRPr b="0"/>
          </a:p>
        </p:txBody>
      </p:sp>
      <p:sp>
        <p:nvSpPr>
          <p:cNvPr id="154" name="Google Shape;154;p15"/>
          <p:cNvSpPr/>
          <p:nvPr/>
        </p:nvSpPr>
        <p:spPr>
          <a:xfrm>
            <a:off x="4951663" y="1724375"/>
            <a:ext cx="710400" cy="7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4951663" y="2494000"/>
            <a:ext cx="710400" cy="7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4951663" y="4033250"/>
            <a:ext cx="710400" cy="7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5129263" y="3263625"/>
            <a:ext cx="355200" cy="71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4951663" y="1894925"/>
            <a:ext cx="71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Node 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4951663" y="2672200"/>
            <a:ext cx="71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Node 2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4951663" y="4127025"/>
            <a:ext cx="7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Node 256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6179600" y="1444995"/>
            <a:ext cx="258900" cy="25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6116600" y="1389738"/>
            <a:ext cx="38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6179600" y="1783695"/>
            <a:ext cx="258900" cy="25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6116600" y="1728438"/>
            <a:ext cx="38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6179600" y="2153620"/>
            <a:ext cx="258900" cy="25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 txBox="1"/>
          <p:nvPr/>
        </p:nvSpPr>
        <p:spPr>
          <a:xfrm>
            <a:off x="6116600" y="2098363"/>
            <a:ext cx="38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6179600" y="2492320"/>
            <a:ext cx="258900" cy="25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6116600" y="2437063"/>
            <a:ext cx="38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A2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6179600" y="2862245"/>
            <a:ext cx="258900" cy="25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 txBox="1"/>
          <p:nvPr/>
        </p:nvSpPr>
        <p:spPr>
          <a:xfrm>
            <a:off x="6116600" y="2806988"/>
            <a:ext cx="38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B2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6179600" y="3200945"/>
            <a:ext cx="258900" cy="25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6116600" y="3145688"/>
            <a:ext cx="38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179600" y="3909570"/>
            <a:ext cx="258900" cy="25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6116600" y="3854313"/>
            <a:ext cx="38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A6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6179600" y="4279495"/>
            <a:ext cx="258900" cy="25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6116600" y="4224238"/>
            <a:ext cx="38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B6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6179600" y="4625170"/>
            <a:ext cx="258900" cy="25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212900" y="3496613"/>
            <a:ext cx="192300" cy="36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6116600" y="4569913"/>
            <a:ext cx="38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C6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15"/>
          <p:cNvCxnSpPr>
            <a:stCxn id="158" idx="3"/>
            <a:endCxn id="161" idx="2"/>
          </p:cNvCxnSpPr>
          <p:nvPr/>
        </p:nvCxnSpPr>
        <p:spPr>
          <a:xfrm flipH="1" rot="10800000">
            <a:off x="5662063" y="1570925"/>
            <a:ext cx="517500" cy="5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5"/>
          <p:cNvCxnSpPr>
            <a:stCxn id="158" idx="3"/>
            <a:endCxn id="163" idx="2"/>
          </p:cNvCxnSpPr>
          <p:nvPr/>
        </p:nvCxnSpPr>
        <p:spPr>
          <a:xfrm flipH="1" rot="10800000">
            <a:off x="5662063" y="1909625"/>
            <a:ext cx="5175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5"/>
          <p:cNvCxnSpPr>
            <a:stCxn id="158" idx="3"/>
            <a:endCxn id="165" idx="2"/>
          </p:cNvCxnSpPr>
          <p:nvPr/>
        </p:nvCxnSpPr>
        <p:spPr>
          <a:xfrm>
            <a:off x="5662063" y="2071925"/>
            <a:ext cx="517500" cy="2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5"/>
          <p:cNvCxnSpPr>
            <a:stCxn id="158" idx="3"/>
            <a:endCxn id="167" idx="2"/>
          </p:cNvCxnSpPr>
          <p:nvPr/>
        </p:nvCxnSpPr>
        <p:spPr>
          <a:xfrm>
            <a:off x="5662063" y="2071925"/>
            <a:ext cx="517500" cy="5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5"/>
          <p:cNvCxnSpPr>
            <a:stCxn id="158" idx="3"/>
            <a:endCxn id="169" idx="2"/>
          </p:cNvCxnSpPr>
          <p:nvPr/>
        </p:nvCxnSpPr>
        <p:spPr>
          <a:xfrm>
            <a:off x="5662063" y="2071925"/>
            <a:ext cx="517500" cy="9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5"/>
          <p:cNvCxnSpPr>
            <a:stCxn id="171" idx="2"/>
            <a:endCxn id="158" idx="3"/>
          </p:cNvCxnSpPr>
          <p:nvPr/>
        </p:nvCxnSpPr>
        <p:spPr>
          <a:xfrm rot="10800000">
            <a:off x="5662100" y="2072045"/>
            <a:ext cx="517500" cy="12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5"/>
          <p:cNvCxnSpPr>
            <a:stCxn id="173" idx="2"/>
            <a:endCxn id="158" idx="3"/>
          </p:cNvCxnSpPr>
          <p:nvPr/>
        </p:nvCxnSpPr>
        <p:spPr>
          <a:xfrm rot="10800000">
            <a:off x="5662100" y="2072070"/>
            <a:ext cx="517500" cy="19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5"/>
          <p:cNvCxnSpPr>
            <a:stCxn id="175" idx="2"/>
            <a:endCxn id="158" idx="3"/>
          </p:cNvCxnSpPr>
          <p:nvPr/>
        </p:nvCxnSpPr>
        <p:spPr>
          <a:xfrm rot="10800000">
            <a:off x="5662100" y="2071795"/>
            <a:ext cx="517500" cy="23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5"/>
          <p:cNvCxnSpPr>
            <a:stCxn id="177" idx="2"/>
            <a:endCxn id="158" idx="3"/>
          </p:cNvCxnSpPr>
          <p:nvPr/>
        </p:nvCxnSpPr>
        <p:spPr>
          <a:xfrm rot="10800000">
            <a:off x="5662100" y="2071870"/>
            <a:ext cx="517500" cy="26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5"/>
          <p:cNvCxnSpPr>
            <a:stCxn id="159" idx="3"/>
            <a:endCxn id="161" idx="2"/>
          </p:cNvCxnSpPr>
          <p:nvPr/>
        </p:nvCxnSpPr>
        <p:spPr>
          <a:xfrm flipH="1" rot="10800000">
            <a:off x="5662063" y="1570900"/>
            <a:ext cx="517500" cy="12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5"/>
          <p:cNvCxnSpPr>
            <a:stCxn id="159" idx="3"/>
            <a:endCxn id="163" idx="2"/>
          </p:cNvCxnSpPr>
          <p:nvPr/>
        </p:nvCxnSpPr>
        <p:spPr>
          <a:xfrm flipH="1" rot="10800000">
            <a:off x="5662063" y="1909600"/>
            <a:ext cx="517500" cy="9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5"/>
          <p:cNvCxnSpPr>
            <a:stCxn id="159" idx="3"/>
            <a:endCxn id="165" idx="2"/>
          </p:cNvCxnSpPr>
          <p:nvPr/>
        </p:nvCxnSpPr>
        <p:spPr>
          <a:xfrm flipH="1" rot="10800000">
            <a:off x="5662063" y="2279500"/>
            <a:ext cx="517500" cy="5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5"/>
          <p:cNvCxnSpPr>
            <a:stCxn id="159" idx="3"/>
            <a:endCxn id="169" idx="2"/>
          </p:cNvCxnSpPr>
          <p:nvPr/>
        </p:nvCxnSpPr>
        <p:spPr>
          <a:xfrm>
            <a:off x="5662063" y="2849200"/>
            <a:ext cx="517500" cy="1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5"/>
          <p:cNvCxnSpPr>
            <a:stCxn id="159" idx="3"/>
            <a:endCxn id="171" idx="2"/>
          </p:cNvCxnSpPr>
          <p:nvPr/>
        </p:nvCxnSpPr>
        <p:spPr>
          <a:xfrm>
            <a:off x="5662063" y="2849200"/>
            <a:ext cx="5175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5"/>
          <p:cNvCxnSpPr>
            <a:stCxn id="159" idx="3"/>
            <a:endCxn id="173" idx="2"/>
          </p:cNvCxnSpPr>
          <p:nvPr/>
        </p:nvCxnSpPr>
        <p:spPr>
          <a:xfrm>
            <a:off x="5662063" y="2849200"/>
            <a:ext cx="517500" cy="11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5"/>
          <p:cNvCxnSpPr>
            <a:stCxn id="159" idx="3"/>
            <a:endCxn id="175" idx="2"/>
          </p:cNvCxnSpPr>
          <p:nvPr/>
        </p:nvCxnSpPr>
        <p:spPr>
          <a:xfrm>
            <a:off x="5662063" y="2849200"/>
            <a:ext cx="517500" cy="15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5"/>
          <p:cNvCxnSpPr>
            <a:stCxn id="159" idx="3"/>
            <a:endCxn id="177" idx="2"/>
          </p:cNvCxnSpPr>
          <p:nvPr/>
        </p:nvCxnSpPr>
        <p:spPr>
          <a:xfrm>
            <a:off x="5662063" y="2849200"/>
            <a:ext cx="517500" cy="19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5"/>
          <p:cNvCxnSpPr>
            <a:stCxn id="160" idx="3"/>
            <a:endCxn id="161" idx="2"/>
          </p:cNvCxnSpPr>
          <p:nvPr/>
        </p:nvCxnSpPr>
        <p:spPr>
          <a:xfrm flipH="1" rot="10800000">
            <a:off x="5662063" y="1571025"/>
            <a:ext cx="517500" cy="28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5"/>
          <p:cNvCxnSpPr>
            <a:stCxn id="160" idx="3"/>
            <a:endCxn id="163" idx="2"/>
          </p:cNvCxnSpPr>
          <p:nvPr/>
        </p:nvCxnSpPr>
        <p:spPr>
          <a:xfrm flipH="1" rot="10800000">
            <a:off x="5662063" y="1909725"/>
            <a:ext cx="517500" cy="24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5"/>
          <p:cNvCxnSpPr>
            <a:stCxn id="160" idx="3"/>
            <a:endCxn id="165" idx="2"/>
          </p:cNvCxnSpPr>
          <p:nvPr/>
        </p:nvCxnSpPr>
        <p:spPr>
          <a:xfrm flipH="1" rot="10800000">
            <a:off x="5662063" y="2279625"/>
            <a:ext cx="517500" cy="21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5"/>
          <p:cNvCxnSpPr>
            <a:stCxn id="160" idx="3"/>
            <a:endCxn id="169" idx="2"/>
          </p:cNvCxnSpPr>
          <p:nvPr/>
        </p:nvCxnSpPr>
        <p:spPr>
          <a:xfrm flipH="1" rot="10800000">
            <a:off x="5662063" y="2988225"/>
            <a:ext cx="517500" cy="14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5"/>
          <p:cNvCxnSpPr>
            <a:stCxn id="160" idx="3"/>
            <a:endCxn id="167" idx="2"/>
          </p:cNvCxnSpPr>
          <p:nvPr/>
        </p:nvCxnSpPr>
        <p:spPr>
          <a:xfrm flipH="1" rot="10800000">
            <a:off x="5662063" y="2618325"/>
            <a:ext cx="517500" cy="17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5"/>
          <p:cNvCxnSpPr>
            <a:stCxn id="159" idx="3"/>
            <a:endCxn id="167" idx="2"/>
          </p:cNvCxnSpPr>
          <p:nvPr/>
        </p:nvCxnSpPr>
        <p:spPr>
          <a:xfrm flipH="1" rot="10800000">
            <a:off x="5662063" y="2618200"/>
            <a:ext cx="517500" cy="2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5"/>
          <p:cNvCxnSpPr>
            <a:stCxn id="160" idx="3"/>
            <a:endCxn id="171" idx="2"/>
          </p:cNvCxnSpPr>
          <p:nvPr/>
        </p:nvCxnSpPr>
        <p:spPr>
          <a:xfrm flipH="1" rot="10800000">
            <a:off x="5662063" y="3326925"/>
            <a:ext cx="517500" cy="10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5"/>
          <p:cNvCxnSpPr>
            <a:stCxn id="160" idx="3"/>
            <a:endCxn id="173" idx="2"/>
          </p:cNvCxnSpPr>
          <p:nvPr/>
        </p:nvCxnSpPr>
        <p:spPr>
          <a:xfrm flipH="1" rot="10800000">
            <a:off x="5662063" y="4035525"/>
            <a:ext cx="517500" cy="3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5"/>
          <p:cNvCxnSpPr>
            <a:stCxn id="160" idx="3"/>
            <a:endCxn id="175" idx="2"/>
          </p:cNvCxnSpPr>
          <p:nvPr/>
        </p:nvCxnSpPr>
        <p:spPr>
          <a:xfrm>
            <a:off x="5662063" y="4388625"/>
            <a:ext cx="5175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5"/>
          <p:cNvCxnSpPr>
            <a:stCxn id="160" idx="3"/>
            <a:endCxn id="177" idx="2"/>
          </p:cNvCxnSpPr>
          <p:nvPr/>
        </p:nvCxnSpPr>
        <p:spPr>
          <a:xfrm>
            <a:off x="5662063" y="4388625"/>
            <a:ext cx="5175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15"/>
          <p:cNvSpPr txBox="1"/>
          <p:nvPr/>
        </p:nvSpPr>
        <p:spPr>
          <a:xfrm>
            <a:off x="4797475" y="1063175"/>
            <a:ext cx="101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Hidden Layer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5799650" y="1026375"/>
            <a:ext cx="10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6890200" y="2464900"/>
            <a:ext cx="215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A, B, C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are passed into their respective equations f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 all n degrees of freedom, 1 - 6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894313" y="1773663"/>
            <a:ext cx="710400" cy="7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894313" y="2543288"/>
            <a:ext cx="710400" cy="7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894313" y="3312913"/>
            <a:ext cx="710400" cy="7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894313" y="4082538"/>
            <a:ext cx="710400" cy="7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894325" y="1944213"/>
            <a:ext cx="7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Length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894325" y="2713838"/>
            <a:ext cx="7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Beam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894325" y="3483463"/>
            <a:ext cx="7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Draft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831325" y="4160688"/>
            <a:ext cx="83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Wave Heading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8" name="Google Shape;218;p15"/>
          <p:cNvCxnSpPr>
            <a:stCxn id="214" idx="3"/>
            <a:endCxn id="219" idx="2"/>
          </p:cNvCxnSpPr>
          <p:nvPr/>
        </p:nvCxnSpPr>
        <p:spPr>
          <a:xfrm>
            <a:off x="1604725" y="2128863"/>
            <a:ext cx="7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0" name="Google Shape;220;p15"/>
          <p:cNvCxnSpPr>
            <a:stCxn id="214" idx="3"/>
            <a:endCxn id="221" idx="2"/>
          </p:cNvCxnSpPr>
          <p:nvPr/>
        </p:nvCxnSpPr>
        <p:spPr>
          <a:xfrm>
            <a:off x="1604725" y="2128863"/>
            <a:ext cx="759300" cy="7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" name="Google Shape;222;p15"/>
          <p:cNvCxnSpPr>
            <a:stCxn id="214" idx="3"/>
            <a:endCxn id="223" idx="2"/>
          </p:cNvCxnSpPr>
          <p:nvPr/>
        </p:nvCxnSpPr>
        <p:spPr>
          <a:xfrm>
            <a:off x="1604725" y="2128863"/>
            <a:ext cx="759300" cy="23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" name="Google Shape;224;p15"/>
          <p:cNvCxnSpPr>
            <a:endCxn id="219" idx="2"/>
          </p:cNvCxnSpPr>
          <p:nvPr/>
        </p:nvCxnSpPr>
        <p:spPr>
          <a:xfrm flipH="1" rot="10800000">
            <a:off x="1605638" y="2128863"/>
            <a:ext cx="7584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" name="Google Shape;225;p15"/>
          <p:cNvCxnSpPr>
            <a:endCxn id="221" idx="2"/>
          </p:cNvCxnSpPr>
          <p:nvPr/>
        </p:nvCxnSpPr>
        <p:spPr>
          <a:xfrm flipH="1" rot="10800000">
            <a:off x="1620338" y="2898488"/>
            <a:ext cx="7437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" name="Google Shape;226;p15"/>
          <p:cNvCxnSpPr>
            <a:endCxn id="223" idx="2"/>
          </p:cNvCxnSpPr>
          <p:nvPr/>
        </p:nvCxnSpPr>
        <p:spPr>
          <a:xfrm>
            <a:off x="1605638" y="2905938"/>
            <a:ext cx="758400" cy="15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7" name="Google Shape;227;p15"/>
          <p:cNvCxnSpPr>
            <a:stCxn id="216" idx="3"/>
            <a:endCxn id="219" idx="2"/>
          </p:cNvCxnSpPr>
          <p:nvPr/>
        </p:nvCxnSpPr>
        <p:spPr>
          <a:xfrm flipH="1" rot="10800000">
            <a:off x="1604725" y="2128813"/>
            <a:ext cx="759300" cy="15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8" name="Google Shape;228;p15"/>
          <p:cNvCxnSpPr>
            <a:stCxn id="216" idx="3"/>
            <a:endCxn id="221" idx="2"/>
          </p:cNvCxnSpPr>
          <p:nvPr/>
        </p:nvCxnSpPr>
        <p:spPr>
          <a:xfrm flipH="1" rot="10800000">
            <a:off x="1604725" y="2898613"/>
            <a:ext cx="759300" cy="7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9" name="Google Shape;229;p15"/>
          <p:cNvCxnSpPr>
            <a:stCxn id="216" idx="3"/>
            <a:endCxn id="223" idx="2"/>
          </p:cNvCxnSpPr>
          <p:nvPr/>
        </p:nvCxnSpPr>
        <p:spPr>
          <a:xfrm>
            <a:off x="1604725" y="3668113"/>
            <a:ext cx="759300" cy="7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0" name="Google Shape;230;p15"/>
          <p:cNvCxnSpPr>
            <a:stCxn id="213" idx="6"/>
            <a:endCxn id="219" idx="2"/>
          </p:cNvCxnSpPr>
          <p:nvPr/>
        </p:nvCxnSpPr>
        <p:spPr>
          <a:xfrm flipH="1" rot="10800000">
            <a:off x="1604713" y="2128938"/>
            <a:ext cx="759300" cy="23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" name="Google Shape;231;p15"/>
          <p:cNvCxnSpPr>
            <a:stCxn id="213" idx="6"/>
            <a:endCxn id="221" idx="2"/>
          </p:cNvCxnSpPr>
          <p:nvPr/>
        </p:nvCxnSpPr>
        <p:spPr>
          <a:xfrm flipH="1" rot="10800000">
            <a:off x="1604713" y="2898438"/>
            <a:ext cx="759300" cy="15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2" name="Google Shape;232;p15"/>
          <p:cNvCxnSpPr>
            <a:stCxn id="213" idx="6"/>
            <a:endCxn id="223" idx="2"/>
          </p:cNvCxnSpPr>
          <p:nvPr/>
        </p:nvCxnSpPr>
        <p:spPr>
          <a:xfrm>
            <a:off x="1604713" y="4437738"/>
            <a:ext cx="7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3" name="Google Shape;233;p15"/>
          <p:cNvSpPr txBox="1"/>
          <p:nvPr/>
        </p:nvSpPr>
        <p:spPr>
          <a:xfrm>
            <a:off x="894325" y="1143688"/>
            <a:ext cx="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Inputs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2364038" y="1773663"/>
            <a:ext cx="710400" cy="7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2364038" y="2543288"/>
            <a:ext cx="710400" cy="7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2364038" y="4082538"/>
            <a:ext cx="710400" cy="7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2541638" y="3312913"/>
            <a:ext cx="355200" cy="71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15"/>
          <p:cNvCxnSpPr/>
          <p:nvPr/>
        </p:nvCxnSpPr>
        <p:spPr>
          <a:xfrm>
            <a:off x="3074450" y="2128950"/>
            <a:ext cx="7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9" name="Google Shape;239;p15"/>
          <p:cNvCxnSpPr/>
          <p:nvPr/>
        </p:nvCxnSpPr>
        <p:spPr>
          <a:xfrm>
            <a:off x="3074450" y="2128950"/>
            <a:ext cx="759300" cy="7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" name="Google Shape;240;p15"/>
          <p:cNvCxnSpPr/>
          <p:nvPr/>
        </p:nvCxnSpPr>
        <p:spPr>
          <a:xfrm>
            <a:off x="3074450" y="2128950"/>
            <a:ext cx="759300" cy="23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1" name="Google Shape;241;p15"/>
          <p:cNvCxnSpPr/>
          <p:nvPr/>
        </p:nvCxnSpPr>
        <p:spPr>
          <a:xfrm flipH="1" rot="10800000">
            <a:off x="3075363" y="2128950"/>
            <a:ext cx="7584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" name="Google Shape;242;p15"/>
          <p:cNvCxnSpPr/>
          <p:nvPr/>
        </p:nvCxnSpPr>
        <p:spPr>
          <a:xfrm flipH="1" rot="10800000">
            <a:off x="3090063" y="2898575"/>
            <a:ext cx="7437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3" name="Google Shape;243;p15"/>
          <p:cNvCxnSpPr/>
          <p:nvPr/>
        </p:nvCxnSpPr>
        <p:spPr>
          <a:xfrm>
            <a:off x="3075363" y="2906025"/>
            <a:ext cx="758400" cy="15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4" name="Google Shape;244;p15"/>
          <p:cNvCxnSpPr/>
          <p:nvPr/>
        </p:nvCxnSpPr>
        <p:spPr>
          <a:xfrm flipH="1" rot="10800000">
            <a:off x="3074438" y="2129025"/>
            <a:ext cx="759300" cy="23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5" name="Google Shape;245;p15"/>
          <p:cNvCxnSpPr/>
          <p:nvPr/>
        </p:nvCxnSpPr>
        <p:spPr>
          <a:xfrm flipH="1" rot="10800000">
            <a:off x="3074438" y="2898525"/>
            <a:ext cx="759300" cy="15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6" name="Google Shape;246;p15"/>
          <p:cNvCxnSpPr/>
          <p:nvPr/>
        </p:nvCxnSpPr>
        <p:spPr>
          <a:xfrm>
            <a:off x="3074438" y="4437825"/>
            <a:ext cx="7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7" name="Google Shape;247;p15"/>
          <p:cNvSpPr txBox="1"/>
          <p:nvPr/>
        </p:nvSpPr>
        <p:spPr>
          <a:xfrm>
            <a:off x="2364050" y="1944213"/>
            <a:ext cx="71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Node 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2364050" y="2721488"/>
            <a:ext cx="71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Node 2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2364050" y="4176313"/>
            <a:ext cx="7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Node 128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2260450" y="1112475"/>
            <a:ext cx="101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Hidden Layer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3577477" y="1773682"/>
            <a:ext cx="664200" cy="7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3577477" y="2543329"/>
            <a:ext cx="664200" cy="7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3577477" y="4082624"/>
            <a:ext cx="664200" cy="7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3743530" y="3312976"/>
            <a:ext cx="332100" cy="71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15"/>
          <p:cNvCxnSpPr/>
          <p:nvPr/>
        </p:nvCxnSpPr>
        <p:spPr>
          <a:xfrm>
            <a:off x="4241699" y="2128979"/>
            <a:ext cx="7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6" name="Google Shape;256;p15"/>
          <p:cNvCxnSpPr/>
          <p:nvPr/>
        </p:nvCxnSpPr>
        <p:spPr>
          <a:xfrm>
            <a:off x="4241699" y="2128979"/>
            <a:ext cx="709800" cy="7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7" name="Google Shape;257;p15"/>
          <p:cNvCxnSpPr/>
          <p:nvPr/>
        </p:nvCxnSpPr>
        <p:spPr>
          <a:xfrm>
            <a:off x="4241699" y="2128979"/>
            <a:ext cx="709800" cy="23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8" name="Google Shape;258;p15"/>
          <p:cNvCxnSpPr/>
          <p:nvPr/>
        </p:nvCxnSpPr>
        <p:spPr>
          <a:xfrm flipH="1" rot="10800000">
            <a:off x="4242552" y="2129002"/>
            <a:ext cx="7089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9" name="Google Shape;259;p15"/>
          <p:cNvCxnSpPr/>
          <p:nvPr/>
        </p:nvCxnSpPr>
        <p:spPr>
          <a:xfrm flipH="1" rot="10800000">
            <a:off x="4256296" y="2898927"/>
            <a:ext cx="6951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0" name="Google Shape;260;p15"/>
          <p:cNvCxnSpPr/>
          <p:nvPr/>
        </p:nvCxnSpPr>
        <p:spPr>
          <a:xfrm>
            <a:off x="4242552" y="2906077"/>
            <a:ext cx="708900" cy="15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1" name="Google Shape;261;p15"/>
          <p:cNvCxnSpPr/>
          <p:nvPr/>
        </p:nvCxnSpPr>
        <p:spPr>
          <a:xfrm flipH="1" rot="10800000">
            <a:off x="4241687" y="2129121"/>
            <a:ext cx="709800" cy="23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2" name="Google Shape;262;p15"/>
          <p:cNvCxnSpPr/>
          <p:nvPr/>
        </p:nvCxnSpPr>
        <p:spPr>
          <a:xfrm flipH="1" rot="10800000">
            <a:off x="4241687" y="2898321"/>
            <a:ext cx="709800" cy="15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3" name="Google Shape;263;p15"/>
          <p:cNvCxnSpPr/>
          <p:nvPr/>
        </p:nvCxnSpPr>
        <p:spPr>
          <a:xfrm>
            <a:off x="4241687" y="4437921"/>
            <a:ext cx="7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4" name="Google Shape;264;p15"/>
          <p:cNvSpPr txBox="1"/>
          <p:nvPr/>
        </p:nvSpPr>
        <p:spPr>
          <a:xfrm>
            <a:off x="3577489" y="1944237"/>
            <a:ext cx="66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Node 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5"/>
          <p:cNvSpPr txBox="1"/>
          <p:nvPr/>
        </p:nvSpPr>
        <p:spPr>
          <a:xfrm>
            <a:off x="3577489" y="2721534"/>
            <a:ext cx="66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Node 2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3577489" y="4176401"/>
            <a:ext cx="66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Node 256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15"/>
          <p:cNvSpPr txBox="1"/>
          <p:nvPr/>
        </p:nvSpPr>
        <p:spPr>
          <a:xfrm>
            <a:off x="3480625" y="1112475"/>
            <a:ext cx="9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Hidden Layer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5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6"/>
          <p:cNvPicPr preferRelativeResize="0"/>
          <p:nvPr/>
        </p:nvPicPr>
        <p:blipFill rotWithShape="1">
          <a:blip r:embed="rId3">
            <a:alphaModFix/>
          </a:blip>
          <a:srcRect b="0" l="2660" r="2651" t="0"/>
          <a:stretch/>
        </p:blipFill>
        <p:spPr>
          <a:xfrm>
            <a:off x="2623035" y="1394450"/>
            <a:ext cx="6157877" cy="32754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6"/>
          <p:cNvSpPr/>
          <p:nvPr/>
        </p:nvSpPr>
        <p:spPr>
          <a:xfrm>
            <a:off x="6038975" y="4669850"/>
            <a:ext cx="1280400" cy="4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Sample Results - </a:t>
            </a: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Accuracy Metrics</a:t>
            </a:r>
            <a:endParaRPr b="0"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16"/>
          <p:cNvSpPr txBox="1"/>
          <p:nvPr>
            <p:ph idx="1" type="body"/>
          </p:nvPr>
        </p:nvSpPr>
        <p:spPr>
          <a:xfrm>
            <a:off x="374826" y="1233500"/>
            <a:ext cx="2097000" cy="3275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330200" lvl="0" marL="457200" rtl="0" algn="l">
              <a:spcBef>
                <a:spcPts val="17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Relative Percent Difference (RPD) used to avoid division by zero issues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Some RAOs have high RPD, but low MAE error.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–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MAE error is more important in these cases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–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Identified with a dot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2571625" y="1006500"/>
            <a:ext cx="6260700" cy="4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Barge Dimensions: 15.0 m Length, 10 m Beam, 0.867 m Draft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Wave Heading = 180° (Head seas)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5152000" y="2634325"/>
            <a:ext cx="133200" cy="1185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"/>
          <p:cNvSpPr/>
          <p:nvPr/>
        </p:nvSpPr>
        <p:spPr>
          <a:xfrm>
            <a:off x="6887525" y="4014050"/>
            <a:ext cx="133200" cy="1185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"/>
          <p:cNvSpPr/>
          <p:nvPr/>
        </p:nvSpPr>
        <p:spPr>
          <a:xfrm>
            <a:off x="3287450" y="4066425"/>
            <a:ext cx="133200" cy="1185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000" y="4508894"/>
            <a:ext cx="1299616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6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/>
          <p:nvPr/>
        </p:nvSpPr>
        <p:spPr>
          <a:xfrm>
            <a:off x="6038975" y="4669850"/>
            <a:ext cx="1280400" cy="4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Results - Relative Percent Di</a:t>
            </a: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fference</a:t>
            </a:r>
            <a:endParaRPr b="0"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7"/>
          <p:cNvSpPr txBox="1"/>
          <p:nvPr>
            <p:ph idx="1" type="body"/>
          </p:nvPr>
        </p:nvSpPr>
        <p:spPr>
          <a:xfrm>
            <a:off x="374825" y="1233500"/>
            <a:ext cx="2363400" cy="3540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RPD is defined as: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17"/>
          <p:cNvPicPr preferRelativeResize="0"/>
          <p:nvPr/>
        </p:nvPicPr>
        <p:blipFill rotWithShape="1">
          <a:blip r:embed="rId3">
            <a:alphaModFix/>
          </a:blip>
          <a:srcRect b="0" l="3925" r="3934" t="0"/>
          <a:stretch/>
        </p:blipFill>
        <p:spPr>
          <a:xfrm>
            <a:off x="2571600" y="1336125"/>
            <a:ext cx="6150173" cy="336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7"/>
          <p:cNvSpPr txBox="1"/>
          <p:nvPr/>
        </p:nvSpPr>
        <p:spPr>
          <a:xfrm>
            <a:off x="2571600" y="1147800"/>
            <a:ext cx="62607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Barge Dimensions: 15.0 m Length, 10 m Beam, 0.867 m Draft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Wave Heading = 180° (Head seas)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7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97" y="1587497"/>
            <a:ext cx="1524526" cy="6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7"/>
          <p:cNvSpPr txBox="1"/>
          <p:nvPr/>
        </p:nvSpPr>
        <p:spPr>
          <a:xfrm>
            <a:off x="374825" y="2195400"/>
            <a:ext cx="2363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When the true value is not 0 (pictured), the RPD is an accurate measure of the model quality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RPD falls in range 0-200, lower is better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3263725" y="4428575"/>
            <a:ext cx="503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Wave Frequency (rad/s)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/>
          <p:nvPr/>
        </p:nvSpPr>
        <p:spPr>
          <a:xfrm>
            <a:off x="6038975" y="4669850"/>
            <a:ext cx="1280400" cy="4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Results -</a:t>
            </a: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 MAE</a:t>
            </a:r>
            <a:endParaRPr b="0"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8"/>
          <p:cNvSpPr txBox="1"/>
          <p:nvPr>
            <p:ph idx="1" type="body"/>
          </p:nvPr>
        </p:nvSpPr>
        <p:spPr>
          <a:xfrm>
            <a:off x="374826" y="1233500"/>
            <a:ext cx="2097000" cy="3275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When the true value is 0 (pictured), RPD grows very large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Here, the MAE more accurately describes the model quality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18"/>
          <p:cNvPicPr preferRelativeResize="0"/>
          <p:nvPr/>
        </p:nvPicPr>
        <p:blipFill rotWithShape="1">
          <a:blip r:embed="rId3">
            <a:alphaModFix/>
          </a:blip>
          <a:srcRect b="0" l="5181" r="5172" t="0"/>
          <a:stretch/>
        </p:blipFill>
        <p:spPr>
          <a:xfrm>
            <a:off x="2571600" y="1322900"/>
            <a:ext cx="5957323" cy="33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8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2571600" y="1103325"/>
            <a:ext cx="6260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Barge Dimensions: 15.0 m Length, 10 m Beam, 0.867 m Draft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Wave Heading = 180° (Head seas)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3263725" y="4428575"/>
            <a:ext cx="503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Wave Frequency (rad/s)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Error Analysis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374826" y="1233488"/>
            <a:ext cx="8316900" cy="3275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Analysis - Effect of Barge Size</a:t>
            </a:r>
            <a:endParaRPr b="0"/>
          </a:p>
        </p:txBody>
      </p:sp>
      <p:pic>
        <p:nvPicPr>
          <p:cNvPr id="321" name="Google Shape;321;p20"/>
          <p:cNvPicPr preferRelativeResize="0"/>
          <p:nvPr/>
        </p:nvPicPr>
        <p:blipFill rotWithShape="1">
          <a:blip r:embed="rId3">
            <a:alphaModFix/>
          </a:blip>
          <a:srcRect b="0" l="2353" r="2353" t="0"/>
          <a:stretch/>
        </p:blipFill>
        <p:spPr>
          <a:xfrm>
            <a:off x="1647575" y="1206438"/>
            <a:ext cx="5848848" cy="30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/>
          <p:nvPr/>
        </p:nvSpPr>
        <p:spPr>
          <a:xfrm>
            <a:off x="6038975" y="4595850"/>
            <a:ext cx="1280400" cy="5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2350400" y="1506000"/>
            <a:ext cx="473100" cy="2372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" name="Google Shape;325;p20"/>
          <p:cNvCxnSpPr>
            <a:stCxn id="324" idx="1"/>
            <a:endCxn id="326" idx="3"/>
          </p:cNvCxnSpPr>
          <p:nvPr/>
        </p:nvCxnSpPr>
        <p:spPr>
          <a:xfrm flipH="1">
            <a:off x="1676884" y="1853430"/>
            <a:ext cx="742800" cy="1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20"/>
          <p:cNvSpPr txBox="1"/>
          <p:nvPr/>
        </p:nvSpPr>
        <p:spPr>
          <a:xfrm>
            <a:off x="224625" y="1440400"/>
            <a:ext cx="145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Large Variation in RPD for small barges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4267175" y="2004375"/>
            <a:ext cx="2859300" cy="354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Google Shape;328;p20"/>
          <p:cNvCxnSpPr>
            <a:stCxn id="327" idx="6"/>
            <a:endCxn id="329" idx="1"/>
          </p:cNvCxnSpPr>
          <p:nvPr/>
        </p:nvCxnSpPr>
        <p:spPr>
          <a:xfrm flipH="1" rot="10800000">
            <a:off x="7126475" y="2135775"/>
            <a:ext cx="469800" cy="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0"/>
          <p:cNvSpPr txBox="1"/>
          <p:nvPr/>
        </p:nvSpPr>
        <p:spPr>
          <a:xfrm>
            <a:off x="7596125" y="1612375"/>
            <a:ext cx="145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More consistent RPD for large barges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Analysis - Effect of Wave Direction</a:t>
            </a:r>
            <a:endParaRPr b="0"/>
          </a:p>
        </p:txBody>
      </p:sp>
      <p:sp>
        <p:nvSpPr>
          <p:cNvPr id="336" name="Google Shape;336;p21"/>
          <p:cNvSpPr/>
          <p:nvPr/>
        </p:nvSpPr>
        <p:spPr>
          <a:xfrm>
            <a:off x="6038975" y="4647650"/>
            <a:ext cx="1280400" cy="4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8" name="Google Shape;338;p21"/>
          <p:cNvPicPr preferRelativeResize="0"/>
          <p:nvPr/>
        </p:nvPicPr>
        <p:blipFill rotWithShape="1">
          <a:blip r:embed="rId3">
            <a:alphaModFix/>
          </a:blip>
          <a:srcRect b="0" l="2972" r="2972" t="0"/>
          <a:stretch/>
        </p:blipFill>
        <p:spPr>
          <a:xfrm>
            <a:off x="1249000" y="1024500"/>
            <a:ext cx="6765974" cy="362314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1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Analysis - Effect of Wave Direction</a:t>
            </a:r>
            <a:endParaRPr b="0"/>
          </a:p>
        </p:txBody>
      </p:sp>
      <p:sp>
        <p:nvSpPr>
          <p:cNvPr id="345" name="Google Shape;345;p22"/>
          <p:cNvSpPr/>
          <p:nvPr/>
        </p:nvSpPr>
        <p:spPr>
          <a:xfrm>
            <a:off x="6038975" y="4647650"/>
            <a:ext cx="1280400" cy="4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7" name="Google Shape;347;p22"/>
          <p:cNvPicPr preferRelativeResize="0"/>
          <p:nvPr/>
        </p:nvPicPr>
        <p:blipFill rotWithShape="1">
          <a:blip r:embed="rId3">
            <a:alphaModFix/>
          </a:blip>
          <a:srcRect b="0" l="3505" r="3514" t="0"/>
          <a:stretch/>
        </p:blipFill>
        <p:spPr>
          <a:xfrm>
            <a:off x="4572000" y="1648500"/>
            <a:ext cx="4419600" cy="239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2"/>
          <p:cNvPicPr preferRelativeResize="0"/>
          <p:nvPr/>
        </p:nvPicPr>
        <p:blipFill rotWithShape="1">
          <a:blip r:embed="rId4">
            <a:alphaModFix/>
          </a:blip>
          <a:srcRect b="0" l="3505" r="3514" t="0"/>
          <a:stretch/>
        </p:blipFill>
        <p:spPr>
          <a:xfrm>
            <a:off x="152400" y="1648488"/>
            <a:ext cx="4419600" cy="239395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2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Analysis - Effect of Degree of Freedom</a:t>
            </a:r>
            <a:endParaRPr b="0"/>
          </a:p>
        </p:txBody>
      </p:sp>
      <p:sp>
        <p:nvSpPr>
          <p:cNvPr id="355" name="Google Shape;355;p23"/>
          <p:cNvSpPr/>
          <p:nvPr/>
        </p:nvSpPr>
        <p:spPr>
          <a:xfrm>
            <a:off x="6038975" y="4647650"/>
            <a:ext cx="1280400" cy="4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3"/>
          <p:cNvPicPr preferRelativeResize="0"/>
          <p:nvPr/>
        </p:nvPicPr>
        <p:blipFill rotWithShape="1">
          <a:blip r:embed="rId3">
            <a:alphaModFix/>
          </a:blip>
          <a:srcRect b="0" l="4356" r="7281" t="0"/>
          <a:stretch/>
        </p:blipFill>
        <p:spPr>
          <a:xfrm>
            <a:off x="0" y="1418750"/>
            <a:ext cx="4401850" cy="250890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3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8" name="Google Shape;358;p23"/>
          <p:cNvPicPr preferRelativeResize="0"/>
          <p:nvPr/>
        </p:nvPicPr>
        <p:blipFill rotWithShape="1">
          <a:blip r:embed="rId4">
            <a:alphaModFix/>
          </a:blip>
          <a:srcRect b="-2135" l="-3864" r="-7817" t="-3050"/>
          <a:stretch/>
        </p:blipFill>
        <p:spPr>
          <a:xfrm>
            <a:off x="6461200" y="1500300"/>
            <a:ext cx="2682800" cy="232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3"/>
          <p:cNvPicPr preferRelativeResize="0"/>
          <p:nvPr/>
        </p:nvPicPr>
        <p:blipFill rotWithShape="1">
          <a:blip r:embed="rId5">
            <a:alphaModFix/>
          </a:blip>
          <a:srcRect b="0" l="2020" r="-2020" t="0"/>
          <a:stretch/>
        </p:blipFill>
        <p:spPr>
          <a:xfrm>
            <a:off x="4401850" y="1649475"/>
            <a:ext cx="2196326" cy="20474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3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4392613" y="4862680"/>
            <a:ext cx="35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0" spcFirstLastPara="1" rIns="83825" wrap="square" tIns="4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365750" y="0"/>
            <a:ext cx="83259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Objective Overview</a:t>
            </a:r>
            <a:endParaRPr b="0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365125" y="1248668"/>
            <a:ext cx="9144000" cy="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475" lIns="20950" spcFirstLastPara="1" rIns="20950" wrap="square" tIns="1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365750" y="1248675"/>
            <a:ext cx="7897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fast, accurate algorithm to estimate Response Amplitude Operators (RAOs)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all RAO values in a frequency spectrum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for wave direction in response determination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the need for detailed Computer Aided Design (CAD) Modelling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6038975" y="4647650"/>
            <a:ext cx="1280400" cy="4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2530575" y="4626900"/>
            <a:ext cx="666300" cy="51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0"/>
          </a:p>
        </p:txBody>
      </p:sp>
      <p:sp>
        <p:nvSpPr>
          <p:cNvPr id="366" name="Google Shape;366;p24"/>
          <p:cNvSpPr txBox="1"/>
          <p:nvPr>
            <p:ph idx="1" type="body"/>
          </p:nvPr>
        </p:nvSpPr>
        <p:spPr>
          <a:xfrm>
            <a:off x="374826" y="1233488"/>
            <a:ext cx="8316900" cy="3275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425450" lvl="0" marL="457200" rtl="0" algn="l">
              <a:spcBef>
                <a:spcPts val="1700"/>
              </a:spcBef>
              <a:spcAft>
                <a:spcPts val="0"/>
              </a:spcAft>
              <a:buSzPts val="31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Expand dataset to include more hullforms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–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Wigley Hull will be considered next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Continue refining the Neural Network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–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Consider other curve fitting equations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–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Split into 2 models: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▪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Combine Surge, Sway, Heave (linear displacement)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▪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Combine Roll, Pitch, Yaw (angular displacement)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Perform wave tank experiment to verify model accuracy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24"/>
          <p:cNvSpPr/>
          <p:nvPr/>
        </p:nvSpPr>
        <p:spPr>
          <a:xfrm>
            <a:off x="6038975" y="4647650"/>
            <a:ext cx="1280400" cy="4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24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25"/>
          <p:cNvSpPr txBox="1"/>
          <p:nvPr>
            <p:ph idx="1" type="body"/>
          </p:nvPr>
        </p:nvSpPr>
        <p:spPr>
          <a:xfrm>
            <a:off x="374826" y="1233488"/>
            <a:ext cx="8316900" cy="3275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425450" lvl="0" marL="457200" rtl="0" algn="l">
              <a:spcBef>
                <a:spcPts val="1700"/>
              </a:spcBef>
              <a:spcAft>
                <a:spcPts val="0"/>
              </a:spcAft>
              <a:buSzPts val="31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Training Data, Tensorflow Model and Functional Software are available on GitHub: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–"/>
            </a:pPr>
            <a:r>
              <a:rPr lang="en" sz="1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https://github.com/jafrizzell/RAO-Research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038975" y="4647650"/>
            <a:ext cx="1280400" cy="4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Appendices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26"/>
          <p:cNvSpPr txBox="1"/>
          <p:nvPr>
            <p:ph idx="1" type="body"/>
          </p:nvPr>
        </p:nvSpPr>
        <p:spPr>
          <a:xfrm>
            <a:off x="374826" y="1233488"/>
            <a:ext cx="8316900" cy="3275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Damped Spring Equation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0" name="Google Shape;3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00" y="1097912"/>
            <a:ext cx="8058400" cy="354657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7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Arctangent</a:t>
            </a: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 Equation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7" name="Google Shape;3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0750"/>
            <a:ext cx="8839199" cy="363013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8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Gaussian</a:t>
            </a: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 Equation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4" name="Google Shape;4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0750"/>
            <a:ext cx="8839202" cy="3695192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9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Software Outputs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1" name="Google Shape;4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438" y="1130075"/>
            <a:ext cx="6452524" cy="34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0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Proof-of-Concept Process</a:t>
            </a:r>
            <a:endParaRPr b="0"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374823" y="1233500"/>
            <a:ext cx="8316900" cy="3275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Simplify vessel dataset to series of box barges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Analyze the RAOs of each vessel in ANSYS AQWA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Develop and train a Deep Neural Network (DNN) on the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Create an interface to accept user inputs and provide predicted RAOs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6038975" y="4647650"/>
            <a:ext cx="1280400" cy="4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2530575" y="4626900"/>
            <a:ext cx="666300" cy="51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b="0"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374826" y="1233500"/>
            <a:ext cx="4154400" cy="3275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Parametric study of 142 box barges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Frequency-dependent response was evaluated in 6 degrees of freedom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Curve of general forms were f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it to the data for each degree of freedom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Parameters A, B, and C were used as training features for the DNN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5" name="Google Shape;75;p8"/>
          <p:cNvGraphicFramePr/>
          <p:nvPr/>
        </p:nvGraphicFramePr>
        <p:xfrm>
          <a:off x="45720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{AEF6FD2A-C5D8-4AF8-AC76-40F0B8F808CD}</a:tableStyleId>
              </a:tblPr>
              <a:tblGrid>
                <a:gridCol w="2130150"/>
                <a:gridCol w="213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- 25 meters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Beam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- 16 meters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Draft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0.15 - 1.23 meters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" name="Google Shape;76;p8"/>
          <p:cNvSpPr/>
          <p:nvPr/>
        </p:nvSpPr>
        <p:spPr>
          <a:xfrm>
            <a:off x="6038975" y="4647650"/>
            <a:ext cx="1280400" cy="4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8" name="Google Shape;78;p8"/>
          <p:cNvGraphicFramePr/>
          <p:nvPr/>
        </p:nvGraphicFramePr>
        <p:xfrm>
          <a:off x="789900" y="336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{AEF6FD2A-C5D8-4AF8-AC76-40F0B8F808CD}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f(x) = Ae</a:t>
                      </a:r>
                      <a:r>
                        <a:rPr baseline="30000" i="1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-Bx </a:t>
                      </a:r>
                      <a:r>
                        <a:rPr i="1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Cxe</a:t>
                      </a:r>
                      <a:r>
                        <a:rPr baseline="30000" i="1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-Bx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Surge, Sway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f(x) = A arctan(Bx+C) + 0.5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f(x) = Ae</a:t>
                      </a:r>
                      <a:r>
                        <a:rPr baseline="30000" i="1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-(x-B)^2/C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Roll, Pitch, Yaw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8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Data Collection - </a:t>
            </a: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Why choose those equations?</a:t>
            </a:r>
            <a:endParaRPr/>
          </a:p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374826" y="1233488"/>
            <a:ext cx="8316900" cy="3275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Needed to simplify the raw data into curves with minimal number of coefficient parameters.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Selected equations that naturally looked similar to the RAO curves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Because box barges were used, equations could be reused for multiple degrees of freedom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Other curves considered: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aseline="30000" lang="en" sz="1600"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-, 6</a:t>
            </a:r>
            <a:r>
              <a:rPr baseline="30000" lang="en" sz="16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 and 9</a:t>
            </a:r>
            <a:r>
              <a:rPr baseline="30000" lang="en" sz="16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-order polynomials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Issues: too many output parameters, RAO curves poorly fit to equations of these forms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6" name="Google Shape;86;p9"/>
          <p:cNvGraphicFramePr/>
          <p:nvPr/>
        </p:nvGraphicFramePr>
        <p:xfrm>
          <a:off x="952475" y="333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{AEF6FD2A-C5D8-4AF8-AC76-40F0B8F808CD}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(Surge)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 (Sway)</a:t>
                      </a:r>
                      <a:endParaRPr baseline="3000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 (Heave)</a:t>
                      </a:r>
                      <a:endParaRPr baseline="3000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RX (Roll)</a:t>
                      </a:r>
                      <a:endParaRPr baseline="3000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RY (Pitch)</a:t>
                      </a:r>
                      <a:endParaRPr baseline="3000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RZ (Yaw)</a:t>
                      </a:r>
                      <a:endParaRPr baseline="3000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R-Squared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9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Basic </a:t>
            </a:r>
            <a:r>
              <a:rPr b="0"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Architecture</a:t>
            </a:r>
            <a:endParaRPr b="0"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374826" y="1233500"/>
            <a:ext cx="4197300" cy="3275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27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Multiple inputs (x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… x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) are passed into the model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Each input is passed through each node on a hidden layer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Times New Roman"/>
              <a:buChar char="–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inputs are summed together with varying weights applied to each input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resulting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summation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from each node is passed as an input to each of the nodes in the next hidden layer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1017713"/>
            <a:ext cx="381000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 txBox="1"/>
          <p:nvPr/>
        </p:nvSpPr>
        <p:spPr>
          <a:xfrm>
            <a:off x="5181000" y="3884750"/>
            <a:ext cx="365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Credit: knime.com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6038975" y="4647650"/>
            <a:ext cx="1280400" cy="4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0"/>
          <p:cNvSpPr txBox="1"/>
          <p:nvPr/>
        </p:nvSpPr>
        <p:spPr>
          <a:xfrm>
            <a:off x="5076900" y="4196200"/>
            <a:ext cx="36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∑ f =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ω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ω</a:t>
            </a:r>
            <a:r>
              <a:rPr baseline="-25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… + ω</a:t>
            </a:r>
            <a:r>
              <a:rPr baseline="-25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0"/>
          <p:cNvCxnSpPr/>
          <p:nvPr/>
        </p:nvCxnSpPr>
        <p:spPr>
          <a:xfrm flipH="1">
            <a:off x="5306200" y="3530150"/>
            <a:ext cx="903000" cy="75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0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Architecture</a:t>
            </a:r>
            <a:endParaRPr b="0"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374826" y="1233500"/>
            <a:ext cx="4197300" cy="3275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Use Tensorflow with Keras API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4 vessel characteristics chosen as inputs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3 parameters (A, B, C) for all degrees of freedom set as outputs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4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Total of 18 outputs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7" name="Google Shape;107;p11"/>
          <p:cNvGraphicFramePr/>
          <p:nvPr/>
        </p:nvGraphicFramePr>
        <p:xfrm>
          <a:off x="45720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{AEF6FD2A-C5D8-4AF8-AC76-40F0B8F808CD}</a:tableStyleId>
              </a:tblPr>
              <a:tblGrid>
                <a:gridCol w="1860625"/>
                <a:gridCol w="239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→ 25 meters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Beam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→ 16 meters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Draft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 → 1.23 meters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Wave Heading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-180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→ 180° (45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° increments)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11"/>
          <p:cNvSpPr/>
          <p:nvPr/>
        </p:nvSpPr>
        <p:spPr>
          <a:xfrm>
            <a:off x="6038975" y="4647650"/>
            <a:ext cx="1280400" cy="4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Architecture - </a:t>
            </a: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b="0"/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374826" y="1233500"/>
            <a:ext cx="5015100" cy="3275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406400" lvl="0" marL="457200" rtl="0" algn="l">
              <a:spcBef>
                <a:spcPts val="17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Parametric evaluation of model architecture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Times New Roman"/>
              <a:buChar char="–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Evaluate Akaike Information Criteria (AIC) and R-Squared for each model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Highest Performing Model: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–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hidden layers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–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16.7 million trainable parameters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7" name="Google Shape;117;p12"/>
          <p:cNvGraphicFramePr/>
          <p:nvPr/>
        </p:nvGraphicFramePr>
        <p:xfrm>
          <a:off x="311700" y="310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{AEF6FD2A-C5D8-4AF8-AC76-40F0B8F808CD}</a:tableStyleId>
              </a:tblPr>
              <a:tblGrid>
                <a:gridCol w="809375"/>
                <a:gridCol w="1064050"/>
                <a:gridCol w="1064050"/>
                <a:gridCol w="1053250"/>
                <a:gridCol w="933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Layer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Hidden Layer 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Hidden Layer 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Hidden Layer 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 Layer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p12"/>
          <p:cNvSpPr txBox="1"/>
          <p:nvPr/>
        </p:nvSpPr>
        <p:spPr>
          <a:xfrm>
            <a:off x="311700" y="4106750"/>
            <a:ext cx="42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Selected Architecture Neuron Counts, detailed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6038975" y="4647650"/>
            <a:ext cx="1280400" cy="4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451475" y="4782575"/>
            <a:ext cx="202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27</a:t>
            </a:r>
            <a:r>
              <a:rPr baseline="30000" lang="en" sz="11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Offshore Symposium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125" y="1143100"/>
            <a:ext cx="2968526" cy="17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121" y="2927375"/>
            <a:ext cx="2968529" cy="1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2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Neural Network Architecture - Hyperparameters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374826" y="1233488"/>
            <a:ext cx="8316900" cy="3275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" name="Google Shape;130;p13"/>
          <p:cNvGraphicFramePr/>
          <p:nvPr/>
        </p:nvGraphicFramePr>
        <p:xfrm>
          <a:off x="952500" y="12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{AEF6FD2A-C5D8-4AF8-AC76-40F0B8F808CD}</a:tableStyleId>
              </a:tblPr>
              <a:tblGrid>
                <a:gridCol w="1979875"/>
                <a:gridCol w="5259125"/>
              </a:tblGrid>
              <a:tr h="3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Keras Adam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Rate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Dropout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20%, Between each hidden layer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Normalization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Batch Normalization between input and first hidden layer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Loss Type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Absolute Error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 Split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Duration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 Epochs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13"/>
          <p:cNvSpPr/>
          <p:nvPr/>
        </p:nvSpPr>
        <p:spPr>
          <a:xfrm>
            <a:off x="2538075" y="4686800"/>
            <a:ext cx="666300" cy="4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eee_presentation_template_tagline">
  <a:themeElements>
    <a:clrScheme name="IEEE Corporate">
      <a:dk1>
        <a:srgbClr val="000000"/>
      </a:dk1>
      <a:lt1>
        <a:srgbClr val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