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048652-C7FF-4193-ABBF-8FF58132405F}">
  <a:tblStyle styleId="{C5048652-C7FF-4193-ABBF-8FF5813240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878d13233_0_2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0878d13233_0_2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0878d13233_0_2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878d13233_0_1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0878d13233_0_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878d132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878d132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878d1323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878d1323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878d1323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878d1323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878d1323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878d1323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97f0c11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97f0c11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878d1323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878d1323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c0d5db4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c0d5db4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, No Content">
  <p:cSld name="Title Only, No Conten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2" type="sldNum"/>
          </p:nvPr>
        </p:nvSpPr>
        <p:spPr>
          <a:xfrm>
            <a:off x="4392613" y="4862680"/>
            <a:ext cx="358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0" spcFirstLastPara="1" rIns="83825" wrap="square" tIns="4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2126" y="4794304"/>
            <a:ext cx="1082390" cy="349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94304"/>
            <a:ext cx="349074" cy="34222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411700" y="4832695"/>
            <a:ext cx="29937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26</a:t>
            </a:r>
            <a:r>
              <a:rPr b="0" baseline="30000" i="0" lang="en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</a:t>
            </a:r>
            <a:r>
              <a:rPr b="0" i="0" lang="en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Offshore Symposium</a:t>
            </a:r>
            <a:endParaRPr b="0" i="1" sz="9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365760" y="101350"/>
            <a:ext cx="83259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50" lIns="20950" spcFirstLastPara="1" rIns="20950" wrap="square" tIns="209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374826" y="1233488"/>
            <a:ext cx="8316900" cy="3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20950" spcFirstLastPara="1" rIns="20950" wrap="square" tIns="20950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Char char="•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 Sans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54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400"/>
              <a:buFont typeface="Noto Sans Symbols"/>
              <a:buChar char="▪"/>
              <a:defRPr b="0" i="0" sz="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1801" y="4724180"/>
            <a:ext cx="919607" cy="4193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as A&amp;M University - Wikipedia" id="16" name="Google Shape;1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70175" y="4721201"/>
            <a:ext cx="422298" cy="422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Universal">
  <p:cSld name="Title Slide Universal"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/>
          <p:nvPr/>
        </p:nvSpPr>
        <p:spPr>
          <a:xfrm>
            <a:off x="1590" y="0"/>
            <a:ext cx="9142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1900" lIns="83825" spcFirstLastPara="1" rIns="83825" wrap="square" tIns="4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3" name="Google Shape;93;p12"/>
          <p:cNvSpPr txBox="1"/>
          <p:nvPr>
            <p:ph type="ctrTitle"/>
          </p:nvPr>
        </p:nvSpPr>
        <p:spPr>
          <a:xfrm>
            <a:off x="450912" y="2368377"/>
            <a:ext cx="79095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50" lIns="20950" spcFirstLastPara="1" rIns="20950" wrap="square" tIns="209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Verdana"/>
              <a:buNone/>
              <a:defRPr b="1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" type="subTitle"/>
          </p:nvPr>
        </p:nvSpPr>
        <p:spPr>
          <a:xfrm>
            <a:off x="450913" y="3124055"/>
            <a:ext cx="7909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20950" spcFirstLastPara="1" rIns="20950" wrap="square" tIns="209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 Sans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400"/>
              <a:buFont typeface="Noto Sans Symbols"/>
              <a:buChar char="▪"/>
              <a:defRPr b="0" i="0" sz="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2" type="body"/>
          </p:nvPr>
        </p:nvSpPr>
        <p:spPr>
          <a:xfrm>
            <a:off x="442206" y="3665592"/>
            <a:ext cx="7918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20950" spcFirstLastPara="1" rIns="20950" wrap="square" tIns="209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None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 Sans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54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400"/>
              <a:buFont typeface="Noto Sans Symbols"/>
              <a:buChar char="▪"/>
              <a:defRPr b="0" i="0" sz="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pic>
        <p:nvPicPr>
          <p:cNvPr descr="J:\Sai\Desktop\Desktop\SNAME Conf Stuff\Banner\iOS 8 Custom Underwater iPad Wallpaper HD.jpg" id="96" name="Google Shape;9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2051"/>
            <a:ext cx="9142411" cy="1537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206" y="105756"/>
            <a:ext cx="1810034" cy="13321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" name="Google Shape;98;p12"/>
          <p:cNvGrpSpPr/>
          <p:nvPr/>
        </p:nvGrpSpPr>
        <p:grpSpPr>
          <a:xfrm>
            <a:off x="2508250" y="245158"/>
            <a:ext cx="6489900" cy="871425"/>
            <a:chOff x="2298525" y="310099"/>
            <a:chExt cx="6489900" cy="1161900"/>
          </a:xfrm>
        </p:grpSpPr>
        <p:sp>
          <p:nvSpPr>
            <p:cNvPr id="99" name="Google Shape;99;p12"/>
            <p:cNvSpPr/>
            <p:nvPr/>
          </p:nvSpPr>
          <p:spPr>
            <a:xfrm>
              <a:off x="2301875" y="310099"/>
              <a:ext cx="5613300" cy="11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475" lIns="20950" spcFirstLastPara="1" rIns="20950" wrap="square" tIns="1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Verdana"/>
                <a:buNone/>
              </a:pPr>
              <a:r>
                <a:rPr b="1" i="0" lang="en" sz="17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The 26</a:t>
              </a:r>
              <a:r>
                <a:rPr b="1" baseline="30000" i="0" lang="en" sz="17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th</a:t>
              </a:r>
              <a:r>
                <a:rPr b="1" i="0" lang="en" sz="17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 Offshore Symposium</a:t>
              </a:r>
              <a:endParaRPr b="0" i="0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April 6 &amp; 7, 2021 </a:t>
              </a:r>
              <a:r>
                <a:rPr b="0" i="0" lang="en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|</a:t>
              </a:r>
              <a:r>
                <a:rPr b="0" i="0" lang="en" sz="1400" u="none" cap="none" strike="noStrike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 Virtual | Houston</a:t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10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Verdana"/>
                <a:buNone/>
              </a:pPr>
              <a:r>
                <a:rPr b="0" i="1" lang="en" sz="13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www.snamesymposium.com</a:t>
              </a:r>
              <a:endParaRPr b="0" i="1" sz="13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100" name="Google Shape;100;p12"/>
            <p:cNvCxnSpPr/>
            <p:nvPr/>
          </p:nvCxnSpPr>
          <p:spPr>
            <a:xfrm>
              <a:off x="2298525" y="1228728"/>
              <a:ext cx="6489900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</p:cxnSp>
      </p:grpSp>
      <p:pic>
        <p:nvPicPr>
          <p:cNvPr id="101" name="Google Shape;10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0563" y="1033790"/>
            <a:ext cx="1593919" cy="433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, No Content">
  <p:cSld name="Title Only, No Conte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4392613" y="4862680"/>
            <a:ext cx="358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0" spcFirstLastPara="1" rIns="83825" wrap="square" tIns="4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2126" y="4794304"/>
            <a:ext cx="1082390" cy="349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94304"/>
            <a:ext cx="349074" cy="34222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3"/>
          <p:cNvSpPr/>
          <p:nvPr/>
        </p:nvSpPr>
        <p:spPr>
          <a:xfrm>
            <a:off x="411700" y="4832695"/>
            <a:ext cx="29937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26</a:t>
            </a:r>
            <a:r>
              <a:rPr b="0" baseline="30000" i="0" lang="en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</a:t>
            </a:r>
            <a:r>
              <a:rPr b="0" i="0" lang="en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Offshore Symposium</a:t>
            </a:r>
            <a:endParaRPr b="0" i="1" sz="9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7" name="Google Shape;107;p13"/>
          <p:cNvSpPr txBox="1"/>
          <p:nvPr>
            <p:ph type="title"/>
          </p:nvPr>
        </p:nvSpPr>
        <p:spPr>
          <a:xfrm>
            <a:off x="365760" y="101350"/>
            <a:ext cx="83259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50" lIns="20950" spcFirstLastPara="1" rIns="20950" wrap="square" tIns="209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" type="body"/>
          </p:nvPr>
        </p:nvSpPr>
        <p:spPr>
          <a:xfrm>
            <a:off x="374826" y="1233488"/>
            <a:ext cx="8316900" cy="3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20950" spcFirstLastPara="1" rIns="20950" wrap="square" tIns="20950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Char char="•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 Sans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54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400"/>
              <a:buFont typeface="Noto Sans Symbols"/>
              <a:buChar char="▪"/>
              <a:defRPr b="0" i="0" sz="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pic>
        <p:nvPicPr>
          <p:cNvPr id="109" name="Google Shape;10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1801" y="4724180"/>
            <a:ext cx="919607" cy="4193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as A&amp;M University - Wikipedia" id="110" name="Google Shape;11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70175" y="4721201"/>
            <a:ext cx="422298" cy="422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ntent ">
  <p:cSld name="2 Content 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374826" y="1233488"/>
            <a:ext cx="4035600" cy="3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20950" spcFirstLastPara="1" rIns="20950" wrap="square" tIns="20950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Char char="•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 Sans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54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400"/>
              <a:buFont typeface="Noto Sans Symbols"/>
              <a:buChar char="▪"/>
              <a:defRPr b="0" i="0" sz="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3" name="Google Shape;113;p14"/>
          <p:cNvSpPr txBox="1"/>
          <p:nvPr>
            <p:ph idx="2" type="body"/>
          </p:nvPr>
        </p:nvSpPr>
        <p:spPr>
          <a:xfrm>
            <a:off x="4738864" y="1227498"/>
            <a:ext cx="3952800" cy="3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20950" spcFirstLastPara="1" rIns="20950" wrap="square" tIns="20950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Char char="•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 Sans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54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400"/>
              <a:buFont typeface="Noto Sans Symbols"/>
              <a:buChar char="▪"/>
              <a:defRPr b="0" i="0" sz="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365760" y="101350"/>
            <a:ext cx="83259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50" lIns="20950" spcFirstLastPara="1" rIns="20950" wrap="square" tIns="209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2" type="sldNum"/>
          </p:nvPr>
        </p:nvSpPr>
        <p:spPr>
          <a:xfrm>
            <a:off x="4380089" y="4862680"/>
            <a:ext cx="358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0" spcFirstLastPara="1" rIns="83825" wrap="square" tIns="4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" name="Google Shape;11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2126" y="4794304"/>
            <a:ext cx="1082390" cy="349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94304"/>
            <a:ext cx="349074" cy="34222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4"/>
          <p:cNvSpPr/>
          <p:nvPr/>
        </p:nvSpPr>
        <p:spPr>
          <a:xfrm>
            <a:off x="411700" y="4832695"/>
            <a:ext cx="29937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26</a:t>
            </a:r>
            <a:r>
              <a:rPr b="0" baseline="30000" i="0" lang="en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</a:t>
            </a:r>
            <a:r>
              <a:rPr b="0" i="0" lang="en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Offshore Symposium</a:t>
            </a:r>
            <a:endParaRPr b="0" i="1" sz="9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9" name="Google Shape;11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1801" y="4724180"/>
            <a:ext cx="919607" cy="4193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as A&amp;M University - Wikipedia" id="120" name="Google Shape;12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70175" y="4721201"/>
            <a:ext cx="422298" cy="422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ntent ">
  <p:cSld name="2 Content 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74826" y="1233488"/>
            <a:ext cx="4035600" cy="3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20950" spcFirstLastPara="1" rIns="20950" wrap="square" tIns="20950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Char char="•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 Sans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54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400"/>
              <a:buFont typeface="Noto Sans Symbols"/>
              <a:buChar char="▪"/>
              <a:defRPr b="0" i="0" sz="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4738864" y="1227498"/>
            <a:ext cx="3952800" cy="3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20950" spcFirstLastPara="1" rIns="20950" wrap="square" tIns="20950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Char char="•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 Sans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54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400"/>
              <a:buFont typeface="Noto Sans Symbols"/>
              <a:buChar char="▪"/>
              <a:defRPr b="0" i="0" sz="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365760" y="101350"/>
            <a:ext cx="83259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50" lIns="20950" spcFirstLastPara="1" rIns="20950" wrap="square" tIns="209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4380089" y="4862680"/>
            <a:ext cx="358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0" spcFirstLastPara="1" rIns="83825" wrap="square" tIns="4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2126" y="4794304"/>
            <a:ext cx="1082390" cy="349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94304"/>
            <a:ext cx="349074" cy="34222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411700" y="4832695"/>
            <a:ext cx="29937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26</a:t>
            </a:r>
            <a:r>
              <a:rPr b="0" baseline="30000" i="0" lang="en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</a:t>
            </a:r>
            <a:r>
              <a:rPr b="0" i="0" lang="en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Offshore Symposium</a:t>
            </a:r>
            <a:endParaRPr b="0" i="1" sz="9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1801" y="4724180"/>
            <a:ext cx="919607" cy="4193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as A&amp;M University - Wikipedia" id="26" name="Google Shape;2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70175" y="4721201"/>
            <a:ext cx="422298" cy="422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66890" y="1234440"/>
            <a:ext cx="40353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20950" spcFirstLastPara="1" rIns="20950" wrap="square" tIns="20950">
            <a:noAutofit/>
          </a:bodyPr>
          <a:lstStyle>
            <a:lvl1pPr indent="-228600" lvl="0" marL="457200" marR="0" rtl="0" algn="ctr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 Sans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400"/>
              <a:buFont typeface="Noto Sans Symbols"/>
              <a:buNone/>
              <a:defRPr b="1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Noto Sans Symbols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2" type="body"/>
          </p:nvPr>
        </p:nvSpPr>
        <p:spPr>
          <a:xfrm>
            <a:off x="4703763" y="1234440"/>
            <a:ext cx="39879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20950" spcFirstLastPara="1" rIns="20950" wrap="square" tIns="20950">
            <a:noAutofit/>
          </a:bodyPr>
          <a:lstStyle>
            <a:lvl1pPr indent="-228600" lvl="0" marL="457200" marR="0" rtl="0" algn="ctr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 Sans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400"/>
              <a:buFont typeface="Noto Sans Symbols"/>
              <a:buNone/>
              <a:defRPr b="1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Noto Sans Symbols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3" type="body"/>
          </p:nvPr>
        </p:nvSpPr>
        <p:spPr>
          <a:xfrm>
            <a:off x="357187" y="1994297"/>
            <a:ext cx="40449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20950" spcFirstLastPara="1" rIns="20950" wrap="square" tIns="20950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Char char="•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 Sans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54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400"/>
              <a:buFont typeface="Noto Sans Symbols"/>
              <a:buChar char="▪"/>
              <a:defRPr b="0" i="0" sz="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4" type="body"/>
          </p:nvPr>
        </p:nvSpPr>
        <p:spPr>
          <a:xfrm>
            <a:off x="4703763" y="1994297"/>
            <a:ext cx="39879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20950" spcFirstLastPara="1" rIns="20950" wrap="square" tIns="20950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Char char="•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 Sans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54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400"/>
              <a:buFont typeface="Noto Sans Symbols"/>
              <a:buChar char="▪"/>
              <a:defRPr b="0" i="0" sz="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365760" y="101350"/>
            <a:ext cx="83259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50" lIns="20950" spcFirstLastPara="1" rIns="20950" wrap="square" tIns="209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2126" y="4794304"/>
            <a:ext cx="1082390" cy="349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94304"/>
            <a:ext cx="349074" cy="34222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/>
          <p:nvPr/>
        </p:nvSpPr>
        <p:spPr>
          <a:xfrm>
            <a:off x="411700" y="4832695"/>
            <a:ext cx="29937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26</a:t>
            </a:r>
            <a:r>
              <a:rPr b="0" baseline="30000" i="0" lang="en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</a:t>
            </a:r>
            <a:r>
              <a:rPr b="0" i="0" lang="en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Offshore Symposium</a:t>
            </a:r>
            <a:endParaRPr b="0" i="1" sz="9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4392613" y="4862680"/>
            <a:ext cx="358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0" spcFirstLastPara="1" rIns="83825" wrap="square" tIns="4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1801" y="4724180"/>
            <a:ext cx="919607" cy="4193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as A&amp;M University - Wikipedia" id="38" name="Google Shape;3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70175" y="4721201"/>
            <a:ext cx="422298" cy="422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, 1 Content">
  <p:cSld name="Text, 1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idx="1" type="body"/>
          </p:nvPr>
        </p:nvSpPr>
        <p:spPr>
          <a:xfrm>
            <a:off x="4678539" y="1233488"/>
            <a:ext cx="4035600" cy="3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20950" spcFirstLastPara="1" rIns="20950" wrap="square" tIns="20950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Char char="•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 Sans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54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400"/>
              <a:buFont typeface="Noto Sans Symbols"/>
              <a:buChar char="▪"/>
              <a:defRPr b="0" i="0" sz="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>
            <a:off x="365760" y="101350"/>
            <a:ext cx="83259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50" lIns="20950" spcFirstLastPara="1" rIns="20950" wrap="square" tIns="209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2" name="Google Shape;42;p5"/>
          <p:cNvSpPr/>
          <p:nvPr>
            <p:ph idx="2" type="pic"/>
          </p:nvPr>
        </p:nvSpPr>
        <p:spPr>
          <a:xfrm>
            <a:off x="365125" y="1233488"/>
            <a:ext cx="3997500" cy="3275400"/>
          </a:xfrm>
          <a:prstGeom prst="rect">
            <a:avLst/>
          </a:prstGeom>
          <a:noFill/>
          <a:ln>
            <a:noFill/>
          </a:ln>
        </p:spPr>
      </p:sp>
      <p:pic>
        <p:nvPicPr>
          <p:cNvPr id="43" name="Google Shape;4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2126" y="4794304"/>
            <a:ext cx="1082390" cy="349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94304"/>
            <a:ext cx="349074" cy="34222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/>
          <p:nvPr/>
        </p:nvSpPr>
        <p:spPr>
          <a:xfrm>
            <a:off x="411700" y="4832695"/>
            <a:ext cx="29937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26</a:t>
            </a:r>
            <a:r>
              <a:rPr b="0" baseline="30000" i="0" lang="en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</a:t>
            </a:r>
            <a:r>
              <a:rPr b="0" i="0" lang="en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Offshore Symposium</a:t>
            </a:r>
            <a:endParaRPr b="0" i="1" sz="9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" name="Google Shape;46;p5"/>
          <p:cNvSpPr txBox="1"/>
          <p:nvPr/>
        </p:nvSpPr>
        <p:spPr>
          <a:xfrm>
            <a:off x="4392613" y="4862680"/>
            <a:ext cx="358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0" spcFirstLastPara="1" rIns="83825" wrap="square" tIns="4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1801" y="4724180"/>
            <a:ext cx="919607" cy="4193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as A&amp;M University - Wikipedia" id="48" name="Google Shape;4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70175" y="4721201"/>
            <a:ext cx="422298" cy="422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, 2 Content">
  <p:cSld name="Text, 2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" type="body"/>
          </p:nvPr>
        </p:nvSpPr>
        <p:spPr>
          <a:xfrm>
            <a:off x="390702" y="1233488"/>
            <a:ext cx="4035600" cy="3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20950" spcFirstLastPara="1" rIns="20950" wrap="square" tIns="20950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Char char="•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 Sans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54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400"/>
              <a:buFont typeface="Noto Sans Symbols"/>
              <a:buChar char="▪"/>
              <a:defRPr b="0" i="0" sz="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type="title"/>
          </p:nvPr>
        </p:nvSpPr>
        <p:spPr>
          <a:xfrm>
            <a:off x="365760" y="101350"/>
            <a:ext cx="83259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50" lIns="20950" spcFirstLastPara="1" rIns="20950" wrap="square" tIns="209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2" name="Google Shape;52;p6"/>
          <p:cNvSpPr/>
          <p:nvPr>
            <p:ph idx="2" type="pic"/>
          </p:nvPr>
        </p:nvSpPr>
        <p:spPr>
          <a:xfrm>
            <a:off x="4752975" y="1233488"/>
            <a:ext cx="3938700" cy="15579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6"/>
          <p:cNvSpPr/>
          <p:nvPr>
            <p:ph idx="3" type="pic"/>
          </p:nvPr>
        </p:nvSpPr>
        <p:spPr>
          <a:xfrm>
            <a:off x="4752975" y="2959254"/>
            <a:ext cx="3938700" cy="1554300"/>
          </a:xfrm>
          <a:prstGeom prst="rect">
            <a:avLst/>
          </a:prstGeom>
          <a:noFill/>
          <a:ln>
            <a:noFill/>
          </a:ln>
        </p:spPr>
      </p:sp>
      <p:pic>
        <p:nvPicPr>
          <p:cNvPr id="54" name="Google Shape;5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2126" y="4794304"/>
            <a:ext cx="1082390" cy="349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94304"/>
            <a:ext cx="349074" cy="34222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6"/>
          <p:cNvSpPr/>
          <p:nvPr/>
        </p:nvSpPr>
        <p:spPr>
          <a:xfrm>
            <a:off x="411700" y="4832695"/>
            <a:ext cx="29937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26</a:t>
            </a:r>
            <a:r>
              <a:rPr b="0" baseline="30000" i="0" lang="en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</a:t>
            </a:r>
            <a:r>
              <a:rPr b="0" i="0" lang="en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Offshore Symposium</a:t>
            </a:r>
            <a:endParaRPr b="0" i="1" sz="9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" name="Google Shape;57;p6"/>
          <p:cNvSpPr txBox="1"/>
          <p:nvPr/>
        </p:nvSpPr>
        <p:spPr>
          <a:xfrm>
            <a:off x="4392613" y="4862680"/>
            <a:ext cx="358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0" spcFirstLastPara="1" rIns="83825" wrap="square" tIns="4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8" name="Google Shape;5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1801" y="4724180"/>
            <a:ext cx="919607" cy="4193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as A&amp;M University - Wikipedia" id="59" name="Google Shape;5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70175" y="4721201"/>
            <a:ext cx="422298" cy="422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ontent">
  <p:cSld name="4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idx="1" type="body"/>
          </p:nvPr>
        </p:nvSpPr>
        <p:spPr>
          <a:xfrm>
            <a:off x="370988" y="1234440"/>
            <a:ext cx="39927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20950" spcFirstLastPara="1" rIns="20950" wrap="square" tIns="20950">
            <a:noAutofit/>
          </a:bodyPr>
          <a:lstStyle>
            <a:lvl1pPr indent="-3746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Verdana"/>
              <a:buChar char="•"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7F7F7F"/>
              </a:buClr>
              <a:buSzPts val="1700"/>
              <a:buFont typeface="Merriweather Sans"/>
              <a:buChar char="–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Noto Sans Symbols"/>
              <a:buChar char="▪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2" type="body"/>
          </p:nvPr>
        </p:nvSpPr>
        <p:spPr>
          <a:xfrm>
            <a:off x="4760290" y="1234440"/>
            <a:ext cx="39312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20950" spcFirstLastPara="1" rIns="20950" wrap="square" tIns="20950">
            <a:noAutofit/>
          </a:bodyPr>
          <a:lstStyle>
            <a:lvl1pPr indent="-3746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Verdana"/>
              <a:buChar char="•"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7F7F7F"/>
              </a:buClr>
              <a:buSzPts val="1700"/>
              <a:buFont typeface="Merriweather Sans"/>
              <a:buChar char="–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Noto Sans Symbols"/>
              <a:buChar char="▪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3" type="body"/>
          </p:nvPr>
        </p:nvSpPr>
        <p:spPr>
          <a:xfrm>
            <a:off x="348290" y="2940047"/>
            <a:ext cx="39927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20950" spcFirstLastPara="1" rIns="20950" wrap="square" tIns="20950">
            <a:noAutofit/>
          </a:bodyPr>
          <a:lstStyle>
            <a:lvl1pPr indent="-3746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Verdana"/>
              <a:buChar char="•"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7F7F7F"/>
              </a:buClr>
              <a:buSzPts val="1700"/>
              <a:buFont typeface="Merriweather Sans"/>
              <a:buChar char="–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Noto Sans Symbols"/>
              <a:buChar char="▪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4" type="body"/>
          </p:nvPr>
        </p:nvSpPr>
        <p:spPr>
          <a:xfrm>
            <a:off x="4737592" y="2940047"/>
            <a:ext cx="39540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20950" spcFirstLastPara="1" rIns="20950" wrap="square" tIns="20950">
            <a:noAutofit/>
          </a:bodyPr>
          <a:lstStyle>
            <a:lvl1pPr indent="-3746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Verdana"/>
              <a:buChar char="•"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7F7F7F"/>
              </a:buClr>
              <a:buSzPts val="1700"/>
              <a:buFont typeface="Merriweather Sans"/>
              <a:buChar char="–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Noto Sans Symbols"/>
              <a:buChar char="▪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type="title"/>
          </p:nvPr>
        </p:nvSpPr>
        <p:spPr>
          <a:xfrm>
            <a:off x="365760" y="101350"/>
            <a:ext cx="83259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50" lIns="20950" spcFirstLastPara="1" rIns="20950" wrap="square" tIns="209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Verdana"/>
              <a:buNone/>
              <a:defRPr b="1" i="0" sz="2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pic>
        <p:nvPicPr>
          <p:cNvPr id="66" name="Google Shape;6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2126" y="4794304"/>
            <a:ext cx="1082390" cy="349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94304"/>
            <a:ext cx="349074" cy="34222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7"/>
          <p:cNvSpPr/>
          <p:nvPr/>
        </p:nvSpPr>
        <p:spPr>
          <a:xfrm>
            <a:off x="411700" y="4832695"/>
            <a:ext cx="29937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26</a:t>
            </a:r>
            <a:r>
              <a:rPr b="0" baseline="30000" i="0" lang="en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</a:t>
            </a:r>
            <a:r>
              <a:rPr b="0" i="0" lang="en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Offshore Symposium</a:t>
            </a:r>
            <a:endParaRPr b="0" i="1" sz="9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" name="Google Shape;69;p7"/>
          <p:cNvSpPr txBox="1"/>
          <p:nvPr/>
        </p:nvSpPr>
        <p:spPr>
          <a:xfrm>
            <a:off x="4392613" y="4862680"/>
            <a:ext cx="358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0" spcFirstLastPara="1" rIns="83825" wrap="square" tIns="4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0" name="Google Shape;7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1801" y="4724180"/>
            <a:ext cx="919607" cy="4193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as A&amp;M University - Wikipedia" id="71" name="Google Shape;7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70175" y="4721201"/>
            <a:ext cx="422298" cy="422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>
            <a:off x="1589" y="0"/>
            <a:ext cx="9172500" cy="443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1900" lIns="83825" spcFirstLastPara="1" rIns="83825" wrap="square" tIns="4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4" name="Google Shape;7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2126" y="4794304"/>
            <a:ext cx="1082390" cy="349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94304"/>
            <a:ext cx="349074" cy="34222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8"/>
          <p:cNvSpPr/>
          <p:nvPr/>
        </p:nvSpPr>
        <p:spPr>
          <a:xfrm>
            <a:off x="411700" y="4832695"/>
            <a:ext cx="29937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26</a:t>
            </a:r>
            <a:r>
              <a:rPr b="0" baseline="30000" i="0" lang="en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</a:t>
            </a:r>
            <a:r>
              <a:rPr b="0" i="0" lang="en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Offshore Symposium</a:t>
            </a:r>
            <a:endParaRPr b="0" i="1" sz="9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7" name="Google Shape;77;p8"/>
          <p:cNvSpPr txBox="1"/>
          <p:nvPr/>
        </p:nvSpPr>
        <p:spPr>
          <a:xfrm>
            <a:off x="4392613" y="4862680"/>
            <a:ext cx="358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0" spcFirstLastPara="1" rIns="83825" wrap="square" tIns="4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8" name="Google Shape;7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1801" y="4724180"/>
            <a:ext cx="919607" cy="4193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as A&amp;M University - Wikipedia" id="79" name="Google Shape;7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70175" y="4721201"/>
            <a:ext cx="422298" cy="422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82" name="Google Shape;82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20950" lIns="20950" spcFirstLastPara="1" rIns="20950" wrap="square" tIns="20950">
            <a:noAutofit/>
          </a:bodyPr>
          <a:lstStyle>
            <a:lvl1pPr lvl="0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1900" lIns="0" spcFirstLastPara="1" rIns="83825" wrap="square" tIns="4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0950" lIns="20950" spcFirstLastPara="1" rIns="20950" wrap="square" tIns="20950">
            <a:noAutofit/>
          </a:bodyPr>
          <a:lstStyle>
            <a:lvl1pPr indent="-419100" lvl="0" marL="457200" rtl="0">
              <a:spcBef>
                <a:spcPts val="1700"/>
              </a:spcBef>
              <a:spcAft>
                <a:spcPts val="0"/>
              </a:spcAft>
              <a:buSzPts val="3000"/>
              <a:buChar char="•"/>
              <a:defRPr/>
            </a:lvl1pPr>
            <a:lvl2pPr indent="-342900" lvl="1" marL="914400" rtl="0"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254000" lvl="2" marL="1371600" rtl="0">
              <a:spcBef>
                <a:spcPts val="600"/>
              </a:spcBef>
              <a:spcAft>
                <a:spcPts val="0"/>
              </a:spcAft>
              <a:buSzPts val="400"/>
              <a:buChar char="▪"/>
              <a:defRPr/>
            </a:lvl3pPr>
            <a:lvl4pPr indent="-323850" lvl="3" marL="1828800" rtl="0">
              <a:spcBef>
                <a:spcPts val="600"/>
              </a:spcBef>
              <a:spcAft>
                <a:spcPts val="0"/>
              </a:spcAft>
              <a:buSzPts val="1500"/>
              <a:buChar char="–"/>
              <a:defRPr/>
            </a:lvl4pPr>
            <a:lvl5pPr indent="-323850" lvl="4" marL="2286000" rtl="0">
              <a:spcBef>
                <a:spcPts val="600"/>
              </a:spcBef>
              <a:spcAft>
                <a:spcPts val="0"/>
              </a:spcAft>
              <a:buSzPts val="1500"/>
              <a:buChar char="▪"/>
              <a:defRPr/>
            </a:lvl5pPr>
            <a:lvl6pPr indent="-342900" lvl="5" marL="27432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1900" lIns="0" spcFirstLastPara="1" rIns="83825" wrap="square" tIns="4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444500" y="4767263"/>
            <a:ext cx="358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0" spcFirstLastPara="1" rIns="83825" wrap="square" tIns="4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5125" y="1234679"/>
            <a:ext cx="8326500" cy="3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20950" spcFirstLastPara="1" rIns="20950" wrap="square" tIns="20950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Char char="•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 Sans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54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400"/>
              <a:buFont typeface="Noto Sans Symbols"/>
              <a:buChar char="▪"/>
              <a:defRPr b="0" i="0" sz="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444500" y="4767263"/>
            <a:ext cx="358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0" spcFirstLastPara="1" rIns="83825" wrap="square" tIns="4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>
            <a:off x="365125" y="1234679"/>
            <a:ext cx="8326500" cy="3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20950" spcFirstLastPara="1" rIns="20950" wrap="square" tIns="20950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Char char="•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 Sans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54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400"/>
              <a:buFont typeface="Noto Sans Symbols"/>
              <a:buChar char="▪"/>
              <a:defRPr b="0" i="0" sz="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  <p:sldLayoutId id="2147483658" r:id="rId3"/>
    <p:sldLayoutId id="2147483659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ürth Laboratory" id="126" name="Google Shape;12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0709" y="3289053"/>
            <a:ext cx="1723073" cy="172307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5"/>
          <p:cNvSpPr txBox="1"/>
          <p:nvPr>
            <p:ph type="ctrTitle"/>
          </p:nvPr>
        </p:nvSpPr>
        <p:spPr>
          <a:xfrm>
            <a:off x="548506" y="1638050"/>
            <a:ext cx="79968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0" spcFirstLastPara="1" rIns="0" wrap="square" tIns="4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Verdana"/>
              <a:buNone/>
            </a:pPr>
            <a:r>
              <a:rPr b="0" lang="en" sz="2900">
                <a:latin typeface="Times New Roman"/>
                <a:ea typeface="Times New Roman"/>
                <a:cs typeface="Times New Roman"/>
                <a:sym typeface="Times New Roman"/>
              </a:rPr>
              <a:t>Prediction of Vessel RAOs:</a:t>
            </a:r>
            <a:endParaRPr b="0"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2900">
                <a:latin typeface="Times New Roman"/>
                <a:ea typeface="Times New Roman"/>
                <a:cs typeface="Times New Roman"/>
                <a:sym typeface="Times New Roman"/>
              </a:rPr>
              <a:t>Applications of Deep Learning to Assist in Design</a:t>
            </a:r>
            <a:endParaRPr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5"/>
          <p:cNvSpPr txBox="1"/>
          <p:nvPr>
            <p:ph idx="2" type="body"/>
          </p:nvPr>
        </p:nvSpPr>
        <p:spPr>
          <a:xfrm>
            <a:off x="548500" y="3289050"/>
            <a:ext cx="79968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0" spcFirstLastPara="1" rIns="0" wrap="square" tIns="4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Texas A&amp;M University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9015" y="4176924"/>
            <a:ext cx="1945958" cy="8873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as A&amp;M University - Wikipedia" id="130" name="Google Shape;13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1300" y="4052155"/>
            <a:ext cx="1045845" cy="104584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5"/>
          <p:cNvSpPr txBox="1"/>
          <p:nvPr/>
        </p:nvSpPr>
        <p:spPr>
          <a:xfrm>
            <a:off x="3600700" y="4768900"/>
            <a:ext cx="1723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0475" lIns="20950" spcFirstLastPara="1" rIns="20950" wrap="square" tIns="104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/202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300"/>
          </a:p>
        </p:txBody>
      </p:sp>
      <p:sp>
        <p:nvSpPr>
          <p:cNvPr id="132" name="Google Shape;132;p15"/>
          <p:cNvSpPr txBox="1"/>
          <p:nvPr/>
        </p:nvSpPr>
        <p:spPr>
          <a:xfrm>
            <a:off x="548650" y="2665800"/>
            <a:ext cx="7996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James Frizzell 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│ Dr. Mirjam Furth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>
            <p:ph idx="12" type="sldNum"/>
          </p:nvPr>
        </p:nvSpPr>
        <p:spPr>
          <a:xfrm>
            <a:off x="4392613" y="4862680"/>
            <a:ext cx="358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0" spcFirstLastPara="1" rIns="83825" wrap="square" tIns="4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Verdan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16"/>
          <p:cNvSpPr txBox="1"/>
          <p:nvPr>
            <p:ph type="title"/>
          </p:nvPr>
        </p:nvSpPr>
        <p:spPr>
          <a:xfrm>
            <a:off x="365750" y="0"/>
            <a:ext cx="83259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50" lIns="20950" spcFirstLastPara="1" rIns="2095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>
                <a:latin typeface="Times New Roman"/>
                <a:ea typeface="Times New Roman"/>
                <a:cs typeface="Times New Roman"/>
                <a:sym typeface="Times New Roman"/>
              </a:rPr>
              <a:t>Objective Overview</a:t>
            </a:r>
            <a:endParaRPr b="0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365125" y="1248668"/>
            <a:ext cx="9144000" cy="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475" lIns="20950" spcFirstLastPara="1" rIns="20950" wrap="square" tIns="10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365750" y="1248675"/>
            <a:ext cx="7897200" cy="1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a fast, accurate algorithm to estimate Response Amplitude Operators (RAOs)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Avoid the need for detailed Computer Aided Design (CAD) Modelling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311700" y="0"/>
            <a:ext cx="8520600" cy="10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Proof-of-Concept Process</a:t>
            </a:r>
            <a:endParaRPr sz="2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0950" lIns="20950" spcFirstLastPara="1" rIns="20950" wrap="square" tIns="20950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Simplify vessel dataset to series of box barges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Analyze the RAOs of each vessel in ANSYS AQWA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Develop and train a Deep Neural Network (DNN) on the data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 sz="2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20950" lIns="20950" spcFirstLastPara="1" rIns="20950" wrap="square" tIns="2095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Parametric study of 214 box barges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Frequency-dependent response was evaluated in 6 degrees of freedom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Curve of the form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f(y) = Ae</a:t>
            </a:r>
            <a:r>
              <a:rPr baseline="30000" i="1" lang="en" sz="1600">
                <a:latin typeface="Times New Roman"/>
                <a:ea typeface="Times New Roman"/>
                <a:cs typeface="Times New Roman"/>
                <a:sym typeface="Times New Roman"/>
              </a:rPr>
              <a:t>-Bt </a:t>
            </a: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+ Cte</a:t>
            </a:r>
            <a:r>
              <a:rPr baseline="30000" i="1" lang="en" sz="1600">
                <a:latin typeface="Times New Roman"/>
                <a:ea typeface="Times New Roman"/>
                <a:cs typeface="Times New Roman"/>
                <a:sym typeface="Times New Roman"/>
              </a:rPr>
              <a:t>-Bt</a:t>
            </a:r>
            <a:endParaRPr baseline="30000" i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baseline="30000" i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fit to the data for each degree of freedom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Parameters A, B, and C were used as training features for the DNN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53" name="Google Shape;153;p18"/>
          <p:cNvGraphicFramePr/>
          <p:nvPr/>
        </p:nvGraphicFramePr>
        <p:xfrm>
          <a:off x="45720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{C5048652-C7FF-4193-ABBF-8FF58132405F}</a:tableStyleId>
              </a:tblPr>
              <a:tblGrid>
                <a:gridCol w="2130150"/>
                <a:gridCol w="2130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Length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0.3 - 25 meters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Beam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0.1 - 16 meters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Draft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0.033 - 1.23 meters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 Network Architecture</a:t>
            </a:r>
            <a:endParaRPr sz="2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20950" lIns="20950" spcFirstLastPara="1" rIns="20950" wrap="square" tIns="20950">
            <a:noAutofit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SzPts val="2700"/>
              <a:buFont typeface="Times New Roman"/>
              <a:buChar char="•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Multiple inputs (x1… x4) are passed into the model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Char char="•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Each input is passed through each node on a hidden layer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500"/>
              <a:buFont typeface="Times New Roman"/>
              <a:buChar char="–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The inputs are summed together with varying weights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Char char="•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The resulting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summation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from each node is passed as an input to each of the nodes in the next hidden layer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300" y="1017713"/>
            <a:ext cx="3810000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9"/>
          <p:cNvSpPr txBox="1"/>
          <p:nvPr/>
        </p:nvSpPr>
        <p:spPr>
          <a:xfrm>
            <a:off x="5181000" y="3884750"/>
            <a:ext cx="365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Credit: knime.com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 Network Architecture</a:t>
            </a:r>
            <a:endParaRPr sz="2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20950" lIns="20950" spcFirstLastPara="1" rIns="20950" wrap="square" tIns="20950">
            <a:noAutofit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SzPts val="2700"/>
              <a:buFont typeface="Times New Roman"/>
              <a:buChar char="•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Use Keras and TensorFlow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Char char="•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4 vessel characteristics chosen as inputs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Char char="•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3 parameters (A, B, C) for all degrees of freedom set as outputs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8" name="Google Shape;168;p20"/>
          <p:cNvGraphicFramePr/>
          <p:nvPr/>
        </p:nvGraphicFramePr>
        <p:xfrm>
          <a:off x="45720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{C5048652-C7FF-4193-ABBF-8FF58132405F}</a:tableStyleId>
              </a:tblPr>
              <a:tblGrid>
                <a:gridCol w="2130150"/>
                <a:gridCol w="2130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Length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0.3 - 25 meters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Beam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0.1 - 16 meters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Draft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0.033 - 1.23 meters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Wave Heading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0 - 180 degrees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9" name="Google Shape;169;p20"/>
          <p:cNvGraphicFramePr/>
          <p:nvPr/>
        </p:nvGraphicFramePr>
        <p:xfrm>
          <a:off x="311700" y="330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{C5048652-C7FF-4193-ABBF-8FF58132405F}</a:tableStyleId>
              </a:tblPr>
              <a:tblGrid>
                <a:gridCol w="1032450"/>
                <a:gridCol w="1357325"/>
                <a:gridCol w="1343550"/>
                <a:gridCol w="11910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 Layer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Hidden Layer 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Hidden Layer 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Output Layer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(,4)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(,256)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(,256)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(,18)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70" name="Google Shape;170;p20"/>
          <p:cNvPicPr preferRelativeResize="0"/>
          <p:nvPr/>
        </p:nvPicPr>
        <p:blipFill rotWithShape="1">
          <a:blip r:embed="rId3">
            <a:alphaModFix/>
          </a:blip>
          <a:srcRect b="2703" l="1500" r="1684" t="2085"/>
          <a:stretch/>
        </p:blipFill>
        <p:spPr>
          <a:xfrm>
            <a:off x="5330300" y="2781900"/>
            <a:ext cx="3442325" cy="203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Results</a:t>
            </a:r>
            <a:endParaRPr sz="2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0925"/>
            <a:ext cx="4260301" cy="319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90930"/>
            <a:ext cx="4260301" cy="319522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1"/>
          <p:cNvSpPr txBox="1"/>
          <p:nvPr/>
        </p:nvSpPr>
        <p:spPr>
          <a:xfrm>
            <a:off x="4572000" y="4292375"/>
            <a:ext cx="42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baseline="30000" lang="en"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=0.717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</a:t>
            </a:r>
            <a:r>
              <a:rPr lang="en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311700" y="1152475"/>
            <a:ext cx="2259900" cy="3416400"/>
          </a:xfrm>
          <a:prstGeom prst="rect">
            <a:avLst/>
          </a:prstGeom>
        </p:spPr>
        <p:txBody>
          <a:bodyPr anchorCtr="0" anchor="t" bIns="20950" lIns="20950" spcFirstLastPara="1" rIns="20950" wrap="square" tIns="20950">
            <a:noAutofit/>
          </a:bodyPr>
          <a:lstStyle/>
          <a:p>
            <a:pPr indent="-349250" lvl="0" marL="457200" rtl="0" algn="l">
              <a:spcBef>
                <a:spcPts val="170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Relative Percent Difference (RPD) used to avoid division by zero issues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Some RAOs have high RPD, but low raw error.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–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The raw error is more important in these cases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5" name="Google Shape;185;p22"/>
          <p:cNvPicPr preferRelativeResize="0"/>
          <p:nvPr/>
        </p:nvPicPr>
        <p:blipFill rotWithShape="1">
          <a:blip r:embed="rId3">
            <a:alphaModFix/>
          </a:blip>
          <a:srcRect b="0" l="6270" r="6270" t="0"/>
          <a:stretch/>
        </p:blipFill>
        <p:spPr>
          <a:xfrm>
            <a:off x="2571625" y="1152475"/>
            <a:ext cx="6260674" cy="387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2"/>
          <p:cNvSpPr txBox="1"/>
          <p:nvPr/>
        </p:nvSpPr>
        <p:spPr>
          <a:xfrm>
            <a:off x="2571600" y="1017600"/>
            <a:ext cx="6260700" cy="44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Barge Dimensions: 15.0 m Length, 10 m Beam, 0.867 m Draft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Wave Heading = 180° (Head seas)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Outro slide</a:t>
            </a:r>
            <a:endParaRPr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0950" lIns="20950" spcFirstLastPara="1" rIns="20950" wrap="square" tIns="20950">
            <a:noAutofit/>
          </a:bodyPr>
          <a:lstStyle/>
          <a:p>
            <a:pPr indent="-419100" lvl="0" marL="457200" rtl="0" algn="l">
              <a:spcBef>
                <a:spcPts val="1700"/>
              </a:spcBef>
              <a:spcAft>
                <a:spcPts val="0"/>
              </a:spcAft>
              <a:buSzPts val="3000"/>
              <a:buChar char="•"/>
            </a:pPr>
            <a:r>
              <a:rPr lang="en"/>
              <a:t>Future work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"/>
              <a:t>Error analysis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eee_presentation_template_tagline">
  <a:themeElements>
    <a:clrScheme name="IEEE Corporate">
      <a:dk1>
        <a:srgbClr val="000000"/>
      </a:dk1>
      <a:lt1>
        <a:srgbClr val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eee_presentation_template_tagline">
  <a:themeElements>
    <a:clrScheme name="IEEE Corporate">
      <a:dk1>
        <a:srgbClr val="000000"/>
      </a:dk1>
      <a:lt1>
        <a:srgbClr val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