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6" r:id="rId2"/>
    <p:sldId id="257" r:id="rId3"/>
    <p:sldId id="261" r:id="rId4"/>
    <p:sldId id="260" r:id="rId5"/>
    <p:sldId id="262" r:id="rId6"/>
    <p:sldId id="267" r:id="rId7"/>
    <p:sldId id="268" r:id="rId8"/>
    <p:sldId id="266"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8B8B"/>
    <a:srgbClr val="DE5959"/>
    <a:srgbClr val="BA2224"/>
    <a:srgbClr val="D45C11"/>
    <a:srgbClr val="242307"/>
    <a:srgbClr val="302F0A"/>
    <a:srgbClr val="E6DB10"/>
    <a:srgbClr val="C7C920"/>
    <a:srgbClr val="F3FCD2"/>
    <a:srgbClr val="E8C2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4" autoAdjust="0"/>
    <p:restoredTop sz="92564" autoAdjust="0"/>
  </p:normalViewPr>
  <p:slideViewPr>
    <p:cSldViewPr snapToGrid="0">
      <p:cViewPr varScale="1">
        <p:scale>
          <a:sx n="86" d="100"/>
          <a:sy n="86" d="100"/>
        </p:scale>
        <p:origin x="893" y="48"/>
      </p:cViewPr>
      <p:guideLst>
        <p:guide orient="horz" pos="2160"/>
        <p:guide pos="3840"/>
      </p:guideLst>
    </p:cSldViewPr>
  </p:slideViewPr>
  <p:notesTextViewPr>
    <p:cViewPr>
      <p:scale>
        <a:sx n="1" d="1"/>
        <a:sy n="1" d="1"/>
      </p:scale>
      <p:origin x="0" y="-413"/>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leta Fanta" userId="414279cd10b1d466" providerId="LiveId" clId="{8F71183D-05AA-4A64-9739-F7709E854543}"/>
    <pc:docChg chg="modSld">
      <pc:chgData name="Jaleta Fanta" userId="414279cd10b1d466" providerId="LiveId" clId="{8F71183D-05AA-4A64-9739-F7709E854543}" dt="2022-10-15T22:16:54.969" v="2" actId="1076"/>
      <pc:docMkLst>
        <pc:docMk/>
      </pc:docMkLst>
      <pc:sldChg chg="modSp mod">
        <pc:chgData name="Jaleta Fanta" userId="414279cd10b1d466" providerId="LiveId" clId="{8F71183D-05AA-4A64-9739-F7709E854543}" dt="2022-10-15T22:16:54.969" v="2" actId="1076"/>
        <pc:sldMkLst>
          <pc:docMk/>
          <pc:sldMk cId="1542037888" sldId="257"/>
        </pc:sldMkLst>
        <pc:picChg chg="mod">
          <ac:chgData name="Jaleta Fanta" userId="414279cd10b1d466" providerId="LiveId" clId="{8F71183D-05AA-4A64-9739-F7709E854543}" dt="2022-10-15T21:53:11.517" v="0" actId="1076"/>
          <ac:picMkLst>
            <pc:docMk/>
            <pc:sldMk cId="1542037888" sldId="257"/>
            <ac:picMk id="2" creationId="{83ACBDC1-ABF4-1AAA-E5D6-20AEED292870}"/>
          </ac:picMkLst>
        </pc:picChg>
        <pc:picChg chg="mod">
          <ac:chgData name="Jaleta Fanta" userId="414279cd10b1d466" providerId="LiveId" clId="{8F71183D-05AA-4A64-9739-F7709E854543}" dt="2022-10-15T22:16:54.969" v="2" actId="1076"/>
          <ac:picMkLst>
            <pc:docMk/>
            <pc:sldMk cId="1542037888" sldId="257"/>
            <ac:picMk id="6" creationId="{B45A9676-FF10-AA00-F115-4BDB7ACB083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2B2F1-BE8B-48FA-AFC4-DBB7DA8BD4BD}" type="datetimeFigureOut">
              <a:t>10/15/2022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428F5-A8E5-488C-A4BC-1297C0A4CC9B}" type="slidenum">
              <a:t>‹#›</a:t>
            </a:fld>
            <a:endParaRPr lang="en-US"/>
          </a:p>
        </p:txBody>
      </p:sp>
    </p:spTree>
    <p:extLst>
      <p:ext uri="{BB962C8B-B14F-4D97-AF65-F5344CB8AC3E}">
        <p14:creationId xmlns:p14="http://schemas.microsoft.com/office/powerpoint/2010/main" val="3617448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1 - This is the common header of all the pages it has the symbol in the middle and the pages Home, Our Story, Menu, Reservation, Order Now, and Contact Us pages.</a:t>
            </a:r>
          </a:p>
          <a:p>
            <a:r>
              <a:rPr lang="en-US" dirty="0">
                <a:cs typeface="Calibri"/>
              </a:rPr>
              <a:t>2 - This button has a selected feel (pages button in the header changes to red whenever client is on the page). This is the "Home" button that has this page linked to it </a:t>
            </a:r>
          </a:p>
          <a:p>
            <a:r>
              <a:rPr lang="en-US" dirty="0">
                <a:cs typeface="Calibri"/>
              </a:rPr>
              <a:t>3, 4, 6, 7, 8 - The next button is "Out Story", "Menu", "Reservation", "Order Now", "Contact Us" that has its respective page linked to it.</a:t>
            </a:r>
          </a:p>
          <a:p>
            <a:r>
              <a:rPr lang="en-US" dirty="0">
                <a:cs typeface="Calibri"/>
              </a:rPr>
              <a:t>5 - The logo is also going to be on all the pages (It will be linked to this page as a way to go to the homepage as well)</a:t>
            </a:r>
          </a:p>
          <a:p>
            <a:r>
              <a:rPr lang="en-US" dirty="0">
                <a:cs typeface="Calibri"/>
              </a:rPr>
              <a:t>9 - This is the central image of the website. Since the restaurant is famous  for making Kebabs it is the central image of the home page.</a:t>
            </a:r>
          </a:p>
          <a:p>
            <a:r>
              <a:rPr lang="en-US" dirty="0">
                <a:cs typeface="Calibri"/>
              </a:rPr>
              <a:t>10 - These logos will be linked to their respective social media pages that will take the client there.</a:t>
            </a:r>
          </a:p>
          <a:p>
            <a:r>
              <a:rPr lang="en-US" dirty="0">
                <a:cs typeface="Calibri"/>
              </a:rPr>
              <a:t>11 - When scrolling down after the logo, we have the famous reviews of the restaurant by important critiques for the sake of promotion and client assurance. </a:t>
            </a:r>
          </a:p>
          <a:p>
            <a:r>
              <a:rPr lang="en-US" dirty="0">
                <a:cs typeface="Calibri"/>
              </a:rPr>
              <a:t>12 - This is just a side bar that promotes their logo "The Best Kabab's in Town" </a:t>
            </a:r>
          </a:p>
          <a:p>
            <a:endParaRPr lang="en-US" dirty="0">
              <a:cs typeface="Calibri"/>
            </a:endParaRPr>
          </a:p>
        </p:txBody>
      </p:sp>
      <p:sp>
        <p:nvSpPr>
          <p:cNvPr id="4" name="Slide Number Placeholder 3"/>
          <p:cNvSpPr>
            <a:spLocks noGrp="1"/>
          </p:cNvSpPr>
          <p:nvPr>
            <p:ph type="sldNum" sz="quarter" idx="5"/>
          </p:nvPr>
        </p:nvSpPr>
        <p:spPr/>
        <p:txBody>
          <a:bodyPr/>
          <a:lstStyle/>
          <a:p>
            <a:fld id="{132428F5-A8E5-488C-A4BC-1297C0A4CC9B}" type="slidenum">
              <a:t>2</a:t>
            </a:fld>
            <a:endParaRPr lang="en-US"/>
          </a:p>
        </p:txBody>
      </p:sp>
    </p:spTree>
    <p:extLst>
      <p:ext uri="{BB962C8B-B14F-4D97-AF65-F5344CB8AC3E}">
        <p14:creationId xmlns:p14="http://schemas.microsoft.com/office/powerpoint/2010/main" val="438374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This is the common header of all the pages it has the symbol in the middle and the pages Home, Our Story, Menu, Reservation, Order Now, and Contact Us pages.</a:t>
            </a:r>
          </a:p>
          <a:p>
            <a:r>
              <a:rPr lang="en-US" dirty="0">
                <a:cs typeface="Calibri"/>
              </a:rPr>
              <a:t>2 - This is the image of the owner that we took pictures of.</a:t>
            </a:r>
          </a:p>
          <a:p>
            <a:r>
              <a:rPr lang="en-US" dirty="0">
                <a:cs typeface="Calibri"/>
              </a:rPr>
              <a:t>3 - This section contains about where Sarbest is from and how he founded the restaurant (header + text). </a:t>
            </a:r>
          </a:p>
          <a:p>
            <a:r>
              <a:rPr lang="en-US" dirty="0">
                <a:cs typeface="Calibri"/>
              </a:rPr>
              <a:t>4 - The mission statement is located beneath the story of Sarbest </a:t>
            </a:r>
            <a:r>
              <a:rPr lang="en-US" dirty="0"/>
              <a:t>(header + text).</a:t>
            </a:r>
            <a:endParaRPr lang="en-US" dirty="0">
              <a:cs typeface="Calibri"/>
            </a:endParaRPr>
          </a:p>
          <a:p>
            <a:r>
              <a:rPr lang="en-US" dirty="0">
                <a:cs typeface="Calibri"/>
              </a:rPr>
              <a:t>5 - This section contains a rate us page that has logos and are linked to their respected websites.   </a:t>
            </a:r>
          </a:p>
          <a:p>
            <a:r>
              <a:rPr lang="en-US" dirty="0">
                <a:cs typeface="Calibri"/>
              </a:rPr>
              <a:t>6 -  This is just an image that we took a picture of while Sarbest is serving a customer.  </a:t>
            </a:r>
          </a:p>
        </p:txBody>
      </p:sp>
      <p:sp>
        <p:nvSpPr>
          <p:cNvPr id="4" name="Slide Number Placeholder 3"/>
          <p:cNvSpPr>
            <a:spLocks noGrp="1"/>
          </p:cNvSpPr>
          <p:nvPr>
            <p:ph type="sldNum" sz="quarter" idx="5"/>
          </p:nvPr>
        </p:nvSpPr>
        <p:spPr/>
        <p:txBody>
          <a:bodyPr/>
          <a:lstStyle/>
          <a:p>
            <a:fld id="{132428F5-A8E5-488C-A4BC-1297C0A4CC9B}" type="slidenum">
              <a:t>3</a:t>
            </a:fld>
            <a:endParaRPr lang="en-US"/>
          </a:p>
        </p:txBody>
      </p:sp>
    </p:spTree>
    <p:extLst>
      <p:ext uri="{BB962C8B-B14F-4D97-AF65-F5344CB8AC3E}">
        <p14:creationId xmlns:p14="http://schemas.microsoft.com/office/powerpoint/2010/main" val="3760704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This is the common header of all the pages it has the symbol in the middle and the pages Home, Our Story, Menu, Reservation, Order Now, and Contact Us pages.</a:t>
            </a:r>
          </a:p>
          <a:p>
            <a:r>
              <a:rPr lang="en-US" dirty="0">
                <a:cs typeface="Calibri"/>
              </a:rPr>
              <a:t>2, 3, 4, 5, 6, 7 – This are images with their headers that have links that go into their respective pages with their products under it.</a:t>
            </a:r>
          </a:p>
          <a:p>
            <a:r>
              <a:rPr lang="en-US" b="1" u="sng" dirty="0">
                <a:cs typeface="Calibri"/>
              </a:rPr>
              <a:t>NB</a:t>
            </a:r>
            <a:r>
              <a:rPr lang="en-US" b="1" dirty="0">
                <a:cs typeface="Calibri"/>
              </a:rPr>
              <a:t>:</a:t>
            </a:r>
            <a:r>
              <a:rPr lang="en-US" dirty="0">
                <a:cs typeface="Calibri"/>
              </a:rPr>
              <a:t> We couldn’t not make separate page designs for these right now since we didn't acquire all the images for all the foods.</a:t>
            </a:r>
            <a:endParaRPr lang="en-US" dirty="0"/>
          </a:p>
          <a:p>
            <a:r>
              <a:rPr lang="en-US" b="1" dirty="0"/>
              <a:t>2. Meat with Rice</a:t>
            </a:r>
            <a:r>
              <a:rPr lang="en-US" dirty="0"/>
              <a:t>: Ground beef Kebab, Chicken Tikka, Beef kebab with beef tikka, Lamb kebab with lamb tikka, Beef tikka, Chicken shawarma with rice, Chicken tikka beef kebab mix, Chicken tikka with  lamb mix</a:t>
            </a:r>
            <a:endParaRPr lang="en-US" dirty="0">
              <a:cs typeface="Calibri"/>
            </a:endParaRPr>
          </a:p>
          <a:p>
            <a:r>
              <a:rPr lang="en-US" b="1" dirty="0">
                <a:cs typeface="Calibri"/>
              </a:rPr>
              <a:t>3. Stews and Salads:</a:t>
            </a:r>
            <a:r>
              <a:rPr lang="en-US" dirty="0">
                <a:cs typeface="Calibri"/>
              </a:rPr>
              <a:t>  </a:t>
            </a:r>
            <a:r>
              <a:rPr lang="en-US" dirty="0"/>
              <a:t>Lamb kebab salad, Chicken tikka salad, Steak salads, Lamb stew</a:t>
            </a:r>
            <a:endParaRPr lang="en-US" dirty="0">
              <a:cs typeface="Calibri"/>
            </a:endParaRPr>
          </a:p>
          <a:p>
            <a:r>
              <a:rPr lang="en-US" b="1" dirty="0">
                <a:cs typeface="Calibri"/>
              </a:rPr>
              <a:t>4. Meals: </a:t>
            </a:r>
            <a:r>
              <a:rPr lang="en-US" dirty="0"/>
              <a:t>10 pc falafel meal with fries, Mixed plate meal for 2</a:t>
            </a:r>
            <a:endParaRPr lang="en-US" dirty="0">
              <a:cs typeface="Calibri"/>
            </a:endParaRPr>
          </a:p>
          <a:p>
            <a:r>
              <a:rPr lang="en-US" b="1" dirty="0">
                <a:cs typeface="Calibri"/>
              </a:rPr>
              <a:t>5. Sandwiches: </a:t>
            </a:r>
            <a:r>
              <a:rPr lang="en-US" dirty="0"/>
              <a:t>Falafel sandwich with fries, Shawarma sandwich with fries, Chicken shawarma sandwich with fries, Chicken wrap with fries, Steak with Fries, Hummus with naan</a:t>
            </a:r>
            <a:endParaRPr lang="en-US" dirty="0">
              <a:cs typeface="Calibri"/>
            </a:endParaRPr>
          </a:p>
          <a:p>
            <a:r>
              <a:rPr lang="en-US" b="1" dirty="0">
                <a:cs typeface="Calibri"/>
              </a:rPr>
              <a:t>6. Sides: </a:t>
            </a:r>
            <a:r>
              <a:rPr lang="en-US" dirty="0"/>
              <a:t>Naan, Baklava, Fries</a:t>
            </a:r>
            <a:endParaRPr lang="en-US" dirty="0">
              <a:cs typeface="Calibri"/>
            </a:endParaRPr>
          </a:p>
          <a:p>
            <a:r>
              <a:rPr lang="en-US" b="1" dirty="0">
                <a:cs typeface="Calibri"/>
              </a:rPr>
              <a:t>7. Drinks: </a:t>
            </a:r>
            <a:r>
              <a:rPr lang="en-US" dirty="0">
                <a:cs typeface="Calibri"/>
              </a:rPr>
              <a:t>Tea and Sodas.</a:t>
            </a: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32428F5-A8E5-488C-A4BC-1297C0A4CC9B}" type="slidenum">
              <a:t>4</a:t>
            </a:fld>
            <a:endParaRPr lang="en-US"/>
          </a:p>
        </p:txBody>
      </p:sp>
    </p:spTree>
    <p:extLst>
      <p:ext uri="{BB962C8B-B14F-4D97-AF65-F5344CB8AC3E}">
        <p14:creationId xmlns:p14="http://schemas.microsoft.com/office/powerpoint/2010/main" val="3576289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This is the common header of all the pages it has the symbol in the middle and the pages Home, Our Story, Menu, Reservation, Order Now, and Contact Us pages.</a:t>
            </a:r>
          </a:p>
          <a:p>
            <a:r>
              <a:rPr lang="en-US" dirty="0">
                <a:cs typeface="Calibri"/>
              </a:rPr>
              <a:t>2 - This is an image of the interior of the restaurant that we took ourselves.</a:t>
            </a:r>
          </a:p>
          <a:p>
            <a:r>
              <a:rPr lang="en-US" dirty="0">
                <a:cs typeface="Calibri"/>
              </a:rPr>
              <a:t>3 - This section mentions their hours of operation (</a:t>
            </a:r>
            <a:r>
              <a:rPr lang="en-US" dirty="0"/>
              <a:t>header + text).</a:t>
            </a:r>
            <a:endParaRPr lang="en-US" dirty="0">
              <a:cs typeface="Calibri"/>
            </a:endParaRPr>
          </a:p>
          <a:p>
            <a:r>
              <a:rPr lang="en-US" dirty="0">
                <a:cs typeface="Calibri"/>
              </a:rPr>
              <a:t>4 - This header introduces the reservation form of the website.</a:t>
            </a:r>
            <a:endParaRPr lang="en-US" dirty="0"/>
          </a:p>
          <a:p>
            <a:r>
              <a:rPr lang="en-US" dirty="0">
                <a:cs typeface="Calibri"/>
              </a:rPr>
              <a:t>5 - This is the first row of the table that has a calendar synced in that will assist the client in picking the desired date.</a:t>
            </a:r>
          </a:p>
          <a:p>
            <a:r>
              <a:rPr lang="en-US" dirty="0"/>
              <a:t>6 - This is the second row of the table that has a time synced in that will assist the client in picking the desired time on the specified date.</a:t>
            </a:r>
            <a:endParaRPr lang="en-US" dirty="0">
              <a:cs typeface="Calibri"/>
            </a:endParaRPr>
          </a:p>
          <a:p>
            <a:r>
              <a:rPr lang="en-US" dirty="0"/>
              <a:t>7 - his is the third column of the table that will assist the client in picking the number of people attending the event.</a:t>
            </a:r>
            <a:endParaRPr lang="en-US" dirty="0">
              <a:cs typeface="Calibri"/>
            </a:endParaRPr>
          </a:p>
          <a:p>
            <a:r>
              <a:rPr lang="en-US" dirty="0">
                <a:cs typeface="Calibri"/>
              </a:rPr>
              <a:t>8 - This button will take you to the next java script where the customer reviews and confirms his reservation by name and phone number.</a:t>
            </a:r>
          </a:p>
          <a:p>
            <a:r>
              <a:rPr lang="en-US" dirty="0"/>
              <a:t>9 - This section mentions the address and phone number of the restaurant (header + text).</a:t>
            </a:r>
            <a:endParaRPr lang="en-US" dirty="0">
              <a:cs typeface="Calibri"/>
            </a:endParaRPr>
          </a:p>
          <a:p>
            <a:r>
              <a:rPr lang="en-US" dirty="0">
                <a:cs typeface="Calibri"/>
              </a:rPr>
              <a:t>10 – The last header "Find us" has the image of a google map of the restaurant and is also linked to the google website that has the location. </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32428F5-A8E5-488C-A4BC-1297C0A4CC9B}" type="slidenum">
              <a:t>5</a:t>
            </a:fld>
            <a:endParaRPr lang="en-US"/>
          </a:p>
        </p:txBody>
      </p:sp>
    </p:spTree>
    <p:extLst>
      <p:ext uri="{BB962C8B-B14F-4D97-AF65-F5344CB8AC3E}">
        <p14:creationId xmlns:p14="http://schemas.microsoft.com/office/powerpoint/2010/main" val="1350139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This is the common header of all the pages it has the symbol in the middle and the pages Home, Our Story, Menu, Reservation, Order Now, and Contact Us pages.</a:t>
            </a:r>
          </a:p>
          <a:p>
            <a:r>
              <a:rPr lang="en-US" dirty="0">
                <a:cs typeface="Calibri"/>
              </a:rPr>
              <a:t>2 - This an option box whether the user can either choose delivery or pickup buttons</a:t>
            </a:r>
          </a:p>
          <a:p>
            <a:r>
              <a:rPr lang="en-US" dirty="0">
                <a:cs typeface="Calibri"/>
              </a:rPr>
              <a:t>3 - Text field which accepts address of the user and the apartment or the suite number</a:t>
            </a:r>
          </a:p>
          <a:p>
            <a:r>
              <a:rPr lang="en-US" dirty="0">
                <a:cs typeface="Calibri"/>
              </a:rPr>
              <a:t>4 - It's a drop box which the user chooses the date and time.</a:t>
            </a:r>
          </a:p>
          <a:p>
            <a:r>
              <a:rPr lang="en-US" dirty="0">
                <a:cs typeface="Calibri"/>
              </a:rPr>
              <a:t>5 - Place order button that takes you to the food listing page so a client can choose food to order. </a:t>
            </a:r>
          </a:p>
        </p:txBody>
      </p:sp>
      <p:sp>
        <p:nvSpPr>
          <p:cNvPr id="4" name="Slide Number Placeholder 3"/>
          <p:cNvSpPr>
            <a:spLocks noGrp="1"/>
          </p:cNvSpPr>
          <p:nvPr>
            <p:ph type="sldNum" sz="quarter" idx="5"/>
          </p:nvPr>
        </p:nvSpPr>
        <p:spPr/>
        <p:txBody>
          <a:bodyPr/>
          <a:lstStyle/>
          <a:p>
            <a:fld id="{132428F5-A8E5-488C-A4BC-1297C0A4CC9B}" type="slidenum">
              <a:t>6</a:t>
            </a:fld>
            <a:endParaRPr lang="en-US"/>
          </a:p>
        </p:txBody>
      </p:sp>
    </p:spTree>
    <p:extLst>
      <p:ext uri="{BB962C8B-B14F-4D97-AF65-F5344CB8AC3E}">
        <p14:creationId xmlns:p14="http://schemas.microsoft.com/office/powerpoint/2010/main" val="2970410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This is the common header of all the pages it has the symbol in the middle and the pages Home, Our Story, Menu, Reservation, Order Now, and Contact Us pages.</a:t>
            </a:r>
          </a:p>
          <a:p>
            <a:r>
              <a:rPr lang="en-US" dirty="0"/>
              <a:t>2 - It's a drop box which the user chooses the date and time of pickup</a:t>
            </a:r>
            <a:endParaRPr lang="en-US" dirty="0">
              <a:cs typeface="Calibri"/>
            </a:endParaRPr>
          </a:p>
          <a:p>
            <a:r>
              <a:rPr lang="en-US" dirty="0"/>
              <a:t>3 - Place order button that takes you to the food listing page so a client can choose food to order.</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32428F5-A8E5-488C-A4BC-1297C0A4CC9B}" type="slidenum">
              <a:t>7</a:t>
            </a:fld>
            <a:endParaRPr lang="en-US"/>
          </a:p>
        </p:txBody>
      </p:sp>
    </p:spTree>
    <p:extLst>
      <p:ext uri="{BB962C8B-B14F-4D97-AF65-F5344CB8AC3E}">
        <p14:creationId xmlns:p14="http://schemas.microsoft.com/office/powerpoint/2010/main" val="1449611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This is the common header of all the pages it has the symbol in the middle and the pages Home, Our Story, Menu, Reservation, Order Now, and Contact Us pages.</a:t>
            </a:r>
          </a:p>
          <a:p>
            <a:r>
              <a:rPr lang="en-US" dirty="0">
                <a:cs typeface="Calibri"/>
              </a:rPr>
              <a:t>2 - It’s the contact form which stores the data of the customer </a:t>
            </a:r>
          </a:p>
          <a:p>
            <a:r>
              <a:rPr lang="en-US" dirty="0">
                <a:cs typeface="Calibri"/>
              </a:rPr>
              <a:t>3 - It is for of Name, Email &amp; Phone which is use Text Field for each of them respectively. </a:t>
            </a:r>
          </a:p>
          <a:p>
            <a:r>
              <a:rPr lang="en-US" dirty="0">
                <a:cs typeface="Calibri"/>
              </a:rPr>
              <a:t>4 - It's a radio button which make them choose that whether they are the previous customer or not. </a:t>
            </a:r>
          </a:p>
          <a:p>
            <a:r>
              <a:rPr lang="en-US" dirty="0">
                <a:cs typeface="Calibri"/>
              </a:rPr>
              <a:t>5 - It's Text Areas which is used to store the message from the customer. </a:t>
            </a:r>
          </a:p>
          <a:p>
            <a:r>
              <a:rPr lang="en-US" dirty="0">
                <a:cs typeface="Calibri"/>
              </a:rPr>
              <a:t>6 - This is a submit button which is used to submit the information that has been entered by the user and sends the database to the contact us in the our story section. </a:t>
            </a:r>
          </a:p>
        </p:txBody>
      </p:sp>
      <p:sp>
        <p:nvSpPr>
          <p:cNvPr id="4" name="Slide Number Placeholder 3"/>
          <p:cNvSpPr>
            <a:spLocks noGrp="1"/>
          </p:cNvSpPr>
          <p:nvPr>
            <p:ph type="sldNum" sz="quarter" idx="5"/>
          </p:nvPr>
        </p:nvSpPr>
        <p:spPr/>
        <p:txBody>
          <a:bodyPr/>
          <a:lstStyle/>
          <a:p>
            <a:fld id="{132428F5-A8E5-488C-A4BC-1297C0A4CC9B}" type="slidenum">
              <a:t>8</a:t>
            </a:fld>
            <a:endParaRPr lang="en-US"/>
          </a:p>
        </p:txBody>
      </p:sp>
    </p:spTree>
    <p:extLst>
      <p:ext uri="{BB962C8B-B14F-4D97-AF65-F5344CB8AC3E}">
        <p14:creationId xmlns:p14="http://schemas.microsoft.com/office/powerpoint/2010/main" val="1789922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This is the common header of all the pages it has the symbol in the middle and the pages Home, Our Story, Menu, Reservation, Order Now, and Contact Us pages.</a:t>
            </a:r>
          </a:p>
          <a:p>
            <a:r>
              <a:rPr lang="en-US"/>
              <a:t>2</a:t>
            </a:r>
            <a:r>
              <a:rPr lang="en-US">
                <a:cs typeface="Calibri"/>
              </a:rPr>
              <a:t> - This is the button that lets the admin edit the homepage (add more images, change images, or add reviews)</a:t>
            </a:r>
            <a:endParaRPr lang="en-US"/>
          </a:p>
          <a:p>
            <a:r>
              <a:rPr lang="en-US">
                <a:cs typeface="Calibri"/>
              </a:rPr>
              <a:t>3 - This is the button that lets the admin change his images or edit the mission statement.</a:t>
            </a:r>
          </a:p>
          <a:p>
            <a:r>
              <a:rPr lang="en-US">
                <a:cs typeface="Calibri"/>
              </a:rPr>
              <a:t>4 - This is going to be a n that will take the admin to another site that will let them delete, add or edit the prices of their food database.</a:t>
            </a:r>
          </a:p>
          <a:p>
            <a:r>
              <a:rPr lang="en-US">
                <a:cs typeface="Calibri"/>
              </a:rPr>
              <a:t>5 - This is the button that will take them to a table in the website that will let them view their reservations.</a:t>
            </a:r>
            <a:endParaRPr lang="en-US"/>
          </a:p>
          <a:p>
            <a:r>
              <a:rPr lang="en-US">
                <a:cs typeface="Calibri"/>
              </a:rPr>
              <a:t>6 – This button will let the cooks in the kitchen look at their pickup or delivery orders. </a:t>
            </a:r>
          </a:p>
          <a:p>
            <a:r>
              <a:rPr lang="en-US">
                <a:cs typeface="Calibri"/>
              </a:rPr>
              <a:t>7 - </a:t>
            </a:r>
            <a:r>
              <a:rPr lang="en-US"/>
              <a:t>This is the button which lets the admin check which customer wants to contact them. (A database of the collection of the contact form)</a:t>
            </a:r>
            <a:endParaRPr lang="en-US">
              <a:cs typeface="Calibri"/>
            </a:endParaRPr>
          </a:p>
          <a:p>
            <a:r>
              <a:rPr lang="en-US">
                <a:cs typeface="Calibri"/>
              </a:rPr>
              <a:t> </a:t>
            </a:r>
          </a:p>
        </p:txBody>
      </p:sp>
      <p:sp>
        <p:nvSpPr>
          <p:cNvPr id="4" name="Slide Number Placeholder 3"/>
          <p:cNvSpPr>
            <a:spLocks noGrp="1"/>
          </p:cNvSpPr>
          <p:nvPr>
            <p:ph type="sldNum" sz="quarter" idx="5"/>
          </p:nvPr>
        </p:nvSpPr>
        <p:spPr/>
        <p:txBody>
          <a:bodyPr/>
          <a:lstStyle/>
          <a:p>
            <a:fld id="{132428F5-A8E5-488C-A4BC-1297C0A4CC9B}" type="slidenum">
              <a:t>9</a:t>
            </a:fld>
            <a:endParaRPr lang="en-US"/>
          </a:p>
        </p:txBody>
      </p:sp>
    </p:spTree>
    <p:extLst>
      <p:ext uri="{BB962C8B-B14F-4D97-AF65-F5344CB8AC3E}">
        <p14:creationId xmlns:p14="http://schemas.microsoft.com/office/powerpoint/2010/main" val="2577958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8477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96237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4991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83960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529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8402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001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97079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5190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7603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4423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779805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jpe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1.sv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3.sv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FDF594-C8DE-C499-DA63-FFDA630D9F4D}"/>
              </a:ext>
            </a:extLst>
          </p:cNvPr>
          <p:cNvSpPr txBox="1"/>
          <p:nvPr/>
        </p:nvSpPr>
        <p:spPr>
          <a:xfrm>
            <a:off x="1297213" y="885977"/>
            <a:ext cx="9195404" cy="5089070"/>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5" name="Picture 4" descr="A picture containing text&#10;&#10;Description automatically generated">
            <a:extLst>
              <a:ext uri="{FF2B5EF4-FFF2-40B4-BE49-F238E27FC236}">
                <a16:creationId xmlns:a16="http://schemas.microsoft.com/office/drawing/2014/main" id="{F00E9F3D-44CC-EE11-31BF-CCD493F66A00}"/>
              </a:ext>
            </a:extLst>
          </p:cNvPr>
          <p:cNvPicPr>
            <a:picLocks noChangeAspect="1"/>
          </p:cNvPicPr>
          <p:nvPr/>
        </p:nvPicPr>
        <p:blipFill rotWithShape="1">
          <a:blip r:embed="rId2">
            <a:extLst>
              <a:ext uri="{28A0092B-C50C-407E-A947-70E740481C1C}">
                <a14:useLocalDpi xmlns:a14="http://schemas.microsoft.com/office/drawing/2010/main" val="0"/>
              </a:ext>
            </a:extLst>
          </a:blip>
          <a:srcRect r="11561"/>
          <a:stretch/>
        </p:blipFill>
        <p:spPr>
          <a:xfrm>
            <a:off x="4167000" y="2116038"/>
            <a:ext cx="3512985" cy="1699221"/>
          </a:xfrm>
          <a:prstGeom prst="rect">
            <a:avLst/>
          </a:prstGeom>
        </p:spPr>
      </p:pic>
      <p:sp>
        <p:nvSpPr>
          <p:cNvPr id="7" name="Rectangle 6">
            <a:extLst>
              <a:ext uri="{FF2B5EF4-FFF2-40B4-BE49-F238E27FC236}">
                <a16:creationId xmlns:a16="http://schemas.microsoft.com/office/drawing/2014/main" id="{3DFEAAE5-92CD-2FAA-00F0-9ED6FF25180B}"/>
              </a:ext>
            </a:extLst>
          </p:cNvPr>
          <p:cNvSpPr/>
          <p:nvPr/>
        </p:nvSpPr>
        <p:spPr>
          <a:xfrm>
            <a:off x="4170734" y="4045350"/>
            <a:ext cx="3423867"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400" b="1">
                <a:solidFill>
                  <a:srgbClr val="C00000"/>
                </a:solidFill>
                <a:latin typeface="Agency FB"/>
                <a:cs typeface="Calibri"/>
              </a:rPr>
              <a:t>JSB C</a:t>
            </a:r>
            <a:r>
              <a:rPr lang="en-US" sz="2400">
                <a:solidFill>
                  <a:srgbClr val="C00000"/>
                </a:solidFill>
                <a:latin typeface="Agency FB"/>
                <a:cs typeface="Calibri"/>
              </a:rPr>
              <a:t>odes</a:t>
            </a:r>
            <a:r>
              <a:rPr lang="en-US" sz="2400" b="1">
                <a:solidFill>
                  <a:srgbClr val="C00000"/>
                </a:solidFill>
                <a:latin typeface="Agency FB"/>
                <a:cs typeface="Calibri"/>
              </a:rPr>
              <a:t> CSC </a:t>
            </a:r>
            <a:r>
              <a:rPr lang="en-US" sz="2400">
                <a:solidFill>
                  <a:srgbClr val="C00000"/>
                </a:solidFill>
                <a:latin typeface="Agency FB"/>
                <a:cs typeface="Calibri"/>
              </a:rPr>
              <a:t>310 </a:t>
            </a:r>
            <a:r>
              <a:rPr lang="en-US" sz="2400" b="1">
                <a:solidFill>
                  <a:srgbClr val="C00000"/>
                </a:solidFill>
                <a:latin typeface="Agency FB"/>
                <a:cs typeface="Calibri"/>
              </a:rPr>
              <a:t>P</a:t>
            </a:r>
            <a:r>
              <a:rPr lang="en-US" sz="2400">
                <a:solidFill>
                  <a:srgbClr val="C00000"/>
                </a:solidFill>
                <a:latin typeface="Agency FB"/>
                <a:cs typeface="Calibri"/>
              </a:rPr>
              <a:t>eak</a:t>
            </a:r>
            <a:r>
              <a:rPr lang="en-US" sz="2400" b="1">
                <a:solidFill>
                  <a:srgbClr val="C00000"/>
                </a:solidFill>
                <a:latin typeface="Agency FB"/>
                <a:cs typeface="Calibri"/>
              </a:rPr>
              <a:t>  </a:t>
            </a:r>
            <a:endParaRPr lang="en-US" sz="2400">
              <a:solidFill>
                <a:srgbClr val="C00000"/>
              </a:solidFill>
              <a:latin typeface="Agency FB"/>
              <a:cs typeface="Calibri"/>
            </a:endParaRPr>
          </a:p>
        </p:txBody>
      </p:sp>
      <p:sp>
        <p:nvSpPr>
          <p:cNvPr id="9" name="Rectangle 8">
            <a:extLst>
              <a:ext uri="{FF2B5EF4-FFF2-40B4-BE49-F238E27FC236}">
                <a16:creationId xmlns:a16="http://schemas.microsoft.com/office/drawing/2014/main" id="{F090F8EA-7C23-2BA7-9F3F-3E25DBCE55D6}"/>
              </a:ext>
            </a:extLst>
          </p:cNvPr>
          <p:cNvSpPr/>
          <p:nvPr/>
        </p:nvSpPr>
        <p:spPr>
          <a:xfrm>
            <a:off x="3916734" y="4710587"/>
            <a:ext cx="2178057"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400" b="1" err="1">
                <a:solidFill>
                  <a:srgbClr val="C00000"/>
                </a:solidFill>
                <a:latin typeface="Agency FB"/>
                <a:cs typeface="Calibri"/>
              </a:rPr>
              <a:t>J</a:t>
            </a:r>
            <a:r>
              <a:rPr lang="en-US" sz="2400" err="1">
                <a:solidFill>
                  <a:srgbClr val="C00000"/>
                </a:solidFill>
                <a:latin typeface="Agency FB"/>
                <a:cs typeface="Calibri"/>
              </a:rPr>
              <a:t>aleta</a:t>
            </a:r>
            <a:r>
              <a:rPr lang="en-US" sz="2400" b="1">
                <a:solidFill>
                  <a:srgbClr val="C00000"/>
                </a:solidFill>
                <a:latin typeface="Agency FB"/>
                <a:cs typeface="Calibri"/>
              </a:rPr>
              <a:t>   </a:t>
            </a:r>
            <a:r>
              <a:rPr lang="en-US" sz="2400" b="1" err="1">
                <a:solidFill>
                  <a:srgbClr val="C00000"/>
                </a:solidFill>
                <a:latin typeface="Agency FB"/>
                <a:cs typeface="Calibri"/>
              </a:rPr>
              <a:t>T</a:t>
            </a:r>
            <a:r>
              <a:rPr lang="en-US" sz="2400" err="1">
                <a:solidFill>
                  <a:srgbClr val="C00000"/>
                </a:solidFill>
                <a:latin typeface="Agency FB"/>
                <a:cs typeface="Calibri"/>
              </a:rPr>
              <a:t>esgera</a:t>
            </a:r>
            <a:r>
              <a:rPr lang="en-US" sz="2400">
                <a:solidFill>
                  <a:srgbClr val="C00000"/>
                </a:solidFill>
                <a:latin typeface="Agency FB"/>
                <a:cs typeface="Calibri"/>
              </a:rPr>
              <a:t>   </a:t>
            </a:r>
            <a:endParaRPr lang="en-US" sz="2400" err="1">
              <a:solidFill>
                <a:srgbClr val="C00000"/>
              </a:solidFill>
              <a:latin typeface="Agency FB"/>
              <a:cs typeface="Calibri"/>
            </a:endParaRPr>
          </a:p>
        </p:txBody>
      </p:sp>
      <p:sp>
        <p:nvSpPr>
          <p:cNvPr id="10" name="Rectangle 9">
            <a:extLst>
              <a:ext uri="{FF2B5EF4-FFF2-40B4-BE49-F238E27FC236}">
                <a16:creationId xmlns:a16="http://schemas.microsoft.com/office/drawing/2014/main" id="{E2183BB9-CE2F-3E94-D59F-54098BDE58DD}"/>
              </a:ext>
            </a:extLst>
          </p:cNvPr>
          <p:cNvSpPr/>
          <p:nvPr/>
        </p:nvSpPr>
        <p:spPr>
          <a:xfrm>
            <a:off x="1739590" y="4710586"/>
            <a:ext cx="2178057"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400" b="1" err="1">
                <a:solidFill>
                  <a:srgbClr val="C00000"/>
                </a:solidFill>
                <a:latin typeface="Agency FB"/>
                <a:cs typeface="Calibri"/>
              </a:rPr>
              <a:t>S</a:t>
            </a:r>
            <a:r>
              <a:rPr lang="en-US" sz="2400" err="1">
                <a:solidFill>
                  <a:srgbClr val="C00000"/>
                </a:solidFill>
                <a:latin typeface="Agency FB"/>
                <a:cs typeface="Calibri"/>
              </a:rPr>
              <a:t>egni</a:t>
            </a:r>
            <a:r>
              <a:rPr lang="en-US" sz="2400">
                <a:solidFill>
                  <a:srgbClr val="C00000"/>
                </a:solidFill>
                <a:latin typeface="Agency FB"/>
                <a:cs typeface="Calibri"/>
              </a:rPr>
              <a:t>  </a:t>
            </a:r>
            <a:r>
              <a:rPr lang="en-US" sz="2400" b="1">
                <a:solidFill>
                  <a:srgbClr val="C00000"/>
                </a:solidFill>
                <a:latin typeface="Agency FB"/>
                <a:cs typeface="Calibri"/>
              </a:rPr>
              <a:t> T</a:t>
            </a:r>
            <a:r>
              <a:rPr lang="en-US" sz="2400">
                <a:solidFill>
                  <a:srgbClr val="C00000"/>
                </a:solidFill>
                <a:latin typeface="Agency FB"/>
                <a:cs typeface="Calibri"/>
              </a:rPr>
              <a:t>ulu</a:t>
            </a:r>
          </a:p>
        </p:txBody>
      </p:sp>
      <p:sp>
        <p:nvSpPr>
          <p:cNvPr id="11" name="Rectangle 10">
            <a:extLst>
              <a:ext uri="{FF2B5EF4-FFF2-40B4-BE49-F238E27FC236}">
                <a16:creationId xmlns:a16="http://schemas.microsoft.com/office/drawing/2014/main" id="{DA64F05C-8DCA-F38F-138B-621E508E3AF5}"/>
              </a:ext>
            </a:extLst>
          </p:cNvPr>
          <p:cNvSpPr/>
          <p:nvPr/>
        </p:nvSpPr>
        <p:spPr>
          <a:xfrm>
            <a:off x="7666257" y="4710587"/>
            <a:ext cx="2178057"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400" b="1">
                <a:solidFill>
                  <a:srgbClr val="C00000"/>
                </a:solidFill>
                <a:latin typeface="Agency FB"/>
                <a:cs typeface="Calibri"/>
              </a:rPr>
              <a:t>O</a:t>
            </a:r>
            <a:r>
              <a:rPr lang="en-US" sz="2400">
                <a:solidFill>
                  <a:srgbClr val="C00000"/>
                </a:solidFill>
                <a:latin typeface="Agency FB"/>
                <a:cs typeface="Calibri"/>
              </a:rPr>
              <a:t>riana</a:t>
            </a:r>
            <a:r>
              <a:rPr lang="en-US" sz="2400" b="1">
                <a:solidFill>
                  <a:srgbClr val="C00000"/>
                </a:solidFill>
                <a:latin typeface="Agency FB"/>
                <a:cs typeface="Calibri"/>
              </a:rPr>
              <a:t>   O</a:t>
            </a:r>
            <a:r>
              <a:rPr lang="en-US" sz="2400">
                <a:solidFill>
                  <a:srgbClr val="C00000"/>
                </a:solidFill>
                <a:latin typeface="Agency FB"/>
                <a:cs typeface="Calibri"/>
              </a:rPr>
              <a:t>rtega</a:t>
            </a:r>
            <a:endParaRPr lang="en-US" err="1"/>
          </a:p>
        </p:txBody>
      </p:sp>
      <p:sp>
        <p:nvSpPr>
          <p:cNvPr id="12" name="Rectangle 11">
            <a:extLst>
              <a:ext uri="{FF2B5EF4-FFF2-40B4-BE49-F238E27FC236}">
                <a16:creationId xmlns:a16="http://schemas.microsoft.com/office/drawing/2014/main" id="{97FE869B-B7DD-FD20-EE43-F08DAF14F472}"/>
              </a:ext>
            </a:extLst>
          </p:cNvPr>
          <p:cNvSpPr/>
          <p:nvPr/>
        </p:nvSpPr>
        <p:spPr>
          <a:xfrm>
            <a:off x="5888256" y="4710586"/>
            <a:ext cx="2178057"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400" b="1">
                <a:solidFill>
                  <a:srgbClr val="C00000"/>
                </a:solidFill>
                <a:latin typeface="Agency FB"/>
                <a:cs typeface="Calibri"/>
              </a:rPr>
              <a:t>E</a:t>
            </a:r>
            <a:r>
              <a:rPr lang="en-US" sz="2400">
                <a:solidFill>
                  <a:srgbClr val="C00000"/>
                </a:solidFill>
                <a:latin typeface="Agency FB"/>
                <a:cs typeface="Calibri"/>
              </a:rPr>
              <a:t>mily  </a:t>
            </a:r>
            <a:r>
              <a:rPr lang="en-US" sz="2400" b="1">
                <a:solidFill>
                  <a:srgbClr val="C00000"/>
                </a:solidFill>
                <a:latin typeface="Agency FB"/>
                <a:cs typeface="Calibri"/>
              </a:rPr>
              <a:t> D</a:t>
            </a:r>
            <a:r>
              <a:rPr lang="en-US" sz="2400">
                <a:solidFill>
                  <a:srgbClr val="C00000"/>
                </a:solidFill>
                <a:latin typeface="Agency FB"/>
                <a:cs typeface="Calibri"/>
              </a:rPr>
              <a:t>avis</a:t>
            </a:r>
          </a:p>
        </p:txBody>
      </p:sp>
      <p:pic>
        <p:nvPicPr>
          <p:cNvPr id="13" name="Picture 13" descr="A picture containing text&#10;&#10;Description automatically generated">
            <a:extLst>
              <a:ext uri="{FF2B5EF4-FFF2-40B4-BE49-F238E27FC236}">
                <a16:creationId xmlns:a16="http://schemas.microsoft.com/office/drawing/2014/main" id="{AF7CB07B-7ADA-EBFD-EB9B-E3C7ED1F21F8}"/>
              </a:ext>
            </a:extLst>
          </p:cNvPr>
          <p:cNvPicPr>
            <a:picLocks noChangeAspect="1"/>
          </p:cNvPicPr>
          <p:nvPr/>
        </p:nvPicPr>
        <p:blipFill>
          <a:blip r:embed="rId3"/>
          <a:stretch>
            <a:fillRect/>
          </a:stretch>
        </p:blipFill>
        <p:spPr>
          <a:xfrm>
            <a:off x="3006876" y="1355718"/>
            <a:ext cx="5573485" cy="856659"/>
          </a:xfrm>
          <a:prstGeom prst="rect">
            <a:avLst/>
          </a:prstGeom>
        </p:spPr>
      </p:pic>
      <p:cxnSp>
        <p:nvCxnSpPr>
          <p:cNvPr id="16" name="Straight Arrow Connector 15">
            <a:extLst>
              <a:ext uri="{FF2B5EF4-FFF2-40B4-BE49-F238E27FC236}">
                <a16:creationId xmlns:a16="http://schemas.microsoft.com/office/drawing/2014/main" id="{E82C4810-8AC8-8AFC-8FF0-15FC27979EFB}"/>
              </a:ext>
            </a:extLst>
          </p:cNvPr>
          <p:cNvCxnSpPr>
            <a:cxnSpLocks/>
          </p:cNvCxnSpPr>
          <p:nvPr/>
        </p:nvCxnSpPr>
        <p:spPr>
          <a:xfrm>
            <a:off x="2326217" y="4279598"/>
            <a:ext cx="1750783" cy="10583"/>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DC26E12-3CF7-E62A-5FE6-4E17BF7C1C90}"/>
              </a:ext>
            </a:extLst>
          </p:cNvPr>
          <p:cNvCxnSpPr>
            <a:cxnSpLocks/>
          </p:cNvCxnSpPr>
          <p:nvPr/>
        </p:nvCxnSpPr>
        <p:spPr>
          <a:xfrm>
            <a:off x="7599740" y="4340073"/>
            <a:ext cx="1750783" cy="10583"/>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2D85CED-48E9-F7DA-85DC-2A3E4CA06716}"/>
              </a:ext>
            </a:extLst>
          </p:cNvPr>
          <p:cNvCxnSpPr>
            <a:cxnSpLocks/>
          </p:cNvCxnSpPr>
          <p:nvPr/>
        </p:nvCxnSpPr>
        <p:spPr>
          <a:xfrm flipV="1">
            <a:off x="10761133" y="812801"/>
            <a:ext cx="30235" cy="5252357"/>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9026A4-2CE9-8671-AA8A-F8B845BAE19E}"/>
              </a:ext>
            </a:extLst>
          </p:cNvPr>
          <p:cNvCxnSpPr>
            <a:cxnSpLocks/>
          </p:cNvCxnSpPr>
          <p:nvPr/>
        </p:nvCxnSpPr>
        <p:spPr>
          <a:xfrm flipV="1">
            <a:off x="976085" y="812800"/>
            <a:ext cx="30235" cy="5252357"/>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0E70A9A-2CDB-AEBF-23B0-97C64EFEC699}"/>
              </a:ext>
            </a:extLst>
          </p:cNvPr>
          <p:cNvCxnSpPr>
            <a:cxnSpLocks/>
          </p:cNvCxnSpPr>
          <p:nvPr/>
        </p:nvCxnSpPr>
        <p:spPr>
          <a:xfrm flipH="1" flipV="1">
            <a:off x="1284510" y="6110515"/>
            <a:ext cx="9162147" cy="27214"/>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E61495F-E346-557D-A87B-4E99FEE27836}"/>
              </a:ext>
            </a:extLst>
          </p:cNvPr>
          <p:cNvCxnSpPr>
            <a:cxnSpLocks/>
          </p:cNvCxnSpPr>
          <p:nvPr/>
        </p:nvCxnSpPr>
        <p:spPr>
          <a:xfrm flipH="1" flipV="1">
            <a:off x="1284510" y="728133"/>
            <a:ext cx="9162147" cy="27214"/>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65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7511592B-182B-D48E-7213-33DC41A122B4}"/>
              </a:ext>
            </a:extLst>
          </p:cNvPr>
          <p:cNvPicPr>
            <a:picLocks noChangeAspect="1"/>
          </p:cNvPicPr>
          <p:nvPr/>
        </p:nvPicPr>
        <p:blipFill rotWithShape="1">
          <a:blip r:embed="rId3">
            <a:extLst>
              <a:ext uri="{28A0092B-C50C-407E-A947-70E740481C1C}">
                <a14:useLocalDpi xmlns:a14="http://schemas.microsoft.com/office/drawing/2010/main" val="0"/>
              </a:ext>
            </a:extLst>
          </a:blip>
          <a:srcRect r="11561"/>
          <a:stretch/>
        </p:blipFill>
        <p:spPr>
          <a:xfrm>
            <a:off x="4324238" y="204991"/>
            <a:ext cx="3512985" cy="1699221"/>
          </a:xfrm>
          <a:prstGeom prst="rect">
            <a:avLst/>
          </a:prstGeom>
        </p:spPr>
      </p:pic>
      <p:sp>
        <p:nvSpPr>
          <p:cNvPr id="10" name="Rectangle 9">
            <a:extLst>
              <a:ext uri="{FF2B5EF4-FFF2-40B4-BE49-F238E27FC236}">
                <a16:creationId xmlns:a16="http://schemas.microsoft.com/office/drawing/2014/main" id="{35AF751B-BC49-FF1A-1A46-9F2BF069B11D}"/>
              </a:ext>
            </a:extLst>
          </p:cNvPr>
          <p:cNvSpPr/>
          <p:nvPr/>
        </p:nvSpPr>
        <p:spPr>
          <a:xfrm>
            <a:off x="304889" y="1014411"/>
            <a:ext cx="915846" cy="307777"/>
          </a:xfrm>
          <a:prstGeom prst="rect">
            <a:avLst/>
          </a:prstGeom>
          <a:solidFill>
            <a:srgbClr val="FF0000"/>
          </a:solid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400" b="1" cap="none" spc="0">
                <a:ln w="0"/>
                <a:solidFill>
                  <a:srgbClr val="FFFFFF"/>
                </a:solidFill>
                <a:effectLst>
                  <a:outerShdw blurRad="38100" dist="19050" dir="2700000" algn="tl" rotWithShape="0">
                    <a:schemeClr val="dk1">
                      <a:alpha val="40000"/>
                    </a:schemeClr>
                  </a:outerShdw>
                </a:effectLst>
              </a:rPr>
              <a:t>HOME</a:t>
            </a:r>
          </a:p>
        </p:txBody>
      </p:sp>
      <p:sp>
        <p:nvSpPr>
          <p:cNvPr id="11" name="Rectangle 10">
            <a:extLst>
              <a:ext uri="{FF2B5EF4-FFF2-40B4-BE49-F238E27FC236}">
                <a16:creationId xmlns:a16="http://schemas.microsoft.com/office/drawing/2014/main" id="{EB643637-A668-44A0-7F7F-E278DDCD2D1D}"/>
              </a:ext>
            </a:extLst>
          </p:cNvPr>
          <p:cNvSpPr/>
          <p:nvPr/>
        </p:nvSpPr>
        <p:spPr>
          <a:xfrm>
            <a:off x="3338291" y="1014410"/>
            <a:ext cx="915846" cy="307777"/>
          </a:xfrm>
          <a:prstGeom prst="rect">
            <a:avLst/>
          </a:prstGeom>
          <a:noFill/>
          <a:ln>
            <a:solidFill>
              <a:srgbClr val="FF0000"/>
            </a:solidFill>
          </a:ln>
        </p:spPr>
        <p:txBody>
          <a:bodyPr wrap="square" lIns="91440" tIns="45720" rIns="91440" bIns="45720">
            <a:spAutoFit/>
          </a:bodyPr>
          <a:lstStyle/>
          <a:p>
            <a:pPr algn="ctr"/>
            <a:r>
              <a:rPr lang="en-US" sz="1400" b="1" cap="none" spc="0">
                <a:ln w="0"/>
                <a:solidFill>
                  <a:srgbClr val="FF0000"/>
                </a:solidFill>
                <a:effectLst>
                  <a:outerShdw blurRad="38100" dist="19050" dir="2700000" algn="tl" rotWithShape="0">
                    <a:schemeClr val="dk1">
                      <a:alpha val="40000"/>
                    </a:schemeClr>
                  </a:outerShdw>
                </a:effectLst>
              </a:rPr>
              <a:t>MENU</a:t>
            </a:r>
          </a:p>
        </p:txBody>
      </p:sp>
      <p:sp>
        <p:nvSpPr>
          <p:cNvPr id="12" name="Rectangle 11">
            <a:extLst>
              <a:ext uri="{FF2B5EF4-FFF2-40B4-BE49-F238E27FC236}">
                <a16:creationId xmlns:a16="http://schemas.microsoft.com/office/drawing/2014/main" id="{137427D5-F06B-D66D-5D61-BA406AEF4CD0}"/>
              </a:ext>
            </a:extLst>
          </p:cNvPr>
          <p:cNvSpPr/>
          <p:nvPr/>
        </p:nvSpPr>
        <p:spPr>
          <a:xfrm>
            <a:off x="1693858" y="1014410"/>
            <a:ext cx="1227176" cy="307777"/>
          </a:xfrm>
          <a:prstGeom prst="rect">
            <a:avLst/>
          </a:prstGeom>
          <a:noFill/>
          <a:ln>
            <a:solidFill>
              <a:srgbClr val="FF0000"/>
            </a:solidFill>
          </a:ln>
        </p:spPr>
        <p:txBody>
          <a:bodyPr wrap="square" lIns="91440" tIns="45720" rIns="91440" bIns="45720" anchor="t">
            <a:spAutoFit/>
          </a:bodyPr>
          <a:lstStyle/>
          <a:p>
            <a:pPr algn="ctr"/>
            <a:r>
              <a:rPr lang="en-US" sz="1400" b="1">
                <a:ln w="0"/>
                <a:solidFill>
                  <a:srgbClr val="FF0000"/>
                </a:solidFill>
                <a:effectLst>
                  <a:outerShdw blurRad="38100" dist="19050" dir="2700000" algn="tl" rotWithShape="0">
                    <a:schemeClr val="dk1">
                      <a:alpha val="40000"/>
                    </a:schemeClr>
                  </a:outerShdw>
                </a:effectLst>
              </a:rPr>
              <a:t>OUR STORY</a:t>
            </a:r>
            <a:endParaRPr lang="en-US" sz="1400" b="1" cap="none" spc="0">
              <a:ln w="0"/>
              <a:solidFill>
                <a:srgbClr val="FF0000"/>
              </a:solidFill>
              <a:effectLst>
                <a:outerShdw blurRad="38100" dist="19050" dir="2700000" algn="tl" rotWithShape="0">
                  <a:schemeClr val="dk1">
                    <a:alpha val="40000"/>
                  </a:schemeClr>
                </a:outerShdw>
              </a:effectLst>
            </a:endParaRPr>
          </a:p>
        </p:txBody>
      </p:sp>
      <p:sp>
        <p:nvSpPr>
          <p:cNvPr id="14" name="Rectangle 13">
            <a:extLst>
              <a:ext uri="{FF2B5EF4-FFF2-40B4-BE49-F238E27FC236}">
                <a16:creationId xmlns:a16="http://schemas.microsoft.com/office/drawing/2014/main" id="{DD6959CC-4D47-43BE-A05A-55ACAD883C7B}"/>
              </a:ext>
            </a:extLst>
          </p:cNvPr>
          <p:cNvSpPr/>
          <p:nvPr/>
        </p:nvSpPr>
        <p:spPr>
          <a:xfrm>
            <a:off x="9494790" y="1014411"/>
            <a:ext cx="1230379" cy="307777"/>
          </a:xfrm>
          <a:prstGeom prst="rect">
            <a:avLst/>
          </a:prstGeom>
          <a:noFill/>
          <a:ln>
            <a:solidFill>
              <a:srgbClr val="FF0000"/>
            </a:solidFill>
          </a:ln>
        </p:spPr>
        <p:txBody>
          <a:bodyPr wrap="square" lIns="91440" tIns="45720" rIns="91440" bIns="45720">
            <a:spAutoFit/>
          </a:bodyPr>
          <a:lstStyle/>
          <a:p>
            <a:pPr algn="ctr"/>
            <a:r>
              <a:rPr lang="en-US" sz="1400" b="1">
                <a:ln w="0"/>
                <a:solidFill>
                  <a:srgbClr val="FF0000"/>
                </a:solidFill>
                <a:effectLst>
                  <a:outerShdw blurRad="38100" dist="19050" dir="2700000" algn="tl" rotWithShape="0">
                    <a:schemeClr val="dk1">
                      <a:alpha val="40000"/>
                    </a:schemeClr>
                  </a:outerShdw>
                </a:effectLst>
              </a:rPr>
              <a:t>ORDER NOW</a:t>
            </a:r>
            <a:endParaRPr lang="en-US" sz="1400" b="1" cap="none" spc="0">
              <a:ln w="0"/>
              <a:solidFill>
                <a:srgbClr val="FF0000"/>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0E7927F4-CEB1-E129-6C14-522AF7D5BD7E}"/>
              </a:ext>
            </a:extLst>
          </p:cNvPr>
          <p:cNvSpPr/>
          <p:nvPr/>
        </p:nvSpPr>
        <p:spPr>
          <a:xfrm>
            <a:off x="7785483" y="1014413"/>
            <a:ext cx="1230380" cy="307777"/>
          </a:xfrm>
          <a:prstGeom prst="rect">
            <a:avLst/>
          </a:prstGeom>
          <a:noFill/>
          <a:ln>
            <a:solidFill>
              <a:srgbClr val="FF0000"/>
            </a:solidFill>
          </a:ln>
        </p:spPr>
        <p:txBody>
          <a:bodyPr wrap="square" lIns="91440" tIns="45720" rIns="91440" bIns="45720">
            <a:spAutoFit/>
          </a:bodyPr>
          <a:lstStyle/>
          <a:p>
            <a:pPr algn="ctr"/>
            <a:r>
              <a:rPr lang="en-US" sz="1400" b="1">
                <a:ln w="0"/>
                <a:solidFill>
                  <a:srgbClr val="FF0000"/>
                </a:solidFill>
                <a:effectLst>
                  <a:outerShdw blurRad="38100" dist="19050" dir="2700000" algn="tl" rotWithShape="0">
                    <a:schemeClr val="dk1">
                      <a:alpha val="40000"/>
                    </a:schemeClr>
                  </a:outerShdw>
                </a:effectLst>
              </a:rPr>
              <a:t>RESERVATION</a:t>
            </a:r>
            <a:endParaRPr lang="en-US" sz="1400" b="1" cap="none" spc="0">
              <a:ln w="0"/>
              <a:solidFill>
                <a:srgbClr val="FF0000"/>
              </a:solidFill>
              <a:effectLst>
                <a:outerShdw blurRad="38100" dist="19050" dir="2700000" algn="tl" rotWithShape="0">
                  <a:schemeClr val="dk1">
                    <a:alpha val="40000"/>
                  </a:schemeClr>
                </a:outerShdw>
              </a:effectLst>
            </a:endParaRPr>
          </a:p>
        </p:txBody>
      </p:sp>
      <p:pic>
        <p:nvPicPr>
          <p:cNvPr id="6" name="Picture 5" descr="A plate of food&#10;&#10;Description automatically generated with medium confidence">
            <a:extLst>
              <a:ext uri="{FF2B5EF4-FFF2-40B4-BE49-F238E27FC236}">
                <a16:creationId xmlns:a16="http://schemas.microsoft.com/office/drawing/2014/main" id="{B45A9676-FF10-AA00-F115-4BDB7ACB0837}"/>
              </a:ext>
            </a:extLst>
          </p:cNvPr>
          <p:cNvPicPr>
            <a:picLocks noChangeAspect="1"/>
          </p:cNvPicPr>
          <p:nvPr/>
        </p:nvPicPr>
        <p:blipFill rotWithShape="1">
          <a:blip r:embed="rId4">
            <a:extLst>
              <a:ext uri="{28A0092B-C50C-407E-A947-70E740481C1C}">
                <a14:useLocalDpi xmlns:a14="http://schemas.microsoft.com/office/drawing/2010/main" val="0"/>
              </a:ext>
            </a:extLst>
          </a:blip>
          <a:srcRect t="13864" b="13128"/>
          <a:stretch/>
        </p:blipFill>
        <p:spPr>
          <a:xfrm>
            <a:off x="2834217" y="1677333"/>
            <a:ext cx="6348362" cy="3981239"/>
          </a:xfrm>
          <a:prstGeom prst="rect">
            <a:avLst/>
          </a:prstGeom>
        </p:spPr>
      </p:pic>
      <p:pic>
        <p:nvPicPr>
          <p:cNvPr id="45" name="Picture 44" descr="Logo&#10;&#10;Description automatically generated">
            <a:extLst>
              <a:ext uri="{FF2B5EF4-FFF2-40B4-BE49-F238E27FC236}">
                <a16:creationId xmlns:a16="http://schemas.microsoft.com/office/drawing/2014/main" id="{88933B5B-91B0-940C-7530-B330910B8B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851" y="3287854"/>
            <a:ext cx="467205" cy="380099"/>
          </a:xfrm>
          <a:prstGeom prst="rect">
            <a:avLst/>
          </a:prstGeom>
        </p:spPr>
      </p:pic>
      <p:pic>
        <p:nvPicPr>
          <p:cNvPr id="2" name="Picture 2" descr="Icon&#10;&#10;Description automatically generated">
            <a:extLst>
              <a:ext uri="{FF2B5EF4-FFF2-40B4-BE49-F238E27FC236}">
                <a16:creationId xmlns:a16="http://schemas.microsoft.com/office/drawing/2014/main" id="{83ACBDC1-ABF4-1AAA-E5D6-20AEED292870}"/>
              </a:ext>
            </a:extLst>
          </p:cNvPr>
          <p:cNvPicPr>
            <a:picLocks noChangeAspect="1"/>
          </p:cNvPicPr>
          <p:nvPr/>
        </p:nvPicPr>
        <p:blipFill rotWithShape="1">
          <a:blip r:embed="rId6"/>
          <a:srcRect t="90" r="-412" b="3830"/>
          <a:stretch/>
        </p:blipFill>
        <p:spPr>
          <a:xfrm>
            <a:off x="617556" y="3856485"/>
            <a:ext cx="467794" cy="433725"/>
          </a:xfrm>
          <a:prstGeom prst="rect">
            <a:avLst/>
          </a:prstGeom>
        </p:spPr>
      </p:pic>
      <p:sp>
        <p:nvSpPr>
          <p:cNvPr id="3" name="TextBox 2">
            <a:extLst>
              <a:ext uri="{FF2B5EF4-FFF2-40B4-BE49-F238E27FC236}">
                <a16:creationId xmlns:a16="http://schemas.microsoft.com/office/drawing/2014/main" id="{D097DE66-860A-83CE-BB40-8928A7123DCE}"/>
              </a:ext>
            </a:extLst>
          </p:cNvPr>
          <p:cNvSpPr txBox="1"/>
          <p:nvPr/>
        </p:nvSpPr>
        <p:spPr>
          <a:xfrm rot="5400000">
            <a:off x="8334376" y="4231657"/>
            <a:ext cx="573881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FF0000"/>
                </a:solidFill>
                <a:latin typeface="Vladimir Script"/>
                <a:cs typeface="Calibri"/>
              </a:rPr>
              <a:t>The Best Kebab's in Town</a:t>
            </a:r>
            <a:endParaRPr lang="en-US" sz="4000" dirty="0">
              <a:solidFill>
                <a:srgbClr val="000000"/>
              </a:solidFill>
              <a:latin typeface="Calibri" panose="020F0502020204030204"/>
              <a:cs typeface="Calibri"/>
            </a:endParaRPr>
          </a:p>
        </p:txBody>
      </p:sp>
      <p:cxnSp>
        <p:nvCxnSpPr>
          <p:cNvPr id="23" name="Straight Arrow Connector 22">
            <a:extLst>
              <a:ext uri="{FF2B5EF4-FFF2-40B4-BE49-F238E27FC236}">
                <a16:creationId xmlns:a16="http://schemas.microsoft.com/office/drawing/2014/main" id="{61C48AC0-398A-901F-3B93-C5918DC92546}"/>
              </a:ext>
            </a:extLst>
          </p:cNvPr>
          <p:cNvCxnSpPr/>
          <p:nvPr/>
        </p:nvCxnSpPr>
        <p:spPr>
          <a:xfrm>
            <a:off x="548217" y="6601884"/>
            <a:ext cx="10413998" cy="42333"/>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2FF5F07-804D-1593-975D-0919A6520907}"/>
              </a:ext>
            </a:extLst>
          </p:cNvPr>
          <p:cNvCxnSpPr>
            <a:cxnSpLocks/>
          </p:cNvCxnSpPr>
          <p:nvPr/>
        </p:nvCxnSpPr>
        <p:spPr>
          <a:xfrm flipV="1">
            <a:off x="548217" y="4411134"/>
            <a:ext cx="21164" cy="1428750"/>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E268334-CD09-3189-90CB-FB3411610DA3}"/>
              </a:ext>
            </a:extLst>
          </p:cNvPr>
          <p:cNvCxnSpPr>
            <a:cxnSpLocks/>
          </p:cNvCxnSpPr>
          <p:nvPr/>
        </p:nvCxnSpPr>
        <p:spPr>
          <a:xfrm flipV="1">
            <a:off x="11607800" y="1574801"/>
            <a:ext cx="42330" cy="4466167"/>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D09D3CE-6AA7-E7C9-51F5-A637A6934EFA}"/>
              </a:ext>
            </a:extLst>
          </p:cNvPr>
          <p:cNvSpPr/>
          <p:nvPr/>
        </p:nvSpPr>
        <p:spPr>
          <a:xfrm>
            <a:off x="10954491" y="1014410"/>
            <a:ext cx="1160261" cy="307777"/>
          </a:xfrm>
          <a:prstGeom prst="rect">
            <a:avLst/>
          </a:prstGeom>
          <a:noFill/>
          <a:ln>
            <a:solidFill>
              <a:srgbClr val="FF0000"/>
            </a:solidFill>
          </a:ln>
        </p:spPr>
        <p:txBody>
          <a:bodyPr wrap="square" lIns="91440" tIns="45720" rIns="91440" bIns="45720" anchor="t">
            <a:spAutoFit/>
          </a:bodyPr>
          <a:lstStyle/>
          <a:p>
            <a:pPr algn="ctr"/>
            <a:r>
              <a:rPr lang="en-US" sz="1400" b="1">
                <a:ln w="0"/>
                <a:solidFill>
                  <a:srgbClr val="FF0000"/>
                </a:solidFill>
                <a:effectLst>
                  <a:outerShdw blurRad="38100" dist="19050" dir="2700000" algn="tl" rotWithShape="0">
                    <a:prstClr val="black">
                      <a:alpha val="40000"/>
                    </a:prstClr>
                  </a:outerShdw>
                </a:effectLst>
                <a:cs typeface="Calibri"/>
              </a:rPr>
              <a:t>CONTACT US</a:t>
            </a:r>
            <a:endParaRPr lang="en-US" sz="1400" b="1" cap="none" spc="0">
              <a:ln w="0"/>
              <a:solidFill>
                <a:srgbClr val="FF0000"/>
              </a:solidFill>
              <a:effectLst>
                <a:outerShdw blurRad="38100" dist="19050" dir="2700000" algn="tl" rotWithShape="0">
                  <a:prstClr val="black">
                    <a:alpha val="40000"/>
                  </a:prstClr>
                </a:outerShdw>
              </a:effectLst>
              <a:cs typeface="Calibri"/>
            </a:endParaRPr>
          </a:p>
        </p:txBody>
      </p:sp>
      <p:cxnSp>
        <p:nvCxnSpPr>
          <p:cNvPr id="28" name="Straight Arrow Connector 27">
            <a:extLst>
              <a:ext uri="{FF2B5EF4-FFF2-40B4-BE49-F238E27FC236}">
                <a16:creationId xmlns:a16="http://schemas.microsoft.com/office/drawing/2014/main" id="{B14B288E-CB54-3173-526F-B9D1D819F24B}"/>
              </a:ext>
            </a:extLst>
          </p:cNvPr>
          <p:cNvCxnSpPr>
            <a:cxnSpLocks/>
          </p:cNvCxnSpPr>
          <p:nvPr/>
        </p:nvCxnSpPr>
        <p:spPr>
          <a:xfrm flipV="1">
            <a:off x="537633" y="1458383"/>
            <a:ext cx="21164" cy="1090084"/>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1AB6E9B-7358-292E-FBDE-50988138FF9E}"/>
              </a:ext>
            </a:extLst>
          </p:cNvPr>
          <p:cNvSpPr txBox="1"/>
          <p:nvPr/>
        </p:nvSpPr>
        <p:spPr>
          <a:xfrm>
            <a:off x="764646" y="4950354"/>
            <a:ext cx="185208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C00000"/>
                </a:solidFill>
                <a:latin typeface="Agency FB"/>
                <a:cs typeface="Calibri"/>
              </a:rPr>
              <a:t> </a:t>
            </a:r>
            <a:r>
              <a:rPr lang="en-US" sz="2400" b="1" u="sng">
                <a:solidFill>
                  <a:srgbClr val="C00000"/>
                </a:solidFill>
                <a:latin typeface="Agency FB"/>
                <a:cs typeface="Calibri"/>
              </a:rPr>
              <a:t>R</a:t>
            </a:r>
            <a:r>
              <a:rPr lang="en-US" sz="2400" u="sng">
                <a:latin typeface="Agency FB"/>
                <a:cs typeface="Calibri"/>
              </a:rPr>
              <a:t>eviews</a:t>
            </a:r>
            <a:endParaRPr lang="en-US" u="sng">
              <a:latin typeface="Agency FB"/>
              <a:cs typeface="Calibri"/>
            </a:endParaRPr>
          </a:p>
        </p:txBody>
      </p:sp>
      <p:sp>
        <p:nvSpPr>
          <p:cNvPr id="31" name="TextBox 30">
            <a:extLst>
              <a:ext uri="{FF2B5EF4-FFF2-40B4-BE49-F238E27FC236}">
                <a16:creationId xmlns:a16="http://schemas.microsoft.com/office/drawing/2014/main" id="{FEDACDAC-53A4-0983-2411-56D703419EE2}"/>
              </a:ext>
            </a:extLst>
          </p:cNvPr>
          <p:cNvSpPr txBox="1"/>
          <p:nvPr/>
        </p:nvSpPr>
        <p:spPr>
          <a:xfrm>
            <a:off x="764645" y="5543020"/>
            <a:ext cx="9948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C00000"/>
                </a:solidFill>
                <a:latin typeface="Agency FB"/>
                <a:cs typeface="Calibri"/>
              </a:rPr>
              <a:t> J</a:t>
            </a:r>
            <a:r>
              <a:rPr lang="en-US">
                <a:solidFill>
                  <a:srgbClr val="000000"/>
                </a:solidFill>
                <a:latin typeface="Agency FB"/>
                <a:cs typeface="Calibri"/>
              </a:rPr>
              <a:t>ane </a:t>
            </a:r>
            <a:r>
              <a:rPr lang="en-US" b="1">
                <a:solidFill>
                  <a:srgbClr val="C00000"/>
                </a:solidFill>
                <a:latin typeface="Agency FB"/>
                <a:cs typeface="Calibri"/>
              </a:rPr>
              <a:t> D</a:t>
            </a:r>
            <a:r>
              <a:rPr lang="en-US">
                <a:solidFill>
                  <a:srgbClr val="000000"/>
                </a:solidFill>
                <a:latin typeface="Agency FB"/>
                <a:cs typeface="Calibri"/>
              </a:rPr>
              <a:t>oe</a:t>
            </a:r>
            <a:endParaRPr lang="en-US">
              <a:latin typeface="Agency FB"/>
              <a:cs typeface="Calibri"/>
            </a:endParaRPr>
          </a:p>
        </p:txBody>
      </p:sp>
      <p:sp>
        <p:nvSpPr>
          <p:cNvPr id="35" name="Star: 5 Points 34">
            <a:extLst>
              <a:ext uri="{FF2B5EF4-FFF2-40B4-BE49-F238E27FC236}">
                <a16:creationId xmlns:a16="http://schemas.microsoft.com/office/drawing/2014/main" id="{EB0914D7-4B04-56AC-1D44-4DD21B7FFE47}"/>
              </a:ext>
            </a:extLst>
          </p:cNvPr>
          <p:cNvSpPr/>
          <p:nvPr/>
        </p:nvSpPr>
        <p:spPr>
          <a:xfrm>
            <a:off x="2876549" y="5607050"/>
            <a:ext cx="222250" cy="237993"/>
          </a:xfrm>
          <a:prstGeom prst="star5">
            <a:avLst/>
          </a:prstGeom>
          <a:noFill/>
          <a:ln>
            <a:solidFill>
              <a:srgbClr val="FF0000"/>
            </a:solidFill>
          </a:ln>
        </p:spPr>
        <p:txBody>
          <a:bodyPr wrap="square" lIns="91440" tIns="45720" rIns="91440" bIns="45720">
            <a:spAutoFit/>
          </a:bodyPr>
          <a:lstStyle/>
          <a:p>
            <a:pPr algn="ctr"/>
            <a:endParaRPr lang="en-US" sz="1400" b="1">
              <a:ln w="0"/>
              <a:solidFill>
                <a:srgbClr val="FF0000"/>
              </a:solidFill>
              <a:effectLst>
                <a:outerShdw blurRad="38100" dist="19050" dir="2700000" algn="tl" rotWithShape="0">
                  <a:schemeClr val="dk1">
                    <a:alpha val="40000"/>
                  </a:schemeClr>
                </a:outerShdw>
              </a:effectLst>
            </a:endParaRPr>
          </a:p>
        </p:txBody>
      </p:sp>
      <p:sp>
        <p:nvSpPr>
          <p:cNvPr id="36" name="Star: 5 Points 35">
            <a:extLst>
              <a:ext uri="{FF2B5EF4-FFF2-40B4-BE49-F238E27FC236}">
                <a16:creationId xmlns:a16="http://schemas.microsoft.com/office/drawing/2014/main" id="{F9D4AAB1-BD15-845A-BBF9-BB5E5E4595CD}"/>
              </a:ext>
            </a:extLst>
          </p:cNvPr>
          <p:cNvSpPr/>
          <p:nvPr/>
        </p:nvSpPr>
        <p:spPr>
          <a:xfrm>
            <a:off x="2611967" y="5607050"/>
            <a:ext cx="222250" cy="237993"/>
          </a:xfrm>
          <a:prstGeom prst="star5">
            <a:avLst/>
          </a:prstGeom>
          <a:solidFill>
            <a:srgbClr val="C00000"/>
          </a:solidFill>
          <a:ln>
            <a:solidFill>
              <a:srgbClr val="FF0000"/>
            </a:solidFill>
          </a:ln>
        </p:spPr>
        <p:txBody>
          <a:bodyPr wrap="square" lIns="91440" tIns="45720" rIns="91440" bIns="45720">
            <a:spAutoFit/>
          </a:bodyPr>
          <a:lstStyle/>
          <a:p>
            <a:pPr algn="ctr"/>
            <a:endParaRPr lang="en-US" sz="1400" b="1">
              <a:ln w="0"/>
              <a:solidFill>
                <a:srgbClr val="FF0000"/>
              </a:solidFill>
              <a:effectLst>
                <a:outerShdw blurRad="38100" dist="19050" dir="2700000" algn="tl" rotWithShape="0">
                  <a:schemeClr val="dk1">
                    <a:alpha val="40000"/>
                  </a:schemeClr>
                </a:outerShdw>
              </a:effectLst>
            </a:endParaRPr>
          </a:p>
        </p:txBody>
      </p:sp>
      <p:sp>
        <p:nvSpPr>
          <p:cNvPr id="37" name="Star: 5 Points 36">
            <a:extLst>
              <a:ext uri="{FF2B5EF4-FFF2-40B4-BE49-F238E27FC236}">
                <a16:creationId xmlns:a16="http://schemas.microsoft.com/office/drawing/2014/main" id="{1F7137F6-11A6-1750-29BD-B4ADFE2028D7}"/>
              </a:ext>
            </a:extLst>
          </p:cNvPr>
          <p:cNvSpPr/>
          <p:nvPr/>
        </p:nvSpPr>
        <p:spPr>
          <a:xfrm>
            <a:off x="2347383" y="5607049"/>
            <a:ext cx="222250" cy="237993"/>
          </a:xfrm>
          <a:prstGeom prst="star5">
            <a:avLst/>
          </a:prstGeom>
          <a:solidFill>
            <a:srgbClr val="C00000"/>
          </a:solidFill>
          <a:ln>
            <a:solidFill>
              <a:srgbClr val="FF0000"/>
            </a:solidFill>
          </a:ln>
        </p:spPr>
        <p:txBody>
          <a:bodyPr wrap="square" lIns="91440" tIns="45720" rIns="91440" bIns="45720">
            <a:spAutoFit/>
          </a:bodyPr>
          <a:lstStyle/>
          <a:p>
            <a:pPr algn="ctr"/>
            <a:endParaRPr lang="en-US" sz="1400" b="1">
              <a:ln w="0"/>
              <a:solidFill>
                <a:srgbClr val="FF0000"/>
              </a:solidFill>
              <a:effectLst>
                <a:outerShdw blurRad="38100" dist="19050" dir="2700000" algn="tl" rotWithShape="0">
                  <a:schemeClr val="dk1">
                    <a:alpha val="40000"/>
                  </a:schemeClr>
                </a:outerShdw>
              </a:effectLst>
            </a:endParaRPr>
          </a:p>
        </p:txBody>
      </p:sp>
      <p:sp>
        <p:nvSpPr>
          <p:cNvPr id="38" name="Star: 5 Points 37">
            <a:extLst>
              <a:ext uri="{FF2B5EF4-FFF2-40B4-BE49-F238E27FC236}">
                <a16:creationId xmlns:a16="http://schemas.microsoft.com/office/drawing/2014/main" id="{D07CABFE-7550-978D-FC52-C4D205F55F75}"/>
              </a:ext>
            </a:extLst>
          </p:cNvPr>
          <p:cNvSpPr/>
          <p:nvPr/>
        </p:nvSpPr>
        <p:spPr>
          <a:xfrm>
            <a:off x="2082799" y="5607048"/>
            <a:ext cx="222250" cy="237993"/>
          </a:xfrm>
          <a:prstGeom prst="star5">
            <a:avLst/>
          </a:prstGeom>
          <a:solidFill>
            <a:srgbClr val="C00000"/>
          </a:solidFill>
          <a:ln>
            <a:solidFill>
              <a:srgbClr val="FF0000"/>
            </a:solidFill>
          </a:ln>
        </p:spPr>
        <p:txBody>
          <a:bodyPr wrap="square" lIns="91440" tIns="45720" rIns="91440" bIns="45720">
            <a:spAutoFit/>
          </a:bodyPr>
          <a:lstStyle/>
          <a:p>
            <a:pPr algn="ctr"/>
            <a:endParaRPr lang="en-US" sz="1400" b="1">
              <a:ln w="0"/>
              <a:solidFill>
                <a:srgbClr val="FF0000"/>
              </a:solidFill>
              <a:effectLst>
                <a:outerShdw blurRad="38100" dist="19050" dir="2700000" algn="tl" rotWithShape="0">
                  <a:schemeClr val="dk1">
                    <a:alpha val="40000"/>
                  </a:schemeClr>
                </a:outerShdw>
              </a:effectLst>
            </a:endParaRPr>
          </a:p>
        </p:txBody>
      </p:sp>
      <p:sp>
        <p:nvSpPr>
          <p:cNvPr id="39" name="Star: 5 Points 38">
            <a:extLst>
              <a:ext uri="{FF2B5EF4-FFF2-40B4-BE49-F238E27FC236}">
                <a16:creationId xmlns:a16="http://schemas.microsoft.com/office/drawing/2014/main" id="{4B1F9AF7-F75B-6BA2-830F-79C55516E8B7}"/>
              </a:ext>
            </a:extLst>
          </p:cNvPr>
          <p:cNvSpPr/>
          <p:nvPr/>
        </p:nvSpPr>
        <p:spPr>
          <a:xfrm>
            <a:off x="1807632" y="5607047"/>
            <a:ext cx="222250" cy="237993"/>
          </a:xfrm>
          <a:prstGeom prst="star5">
            <a:avLst/>
          </a:prstGeom>
          <a:solidFill>
            <a:srgbClr val="C00000"/>
          </a:solidFill>
          <a:ln>
            <a:solidFill>
              <a:srgbClr val="FF0000"/>
            </a:solidFill>
          </a:ln>
        </p:spPr>
        <p:txBody>
          <a:bodyPr wrap="square" lIns="91440" tIns="45720" rIns="91440" bIns="45720">
            <a:spAutoFit/>
          </a:bodyPr>
          <a:lstStyle/>
          <a:p>
            <a:pPr algn="ctr"/>
            <a:endParaRPr lang="en-US" sz="1400" b="1">
              <a:ln w="0"/>
              <a:solidFill>
                <a:srgbClr val="FF0000"/>
              </a:solidFill>
              <a:effectLst>
                <a:outerShdw blurRad="38100" dist="19050" dir="2700000" algn="tl" rotWithShape="0">
                  <a:schemeClr val="dk1">
                    <a:alpha val="40000"/>
                  </a:schemeClr>
                </a:outerShdw>
              </a:effectLst>
            </a:endParaRPr>
          </a:p>
        </p:txBody>
      </p:sp>
      <p:sp>
        <p:nvSpPr>
          <p:cNvPr id="42" name="TextBox 41">
            <a:extLst>
              <a:ext uri="{FF2B5EF4-FFF2-40B4-BE49-F238E27FC236}">
                <a16:creationId xmlns:a16="http://schemas.microsoft.com/office/drawing/2014/main" id="{57B79D3B-7E1A-D8AB-D7B1-FBBB0487EC7E}"/>
              </a:ext>
            </a:extLst>
          </p:cNvPr>
          <p:cNvSpPr txBox="1"/>
          <p:nvPr/>
        </p:nvSpPr>
        <p:spPr>
          <a:xfrm>
            <a:off x="1685396" y="5910791"/>
            <a:ext cx="663574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a:latin typeface="Bradley Hand ITC"/>
                <a:ea typeface="+mn-lt"/>
                <a:cs typeface="+mn-lt"/>
              </a:rPr>
              <a:t>When you have a great story about how your product or service was built to change lives, share it. The About Us page is a great place for it to live, too. </a:t>
            </a:r>
          </a:p>
        </p:txBody>
      </p:sp>
      <p:pic>
        <p:nvPicPr>
          <p:cNvPr id="43" name="Picture 43" descr="A picture containing text, first-aid kit, clipart&#10;&#10;Description automatically generated">
            <a:extLst>
              <a:ext uri="{FF2B5EF4-FFF2-40B4-BE49-F238E27FC236}">
                <a16:creationId xmlns:a16="http://schemas.microsoft.com/office/drawing/2014/main" id="{70A4EFE3-81D6-3B09-D30E-1432938D0725}"/>
              </a:ext>
            </a:extLst>
          </p:cNvPr>
          <p:cNvPicPr>
            <a:picLocks noChangeAspect="1"/>
          </p:cNvPicPr>
          <p:nvPr/>
        </p:nvPicPr>
        <p:blipFill>
          <a:blip r:embed="rId7"/>
          <a:stretch>
            <a:fillRect/>
          </a:stretch>
        </p:blipFill>
        <p:spPr>
          <a:xfrm>
            <a:off x="614892" y="2657475"/>
            <a:ext cx="474134" cy="452967"/>
          </a:xfrm>
          <a:prstGeom prst="rect">
            <a:avLst/>
          </a:prstGeom>
        </p:spPr>
      </p:pic>
      <p:sp>
        <p:nvSpPr>
          <p:cNvPr id="4" name="TextBox 3">
            <a:extLst>
              <a:ext uri="{FF2B5EF4-FFF2-40B4-BE49-F238E27FC236}">
                <a16:creationId xmlns:a16="http://schemas.microsoft.com/office/drawing/2014/main" id="{8B1083EE-32C0-F600-E3AD-A04BC7540B63}"/>
              </a:ext>
            </a:extLst>
          </p:cNvPr>
          <p:cNvSpPr txBox="1"/>
          <p:nvPr/>
        </p:nvSpPr>
        <p:spPr>
          <a:xfrm>
            <a:off x="42333" y="120952"/>
            <a:ext cx="2570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1</a:t>
            </a:r>
          </a:p>
        </p:txBody>
      </p:sp>
      <p:sp>
        <p:nvSpPr>
          <p:cNvPr id="5" name="TextBox 4">
            <a:extLst>
              <a:ext uri="{FF2B5EF4-FFF2-40B4-BE49-F238E27FC236}">
                <a16:creationId xmlns:a16="http://schemas.microsoft.com/office/drawing/2014/main" id="{7D01AA8A-16B4-4C66-5A41-84094A3B7BCF}"/>
              </a:ext>
            </a:extLst>
          </p:cNvPr>
          <p:cNvSpPr txBox="1"/>
          <p:nvPr/>
        </p:nvSpPr>
        <p:spPr>
          <a:xfrm>
            <a:off x="284237" y="641046"/>
            <a:ext cx="2570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2</a:t>
            </a:r>
          </a:p>
        </p:txBody>
      </p:sp>
      <p:sp>
        <p:nvSpPr>
          <p:cNvPr id="7" name="TextBox 6">
            <a:extLst>
              <a:ext uri="{FF2B5EF4-FFF2-40B4-BE49-F238E27FC236}">
                <a16:creationId xmlns:a16="http://schemas.microsoft.com/office/drawing/2014/main" id="{E67CFC50-7227-BD02-2EEB-69B7560DFCD0}"/>
              </a:ext>
            </a:extLst>
          </p:cNvPr>
          <p:cNvSpPr txBox="1"/>
          <p:nvPr/>
        </p:nvSpPr>
        <p:spPr>
          <a:xfrm>
            <a:off x="1650999" y="641047"/>
            <a:ext cx="2570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3</a:t>
            </a:r>
          </a:p>
        </p:txBody>
      </p:sp>
      <p:sp>
        <p:nvSpPr>
          <p:cNvPr id="9" name="TextBox 8">
            <a:extLst>
              <a:ext uri="{FF2B5EF4-FFF2-40B4-BE49-F238E27FC236}">
                <a16:creationId xmlns:a16="http://schemas.microsoft.com/office/drawing/2014/main" id="{178BE78C-36EC-5AF4-5B4E-438BF4AA96AA}"/>
              </a:ext>
            </a:extLst>
          </p:cNvPr>
          <p:cNvSpPr txBox="1"/>
          <p:nvPr/>
        </p:nvSpPr>
        <p:spPr>
          <a:xfrm>
            <a:off x="3271761" y="677332"/>
            <a:ext cx="2570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4</a:t>
            </a:r>
          </a:p>
        </p:txBody>
      </p:sp>
      <p:sp>
        <p:nvSpPr>
          <p:cNvPr id="16" name="TextBox 15">
            <a:extLst>
              <a:ext uri="{FF2B5EF4-FFF2-40B4-BE49-F238E27FC236}">
                <a16:creationId xmlns:a16="http://schemas.microsoft.com/office/drawing/2014/main" id="{C8B376A9-E9A0-2483-BF97-23B45F6AD7DF}"/>
              </a:ext>
            </a:extLst>
          </p:cNvPr>
          <p:cNvSpPr txBox="1"/>
          <p:nvPr/>
        </p:nvSpPr>
        <p:spPr>
          <a:xfrm>
            <a:off x="4795761" y="205618"/>
            <a:ext cx="2570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5</a:t>
            </a:r>
          </a:p>
        </p:txBody>
      </p:sp>
      <p:sp>
        <p:nvSpPr>
          <p:cNvPr id="17" name="TextBox 16">
            <a:extLst>
              <a:ext uri="{FF2B5EF4-FFF2-40B4-BE49-F238E27FC236}">
                <a16:creationId xmlns:a16="http://schemas.microsoft.com/office/drawing/2014/main" id="{E4716B5E-815F-77B6-544A-7F10A34D0BB8}"/>
              </a:ext>
            </a:extLst>
          </p:cNvPr>
          <p:cNvSpPr txBox="1"/>
          <p:nvPr/>
        </p:nvSpPr>
        <p:spPr>
          <a:xfrm>
            <a:off x="8629952" y="701523"/>
            <a:ext cx="2570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6</a:t>
            </a:r>
          </a:p>
        </p:txBody>
      </p:sp>
      <p:sp>
        <p:nvSpPr>
          <p:cNvPr id="18" name="TextBox 17">
            <a:extLst>
              <a:ext uri="{FF2B5EF4-FFF2-40B4-BE49-F238E27FC236}">
                <a16:creationId xmlns:a16="http://schemas.microsoft.com/office/drawing/2014/main" id="{2AFA1788-FE5F-A41A-BF7A-6250A3B5E78E}"/>
              </a:ext>
            </a:extLst>
          </p:cNvPr>
          <p:cNvSpPr txBox="1"/>
          <p:nvPr/>
        </p:nvSpPr>
        <p:spPr>
          <a:xfrm>
            <a:off x="10468428" y="689428"/>
            <a:ext cx="2570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7</a:t>
            </a:r>
          </a:p>
        </p:txBody>
      </p:sp>
      <p:sp>
        <p:nvSpPr>
          <p:cNvPr id="19" name="TextBox 18">
            <a:extLst>
              <a:ext uri="{FF2B5EF4-FFF2-40B4-BE49-F238E27FC236}">
                <a16:creationId xmlns:a16="http://schemas.microsoft.com/office/drawing/2014/main" id="{338E6485-ED5D-F660-7808-3624BCF95A19}"/>
              </a:ext>
            </a:extLst>
          </p:cNvPr>
          <p:cNvSpPr txBox="1"/>
          <p:nvPr/>
        </p:nvSpPr>
        <p:spPr>
          <a:xfrm>
            <a:off x="11702142" y="641047"/>
            <a:ext cx="2570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8</a:t>
            </a:r>
          </a:p>
        </p:txBody>
      </p:sp>
      <p:sp>
        <p:nvSpPr>
          <p:cNvPr id="20" name="TextBox 19">
            <a:extLst>
              <a:ext uri="{FF2B5EF4-FFF2-40B4-BE49-F238E27FC236}">
                <a16:creationId xmlns:a16="http://schemas.microsoft.com/office/drawing/2014/main" id="{EEA6CA5C-A0CC-9678-FBE5-BD66328352A1}"/>
              </a:ext>
            </a:extLst>
          </p:cNvPr>
          <p:cNvSpPr txBox="1"/>
          <p:nvPr/>
        </p:nvSpPr>
        <p:spPr>
          <a:xfrm>
            <a:off x="1784046" y="5031618"/>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11</a:t>
            </a:r>
          </a:p>
        </p:txBody>
      </p:sp>
      <p:sp>
        <p:nvSpPr>
          <p:cNvPr id="21" name="TextBox 20">
            <a:extLst>
              <a:ext uri="{FF2B5EF4-FFF2-40B4-BE49-F238E27FC236}">
                <a16:creationId xmlns:a16="http://schemas.microsoft.com/office/drawing/2014/main" id="{3026D81D-B6A8-1086-8155-CBA2CA6AA35B}"/>
              </a:ext>
            </a:extLst>
          </p:cNvPr>
          <p:cNvSpPr txBox="1"/>
          <p:nvPr/>
        </p:nvSpPr>
        <p:spPr>
          <a:xfrm>
            <a:off x="4529666" y="2007808"/>
            <a:ext cx="2570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9</a:t>
            </a:r>
          </a:p>
        </p:txBody>
      </p:sp>
      <p:sp>
        <p:nvSpPr>
          <p:cNvPr id="22" name="TextBox 21">
            <a:extLst>
              <a:ext uri="{FF2B5EF4-FFF2-40B4-BE49-F238E27FC236}">
                <a16:creationId xmlns:a16="http://schemas.microsoft.com/office/drawing/2014/main" id="{3F2B59A2-A2A9-EDE4-20D3-6CC8505F2819}"/>
              </a:ext>
            </a:extLst>
          </p:cNvPr>
          <p:cNvSpPr txBox="1"/>
          <p:nvPr/>
        </p:nvSpPr>
        <p:spPr>
          <a:xfrm>
            <a:off x="1094618" y="3156856"/>
            <a:ext cx="450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10</a:t>
            </a:r>
          </a:p>
        </p:txBody>
      </p:sp>
      <p:sp>
        <p:nvSpPr>
          <p:cNvPr id="27" name="TextBox 26">
            <a:extLst>
              <a:ext uri="{FF2B5EF4-FFF2-40B4-BE49-F238E27FC236}">
                <a16:creationId xmlns:a16="http://schemas.microsoft.com/office/drawing/2014/main" id="{433182E1-78D6-9B7A-8FC4-BEBC465FA05F}"/>
              </a:ext>
            </a:extLst>
          </p:cNvPr>
          <p:cNvSpPr txBox="1"/>
          <p:nvPr/>
        </p:nvSpPr>
        <p:spPr>
          <a:xfrm>
            <a:off x="11012712" y="1523998"/>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accent3">
                    <a:lumMod val="50000"/>
                  </a:schemeClr>
                </a:solidFill>
                <a:cs typeface="Calibri"/>
              </a:rPr>
              <a:t>12</a:t>
            </a:r>
          </a:p>
        </p:txBody>
      </p:sp>
    </p:spTree>
    <p:extLst>
      <p:ext uri="{BB962C8B-B14F-4D97-AF65-F5344CB8AC3E}">
        <p14:creationId xmlns:p14="http://schemas.microsoft.com/office/powerpoint/2010/main" val="1542037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7511592B-182B-D48E-7213-33DC41A122B4}"/>
              </a:ext>
            </a:extLst>
          </p:cNvPr>
          <p:cNvPicPr>
            <a:picLocks noChangeAspect="1"/>
          </p:cNvPicPr>
          <p:nvPr/>
        </p:nvPicPr>
        <p:blipFill rotWithShape="1">
          <a:blip r:embed="rId3">
            <a:extLst>
              <a:ext uri="{28A0092B-C50C-407E-A947-70E740481C1C}">
                <a14:useLocalDpi xmlns:a14="http://schemas.microsoft.com/office/drawing/2010/main" val="0"/>
              </a:ext>
            </a:extLst>
          </a:blip>
          <a:srcRect r="11561"/>
          <a:stretch/>
        </p:blipFill>
        <p:spPr>
          <a:xfrm>
            <a:off x="4260738" y="310824"/>
            <a:ext cx="3512985" cy="1699221"/>
          </a:xfrm>
          <a:prstGeom prst="rect">
            <a:avLst/>
          </a:prstGeom>
        </p:spPr>
      </p:pic>
      <p:sp>
        <p:nvSpPr>
          <p:cNvPr id="10" name="Rectangle 9">
            <a:extLst>
              <a:ext uri="{FF2B5EF4-FFF2-40B4-BE49-F238E27FC236}">
                <a16:creationId xmlns:a16="http://schemas.microsoft.com/office/drawing/2014/main" id="{35AF751B-BC49-FF1A-1A46-9F2BF069B11D}"/>
              </a:ext>
            </a:extLst>
          </p:cNvPr>
          <p:cNvSpPr/>
          <p:nvPr/>
        </p:nvSpPr>
        <p:spPr>
          <a:xfrm>
            <a:off x="304889" y="1014411"/>
            <a:ext cx="915846" cy="307777"/>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1400" b="1">
                <a:ln w="0"/>
                <a:solidFill>
                  <a:srgbClr val="FF0000"/>
                </a:solidFill>
                <a:effectLst>
                  <a:outerShdw blurRad="38100" dist="19050" dir="2700000" algn="tl" rotWithShape="0">
                    <a:schemeClr val="dk1">
                      <a:alpha val="40000"/>
                    </a:schemeClr>
                  </a:outerShdw>
                </a:effectLst>
              </a:rPr>
              <a:t>HOME</a:t>
            </a:r>
          </a:p>
        </p:txBody>
      </p:sp>
      <p:sp>
        <p:nvSpPr>
          <p:cNvPr id="11" name="Rectangle 10">
            <a:extLst>
              <a:ext uri="{FF2B5EF4-FFF2-40B4-BE49-F238E27FC236}">
                <a16:creationId xmlns:a16="http://schemas.microsoft.com/office/drawing/2014/main" id="{EB643637-A668-44A0-7F7F-E278DDCD2D1D}"/>
              </a:ext>
            </a:extLst>
          </p:cNvPr>
          <p:cNvSpPr/>
          <p:nvPr/>
        </p:nvSpPr>
        <p:spPr>
          <a:xfrm>
            <a:off x="3338291" y="1014410"/>
            <a:ext cx="915846" cy="307777"/>
          </a:xfrm>
          <a:prstGeom prst="rect">
            <a:avLst/>
          </a:prstGeom>
          <a:noFill/>
          <a:ln>
            <a:solidFill>
              <a:srgbClr val="FF0000"/>
            </a:solidFill>
          </a:ln>
        </p:spPr>
        <p:txBody>
          <a:bodyPr wrap="square" lIns="91440" tIns="45720" rIns="91440" bIns="45720">
            <a:spAutoFit/>
          </a:bodyPr>
          <a:lstStyle/>
          <a:p>
            <a:pPr algn="ctr"/>
            <a:r>
              <a:rPr lang="en-US" sz="1400" b="1" cap="none" spc="0">
                <a:ln w="0"/>
                <a:solidFill>
                  <a:srgbClr val="FF0000"/>
                </a:solidFill>
                <a:effectLst>
                  <a:outerShdw blurRad="38100" dist="19050" dir="2700000" algn="tl" rotWithShape="0">
                    <a:schemeClr val="dk1">
                      <a:alpha val="40000"/>
                    </a:schemeClr>
                  </a:outerShdw>
                </a:effectLst>
              </a:rPr>
              <a:t>MENU</a:t>
            </a:r>
          </a:p>
        </p:txBody>
      </p:sp>
      <p:sp>
        <p:nvSpPr>
          <p:cNvPr id="12" name="Rectangle 11">
            <a:extLst>
              <a:ext uri="{FF2B5EF4-FFF2-40B4-BE49-F238E27FC236}">
                <a16:creationId xmlns:a16="http://schemas.microsoft.com/office/drawing/2014/main" id="{137427D5-F06B-D66D-5D61-BA406AEF4CD0}"/>
              </a:ext>
            </a:extLst>
          </p:cNvPr>
          <p:cNvSpPr/>
          <p:nvPr/>
        </p:nvSpPr>
        <p:spPr>
          <a:xfrm>
            <a:off x="1693858" y="1014410"/>
            <a:ext cx="1227176" cy="307777"/>
          </a:xfrm>
          <a:prstGeom prst="rect">
            <a:avLst/>
          </a:prstGeom>
          <a:solidFill>
            <a:srgbClr val="FF0000"/>
          </a:solid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400" b="1">
                <a:ln w="0"/>
                <a:solidFill>
                  <a:srgbClr val="FFFFFF"/>
                </a:solidFill>
                <a:effectLst>
                  <a:outerShdw blurRad="38100" dist="19050" dir="2700000" algn="tl" rotWithShape="0">
                    <a:schemeClr val="dk1">
                      <a:alpha val="40000"/>
                    </a:schemeClr>
                  </a:outerShdw>
                </a:effectLst>
              </a:rPr>
              <a:t>OUR STORY</a:t>
            </a:r>
          </a:p>
        </p:txBody>
      </p:sp>
      <p:sp>
        <p:nvSpPr>
          <p:cNvPr id="14" name="Rectangle 13">
            <a:extLst>
              <a:ext uri="{FF2B5EF4-FFF2-40B4-BE49-F238E27FC236}">
                <a16:creationId xmlns:a16="http://schemas.microsoft.com/office/drawing/2014/main" id="{DD6959CC-4D47-43BE-A05A-55ACAD883C7B}"/>
              </a:ext>
            </a:extLst>
          </p:cNvPr>
          <p:cNvSpPr/>
          <p:nvPr/>
        </p:nvSpPr>
        <p:spPr>
          <a:xfrm>
            <a:off x="9272540" y="1014411"/>
            <a:ext cx="1230379" cy="307777"/>
          </a:xfrm>
          <a:prstGeom prst="rect">
            <a:avLst/>
          </a:prstGeom>
          <a:noFill/>
          <a:ln>
            <a:solidFill>
              <a:srgbClr val="FF0000"/>
            </a:solidFill>
          </a:ln>
        </p:spPr>
        <p:txBody>
          <a:bodyPr wrap="square" lIns="91440" tIns="45720" rIns="91440" bIns="45720">
            <a:spAutoFit/>
          </a:bodyPr>
          <a:lstStyle/>
          <a:p>
            <a:pPr algn="ctr"/>
            <a:r>
              <a:rPr lang="en-US" sz="1400" b="1">
                <a:ln w="0"/>
                <a:solidFill>
                  <a:srgbClr val="FF0000"/>
                </a:solidFill>
                <a:effectLst>
                  <a:outerShdw blurRad="38100" dist="19050" dir="2700000" algn="tl" rotWithShape="0">
                    <a:schemeClr val="dk1">
                      <a:alpha val="40000"/>
                    </a:schemeClr>
                  </a:outerShdw>
                </a:effectLst>
              </a:rPr>
              <a:t>ORDER NOW</a:t>
            </a:r>
            <a:endParaRPr lang="en-US" sz="1400" b="1" cap="none" spc="0">
              <a:ln w="0"/>
              <a:solidFill>
                <a:srgbClr val="FF0000"/>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0E7927F4-CEB1-E129-6C14-522AF7D5BD7E}"/>
              </a:ext>
            </a:extLst>
          </p:cNvPr>
          <p:cNvSpPr/>
          <p:nvPr/>
        </p:nvSpPr>
        <p:spPr>
          <a:xfrm>
            <a:off x="7721983" y="1014413"/>
            <a:ext cx="1230380" cy="307777"/>
          </a:xfrm>
          <a:prstGeom prst="rect">
            <a:avLst/>
          </a:prstGeom>
          <a:noFill/>
          <a:ln>
            <a:solidFill>
              <a:srgbClr val="FF0000"/>
            </a:solidFill>
          </a:ln>
        </p:spPr>
        <p:txBody>
          <a:bodyPr wrap="square" lIns="91440" tIns="45720" rIns="91440" bIns="45720">
            <a:spAutoFit/>
          </a:bodyPr>
          <a:lstStyle/>
          <a:p>
            <a:pPr algn="ctr"/>
            <a:r>
              <a:rPr lang="en-US" sz="1400" b="1">
                <a:ln w="0"/>
                <a:solidFill>
                  <a:srgbClr val="FF0000"/>
                </a:solidFill>
                <a:effectLst>
                  <a:outerShdw blurRad="38100" dist="19050" dir="2700000" algn="tl" rotWithShape="0">
                    <a:schemeClr val="dk1">
                      <a:alpha val="40000"/>
                    </a:schemeClr>
                  </a:outerShdw>
                </a:effectLst>
              </a:rPr>
              <a:t>RESERVATION</a:t>
            </a:r>
            <a:endParaRPr lang="en-US" sz="1400" b="1" cap="none" spc="0">
              <a:ln w="0"/>
              <a:solidFill>
                <a:srgbClr val="FF0000"/>
              </a:solidFill>
              <a:effectLst>
                <a:outerShdw blurRad="38100" dist="19050" dir="2700000" algn="tl" rotWithShape="0">
                  <a:schemeClr val="dk1">
                    <a:alpha val="40000"/>
                  </a:schemeClr>
                </a:outerShdw>
              </a:effectLst>
            </a:endParaRPr>
          </a:p>
        </p:txBody>
      </p:sp>
      <p:cxnSp>
        <p:nvCxnSpPr>
          <p:cNvPr id="23" name="Straight Arrow Connector 22">
            <a:extLst>
              <a:ext uri="{FF2B5EF4-FFF2-40B4-BE49-F238E27FC236}">
                <a16:creationId xmlns:a16="http://schemas.microsoft.com/office/drawing/2014/main" id="{61C48AC0-398A-901F-3B93-C5918DC92546}"/>
              </a:ext>
            </a:extLst>
          </p:cNvPr>
          <p:cNvCxnSpPr/>
          <p:nvPr/>
        </p:nvCxnSpPr>
        <p:spPr>
          <a:xfrm>
            <a:off x="685800" y="6675967"/>
            <a:ext cx="7545915" cy="10584"/>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2FF5F07-804D-1593-975D-0919A6520907}"/>
              </a:ext>
            </a:extLst>
          </p:cNvPr>
          <p:cNvCxnSpPr>
            <a:cxnSpLocks/>
          </p:cNvCxnSpPr>
          <p:nvPr/>
        </p:nvCxnSpPr>
        <p:spPr>
          <a:xfrm flipV="1">
            <a:off x="537634" y="4411134"/>
            <a:ext cx="31747" cy="2148416"/>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E268334-CD09-3189-90CB-FB3411610DA3}"/>
              </a:ext>
            </a:extLst>
          </p:cNvPr>
          <p:cNvCxnSpPr>
            <a:cxnSpLocks/>
          </p:cNvCxnSpPr>
          <p:nvPr/>
        </p:nvCxnSpPr>
        <p:spPr>
          <a:xfrm flipH="1" flipV="1">
            <a:off x="11650130" y="1553635"/>
            <a:ext cx="3" cy="3333750"/>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D09D3CE-6AA7-E7C9-51F5-A637A6934EFA}"/>
              </a:ext>
            </a:extLst>
          </p:cNvPr>
          <p:cNvSpPr/>
          <p:nvPr/>
        </p:nvSpPr>
        <p:spPr>
          <a:xfrm>
            <a:off x="10780765" y="1014411"/>
            <a:ext cx="1233346" cy="307777"/>
          </a:xfrm>
          <a:prstGeom prst="rect">
            <a:avLst/>
          </a:prstGeom>
          <a:noFill/>
          <a:ln>
            <a:solidFill>
              <a:srgbClr val="FF0000"/>
            </a:solidFill>
          </a:ln>
        </p:spPr>
        <p:txBody>
          <a:bodyPr wrap="square" lIns="91440" tIns="45720" rIns="91440" bIns="45720" anchor="t">
            <a:spAutoFit/>
          </a:bodyPr>
          <a:lstStyle/>
          <a:p>
            <a:pPr algn="ctr"/>
            <a:r>
              <a:rPr lang="en-US" sz="1400" b="1">
                <a:ln w="0"/>
                <a:solidFill>
                  <a:srgbClr val="FF0000"/>
                </a:solidFill>
                <a:effectLst>
                  <a:outerShdw blurRad="38100" dist="19050" dir="2700000" algn="tl" rotWithShape="0">
                    <a:prstClr val="black">
                      <a:alpha val="40000"/>
                    </a:prstClr>
                  </a:outerShdw>
                </a:effectLst>
                <a:cs typeface="Calibri"/>
              </a:rPr>
              <a:t>CONTACT US</a:t>
            </a:r>
            <a:endParaRPr lang="en-US" sz="1400" b="1" cap="none" spc="0">
              <a:ln w="0"/>
              <a:solidFill>
                <a:srgbClr val="FF0000"/>
              </a:solidFill>
              <a:effectLst>
                <a:outerShdw blurRad="38100" dist="19050" dir="2700000" algn="tl" rotWithShape="0">
                  <a:schemeClr val="dk1">
                    <a:alpha val="40000"/>
                  </a:schemeClr>
                </a:outerShdw>
              </a:effectLst>
            </a:endParaRPr>
          </a:p>
        </p:txBody>
      </p:sp>
      <p:pic>
        <p:nvPicPr>
          <p:cNvPr id="4" name="Picture 4">
            <a:extLst>
              <a:ext uri="{FF2B5EF4-FFF2-40B4-BE49-F238E27FC236}">
                <a16:creationId xmlns:a16="http://schemas.microsoft.com/office/drawing/2014/main" id="{0CC06DAE-CFCE-950E-CBB6-D7502FBE6C8B}"/>
              </a:ext>
            </a:extLst>
          </p:cNvPr>
          <p:cNvPicPr>
            <a:picLocks noChangeAspect="1"/>
          </p:cNvPicPr>
          <p:nvPr/>
        </p:nvPicPr>
        <p:blipFill rotWithShape="1">
          <a:blip r:embed="rId4"/>
          <a:srcRect l="8696" t="18358" r="-483" b="-1665"/>
          <a:stretch/>
        </p:blipFill>
        <p:spPr>
          <a:xfrm>
            <a:off x="141817" y="1570330"/>
            <a:ext cx="2266777" cy="2491683"/>
          </a:xfrm>
          <a:prstGeom prst="rect">
            <a:avLst/>
          </a:prstGeom>
        </p:spPr>
      </p:pic>
      <p:sp>
        <p:nvSpPr>
          <p:cNvPr id="5" name="TextBox 4">
            <a:extLst>
              <a:ext uri="{FF2B5EF4-FFF2-40B4-BE49-F238E27FC236}">
                <a16:creationId xmlns:a16="http://schemas.microsoft.com/office/drawing/2014/main" id="{E708F1FB-6010-CD1D-E0D7-8710FBCC4B08}"/>
              </a:ext>
            </a:extLst>
          </p:cNvPr>
          <p:cNvSpPr txBox="1"/>
          <p:nvPr/>
        </p:nvSpPr>
        <p:spPr>
          <a:xfrm>
            <a:off x="2489729" y="2577040"/>
            <a:ext cx="541866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a:latin typeface="Bradley Hand ITC"/>
                <a:ea typeface="+mn-lt"/>
                <a:cs typeface="+mn-lt"/>
              </a:rPr>
              <a:t>When you have a great story about how your product or service was built to change lives, share it. The About Us page is a great place for it to live, too. Good stories humanize your brand, providing context and meaning for your product. What’s more, good stories are sticky — which means people are more likely to connect with them and pass them on.</a:t>
            </a:r>
          </a:p>
        </p:txBody>
      </p:sp>
      <p:sp>
        <p:nvSpPr>
          <p:cNvPr id="7" name="TextBox 6">
            <a:extLst>
              <a:ext uri="{FF2B5EF4-FFF2-40B4-BE49-F238E27FC236}">
                <a16:creationId xmlns:a16="http://schemas.microsoft.com/office/drawing/2014/main" id="{DCB346BE-E61C-9844-C776-30A0AB28DDFC}"/>
              </a:ext>
            </a:extLst>
          </p:cNvPr>
          <p:cNvSpPr txBox="1"/>
          <p:nvPr/>
        </p:nvSpPr>
        <p:spPr>
          <a:xfrm>
            <a:off x="2489729" y="2135187"/>
            <a:ext cx="185208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C00000"/>
                </a:solidFill>
                <a:latin typeface="Agency FB"/>
                <a:cs typeface="Calibri"/>
              </a:rPr>
              <a:t>S</a:t>
            </a:r>
            <a:r>
              <a:rPr lang="en-US">
                <a:latin typeface="Agency FB"/>
                <a:cs typeface="Calibri"/>
              </a:rPr>
              <a:t>arbest</a:t>
            </a:r>
            <a:r>
              <a:rPr lang="en-US" sz="2400" b="1">
                <a:solidFill>
                  <a:srgbClr val="C00000"/>
                </a:solidFill>
                <a:latin typeface="Agency FB"/>
                <a:cs typeface="Calibri"/>
              </a:rPr>
              <a:t> K</a:t>
            </a:r>
            <a:r>
              <a:rPr lang="en-US">
                <a:latin typeface="Agency FB"/>
                <a:cs typeface="Calibri"/>
              </a:rPr>
              <a:t>urdistan</a:t>
            </a:r>
            <a:endParaRPr lang="en-US">
              <a:latin typeface="Agency FB"/>
            </a:endParaRPr>
          </a:p>
        </p:txBody>
      </p:sp>
      <p:pic>
        <p:nvPicPr>
          <p:cNvPr id="17" name="Picture 17" descr="A picture containing person, preparing, table&#10;&#10;Description automatically generated">
            <a:extLst>
              <a:ext uri="{FF2B5EF4-FFF2-40B4-BE49-F238E27FC236}">
                <a16:creationId xmlns:a16="http://schemas.microsoft.com/office/drawing/2014/main" id="{E919836D-3A9F-B039-F88A-C9964F121284}"/>
              </a:ext>
            </a:extLst>
          </p:cNvPr>
          <p:cNvPicPr>
            <a:picLocks noChangeAspect="1"/>
          </p:cNvPicPr>
          <p:nvPr/>
        </p:nvPicPr>
        <p:blipFill>
          <a:blip r:embed="rId5"/>
          <a:stretch>
            <a:fillRect/>
          </a:stretch>
        </p:blipFill>
        <p:spPr>
          <a:xfrm>
            <a:off x="8290984" y="4191866"/>
            <a:ext cx="3346449" cy="2485353"/>
          </a:xfrm>
          <a:prstGeom prst="rect">
            <a:avLst/>
          </a:prstGeom>
        </p:spPr>
      </p:pic>
      <p:sp>
        <p:nvSpPr>
          <p:cNvPr id="2" name="TextBox 1">
            <a:extLst>
              <a:ext uri="{FF2B5EF4-FFF2-40B4-BE49-F238E27FC236}">
                <a16:creationId xmlns:a16="http://schemas.microsoft.com/office/drawing/2014/main" id="{1D92C61D-B610-818E-E9EE-1BD9EAC5FE00}"/>
              </a:ext>
            </a:extLst>
          </p:cNvPr>
          <p:cNvSpPr txBox="1"/>
          <p:nvPr/>
        </p:nvSpPr>
        <p:spPr>
          <a:xfrm>
            <a:off x="1127653" y="4649786"/>
            <a:ext cx="128058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C00000"/>
                </a:solidFill>
                <a:latin typeface="Agency FB"/>
                <a:cs typeface="Calibri"/>
              </a:rPr>
              <a:t>O</a:t>
            </a:r>
            <a:r>
              <a:rPr lang="en-US" sz="2400">
                <a:solidFill>
                  <a:srgbClr val="000000"/>
                </a:solidFill>
                <a:latin typeface="Agency FB"/>
                <a:cs typeface="Calibri"/>
              </a:rPr>
              <a:t>ur</a:t>
            </a:r>
            <a:r>
              <a:rPr lang="en-US" sz="2400" b="1">
                <a:solidFill>
                  <a:srgbClr val="C00000"/>
                </a:solidFill>
                <a:latin typeface="Agency FB"/>
                <a:cs typeface="Calibri"/>
              </a:rPr>
              <a:t> M</a:t>
            </a:r>
            <a:r>
              <a:rPr lang="en-US">
                <a:solidFill>
                  <a:srgbClr val="000000"/>
                </a:solidFill>
                <a:latin typeface="Agency FB"/>
                <a:cs typeface="Calibri"/>
              </a:rPr>
              <a:t>isson </a:t>
            </a:r>
            <a:endParaRPr lang="en-US">
              <a:latin typeface="Agency FB"/>
            </a:endParaRPr>
          </a:p>
        </p:txBody>
      </p:sp>
      <p:sp>
        <p:nvSpPr>
          <p:cNvPr id="3" name="TextBox 2">
            <a:extLst>
              <a:ext uri="{FF2B5EF4-FFF2-40B4-BE49-F238E27FC236}">
                <a16:creationId xmlns:a16="http://schemas.microsoft.com/office/drawing/2014/main" id="{2A1E1805-897B-7EA9-3DAB-4DEF3C7EE8C7}"/>
              </a:ext>
            </a:extLst>
          </p:cNvPr>
          <p:cNvSpPr txBox="1"/>
          <p:nvPr/>
        </p:nvSpPr>
        <p:spPr>
          <a:xfrm>
            <a:off x="1889653" y="5205939"/>
            <a:ext cx="503766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a:latin typeface="Bradley Hand ITC"/>
                <a:ea typeface="+mn-lt"/>
                <a:cs typeface="+mn-lt"/>
              </a:rPr>
              <a:t>" W</a:t>
            </a:r>
            <a:r>
              <a:rPr lang="en-US" sz="1600">
                <a:latin typeface="Bradley Hand ITC"/>
                <a:ea typeface="+mn-lt"/>
                <a:cs typeface="+mn-lt"/>
              </a:rPr>
              <a:t>hen you have a great story about how your product   or service was built to change lives, share it.  </a:t>
            </a:r>
            <a:r>
              <a:rPr lang="en-US" sz="1600" b="1">
                <a:latin typeface="Bradley Hand ITC"/>
                <a:ea typeface="+mn-lt"/>
                <a:cs typeface="+mn-lt"/>
              </a:rPr>
              <a:t>"</a:t>
            </a:r>
          </a:p>
        </p:txBody>
      </p:sp>
      <p:sp>
        <p:nvSpPr>
          <p:cNvPr id="6" name="TextBox 5">
            <a:extLst>
              <a:ext uri="{FF2B5EF4-FFF2-40B4-BE49-F238E27FC236}">
                <a16:creationId xmlns:a16="http://schemas.microsoft.com/office/drawing/2014/main" id="{271E07AD-159B-3083-623E-49DC97AC2D14}"/>
              </a:ext>
            </a:extLst>
          </p:cNvPr>
          <p:cNvSpPr txBox="1"/>
          <p:nvPr/>
        </p:nvSpPr>
        <p:spPr>
          <a:xfrm>
            <a:off x="9269411" y="2134128"/>
            <a:ext cx="112818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C00000"/>
                </a:solidFill>
                <a:latin typeface="Agency FB"/>
                <a:cs typeface="Calibri"/>
              </a:rPr>
              <a:t>R</a:t>
            </a:r>
            <a:r>
              <a:rPr lang="en-US">
                <a:solidFill>
                  <a:srgbClr val="000000"/>
                </a:solidFill>
                <a:latin typeface="Agency FB"/>
                <a:cs typeface="Calibri"/>
              </a:rPr>
              <a:t>ate</a:t>
            </a:r>
            <a:r>
              <a:rPr lang="en-US" sz="2400" b="1">
                <a:solidFill>
                  <a:srgbClr val="C00000"/>
                </a:solidFill>
                <a:latin typeface="Agency FB"/>
                <a:cs typeface="Calibri"/>
              </a:rPr>
              <a:t> U</a:t>
            </a:r>
            <a:r>
              <a:rPr lang="en-US">
                <a:solidFill>
                  <a:srgbClr val="000000"/>
                </a:solidFill>
                <a:latin typeface="Agency FB"/>
                <a:cs typeface="Calibri"/>
              </a:rPr>
              <a:t>s</a:t>
            </a:r>
            <a:r>
              <a:rPr lang="en-US">
                <a:latin typeface="Agency FB"/>
                <a:cs typeface="Calibri"/>
              </a:rPr>
              <a:t> on:</a:t>
            </a:r>
            <a:endParaRPr lang="en-US">
              <a:latin typeface="Agency FB"/>
            </a:endParaRPr>
          </a:p>
        </p:txBody>
      </p:sp>
      <p:pic>
        <p:nvPicPr>
          <p:cNvPr id="9" name="Picture 15" descr="Logo&#10;&#10;Description automatically generated">
            <a:extLst>
              <a:ext uri="{FF2B5EF4-FFF2-40B4-BE49-F238E27FC236}">
                <a16:creationId xmlns:a16="http://schemas.microsoft.com/office/drawing/2014/main" id="{AADD5986-0A1B-3A89-6198-5853BC39E1B9}"/>
              </a:ext>
            </a:extLst>
          </p:cNvPr>
          <p:cNvPicPr>
            <a:picLocks noChangeAspect="1"/>
          </p:cNvPicPr>
          <p:nvPr/>
        </p:nvPicPr>
        <p:blipFill>
          <a:blip r:embed="rId6"/>
          <a:stretch>
            <a:fillRect/>
          </a:stretch>
        </p:blipFill>
        <p:spPr>
          <a:xfrm>
            <a:off x="8576734" y="2587775"/>
            <a:ext cx="1060451" cy="1058034"/>
          </a:xfrm>
          <a:prstGeom prst="rect">
            <a:avLst/>
          </a:prstGeom>
        </p:spPr>
      </p:pic>
      <p:pic>
        <p:nvPicPr>
          <p:cNvPr id="16" name="Picture 17" descr="Logo&#10;&#10;Description automatically generated">
            <a:extLst>
              <a:ext uri="{FF2B5EF4-FFF2-40B4-BE49-F238E27FC236}">
                <a16:creationId xmlns:a16="http://schemas.microsoft.com/office/drawing/2014/main" id="{5A0D7D18-3DED-938C-F1D9-A8D7F6AD0E6D}"/>
              </a:ext>
            </a:extLst>
          </p:cNvPr>
          <p:cNvPicPr>
            <a:picLocks noChangeAspect="1"/>
          </p:cNvPicPr>
          <p:nvPr/>
        </p:nvPicPr>
        <p:blipFill>
          <a:blip r:embed="rId7"/>
          <a:stretch>
            <a:fillRect/>
          </a:stretch>
        </p:blipFill>
        <p:spPr>
          <a:xfrm>
            <a:off x="10100733" y="2577192"/>
            <a:ext cx="1028700" cy="1068616"/>
          </a:xfrm>
          <a:prstGeom prst="rect">
            <a:avLst/>
          </a:prstGeom>
        </p:spPr>
      </p:pic>
      <p:pic>
        <p:nvPicPr>
          <p:cNvPr id="18" name="Picture 18" descr="Text&#10;&#10;Description automatically generated">
            <a:extLst>
              <a:ext uri="{FF2B5EF4-FFF2-40B4-BE49-F238E27FC236}">
                <a16:creationId xmlns:a16="http://schemas.microsoft.com/office/drawing/2014/main" id="{04D5C34F-E057-065B-81B7-57DB6687BA85}"/>
              </a:ext>
            </a:extLst>
          </p:cNvPr>
          <p:cNvPicPr>
            <a:picLocks noChangeAspect="1"/>
          </p:cNvPicPr>
          <p:nvPr/>
        </p:nvPicPr>
        <p:blipFill>
          <a:blip r:embed="rId8"/>
          <a:stretch>
            <a:fillRect/>
          </a:stretch>
        </p:blipFill>
        <p:spPr>
          <a:xfrm>
            <a:off x="8608483" y="3743656"/>
            <a:ext cx="1028700" cy="418438"/>
          </a:xfrm>
          <a:prstGeom prst="rect">
            <a:avLst/>
          </a:prstGeom>
        </p:spPr>
      </p:pic>
      <p:sp>
        <p:nvSpPr>
          <p:cNvPr id="20" name="TextBox 19">
            <a:extLst>
              <a:ext uri="{FF2B5EF4-FFF2-40B4-BE49-F238E27FC236}">
                <a16:creationId xmlns:a16="http://schemas.microsoft.com/office/drawing/2014/main" id="{7FFD8765-A93E-8120-604B-A522D4BF87AB}"/>
              </a:ext>
            </a:extLst>
          </p:cNvPr>
          <p:cNvSpPr txBox="1"/>
          <p:nvPr/>
        </p:nvSpPr>
        <p:spPr>
          <a:xfrm>
            <a:off x="1505856" y="1814285"/>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2</a:t>
            </a:r>
          </a:p>
        </p:txBody>
      </p:sp>
      <p:sp>
        <p:nvSpPr>
          <p:cNvPr id="22" name="TextBox 21">
            <a:extLst>
              <a:ext uri="{FF2B5EF4-FFF2-40B4-BE49-F238E27FC236}">
                <a16:creationId xmlns:a16="http://schemas.microsoft.com/office/drawing/2014/main" id="{CF5891F1-4C10-8A4A-DD60-2629D3269345}"/>
              </a:ext>
            </a:extLst>
          </p:cNvPr>
          <p:cNvSpPr txBox="1"/>
          <p:nvPr/>
        </p:nvSpPr>
        <p:spPr>
          <a:xfrm>
            <a:off x="4154713" y="2189237"/>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3</a:t>
            </a:r>
          </a:p>
        </p:txBody>
      </p:sp>
      <p:sp>
        <p:nvSpPr>
          <p:cNvPr id="27" name="TextBox 26">
            <a:extLst>
              <a:ext uri="{FF2B5EF4-FFF2-40B4-BE49-F238E27FC236}">
                <a16:creationId xmlns:a16="http://schemas.microsoft.com/office/drawing/2014/main" id="{8E8F97EA-5CAA-B84C-9E1E-D43AB1F70DA8}"/>
              </a:ext>
            </a:extLst>
          </p:cNvPr>
          <p:cNvSpPr txBox="1"/>
          <p:nvPr/>
        </p:nvSpPr>
        <p:spPr>
          <a:xfrm>
            <a:off x="114903" y="120952"/>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1</a:t>
            </a:r>
          </a:p>
        </p:txBody>
      </p:sp>
      <p:sp>
        <p:nvSpPr>
          <p:cNvPr id="29" name="TextBox 28">
            <a:extLst>
              <a:ext uri="{FF2B5EF4-FFF2-40B4-BE49-F238E27FC236}">
                <a16:creationId xmlns:a16="http://schemas.microsoft.com/office/drawing/2014/main" id="{C816C787-0EC6-AF2A-E6E2-C92A78C01748}"/>
              </a:ext>
            </a:extLst>
          </p:cNvPr>
          <p:cNvSpPr txBox="1"/>
          <p:nvPr/>
        </p:nvSpPr>
        <p:spPr>
          <a:xfrm>
            <a:off x="2231570" y="4705047"/>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4</a:t>
            </a:r>
          </a:p>
        </p:txBody>
      </p:sp>
      <p:sp>
        <p:nvSpPr>
          <p:cNvPr id="31" name="TextBox 30">
            <a:extLst>
              <a:ext uri="{FF2B5EF4-FFF2-40B4-BE49-F238E27FC236}">
                <a16:creationId xmlns:a16="http://schemas.microsoft.com/office/drawing/2014/main" id="{728B686A-D0B0-8034-7697-9A0AC6A4815D}"/>
              </a:ext>
            </a:extLst>
          </p:cNvPr>
          <p:cNvSpPr txBox="1"/>
          <p:nvPr/>
        </p:nvSpPr>
        <p:spPr>
          <a:xfrm>
            <a:off x="9125856" y="1947332"/>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5</a:t>
            </a:r>
          </a:p>
        </p:txBody>
      </p:sp>
      <p:sp>
        <p:nvSpPr>
          <p:cNvPr id="33" name="TextBox 32">
            <a:extLst>
              <a:ext uri="{FF2B5EF4-FFF2-40B4-BE49-F238E27FC236}">
                <a16:creationId xmlns:a16="http://schemas.microsoft.com/office/drawing/2014/main" id="{A9B4E310-F98D-4531-3939-71A7C2FC08FD}"/>
              </a:ext>
            </a:extLst>
          </p:cNvPr>
          <p:cNvSpPr txBox="1"/>
          <p:nvPr/>
        </p:nvSpPr>
        <p:spPr>
          <a:xfrm>
            <a:off x="9016998" y="4825999"/>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6</a:t>
            </a:r>
          </a:p>
        </p:txBody>
      </p:sp>
    </p:spTree>
    <p:extLst>
      <p:ext uri="{BB962C8B-B14F-4D97-AF65-F5344CB8AC3E}">
        <p14:creationId xmlns:p14="http://schemas.microsoft.com/office/powerpoint/2010/main" val="2692222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7511592B-182B-D48E-7213-33DC41A122B4}"/>
              </a:ext>
            </a:extLst>
          </p:cNvPr>
          <p:cNvPicPr>
            <a:picLocks noChangeAspect="1"/>
          </p:cNvPicPr>
          <p:nvPr/>
        </p:nvPicPr>
        <p:blipFill rotWithShape="1">
          <a:blip r:embed="rId3">
            <a:extLst>
              <a:ext uri="{28A0092B-C50C-407E-A947-70E740481C1C}">
                <a14:useLocalDpi xmlns:a14="http://schemas.microsoft.com/office/drawing/2010/main" val="0"/>
              </a:ext>
            </a:extLst>
          </a:blip>
          <a:srcRect r="11561"/>
          <a:stretch/>
        </p:blipFill>
        <p:spPr>
          <a:xfrm>
            <a:off x="4396125" y="204991"/>
            <a:ext cx="3512985" cy="1699221"/>
          </a:xfrm>
          <a:prstGeom prst="rect">
            <a:avLst/>
          </a:prstGeom>
        </p:spPr>
      </p:pic>
      <p:sp>
        <p:nvSpPr>
          <p:cNvPr id="10" name="Rectangle 9">
            <a:extLst>
              <a:ext uri="{FF2B5EF4-FFF2-40B4-BE49-F238E27FC236}">
                <a16:creationId xmlns:a16="http://schemas.microsoft.com/office/drawing/2014/main" id="{35AF751B-BC49-FF1A-1A46-9F2BF069B11D}"/>
              </a:ext>
            </a:extLst>
          </p:cNvPr>
          <p:cNvSpPr/>
          <p:nvPr/>
        </p:nvSpPr>
        <p:spPr>
          <a:xfrm>
            <a:off x="304889" y="1014411"/>
            <a:ext cx="915846" cy="307777"/>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400" b="1" cap="none" spc="0">
                <a:ln w="0"/>
                <a:solidFill>
                  <a:srgbClr val="FF0000"/>
                </a:solidFill>
                <a:effectLst>
                  <a:outerShdw blurRad="38100" dist="19050" dir="2700000" algn="tl" rotWithShape="0">
                    <a:schemeClr val="dk1">
                      <a:alpha val="40000"/>
                    </a:schemeClr>
                  </a:outerShdw>
                </a:effectLst>
              </a:rPr>
              <a:t>HOME</a:t>
            </a:r>
          </a:p>
        </p:txBody>
      </p:sp>
      <p:sp>
        <p:nvSpPr>
          <p:cNvPr id="11" name="Rectangle 10">
            <a:extLst>
              <a:ext uri="{FF2B5EF4-FFF2-40B4-BE49-F238E27FC236}">
                <a16:creationId xmlns:a16="http://schemas.microsoft.com/office/drawing/2014/main" id="{EB643637-A668-44A0-7F7F-E278DDCD2D1D}"/>
              </a:ext>
            </a:extLst>
          </p:cNvPr>
          <p:cNvSpPr/>
          <p:nvPr/>
        </p:nvSpPr>
        <p:spPr>
          <a:xfrm>
            <a:off x="3338291" y="1014410"/>
            <a:ext cx="915846" cy="307777"/>
          </a:xfrm>
          <a:prstGeom prst="rect">
            <a:avLst/>
          </a:prstGeom>
          <a:solidFill>
            <a:srgbClr val="FF0000"/>
          </a:solidFill>
          <a:ln>
            <a:solidFill>
              <a:srgbClr val="FF0000"/>
            </a:solidFill>
          </a:ln>
        </p:spPr>
        <p:txBody>
          <a:bodyPr wrap="square" lIns="91440" tIns="45720" rIns="91440" bIns="45720">
            <a:spAutoFit/>
          </a:bodyPr>
          <a:lstStyle/>
          <a:p>
            <a:pPr algn="ctr"/>
            <a:r>
              <a:rPr lang="en-US" sz="1400" b="1" cap="none" spc="0">
                <a:ln w="0"/>
                <a:solidFill>
                  <a:srgbClr val="FFFFFF"/>
                </a:solidFill>
                <a:effectLst>
                  <a:outerShdw blurRad="38100" dist="19050" dir="2700000" algn="tl" rotWithShape="0">
                    <a:schemeClr val="dk1">
                      <a:alpha val="40000"/>
                    </a:schemeClr>
                  </a:outerShdw>
                </a:effectLst>
              </a:rPr>
              <a:t>MENU</a:t>
            </a:r>
          </a:p>
        </p:txBody>
      </p:sp>
      <p:sp>
        <p:nvSpPr>
          <p:cNvPr id="12" name="Rectangle 11">
            <a:extLst>
              <a:ext uri="{FF2B5EF4-FFF2-40B4-BE49-F238E27FC236}">
                <a16:creationId xmlns:a16="http://schemas.microsoft.com/office/drawing/2014/main" id="{137427D5-F06B-D66D-5D61-BA406AEF4CD0}"/>
              </a:ext>
            </a:extLst>
          </p:cNvPr>
          <p:cNvSpPr/>
          <p:nvPr/>
        </p:nvSpPr>
        <p:spPr>
          <a:xfrm>
            <a:off x="1693858" y="1014410"/>
            <a:ext cx="1227176" cy="307777"/>
          </a:xfrm>
          <a:prstGeom prst="rect">
            <a:avLst/>
          </a:prstGeom>
          <a:noFill/>
          <a:ln>
            <a:solidFill>
              <a:srgbClr val="FF0000"/>
            </a:solidFill>
          </a:ln>
        </p:spPr>
        <p:txBody>
          <a:bodyPr wrap="square" lIns="91440" tIns="45720" rIns="91440" bIns="45720" anchor="t">
            <a:spAutoFit/>
          </a:bodyPr>
          <a:lstStyle/>
          <a:p>
            <a:pPr algn="ctr"/>
            <a:r>
              <a:rPr lang="en-US" sz="1400" b="1">
                <a:ln w="0"/>
                <a:solidFill>
                  <a:srgbClr val="FF0000"/>
                </a:solidFill>
                <a:effectLst>
                  <a:outerShdw blurRad="38100" dist="19050" dir="2700000" algn="tl" rotWithShape="0">
                    <a:schemeClr val="dk1">
                      <a:alpha val="40000"/>
                    </a:schemeClr>
                  </a:outerShdw>
                </a:effectLst>
              </a:rPr>
              <a:t>OUR STORY</a:t>
            </a:r>
            <a:endParaRPr lang="en-US" sz="1400" b="1" cap="none" spc="0">
              <a:ln w="0"/>
              <a:solidFill>
                <a:srgbClr val="FF0000"/>
              </a:solidFill>
              <a:effectLst>
                <a:outerShdw blurRad="38100" dist="19050" dir="2700000" algn="tl" rotWithShape="0">
                  <a:schemeClr val="dk1">
                    <a:alpha val="40000"/>
                  </a:schemeClr>
                </a:outerShdw>
              </a:effectLst>
            </a:endParaRPr>
          </a:p>
        </p:txBody>
      </p:sp>
      <p:sp>
        <p:nvSpPr>
          <p:cNvPr id="14" name="Rectangle 13">
            <a:extLst>
              <a:ext uri="{FF2B5EF4-FFF2-40B4-BE49-F238E27FC236}">
                <a16:creationId xmlns:a16="http://schemas.microsoft.com/office/drawing/2014/main" id="{DD6959CC-4D47-43BE-A05A-55ACAD883C7B}"/>
              </a:ext>
            </a:extLst>
          </p:cNvPr>
          <p:cNvSpPr/>
          <p:nvPr/>
        </p:nvSpPr>
        <p:spPr>
          <a:xfrm>
            <a:off x="9251373" y="1003828"/>
            <a:ext cx="1230379" cy="307777"/>
          </a:xfrm>
          <a:prstGeom prst="rect">
            <a:avLst/>
          </a:prstGeom>
          <a:noFill/>
          <a:ln>
            <a:solidFill>
              <a:srgbClr val="FF0000"/>
            </a:solidFill>
          </a:ln>
        </p:spPr>
        <p:txBody>
          <a:bodyPr wrap="square" lIns="91440" tIns="45720" rIns="91440" bIns="45720">
            <a:spAutoFit/>
          </a:bodyPr>
          <a:lstStyle/>
          <a:p>
            <a:pPr algn="ctr"/>
            <a:r>
              <a:rPr lang="en-US" sz="1400" b="1">
                <a:ln w="0"/>
                <a:solidFill>
                  <a:srgbClr val="FF0000"/>
                </a:solidFill>
                <a:effectLst>
                  <a:outerShdw blurRad="38100" dist="19050" dir="2700000" algn="tl" rotWithShape="0">
                    <a:schemeClr val="dk1">
                      <a:alpha val="40000"/>
                    </a:schemeClr>
                  </a:outerShdw>
                </a:effectLst>
              </a:rPr>
              <a:t>ORDER NOW</a:t>
            </a:r>
            <a:endParaRPr lang="en-US" sz="1400" b="1" cap="none" spc="0">
              <a:ln w="0"/>
              <a:solidFill>
                <a:srgbClr val="FF0000"/>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0E7927F4-CEB1-E129-6C14-522AF7D5BD7E}"/>
              </a:ext>
            </a:extLst>
          </p:cNvPr>
          <p:cNvSpPr/>
          <p:nvPr/>
        </p:nvSpPr>
        <p:spPr>
          <a:xfrm>
            <a:off x="7785483" y="1014413"/>
            <a:ext cx="1230380" cy="307777"/>
          </a:xfrm>
          <a:prstGeom prst="rect">
            <a:avLst/>
          </a:prstGeom>
          <a:noFill/>
          <a:ln>
            <a:solidFill>
              <a:srgbClr val="FF0000"/>
            </a:solidFill>
          </a:ln>
        </p:spPr>
        <p:txBody>
          <a:bodyPr wrap="square" lIns="91440" tIns="45720" rIns="91440" bIns="45720">
            <a:spAutoFit/>
          </a:bodyPr>
          <a:lstStyle/>
          <a:p>
            <a:pPr algn="ctr"/>
            <a:r>
              <a:rPr lang="en-US" sz="1400" b="1">
                <a:ln w="0"/>
                <a:solidFill>
                  <a:srgbClr val="FF0000"/>
                </a:solidFill>
                <a:effectLst>
                  <a:outerShdw blurRad="38100" dist="19050" dir="2700000" algn="tl" rotWithShape="0">
                    <a:schemeClr val="dk1">
                      <a:alpha val="40000"/>
                    </a:schemeClr>
                  </a:outerShdw>
                </a:effectLst>
              </a:rPr>
              <a:t>RESERVATION</a:t>
            </a:r>
            <a:endParaRPr lang="en-US" sz="1400" b="1" cap="none" spc="0">
              <a:ln w="0"/>
              <a:solidFill>
                <a:srgbClr val="FF0000"/>
              </a:solidFill>
              <a:effectLst>
                <a:outerShdw blurRad="38100" dist="19050" dir="2700000" algn="tl" rotWithShape="0">
                  <a:schemeClr val="dk1">
                    <a:alpha val="40000"/>
                  </a:schemeClr>
                </a:outerShdw>
              </a:effectLst>
            </a:endParaRPr>
          </a:p>
        </p:txBody>
      </p:sp>
      <p:cxnSp>
        <p:nvCxnSpPr>
          <p:cNvPr id="23" name="Straight Arrow Connector 22">
            <a:extLst>
              <a:ext uri="{FF2B5EF4-FFF2-40B4-BE49-F238E27FC236}">
                <a16:creationId xmlns:a16="http://schemas.microsoft.com/office/drawing/2014/main" id="{61C48AC0-398A-901F-3B93-C5918DC92546}"/>
              </a:ext>
            </a:extLst>
          </p:cNvPr>
          <p:cNvCxnSpPr/>
          <p:nvPr/>
        </p:nvCxnSpPr>
        <p:spPr>
          <a:xfrm>
            <a:off x="484717" y="6040967"/>
            <a:ext cx="11175998" cy="4233"/>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2FF5F07-804D-1593-975D-0919A6520907}"/>
              </a:ext>
            </a:extLst>
          </p:cNvPr>
          <p:cNvCxnSpPr>
            <a:cxnSpLocks/>
          </p:cNvCxnSpPr>
          <p:nvPr/>
        </p:nvCxnSpPr>
        <p:spPr>
          <a:xfrm flipV="1">
            <a:off x="548217" y="4411134"/>
            <a:ext cx="21164" cy="1428750"/>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14B288E-CB54-3173-526F-B9D1D819F24B}"/>
              </a:ext>
            </a:extLst>
          </p:cNvPr>
          <p:cNvCxnSpPr>
            <a:cxnSpLocks/>
          </p:cNvCxnSpPr>
          <p:nvPr/>
        </p:nvCxnSpPr>
        <p:spPr>
          <a:xfrm flipV="1">
            <a:off x="484716" y="1416050"/>
            <a:ext cx="21164" cy="1428750"/>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49422FE-3785-3265-B182-DAD7DFBD638A}"/>
              </a:ext>
            </a:extLst>
          </p:cNvPr>
          <p:cNvSpPr/>
          <p:nvPr/>
        </p:nvSpPr>
        <p:spPr>
          <a:xfrm>
            <a:off x="2247591" y="4831540"/>
            <a:ext cx="2178057"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400" b="1">
                <a:solidFill>
                  <a:srgbClr val="C00000"/>
                </a:solidFill>
                <a:latin typeface="Agency FB"/>
                <a:cs typeface="Calibri"/>
              </a:rPr>
              <a:t>S</a:t>
            </a:r>
            <a:r>
              <a:rPr lang="en-US" sz="2400">
                <a:solidFill>
                  <a:srgbClr val="C00000"/>
                </a:solidFill>
                <a:latin typeface="Agency FB"/>
                <a:cs typeface="Calibri"/>
              </a:rPr>
              <a:t>tew</a:t>
            </a:r>
            <a:r>
              <a:rPr lang="en-US" sz="2400" b="1">
                <a:solidFill>
                  <a:srgbClr val="C00000"/>
                </a:solidFill>
                <a:latin typeface="Agency FB"/>
                <a:cs typeface="Calibri"/>
              </a:rPr>
              <a:t> </a:t>
            </a:r>
            <a:r>
              <a:rPr lang="en-US" sz="2400">
                <a:solidFill>
                  <a:srgbClr val="C00000"/>
                </a:solidFill>
                <a:latin typeface="Agency FB"/>
                <a:cs typeface="Calibri"/>
              </a:rPr>
              <a:t>and</a:t>
            </a:r>
            <a:r>
              <a:rPr lang="en-US" sz="2400" b="1">
                <a:solidFill>
                  <a:srgbClr val="C00000"/>
                </a:solidFill>
                <a:latin typeface="Agency FB"/>
                <a:cs typeface="Calibri"/>
              </a:rPr>
              <a:t> S</a:t>
            </a:r>
            <a:r>
              <a:rPr lang="en-US" sz="2400">
                <a:solidFill>
                  <a:srgbClr val="C00000"/>
                </a:solidFill>
                <a:latin typeface="Agency FB"/>
                <a:cs typeface="Calibri"/>
              </a:rPr>
              <a:t>alads</a:t>
            </a:r>
          </a:p>
        </p:txBody>
      </p:sp>
      <p:pic>
        <p:nvPicPr>
          <p:cNvPr id="38" name="Picture 11">
            <a:extLst>
              <a:ext uri="{FF2B5EF4-FFF2-40B4-BE49-F238E27FC236}">
                <a16:creationId xmlns:a16="http://schemas.microsoft.com/office/drawing/2014/main" id="{ED4D7A51-48E5-C7B0-4D98-A5EB11DD5E5F}"/>
              </a:ext>
            </a:extLst>
          </p:cNvPr>
          <p:cNvPicPr>
            <a:picLocks noChangeAspect="1"/>
          </p:cNvPicPr>
          <p:nvPr/>
        </p:nvPicPr>
        <p:blipFill>
          <a:blip r:embed="rId4"/>
          <a:stretch>
            <a:fillRect/>
          </a:stretch>
        </p:blipFill>
        <p:spPr>
          <a:xfrm>
            <a:off x="558760" y="2470943"/>
            <a:ext cx="1621768" cy="163016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3" name="Picture 13" descr="A plate of food&#10;&#10;Description automatically generated">
            <a:extLst>
              <a:ext uri="{FF2B5EF4-FFF2-40B4-BE49-F238E27FC236}">
                <a16:creationId xmlns:a16="http://schemas.microsoft.com/office/drawing/2014/main" id="{5459BC55-4770-6B96-4535-5A6E24BDC6DD}"/>
              </a:ext>
            </a:extLst>
          </p:cNvPr>
          <p:cNvPicPr>
            <a:picLocks noChangeAspect="1"/>
          </p:cNvPicPr>
          <p:nvPr/>
        </p:nvPicPr>
        <p:blipFill>
          <a:blip r:embed="rId5"/>
          <a:stretch>
            <a:fillRect/>
          </a:stretch>
        </p:blipFill>
        <p:spPr>
          <a:xfrm>
            <a:off x="4329921" y="2467190"/>
            <a:ext cx="1693654" cy="154741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204E09B9-F9D9-BE29-E9C6-9C92AA7F7396}"/>
              </a:ext>
            </a:extLst>
          </p:cNvPr>
          <p:cNvPicPr>
            <a:picLocks noChangeAspect="1"/>
          </p:cNvPicPr>
          <p:nvPr/>
        </p:nvPicPr>
        <p:blipFill>
          <a:blip r:embed="rId6"/>
          <a:stretch>
            <a:fillRect/>
          </a:stretch>
        </p:blipFill>
        <p:spPr>
          <a:xfrm>
            <a:off x="5601357" y="2887137"/>
            <a:ext cx="2915729" cy="2173609"/>
          </a:xfrm>
          <a:prstGeom prst="rect">
            <a:avLst/>
          </a:prstGeom>
        </p:spPr>
      </p:pic>
      <p:pic>
        <p:nvPicPr>
          <p:cNvPr id="6" name="Picture 18" descr="A picture containing plate, food, table, white&#10;&#10;Description automatically generated">
            <a:extLst>
              <a:ext uri="{FF2B5EF4-FFF2-40B4-BE49-F238E27FC236}">
                <a16:creationId xmlns:a16="http://schemas.microsoft.com/office/drawing/2014/main" id="{595B4BCD-5B7D-C599-15B9-EAAAABCDF858}"/>
              </a:ext>
            </a:extLst>
          </p:cNvPr>
          <p:cNvPicPr>
            <a:picLocks noChangeAspect="1"/>
          </p:cNvPicPr>
          <p:nvPr/>
        </p:nvPicPr>
        <p:blipFill>
          <a:blip r:embed="rId7"/>
          <a:stretch>
            <a:fillRect/>
          </a:stretch>
        </p:blipFill>
        <p:spPr>
          <a:xfrm>
            <a:off x="7977277" y="2529100"/>
            <a:ext cx="1765541" cy="164164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7" descr="A picture containing cup, table, food, glass&#10;&#10;Description automatically generated">
            <a:extLst>
              <a:ext uri="{FF2B5EF4-FFF2-40B4-BE49-F238E27FC236}">
                <a16:creationId xmlns:a16="http://schemas.microsoft.com/office/drawing/2014/main" id="{EFA2228B-A1DB-1A1F-5FF6-9A8953647D57}"/>
              </a:ext>
            </a:extLst>
          </p:cNvPr>
          <p:cNvPicPr>
            <a:picLocks noChangeAspect="1"/>
          </p:cNvPicPr>
          <p:nvPr/>
        </p:nvPicPr>
        <p:blipFill>
          <a:blip r:embed="rId8"/>
          <a:stretch>
            <a:fillRect/>
          </a:stretch>
        </p:blipFill>
        <p:spPr>
          <a:xfrm>
            <a:off x="9865024" y="2843765"/>
            <a:ext cx="1866180" cy="153961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Rectangle 15">
            <a:extLst>
              <a:ext uri="{FF2B5EF4-FFF2-40B4-BE49-F238E27FC236}">
                <a16:creationId xmlns:a16="http://schemas.microsoft.com/office/drawing/2014/main" id="{564662EF-1AB8-C489-30EA-DB856BBC49AA}"/>
              </a:ext>
            </a:extLst>
          </p:cNvPr>
          <p:cNvSpPr/>
          <p:nvPr/>
        </p:nvSpPr>
        <p:spPr>
          <a:xfrm>
            <a:off x="480613" y="1831524"/>
            <a:ext cx="1818624"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400" b="1">
                <a:solidFill>
                  <a:srgbClr val="C00000"/>
                </a:solidFill>
                <a:latin typeface="Agency FB"/>
                <a:cs typeface="Calibri"/>
              </a:rPr>
              <a:t>M</a:t>
            </a:r>
            <a:r>
              <a:rPr lang="en-US" sz="2400">
                <a:solidFill>
                  <a:srgbClr val="C00000"/>
                </a:solidFill>
                <a:latin typeface="Agency FB"/>
                <a:cs typeface="Calibri"/>
              </a:rPr>
              <a:t>eat</a:t>
            </a:r>
            <a:r>
              <a:rPr lang="en-US" sz="2400" b="1">
                <a:solidFill>
                  <a:srgbClr val="C00000"/>
                </a:solidFill>
                <a:latin typeface="Agency FB"/>
                <a:cs typeface="Calibri"/>
              </a:rPr>
              <a:t> w</a:t>
            </a:r>
            <a:r>
              <a:rPr lang="en-US" sz="2400">
                <a:solidFill>
                  <a:srgbClr val="C00000"/>
                </a:solidFill>
                <a:latin typeface="Agency FB"/>
                <a:cs typeface="Calibri"/>
              </a:rPr>
              <a:t>ith</a:t>
            </a:r>
            <a:r>
              <a:rPr lang="en-US" sz="2400" b="1">
                <a:solidFill>
                  <a:srgbClr val="C00000"/>
                </a:solidFill>
                <a:latin typeface="Agency FB"/>
                <a:cs typeface="Calibri"/>
              </a:rPr>
              <a:t> R</a:t>
            </a:r>
            <a:r>
              <a:rPr lang="en-US" sz="2400">
                <a:solidFill>
                  <a:srgbClr val="C00000"/>
                </a:solidFill>
                <a:latin typeface="Agency FB"/>
                <a:cs typeface="Calibri"/>
              </a:rPr>
              <a:t>ice</a:t>
            </a:r>
          </a:p>
        </p:txBody>
      </p:sp>
      <p:sp>
        <p:nvSpPr>
          <p:cNvPr id="17" name="Rectangle 16">
            <a:extLst>
              <a:ext uri="{FF2B5EF4-FFF2-40B4-BE49-F238E27FC236}">
                <a16:creationId xmlns:a16="http://schemas.microsoft.com/office/drawing/2014/main" id="{036FD0D8-2E27-A9F2-ACE2-3408B1D5ED73}"/>
              </a:ext>
            </a:extLst>
          </p:cNvPr>
          <p:cNvSpPr/>
          <p:nvPr/>
        </p:nvSpPr>
        <p:spPr>
          <a:xfrm>
            <a:off x="4116108" y="1903411"/>
            <a:ext cx="2178057"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400" b="1">
                <a:solidFill>
                  <a:srgbClr val="C00000"/>
                </a:solidFill>
                <a:latin typeface="Agency FB"/>
                <a:cs typeface="Calibri"/>
              </a:rPr>
              <a:t>M</a:t>
            </a:r>
            <a:r>
              <a:rPr lang="en-US" sz="2400">
                <a:solidFill>
                  <a:srgbClr val="C00000"/>
                </a:solidFill>
                <a:latin typeface="Agency FB"/>
                <a:cs typeface="Calibri"/>
              </a:rPr>
              <a:t>eals</a:t>
            </a:r>
          </a:p>
        </p:txBody>
      </p:sp>
      <p:sp>
        <p:nvSpPr>
          <p:cNvPr id="20" name="Rectangle 19">
            <a:extLst>
              <a:ext uri="{FF2B5EF4-FFF2-40B4-BE49-F238E27FC236}">
                <a16:creationId xmlns:a16="http://schemas.microsoft.com/office/drawing/2014/main" id="{BC03F9D0-AB39-9B16-6B40-E9A3699DF236}"/>
              </a:ext>
            </a:extLst>
          </p:cNvPr>
          <p:cNvSpPr/>
          <p:nvPr/>
        </p:nvSpPr>
        <p:spPr>
          <a:xfrm>
            <a:off x="5970427" y="4807637"/>
            <a:ext cx="2178057"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400" b="1">
                <a:solidFill>
                  <a:srgbClr val="C00000"/>
                </a:solidFill>
                <a:latin typeface="Agency FB"/>
                <a:cs typeface="Calibri"/>
              </a:rPr>
              <a:t>S</a:t>
            </a:r>
            <a:r>
              <a:rPr lang="en-US" sz="2400">
                <a:solidFill>
                  <a:srgbClr val="C00000"/>
                </a:solidFill>
                <a:latin typeface="Agency FB"/>
                <a:cs typeface="Calibri"/>
              </a:rPr>
              <a:t>andwiches</a:t>
            </a:r>
          </a:p>
        </p:txBody>
      </p:sp>
      <p:sp>
        <p:nvSpPr>
          <p:cNvPr id="21" name="Rectangle 20">
            <a:extLst>
              <a:ext uri="{FF2B5EF4-FFF2-40B4-BE49-F238E27FC236}">
                <a16:creationId xmlns:a16="http://schemas.microsoft.com/office/drawing/2014/main" id="{537567B4-9DDF-A3AE-E541-18C6FDDCD982}"/>
              </a:ext>
            </a:extLst>
          </p:cNvPr>
          <p:cNvSpPr/>
          <p:nvPr/>
        </p:nvSpPr>
        <p:spPr>
          <a:xfrm>
            <a:off x="7586442" y="1903050"/>
            <a:ext cx="2451226"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400" b="1">
                <a:solidFill>
                  <a:srgbClr val="C00000"/>
                </a:solidFill>
                <a:latin typeface="Agency FB"/>
                <a:cs typeface="Calibri"/>
              </a:rPr>
              <a:t>S</a:t>
            </a:r>
            <a:r>
              <a:rPr lang="en-US" sz="2400">
                <a:solidFill>
                  <a:srgbClr val="C00000"/>
                </a:solidFill>
                <a:latin typeface="Agency FB"/>
                <a:cs typeface="Calibri"/>
              </a:rPr>
              <a:t>ides</a:t>
            </a:r>
          </a:p>
        </p:txBody>
      </p:sp>
      <p:pic>
        <p:nvPicPr>
          <p:cNvPr id="22" name="Picture 25">
            <a:extLst>
              <a:ext uri="{FF2B5EF4-FFF2-40B4-BE49-F238E27FC236}">
                <a16:creationId xmlns:a16="http://schemas.microsoft.com/office/drawing/2014/main" id="{5829A7FB-87F6-7CBB-195F-433E06C16DEC}"/>
              </a:ext>
            </a:extLst>
          </p:cNvPr>
          <p:cNvPicPr>
            <a:picLocks noChangeAspect="1"/>
          </p:cNvPicPr>
          <p:nvPr/>
        </p:nvPicPr>
        <p:blipFill>
          <a:blip r:embed="rId9"/>
          <a:stretch>
            <a:fillRect/>
          </a:stretch>
        </p:blipFill>
        <p:spPr>
          <a:xfrm>
            <a:off x="1493448" y="2725534"/>
            <a:ext cx="3045124" cy="2317381"/>
          </a:xfrm>
          <a:prstGeom prst="rect">
            <a:avLst/>
          </a:prstGeom>
        </p:spPr>
      </p:pic>
      <p:sp>
        <p:nvSpPr>
          <p:cNvPr id="27" name="Rectangle 26">
            <a:extLst>
              <a:ext uri="{FF2B5EF4-FFF2-40B4-BE49-F238E27FC236}">
                <a16:creationId xmlns:a16="http://schemas.microsoft.com/office/drawing/2014/main" id="{A3C18E74-0642-6DCD-3BA2-2109021B2F63}"/>
              </a:ext>
            </a:extLst>
          </p:cNvPr>
          <p:cNvSpPr/>
          <p:nvPr/>
        </p:nvSpPr>
        <p:spPr>
          <a:xfrm>
            <a:off x="9742865" y="4539677"/>
            <a:ext cx="2336207"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400" b="1">
                <a:solidFill>
                  <a:srgbClr val="C00000"/>
                </a:solidFill>
                <a:latin typeface="Agency FB"/>
                <a:cs typeface="Calibri"/>
              </a:rPr>
              <a:t>D</a:t>
            </a:r>
            <a:r>
              <a:rPr lang="en-US" sz="2400">
                <a:solidFill>
                  <a:srgbClr val="C00000"/>
                </a:solidFill>
                <a:latin typeface="Agency FB"/>
                <a:cs typeface="Calibri"/>
              </a:rPr>
              <a:t>rinks</a:t>
            </a:r>
          </a:p>
        </p:txBody>
      </p:sp>
      <p:sp>
        <p:nvSpPr>
          <p:cNvPr id="7" name="Rectangle 6">
            <a:extLst>
              <a:ext uri="{FF2B5EF4-FFF2-40B4-BE49-F238E27FC236}">
                <a16:creationId xmlns:a16="http://schemas.microsoft.com/office/drawing/2014/main" id="{0DD9396E-6C79-44BB-1DA2-5A6A415180B8}"/>
              </a:ext>
            </a:extLst>
          </p:cNvPr>
          <p:cNvSpPr/>
          <p:nvPr/>
        </p:nvSpPr>
        <p:spPr>
          <a:xfrm>
            <a:off x="10780765" y="1014411"/>
            <a:ext cx="1233346" cy="307777"/>
          </a:xfrm>
          <a:prstGeom prst="rect">
            <a:avLst/>
          </a:prstGeom>
          <a:noFill/>
          <a:ln>
            <a:solidFill>
              <a:srgbClr val="FF0000"/>
            </a:solidFill>
          </a:ln>
        </p:spPr>
        <p:txBody>
          <a:bodyPr wrap="square" lIns="91440" tIns="45720" rIns="91440" bIns="45720" anchor="t">
            <a:spAutoFit/>
          </a:bodyPr>
          <a:lstStyle/>
          <a:p>
            <a:pPr algn="ctr"/>
            <a:r>
              <a:rPr lang="en-US" sz="1400" b="1">
                <a:ln w="0"/>
                <a:solidFill>
                  <a:srgbClr val="FF0000"/>
                </a:solidFill>
                <a:effectLst>
                  <a:outerShdw blurRad="38100" dist="19050" dir="2700000" algn="tl" rotWithShape="0">
                    <a:prstClr val="black">
                      <a:alpha val="40000"/>
                    </a:prstClr>
                  </a:outerShdw>
                </a:effectLst>
                <a:cs typeface="Calibri"/>
              </a:rPr>
              <a:t>CONTACT US</a:t>
            </a:r>
            <a:endParaRPr lang="en-US" sz="1400" b="1" cap="none" spc="0">
              <a:ln w="0"/>
              <a:solidFill>
                <a:srgbClr val="FF0000"/>
              </a:solidFill>
              <a:effectLst>
                <a:outerShdw blurRad="38100" dist="19050" dir="2700000" algn="tl" rotWithShape="0">
                  <a:schemeClr val="dk1">
                    <a:alpha val="40000"/>
                  </a:schemeClr>
                </a:outerShdw>
              </a:effectLst>
            </a:endParaRPr>
          </a:p>
        </p:txBody>
      </p:sp>
      <p:cxnSp>
        <p:nvCxnSpPr>
          <p:cNvPr id="3" name="Straight Arrow Connector 2">
            <a:extLst>
              <a:ext uri="{FF2B5EF4-FFF2-40B4-BE49-F238E27FC236}">
                <a16:creationId xmlns:a16="http://schemas.microsoft.com/office/drawing/2014/main" id="{6D678FF1-6E1A-6B50-61B5-0A46CD58E2A3}"/>
              </a:ext>
            </a:extLst>
          </p:cNvPr>
          <p:cNvCxnSpPr>
            <a:cxnSpLocks/>
          </p:cNvCxnSpPr>
          <p:nvPr/>
        </p:nvCxnSpPr>
        <p:spPr>
          <a:xfrm flipV="1">
            <a:off x="11762316" y="1416050"/>
            <a:ext cx="21164" cy="1428750"/>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277E6F7D-2C69-15B6-EFA4-2281CD3F322C}"/>
              </a:ext>
            </a:extLst>
          </p:cNvPr>
          <p:cNvCxnSpPr>
            <a:cxnSpLocks/>
          </p:cNvCxnSpPr>
          <p:nvPr/>
        </p:nvCxnSpPr>
        <p:spPr>
          <a:xfrm flipV="1">
            <a:off x="11644841" y="4315883"/>
            <a:ext cx="21164" cy="1428750"/>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49305AD-C86C-ED2E-3A88-212D8654261F}"/>
              </a:ext>
            </a:extLst>
          </p:cNvPr>
          <p:cNvSpPr txBox="1"/>
          <p:nvPr/>
        </p:nvSpPr>
        <p:spPr>
          <a:xfrm>
            <a:off x="114903" y="120951"/>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1</a:t>
            </a:r>
          </a:p>
        </p:txBody>
      </p:sp>
      <p:sp>
        <p:nvSpPr>
          <p:cNvPr id="25" name="TextBox 24">
            <a:extLst>
              <a:ext uri="{FF2B5EF4-FFF2-40B4-BE49-F238E27FC236}">
                <a16:creationId xmlns:a16="http://schemas.microsoft.com/office/drawing/2014/main" id="{11ED0D8A-B60D-86E4-1E75-F977B4E05474}"/>
              </a:ext>
            </a:extLst>
          </p:cNvPr>
          <p:cNvSpPr txBox="1"/>
          <p:nvPr/>
        </p:nvSpPr>
        <p:spPr>
          <a:xfrm>
            <a:off x="1796141" y="2189237"/>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2</a:t>
            </a:r>
          </a:p>
        </p:txBody>
      </p:sp>
      <p:sp>
        <p:nvSpPr>
          <p:cNvPr id="29" name="TextBox 28">
            <a:extLst>
              <a:ext uri="{FF2B5EF4-FFF2-40B4-BE49-F238E27FC236}">
                <a16:creationId xmlns:a16="http://schemas.microsoft.com/office/drawing/2014/main" id="{0BF1BA1D-E590-CFBB-C834-1A611FED5923}"/>
              </a:ext>
            </a:extLst>
          </p:cNvPr>
          <p:cNvSpPr txBox="1"/>
          <p:nvPr/>
        </p:nvSpPr>
        <p:spPr>
          <a:xfrm>
            <a:off x="4021665" y="4535713"/>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3</a:t>
            </a:r>
          </a:p>
        </p:txBody>
      </p:sp>
      <p:sp>
        <p:nvSpPr>
          <p:cNvPr id="31" name="TextBox 30">
            <a:extLst>
              <a:ext uri="{FF2B5EF4-FFF2-40B4-BE49-F238E27FC236}">
                <a16:creationId xmlns:a16="http://schemas.microsoft.com/office/drawing/2014/main" id="{637F8996-DF8E-CC40-4FA5-421AA8C01771}"/>
              </a:ext>
            </a:extLst>
          </p:cNvPr>
          <p:cNvSpPr txBox="1"/>
          <p:nvPr/>
        </p:nvSpPr>
        <p:spPr>
          <a:xfrm>
            <a:off x="5630332" y="2189237"/>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4</a:t>
            </a:r>
          </a:p>
        </p:txBody>
      </p:sp>
      <p:sp>
        <p:nvSpPr>
          <p:cNvPr id="33" name="TextBox 32">
            <a:extLst>
              <a:ext uri="{FF2B5EF4-FFF2-40B4-BE49-F238E27FC236}">
                <a16:creationId xmlns:a16="http://schemas.microsoft.com/office/drawing/2014/main" id="{3DE36EA9-D47D-ABC6-E256-7C75C45EB305}"/>
              </a:ext>
            </a:extLst>
          </p:cNvPr>
          <p:cNvSpPr txBox="1"/>
          <p:nvPr/>
        </p:nvSpPr>
        <p:spPr>
          <a:xfrm>
            <a:off x="7529284" y="4535713"/>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5</a:t>
            </a:r>
          </a:p>
        </p:txBody>
      </p:sp>
      <p:sp>
        <p:nvSpPr>
          <p:cNvPr id="35" name="TextBox 34">
            <a:extLst>
              <a:ext uri="{FF2B5EF4-FFF2-40B4-BE49-F238E27FC236}">
                <a16:creationId xmlns:a16="http://schemas.microsoft.com/office/drawing/2014/main" id="{5E6457B5-33CA-23F6-E681-DF0DA06DE283}"/>
              </a:ext>
            </a:extLst>
          </p:cNvPr>
          <p:cNvSpPr txBox="1"/>
          <p:nvPr/>
        </p:nvSpPr>
        <p:spPr>
          <a:xfrm>
            <a:off x="9295189" y="2273904"/>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6</a:t>
            </a:r>
          </a:p>
        </p:txBody>
      </p:sp>
      <p:sp>
        <p:nvSpPr>
          <p:cNvPr id="37" name="TextBox 36">
            <a:extLst>
              <a:ext uri="{FF2B5EF4-FFF2-40B4-BE49-F238E27FC236}">
                <a16:creationId xmlns:a16="http://schemas.microsoft.com/office/drawing/2014/main" id="{0C98FBB7-B8B1-076B-143E-D3E449097157}"/>
              </a:ext>
            </a:extLst>
          </p:cNvPr>
          <p:cNvSpPr txBox="1"/>
          <p:nvPr/>
        </p:nvSpPr>
        <p:spPr>
          <a:xfrm>
            <a:off x="11182046" y="4390570"/>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7</a:t>
            </a:r>
          </a:p>
        </p:txBody>
      </p:sp>
    </p:spTree>
    <p:extLst>
      <p:ext uri="{BB962C8B-B14F-4D97-AF65-F5344CB8AC3E}">
        <p14:creationId xmlns:p14="http://schemas.microsoft.com/office/powerpoint/2010/main" val="2661106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7511592B-182B-D48E-7213-33DC41A122B4}"/>
              </a:ext>
            </a:extLst>
          </p:cNvPr>
          <p:cNvPicPr>
            <a:picLocks noChangeAspect="1"/>
          </p:cNvPicPr>
          <p:nvPr/>
        </p:nvPicPr>
        <p:blipFill rotWithShape="1">
          <a:blip r:embed="rId3">
            <a:extLst>
              <a:ext uri="{28A0092B-C50C-407E-A947-70E740481C1C}">
                <a14:useLocalDpi xmlns:a14="http://schemas.microsoft.com/office/drawing/2010/main" val="0"/>
              </a:ext>
            </a:extLst>
          </a:blip>
          <a:srcRect r="11561"/>
          <a:stretch/>
        </p:blipFill>
        <p:spPr>
          <a:xfrm>
            <a:off x="4260738" y="310824"/>
            <a:ext cx="3512985" cy="1699221"/>
          </a:xfrm>
          <a:prstGeom prst="rect">
            <a:avLst/>
          </a:prstGeom>
        </p:spPr>
      </p:pic>
      <p:sp>
        <p:nvSpPr>
          <p:cNvPr id="10" name="Rectangle 9">
            <a:extLst>
              <a:ext uri="{FF2B5EF4-FFF2-40B4-BE49-F238E27FC236}">
                <a16:creationId xmlns:a16="http://schemas.microsoft.com/office/drawing/2014/main" id="{35AF751B-BC49-FF1A-1A46-9F2BF069B11D}"/>
              </a:ext>
            </a:extLst>
          </p:cNvPr>
          <p:cNvSpPr/>
          <p:nvPr/>
        </p:nvSpPr>
        <p:spPr>
          <a:xfrm>
            <a:off x="304889" y="1014411"/>
            <a:ext cx="915846" cy="307777"/>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1400" b="1">
                <a:ln w="0"/>
                <a:solidFill>
                  <a:srgbClr val="FF0000"/>
                </a:solidFill>
                <a:effectLst>
                  <a:outerShdw blurRad="38100" dist="19050" dir="2700000" algn="tl" rotWithShape="0">
                    <a:schemeClr val="dk1">
                      <a:alpha val="40000"/>
                    </a:schemeClr>
                  </a:outerShdw>
                </a:effectLst>
              </a:rPr>
              <a:t>HOME</a:t>
            </a:r>
          </a:p>
        </p:txBody>
      </p:sp>
      <p:sp>
        <p:nvSpPr>
          <p:cNvPr id="11" name="Rectangle 10">
            <a:extLst>
              <a:ext uri="{FF2B5EF4-FFF2-40B4-BE49-F238E27FC236}">
                <a16:creationId xmlns:a16="http://schemas.microsoft.com/office/drawing/2014/main" id="{EB643637-A668-44A0-7F7F-E278DDCD2D1D}"/>
              </a:ext>
            </a:extLst>
          </p:cNvPr>
          <p:cNvSpPr/>
          <p:nvPr/>
        </p:nvSpPr>
        <p:spPr>
          <a:xfrm>
            <a:off x="3338291" y="1014410"/>
            <a:ext cx="915846" cy="307777"/>
          </a:xfrm>
          <a:prstGeom prst="rect">
            <a:avLst/>
          </a:prstGeom>
          <a:noFill/>
          <a:ln>
            <a:solidFill>
              <a:srgbClr val="FF0000"/>
            </a:solidFill>
          </a:ln>
        </p:spPr>
        <p:txBody>
          <a:bodyPr wrap="square" lIns="91440" tIns="45720" rIns="91440" bIns="45720">
            <a:spAutoFit/>
          </a:bodyPr>
          <a:lstStyle/>
          <a:p>
            <a:pPr algn="ctr"/>
            <a:r>
              <a:rPr lang="en-US" sz="1400" b="1" cap="none" spc="0">
                <a:ln w="0"/>
                <a:solidFill>
                  <a:srgbClr val="FF0000"/>
                </a:solidFill>
                <a:effectLst>
                  <a:outerShdw blurRad="38100" dist="19050" dir="2700000" algn="tl" rotWithShape="0">
                    <a:schemeClr val="dk1">
                      <a:alpha val="40000"/>
                    </a:schemeClr>
                  </a:outerShdw>
                </a:effectLst>
              </a:rPr>
              <a:t>MENU</a:t>
            </a:r>
          </a:p>
        </p:txBody>
      </p:sp>
      <p:sp>
        <p:nvSpPr>
          <p:cNvPr id="12" name="Rectangle 11">
            <a:extLst>
              <a:ext uri="{FF2B5EF4-FFF2-40B4-BE49-F238E27FC236}">
                <a16:creationId xmlns:a16="http://schemas.microsoft.com/office/drawing/2014/main" id="{137427D5-F06B-D66D-5D61-BA406AEF4CD0}"/>
              </a:ext>
            </a:extLst>
          </p:cNvPr>
          <p:cNvSpPr/>
          <p:nvPr/>
        </p:nvSpPr>
        <p:spPr>
          <a:xfrm>
            <a:off x="1693858" y="1014410"/>
            <a:ext cx="1227176" cy="307777"/>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1400" b="1">
                <a:ln w="0"/>
                <a:solidFill>
                  <a:srgbClr val="FF0000"/>
                </a:solidFill>
                <a:effectLst>
                  <a:outerShdw blurRad="38100" dist="19050" dir="2700000" algn="tl" rotWithShape="0">
                    <a:schemeClr val="dk1">
                      <a:alpha val="40000"/>
                    </a:schemeClr>
                  </a:outerShdw>
                </a:effectLst>
              </a:rPr>
              <a:t>OUR STORY</a:t>
            </a:r>
          </a:p>
        </p:txBody>
      </p:sp>
      <p:sp>
        <p:nvSpPr>
          <p:cNvPr id="14" name="Rectangle 13">
            <a:extLst>
              <a:ext uri="{FF2B5EF4-FFF2-40B4-BE49-F238E27FC236}">
                <a16:creationId xmlns:a16="http://schemas.microsoft.com/office/drawing/2014/main" id="{DD6959CC-4D47-43BE-A05A-55ACAD883C7B}"/>
              </a:ext>
            </a:extLst>
          </p:cNvPr>
          <p:cNvSpPr/>
          <p:nvPr/>
        </p:nvSpPr>
        <p:spPr>
          <a:xfrm>
            <a:off x="9272540" y="1014411"/>
            <a:ext cx="1230379" cy="307777"/>
          </a:xfrm>
          <a:prstGeom prst="rect">
            <a:avLst/>
          </a:prstGeom>
          <a:noFill/>
          <a:ln>
            <a:solidFill>
              <a:srgbClr val="FF0000"/>
            </a:solidFill>
          </a:ln>
        </p:spPr>
        <p:txBody>
          <a:bodyPr wrap="square" lIns="91440" tIns="45720" rIns="91440" bIns="45720">
            <a:spAutoFit/>
          </a:bodyPr>
          <a:lstStyle/>
          <a:p>
            <a:pPr algn="ctr"/>
            <a:r>
              <a:rPr lang="en-US" sz="1400" b="1">
                <a:ln w="0"/>
                <a:solidFill>
                  <a:srgbClr val="FF0000"/>
                </a:solidFill>
                <a:effectLst>
                  <a:outerShdw blurRad="38100" dist="19050" dir="2700000" algn="tl" rotWithShape="0">
                    <a:schemeClr val="dk1">
                      <a:alpha val="40000"/>
                    </a:schemeClr>
                  </a:outerShdw>
                </a:effectLst>
              </a:rPr>
              <a:t>ORDER NOW</a:t>
            </a:r>
            <a:endParaRPr lang="en-US" sz="1400" b="1" cap="none" spc="0">
              <a:ln w="0"/>
              <a:solidFill>
                <a:srgbClr val="FF0000"/>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0E7927F4-CEB1-E129-6C14-522AF7D5BD7E}"/>
              </a:ext>
            </a:extLst>
          </p:cNvPr>
          <p:cNvSpPr/>
          <p:nvPr/>
        </p:nvSpPr>
        <p:spPr>
          <a:xfrm>
            <a:off x="7721983" y="1014413"/>
            <a:ext cx="1230380" cy="307777"/>
          </a:xfrm>
          <a:prstGeom prst="rect">
            <a:avLst/>
          </a:prstGeom>
          <a:solidFill>
            <a:srgbClr val="C00000"/>
          </a:solidFill>
          <a:ln>
            <a:solidFill>
              <a:srgbClr val="FF0000"/>
            </a:solidFill>
          </a:ln>
        </p:spPr>
        <p:txBody>
          <a:bodyPr wrap="square" lIns="91440" tIns="45720" rIns="91440" bIns="45720" anchor="t">
            <a:spAutoFit/>
          </a:bodyPr>
          <a:lstStyle/>
          <a:p>
            <a:pPr algn="ctr"/>
            <a:r>
              <a:rPr lang="en-US" sz="1400" b="1">
                <a:ln w="0"/>
                <a:solidFill>
                  <a:srgbClr val="FFFFFF"/>
                </a:solidFill>
                <a:effectLst>
                  <a:outerShdw blurRad="38100" dist="19050" dir="2700000" algn="tl" rotWithShape="0">
                    <a:schemeClr val="dk1">
                      <a:alpha val="40000"/>
                    </a:schemeClr>
                  </a:outerShdw>
                </a:effectLst>
              </a:rPr>
              <a:t>RESERVATION</a:t>
            </a:r>
          </a:p>
        </p:txBody>
      </p:sp>
      <p:cxnSp>
        <p:nvCxnSpPr>
          <p:cNvPr id="23" name="Straight Arrow Connector 22">
            <a:extLst>
              <a:ext uri="{FF2B5EF4-FFF2-40B4-BE49-F238E27FC236}">
                <a16:creationId xmlns:a16="http://schemas.microsoft.com/office/drawing/2014/main" id="{61C48AC0-398A-901F-3B93-C5918DC92546}"/>
              </a:ext>
            </a:extLst>
          </p:cNvPr>
          <p:cNvCxnSpPr/>
          <p:nvPr/>
        </p:nvCxnSpPr>
        <p:spPr>
          <a:xfrm>
            <a:off x="685800" y="6675967"/>
            <a:ext cx="10869081" cy="31750"/>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2FF5F07-804D-1593-975D-0919A6520907}"/>
              </a:ext>
            </a:extLst>
          </p:cNvPr>
          <p:cNvCxnSpPr>
            <a:cxnSpLocks/>
          </p:cNvCxnSpPr>
          <p:nvPr/>
        </p:nvCxnSpPr>
        <p:spPr>
          <a:xfrm flipV="1">
            <a:off x="537634" y="4961467"/>
            <a:ext cx="21164" cy="1598083"/>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E268334-CD09-3189-90CB-FB3411610DA3}"/>
              </a:ext>
            </a:extLst>
          </p:cNvPr>
          <p:cNvCxnSpPr>
            <a:cxnSpLocks/>
          </p:cNvCxnSpPr>
          <p:nvPr/>
        </p:nvCxnSpPr>
        <p:spPr>
          <a:xfrm flipV="1">
            <a:off x="11639550" y="1553635"/>
            <a:ext cx="10580" cy="5027083"/>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D09D3CE-6AA7-E7C9-51F5-A637A6934EFA}"/>
              </a:ext>
            </a:extLst>
          </p:cNvPr>
          <p:cNvSpPr/>
          <p:nvPr/>
        </p:nvSpPr>
        <p:spPr>
          <a:xfrm>
            <a:off x="10780765" y="1014411"/>
            <a:ext cx="1233346" cy="307777"/>
          </a:xfrm>
          <a:prstGeom prst="rect">
            <a:avLst/>
          </a:prstGeom>
          <a:noFill/>
          <a:ln>
            <a:solidFill>
              <a:srgbClr val="FF0000"/>
            </a:solidFill>
          </a:ln>
        </p:spPr>
        <p:txBody>
          <a:bodyPr wrap="square" lIns="91440" tIns="45720" rIns="91440" bIns="45720" anchor="t">
            <a:spAutoFit/>
          </a:bodyPr>
          <a:lstStyle/>
          <a:p>
            <a:pPr algn="ctr"/>
            <a:r>
              <a:rPr lang="en-US" sz="1400" b="1">
                <a:ln w="0"/>
                <a:solidFill>
                  <a:srgbClr val="FF0000"/>
                </a:solidFill>
                <a:effectLst>
                  <a:outerShdw blurRad="38100" dist="19050" dir="2700000" algn="tl" rotWithShape="0">
                    <a:prstClr val="black">
                      <a:alpha val="40000"/>
                    </a:prstClr>
                  </a:outerShdw>
                </a:effectLst>
                <a:cs typeface="Calibri"/>
              </a:rPr>
              <a:t>CONTACT US</a:t>
            </a:r>
            <a:endParaRPr lang="en-US" sz="1400" b="1" cap="none" spc="0">
              <a:ln w="0"/>
              <a:solidFill>
                <a:srgbClr val="FF0000"/>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F28664C-3DE7-4B1D-09EB-97AEF9A2B14F}"/>
              </a:ext>
            </a:extLst>
          </p:cNvPr>
          <p:cNvSpPr/>
          <p:nvPr/>
        </p:nvSpPr>
        <p:spPr>
          <a:xfrm>
            <a:off x="1394883" y="2125133"/>
            <a:ext cx="2307166" cy="2338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a:extLst>
              <a:ext uri="{FF2B5EF4-FFF2-40B4-BE49-F238E27FC236}">
                <a16:creationId xmlns:a16="http://schemas.microsoft.com/office/drawing/2014/main" id="{A931DF89-1D70-0BD1-A7EC-7C3421D0733C}"/>
              </a:ext>
            </a:extLst>
          </p:cNvPr>
          <p:cNvPicPr>
            <a:picLocks noChangeAspect="1"/>
          </p:cNvPicPr>
          <p:nvPr/>
        </p:nvPicPr>
        <p:blipFill>
          <a:blip r:embed="rId4"/>
          <a:stretch>
            <a:fillRect/>
          </a:stretch>
        </p:blipFill>
        <p:spPr>
          <a:xfrm>
            <a:off x="596900" y="1934633"/>
            <a:ext cx="3092450" cy="2607733"/>
          </a:xfrm>
          <a:prstGeom prst="rect">
            <a:avLst/>
          </a:prstGeom>
          <a:ln w="127000" cap="sq">
            <a:noFill/>
            <a:miter lim="800000"/>
          </a:ln>
          <a:effectLst>
            <a:outerShdw blurRad="57150" dist="50800" dir="2700000" algn="tl" rotWithShape="0">
              <a:srgbClr val="000000">
                <a:alpha val="40000"/>
              </a:srgbClr>
            </a:outerShdw>
          </a:effectLst>
        </p:spPr>
      </p:pic>
      <p:cxnSp>
        <p:nvCxnSpPr>
          <p:cNvPr id="6" name="Straight Arrow Connector 5">
            <a:extLst>
              <a:ext uri="{FF2B5EF4-FFF2-40B4-BE49-F238E27FC236}">
                <a16:creationId xmlns:a16="http://schemas.microsoft.com/office/drawing/2014/main" id="{3855F4FD-B0B8-B627-553A-57F600ED26F5}"/>
              </a:ext>
            </a:extLst>
          </p:cNvPr>
          <p:cNvCxnSpPr>
            <a:cxnSpLocks/>
          </p:cNvCxnSpPr>
          <p:nvPr/>
        </p:nvCxnSpPr>
        <p:spPr>
          <a:xfrm flipV="1">
            <a:off x="3850216" y="1966383"/>
            <a:ext cx="21164" cy="4603749"/>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9F0F0DB-8D81-C4B7-3A18-A6A1B7795AE1}"/>
              </a:ext>
            </a:extLst>
          </p:cNvPr>
          <p:cNvCxnSpPr>
            <a:cxnSpLocks/>
          </p:cNvCxnSpPr>
          <p:nvPr/>
        </p:nvCxnSpPr>
        <p:spPr>
          <a:xfrm flipV="1">
            <a:off x="484715" y="1913466"/>
            <a:ext cx="10581" cy="2656415"/>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FF8F87-1CAD-6BA4-C5C6-ECA97D848150}"/>
              </a:ext>
            </a:extLst>
          </p:cNvPr>
          <p:cNvCxnSpPr>
            <a:cxnSpLocks/>
          </p:cNvCxnSpPr>
          <p:nvPr/>
        </p:nvCxnSpPr>
        <p:spPr>
          <a:xfrm flipV="1">
            <a:off x="601132" y="4643965"/>
            <a:ext cx="3005663" cy="10583"/>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AE2F373-C252-4BA5-2871-C16CB422EB09}"/>
              </a:ext>
            </a:extLst>
          </p:cNvPr>
          <p:cNvCxnSpPr>
            <a:cxnSpLocks/>
          </p:cNvCxnSpPr>
          <p:nvPr/>
        </p:nvCxnSpPr>
        <p:spPr>
          <a:xfrm flipV="1">
            <a:off x="601131" y="1849964"/>
            <a:ext cx="3005663" cy="10583"/>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13E652B-C6F4-A169-9B94-C1DBB4AC17A0}"/>
              </a:ext>
            </a:extLst>
          </p:cNvPr>
          <p:cNvSpPr/>
          <p:nvPr/>
        </p:nvSpPr>
        <p:spPr>
          <a:xfrm>
            <a:off x="4834596" y="1908782"/>
            <a:ext cx="2294874"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400" b="1">
                <a:solidFill>
                  <a:srgbClr val="C00000"/>
                </a:solidFill>
                <a:latin typeface="Agency FB"/>
                <a:cs typeface="Calibri"/>
              </a:rPr>
              <a:t>M</a:t>
            </a:r>
            <a:r>
              <a:rPr lang="en-US" sz="2400">
                <a:solidFill>
                  <a:srgbClr val="C00000"/>
                </a:solidFill>
                <a:latin typeface="Agency FB"/>
                <a:cs typeface="Calibri"/>
              </a:rPr>
              <a:t>ake</a:t>
            </a:r>
            <a:r>
              <a:rPr lang="en-US" sz="2400" b="1">
                <a:solidFill>
                  <a:srgbClr val="C00000"/>
                </a:solidFill>
                <a:latin typeface="Agency FB"/>
                <a:cs typeface="Calibri"/>
              </a:rPr>
              <a:t>  </a:t>
            </a:r>
            <a:r>
              <a:rPr lang="en-US" sz="2400">
                <a:solidFill>
                  <a:srgbClr val="C00000"/>
                </a:solidFill>
                <a:latin typeface="Agency FB"/>
                <a:cs typeface="Calibri"/>
              </a:rPr>
              <a:t>a  </a:t>
            </a:r>
            <a:r>
              <a:rPr lang="en-US" sz="2400" b="1">
                <a:solidFill>
                  <a:srgbClr val="C00000"/>
                </a:solidFill>
                <a:latin typeface="Agency FB"/>
                <a:cs typeface="Calibri"/>
              </a:rPr>
              <a:t>R</a:t>
            </a:r>
            <a:r>
              <a:rPr lang="en-US" sz="2400">
                <a:solidFill>
                  <a:srgbClr val="C00000"/>
                </a:solidFill>
                <a:latin typeface="Agency FB"/>
                <a:cs typeface="Calibri"/>
              </a:rPr>
              <a:t>eservation</a:t>
            </a:r>
          </a:p>
        </p:txBody>
      </p:sp>
      <p:cxnSp>
        <p:nvCxnSpPr>
          <p:cNvPr id="21" name="Straight Arrow Connector 20">
            <a:extLst>
              <a:ext uri="{FF2B5EF4-FFF2-40B4-BE49-F238E27FC236}">
                <a16:creationId xmlns:a16="http://schemas.microsoft.com/office/drawing/2014/main" id="{66B12C56-D74D-2A4B-E6BA-7013DEA9CA25}"/>
              </a:ext>
            </a:extLst>
          </p:cNvPr>
          <p:cNvCxnSpPr>
            <a:cxnSpLocks/>
          </p:cNvCxnSpPr>
          <p:nvPr/>
        </p:nvCxnSpPr>
        <p:spPr>
          <a:xfrm flipV="1">
            <a:off x="8115298" y="1966382"/>
            <a:ext cx="21164" cy="4614332"/>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2D9AC217-B1A6-1147-58AD-623FDEC6C0A2}"/>
              </a:ext>
            </a:extLst>
          </p:cNvPr>
          <p:cNvGraphicFramePr>
            <a:graphicFrameLocks noGrp="1"/>
          </p:cNvGraphicFramePr>
          <p:nvPr>
            <p:extLst>
              <p:ext uri="{D42A27DB-BD31-4B8C-83A1-F6EECF244321}">
                <p14:modId xmlns:p14="http://schemas.microsoft.com/office/powerpoint/2010/main" val="1868827063"/>
              </p:ext>
            </p:extLst>
          </p:nvPr>
        </p:nvGraphicFramePr>
        <p:xfrm>
          <a:off x="4802505" y="2474976"/>
          <a:ext cx="2310720" cy="1820535"/>
        </p:xfrm>
        <a:graphic>
          <a:graphicData uri="http://schemas.openxmlformats.org/drawingml/2006/table">
            <a:tbl>
              <a:tblPr firstRow="1" bandRow="1">
                <a:tableStyleId>{638B1855-1B75-4FBE-930C-398BA8C253C6}</a:tableStyleId>
              </a:tblPr>
              <a:tblGrid>
                <a:gridCol w="2310720">
                  <a:extLst>
                    <a:ext uri="{9D8B030D-6E8A-4147-A177-3AD203B41FA5}">
                      <a16:colId xmlns:a16="http://schemas.microsoft.com/office/drawing/2014/main" val="4274964801"/>
                    </a:ext>
                  </a:extLst>
                </a:gridCol>
              </a:tblGrid>
              <a:tr h="594752">
                <a:tc>
                  <a:txBody>
                    <a:bodyPr/>
                    <a:lstStyle/>
                    <a:p>
                      <a:endParaRPr lang="en-US"/>
                    </a:p>
                  </a:txBody>
                  <a:tcPr/>
                </a:tc>
                <a:extLst>
                  <a:ext uri="{0D108BD9-81ED-4DB2-BD59-A6C34878D82A}">
                    <a16:rowId xmlns:a16="http://schemas.microsoft.com/office/drawing/2014/main" val="1515015875"/>
                  </a:ext>
                </a:extLst>
              </a:tr>
              <a:tr h="594752">
                <a:tc>
                  <a:txBody>
                    <a:bodyPr/>
                    <a:lstStyle/>
                    <a:p>
                      <a:endParaRPr lang="en-US"/>
                    </a:p>
                  </a:txBody>
                  <a:tcPr/>
                </a:tc>
                <a:extLst>
                  <a:ext uri="{0D108BD9-81ED-4DB2-BD59-A6C34878D82A}">
                    <a16:rowId xmlns:a16="http://schemas.microsoft.com/office/drawing/2014/main" val="3212894657"/>
                  </a:ext>
                </a:extLst>
              </a:tr>
              <a:tr h="631031">
                <a:tc>
                  <a:txBody>
                    <a:bodyPr/>
                    <a:lstStyle/>
                    <a:p>
                      <a:endParaRPr lang="en-US"/>
                    </a:p>
                  </a:txBody>
                  <a:tcPr/>
                </a:tc>
                <a:extLst>
                  <a:ext uri="{0D108BD9-81ED-4DB2-BD59-A6C34878D82A}">
                    <a16:rowId xmlns:a16="http://schemas.microsoft.com/office/drawing/2014/main" val="2115755624"/>
                  </a:ext>
                </a:extLst>
              </a:tr>
            </a:tbl>
          </a:graphicData>
        </a:graphic>
      </p:graphicFrame>
      <p:sp>
        <p:nvSpPr>
          <p:cNvPr id="5" name="Rectangle 4">
            <a:extLst>
              <a:ext uri="{FF2B5EF4-FFF2-40B4-BE49-F238E27FC236}">
                <a16:creationId xmlns:a16="http://schemas.microsoft.com/office/drawing/2014/main" id="{503A9771-A60B-73A5-55B5-65D69F334088}"/>
              </a:ext>
            </a:extLst>
          </p:cNvPr>
          <p:cNvSpPr/>
          <p:nvPr/>
        </p:nvSpPr>
        <p:spPr>
          <a:xfrm>
            <a:off x="5369308" y="4643437"/>
            <a:ext cx="1230380" cy="307777"/>
          </a:xfrm>
          <a:prstGeom prst="rect">
            <a:avLst/>
          </a:prstGeom>
          <a:solidFill>
            <a:srgbClr val="C00000"/>
          </a:solidFill>
          <a:ln>
            <a:solidFill>
              <a:srgbClr val="FF0000"/>
            </a:solidFill>
          </a:ln>
        </p:spPr>
        <p:txBody>
          <a:bodyPr wrap="square" lIns="91440" tIns="45720" rIns="91440" bIns="45720" anchor="t">
            <a:spAutoFit/>
          </a:bodyPr>
          <a:lstStyle/>
          <a:p>
            <a:pPr algn="ctr"/>
            <a:r>
              <a:rPr lang="en-US" sz="1400" b="1">
                <a:ln w="0"/>
                <a:solidFill>
                  <a:srgbClr val="FFFFFF"/>
                </a:solidFill>
                <a:effectLst>
                  <a:outerShdw blurRad="38100" dist="19050" dir="2700000" algn="tl" rotWithShape="0">
                    <a:prstClr val="black">
                      <a:alpha val="40000"/>
                    </a:prstClr>
                  </a:outerShdw>
                </a:effectLst>
                <a:cs typeface="Calibri"/>
              </a:rPr>
              <a:t>FIND A TABLE</a:t>
            </a:r>
          </a:p>
        </p:txBody>
      </p:sp>
      <p:pic>
        <p:nvPicPr>
          <p:cNvPr id="18" name="Graphic 18" descr="Flip calendar with solid fill">
            <a:extLst>
              <a:ext uri="{FF2B5EF4-FFF2-40B4-BE49-F238E27FC236}">
                <a16:creationId xmlns:a16="http://schemas.microsoft.com/office/drawing/2014/main" id="{639799A5-C6A2-AEBD-B4A4-4001F60CAF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38700" y="2552700"/>
            <a:ext cx="466725" cy="466725"/>
          </a:xfrm>
          <a:prstGeom prst="rect">
            <a:avLst/>
          </a:prstGeom>
        </p:spPr>
      </p:pic>
      <p:pic>
        <p:nvPicPr>
          <p:cNvPr id="19" name="Graphic 21" descr="Clock with solid fill">
            <a:extLst>
              <a:ext uri="{FF2B5EF4-FFF2-40B4-BE49-F238E27FC236}">
                <a16:creationId xmlns:a16="http://schemas.microsoft.com/office/drawing/2014/main" id="{56920827-8B48-E8E6-7F80-381FF448415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38700" y="3152775"/>
            <a:ext cx="533400" cy="466725"/>
          </a:xfrm>
          <a:prstGeom prst="rect">
            <a:avLst/>
          </a:prstGeom>
        </p:spPr>
      </p:pic>
      <p:pic>
        <p:nvPicPr>
          <p:cNvPr id="22" name="Graphic 25" descr="User with solid fill">
            <a:extLst>
              <a:ext uri="{FF2B5EF4-FFF2-40B4-BE49-F238E27FC236}">
                <a16:creationId xmlns:a16="http://schemas.microsoft.com/office/drawing/2014/main" id="{DD04F2F6-4B66-EE4E-48A6-7EC1D19DAC5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67275" y="3724275"/>
            <a:ext cx="485775" cy="476250"/>
          </a:xfrm>
          <a:prstGeom prst="rect">
            <a:avLst/>
          </a:prstGeom>
        </p:spPr>
      </p:pic>
      <p:sp>
        <p:nvSpPr>
          <p:cNvPr id="26" name="TextBox 25">
            <a:extLst>
              <a:ext uri="{FF2B5EF4-FFF2-40B4-BE49-F238E27FC236}">
                <a16:creationId xmlns:a16="http://schemas.microsoft.com/office/drawing/2014/main" id="{0FD4F99B-BEBA-297A-7F08-073AAD49F363}"/>
              </a:ext>
            </a:extLst>
          </p:cNvPr>
          <p:cNvSpPr txBox="1"/>
          <p:nvPr/>
        </p:nvSpPr>
        <p:spPr>
          <a:xfrm>
            <a:off x="5281612" y="2600324"/>
            <a:ext cx="13930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0000"/>
                </a:solidFill>
                <a:latin typeface="Bradley Hand ITC"/>
              </a:rPr>
              <a:t>Oct 6, 2022</a:t>
            </a:r>
          </a:p>
        </p:txBody>
      </p:sp>
      <p:sp>
        <p:nvSpPr>
          <p:cNvPr id="27" name="TextBox 26">
            <a:extLst>
              <a:ext uri="{FF2B5EF4-FFF2-40B4-BE49-F238E27FC236}">
                <a16:creationId xmlns:a16="http://schemas.microsoft.com/office/drawing/2014/main" id="{28EC22DB-9994-D9EE-E7F9-449B6670C21E}"/>
              </a:ext>
            </a:extLst>
          </p:cNvPr>
          <p:cNvSpPr txBox="1"/>
          <p:nvPr/>
        </p:nvSpPr>
        <p:spPr>
          <a:xfrm>
            <a:off x="5367337" y="3200399"/>
            <a:ext cx="12215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2">
                    <a:lumMod val="50000"/>
                  </a:schemeClr>
                </a:solidFill>
                <a:latin typeface="Bradley Hand ITC"/>
              </a:rPr>
              <a:t>11:20 AM</a:t>
            </a:r>
          </a:p>
        </p:txBody>
      </p:sp>
      <p:sp>
        <p:nvSpPr>
          <p:cNvPr id="28" name="TextBox 27">
            <a:extLst>
              <a:ext uri="{FF2B5EF4-FFF2-40B4-BE49-F238E27FC236}">
                <a16:creationId xmlns:a16="http://schemas.microsoft.com/office/drawing/2014/main" id="{10B5ED5D-CABE-F8B2-C194-1D34827710F6}"/>
              </a:ext>
            </a:extLst>
          </p:cNvPr>
          <p:cNvSpPr txBox="1"/>
          <p:nvPr/>
        </p:nvSpPr>
        <p:spPr>
          <a:xfrm>
            <a:off x="5319712" y="3781424"/>
            <a:ext cx="13930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0000"/>
                </a:solidFill>
                <a:latin typeface="Bradley Hand ITC"/>
              </a:rPr>
              <a:t>2 PEOPLE</a:t>
            </a:r>
          </a:p>
        </p:txBody>
      </p:sp>
      <p:pic>
        <p:nvPicPr>
          <p:cNvPr id="29" name="Graphic 29" descr="Caret Down with solid fill">
            <a:extLst>
              <a:ext uri="{FF2B5EF4-FFF2-40B4-BE49-F238E27FC236}">
                <a16:creationId xmlns:a16="http://schemas.microsoft.com/office/drawing/2014/main" id="{25742ED8-C32B-527F-70CC-7F7D293372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00825" y="2647950"/>
            <a:ext cx="409575" cy="371475"/>
          </a:xfrm>
          <a:prstGeom prst="rect">
            <a:avLst/>
          </a:prstGeom>
        </p:spPr>
      </p:pic>
      <p:pic>
        <p:nvPicPr>
          <p:cNvPr id="30" name="Graphic 29" descr="Caret Down with solid fill">
            <a:extLst>
              <a:ext uri="{FF2B5EF4-FFF2-40B4-BE49-F238E27FC236}">
                <a16:creationId xmlns:a16="http://schemas.microsoft.com/office/drawing/2014/main" id="{ABA7CBF4-59D8-F5E6-BB0E-5C561F9E054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91300" y="3200400"/>
            <a:ext cx="409575" cy="371475"/>
          </a:xfrm>
          <a:prstGeom prst="rect">
            <a:avLst/>
          </a:prstGeom>
        </p:spPr>
      </p:pic>
      <p:pic>
        <p:nvPicPr>
          <p:cNvPr id="31" name="Graphic 29" descr="Caret Down with solid fill">
            <a:extLst>
              <a:ext uri="{FF2B5EF4-FFF2-40B4-BE49-F238E27FC236}">
                <a16:creationId xmlns:a16="http://schemas.microsoft.com/office/drawing/2014/main" id="{1208C54C-E575-9842-632C-9D632AFF463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91300" y="3829050"/>
            <a:ext cx="409575" cy="371475"/>
          </a:xfrm>
          <a:prstGeom prst="rect">
            <a:avLst/>
          </a:prstGeom>
        </p:spPr>
      </p:pic>
      <p:sp>
        <p:nvSpPr>
          <p:cNvPr id="32" name="Rectangle 31">
            <a:extLst>
              <a:ext uri="{FF2B5EF4-FFF2-40B4-BE49-F238E27FC236}">
                <a16:creationId xmlns:a16="http://schemas.microsoft.com/office/drawing/2014/main" id="{A46F22A1-5A46-A7F8-8264-526B2CE5D3F9}"/>
              </a:ext>
            </a:extLst>
          </p:cNvPr>
          <p:cNvSpPr/>
          <p:nvPr/>
        </p:nvSpPr>
        <p:spPr>
          <a:xfrm>
            <a:off x="8539820" y="2137381"/>
            <a:ext cx="1237599"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400" b="1">
                <a:solidFill>
                  <a:srgbClr val="C00000"/>
                </a:solidFill>
                <a:latin typeface="Agency FB"/>
                <a:cs typeface="Calibri"/>
              </a:rPr>
              <a:t>A</a:t>
            </a:r>
            <a:r>
              <a:rPr lang="en-US" sz="2400">
                <a:solidFill>
                  <a:srgbClr val="C00000"/>
                </a:solidFill>
                <a:latin typeface="Agency FB"/>
                <a:cs typeface="Calibri"/>
              </a:rPr>
              <a:t>ddress</a:t>
            </a:r>
          </a:p>
        </p:txBody>
      </p:sp>
      <p:sp>
        <p:nvSpPr>
          <p:cNvPr id="34" name="TextBox 33">
            <a:extLst>
              <a:ext uri="{FF2B5EF4-FFF2-40B4-BE49-F238E27FC236}">
                <a16:creationId xmlns:a16="http://schemas.microsoft.com/office/drawing/2014/main" id="{25A9835D-E7DC-7712-8AAD-F05A19B47EA3}"/>
              </a:ext>
            </a:extLst>
          </p:cNvPr>
          <p:cNvSpPr txBox="1"/>
          <p:nvPr/>
        </p:nvSpPr>
        <p:spPr>
          <a:xfrm>
            <a:off x="8661929" y="2643715"/>
            <a:ext cx="260878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a:latin typeface="Bradley Hand ITC"/>
                <a:ea typeface="+mn-lt"/>
                <a:cs typeface="+mn-lt"/>
              </a:rPr>
              <a:t>2501 8th St S, </a:t>
            </a:r>
            <a:endParaRPr lang="en-US"/>
          </a:p>
          <a:p>
            <a:pPr algn="just"/>
            <a:r>
              <a:rPr lang="en-US" sz="1600" b="1">
                <a:latin typeface="Bradley Hand ITC"/>
                <a:ea typeface="+mn-lt"/>
                <a:cs typeface="+mn-lt"/>
              </a:rPr>
              <a:t>Moorhead, MN 56560</a:t>
            </a:r>
          </a:p>
          <a:p>
            <a:pPr algn="just"/>
            <a:r>
              <a:rPr lang="en-US" sz="1600" b="1">
                <a:latin typeface="Bradley Hand ITC"/>
                <a:cs typeface="Calibri"/>
              </a:rPr>
              <a:t>218 – 218 - 2182</a:t>
            </a:r>
          </a:p>
        </p:txBody>
      </p:sp>
      <p:sp>
        <p:nvSpPr>
          <p:cNvPr id="36" name="Rectangle 35">
            <a:extLst>
              <a:ext uri="{FF2B5EF4-FFF2-40B4-BE49-F238E27FC236}">
                <a16:creationId xmlns:a16="http://schemas.microsoft.com/office/drawing/2014/main" id="{53397DE7-1EBE-395B-88C1-52F492E0FB1E}"/>
              </a:ext>
            </a:extLst>
          </p:cNvPr>
          <p:cNvSpPr/>
          <p:nvPr/>
        </p:nvSpPr>
        <p:spPr>
          <a:xfrm>
            <a:off x="900770" y="4699606"/>
            <a:ext cx="2294874"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400" b="1">
                <a:solidFill>
                  <a:srgbClr val="C00000"/>
                </a:solidFill>
                <a:latin typeface="Agency FB"/>
                <a:cs typeface="Calibri"/>
              </a:rPr>
              <a:t>O</a:t>
            </a:r>
            <a:r>
              <a:rPr lang="en-US" sz="2400">
                <a:solidFill>
                  <a:srgbClr val="C00000"/>
                </a:solidFill>
                <a:latin typeface="Agency FB"/>
                <a:cs typeface="Calibri"/>
              </a:rPr>
              <a:t>pen</a:t>
            </a:r>
            <a:r>
              <a:rPr lang="en-US" sz="2400" b="1">
                <a:solidFill>
                  <a:srgbClr val="C00000"/>
                </a:solidFill>
                <a:latin typeface="Agency FB"/>
                <a:cs typeface="Calibri"/>
              </a:rPr>
              <a:t> </a:t>
            </a:r>
            <a:r>
              <a:rPr lang="en-US" sz="2400">
                <a:solidFill>
                  <a:srgbClr val="C00000"/>
                </a:solidFill>
                <a:latin typeface="Agency FB"/>
                <a:cs typeface="Calibri"/>
              </a:rPr>
              <a:t> </a:t>
            </a:r>
            <a:r>
              <a:rPr lang="en-US" sz="2400" b="1">
                <a:solidFill>
                  <a:srgbClr val="C00000"/>
                </a:solidFill>
                <a:latin typeface="Agency FB"/>
                <a:cs typeface="Calibri"/>
              </a:rPr>
              <a:t>H</a:t>
            </a:r>
            <a:r>
              <a:rPr lang="en-US" sz="2400">
                <a:solidFill>
                  <a:srgbClr val="C00000"/>
                </a:solidFill>
                <a:latin typeface="Agency FB"/>
                <a:cs typeface="Calibri"/>
              </a:rPr>
              <a:t>ours</a:t>
            </a:r>
          </a:p>
        </p:txBody>
      </p:sp>
      <p:sp>
        <p:nvSpPr>
          <p:cNvPr id="37" name="TextBox 36">
            <a:extLst>
              <a:ext uri="{FF2B5EF4-FFF2-40B4-BE49-F238E27FC236}">
                <a16:creationId xmlns:a16="http://schemas.microsoft.com/office/drawing/2014/main" id="{FFF2E165-ECB9-196B-7D3C-A5E4E766CCA3}"/>
              </a:ext>
            </a:extLst>
          </p:cNvPr>
          <p:cNvSpPr txBox="1"/>
          <p:nvPr/>
        </p:nvSpPr>
        <p:spPr>
          <a:xfrm>
            <a:off x="1032403" y="5253564"/>
            <a:ext cx="220873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a:latin typeface="Bradley Hand ITC"/>
                <a:ea typeface="+mn-lt"/>
                <a:cs typeface="+mn-lt"/>
              </a:rPr>
              <a:t>Monday - Saturday</a:t>
            </a:r>
            <a:endParaRPr lang="en-US" b="1"/>
          </a:p>
          <a:p>
            <a:pPr algn="just"/>
            <a:r>
              <a:rPr lang="en-US" sz="1600">
                <a:latin typeface="Bradley Hand ITC"/>
                <a:ea typeface="+mn-lt"/>
                <a:cs typeface="+mn-lt"/>
              </a:rPr>
              <a:t> 11 AM – 9 PM </a:t>
            </a:r>
            <a:endParaRPr lang="en-US">
              <a:latin typeface="Calibri" panose="020F0502020204030204"/>
              <a:ea typeface="+mn-lt"/>
              <a:cs typeface="+mn-lt"/>
            </a:endParaRPr>
          </a:p>
          <a:p>
            <a:pPr algn="just"/>
            <a:r>
              <a:rPr lang="en-US" sz="1600" b="1">
                <a:latin typeface="Bradley Hand ITC"/>
                <a:cs typeface="Calibri"/>
              </a:rPr>
              <a:t>Sunday</a:t>
            </a:r>
          </a:p>
          <a:p>
            <a:pPr algn="just"/>
            <a:r>
              <a:rPr lang="en-US" sz="1600">
                <a:latin typeface="Bradley Hand ITC"/>
                <a:cs typeface="Calibri"/>
              </a:rPr>
              <a:t>Closed</a:t>
            </a:r>
          </a:p>
        </p:txBody>
      </p:sp>
      <p:sp>
        <p:nvSpPr>
          <p:cNvPr id="38" name="Rectangle 37">
            <a:extLst>
              <a:ext uri="{FF2B5EF4-FFF2-40B4-BE49-F238E27FC236}">
                <a16:creationId xmlns:a16="http://schemas.microsoft.com/office/drawing/2014/main" id="{FF0ACDCF-3486-7000-413B-AA97AC4BE1CB}"/>
              </a:ext>
            </a:extLst>
          </p:cNvPr>
          <p:cNvSpPr/>
          <p:nvPr/>
        </p:nvSpPr>
        <p:spPr>
          <a:xfrm>
            <a:off x="8492195" y="3880456"/>
            <a:ext cx="1332849"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400" b="1">
                <a:solidFill>
                  <a:srgbClr val="C00000"/>
                </a:solidFill>
                <a:latin typeface="Agency FB"/>
                <a:cs typeface="Calibri"/>
              </a:rPr>
              <a:t>F</a:t>
            </a:r>
            <a:r>
              <a:rPr lang="en-US" sz="2400">
                <a:solidFill>
                  <a:srgbClr val="C00000"/>
                </a:solidFill>
                <a:latin typeface="Agency FB"/>
                <a:cs typeface="Calibri"/>
              </a:rPr>
              <a:t>ind</a:t>
            </a:r>
            <a:r>
              <a:rPr lang="en-US" sz="2400" b="1">
                <a:solidFill>
                  <a:srgbClr val="C00000"/>
                </a:solidFill>
                <a:latin typeface="Agency FB"/>
                <a:cs typeface="Calibri"/>
              </a:rPr>
              <a:t> </a:t>
            </a:r>
            <a:r>
              <a:rPr lang="en-US" sz="2400">
                <a:solidFill>
                  <a:srgbClr val="C00000"/>
                </a:solidFill>
                <a:latin typeface="Agency FB"/>
                <a:cs typeface="Calibri"/>
              </a:rPr>
              <a:t> </a:t>
            </a:r>
            <a:r>
              <a:rPr lang="en-US" sz="2400" b="1">
                <a:solidFill>
                  <a:srgbClr val="C00000"/>
                </a:solidFill>
                <a:latin typeface="Agency FB"/>
                <a:cs typeface="Calibri"/>
              </a:rPr>
              <a:t>U</a:t>
            </a:r>
            <a:r>
              <a:rPr lang="en-US" sz="2400">
                <a:solidFill>
                  <a:srgbClr val="C00000"/>
                </a:solidFill>
                <a:latin typeface="Agency FB"/>
                <a:cs typeface="Calibri"/>
              </a:rPr>
              <a:t>s</a:t>
            </a:r>
          </a:p>
        </p:txBody>
      </p:sp>
      <p:pic>
        <p:nvPicPr>
          <p:cNvPr id="39" name="Picture 39">
            <a:extLst>
              <a:ext uri="{FF2B5EF4-FFF2-40B4-BE49-F238E27FC236}">
                <a16:creationId xmlns:a16="http://schemas.microsoft.com/office/drawing/2014/main" id="{5AC04683-8279-2D66-30AB-01BA4883DE4F}"/>
              </a:ext>
            </a:extLst>
          </p:cNvPr>
          <p:cNvPicPr>
            <a:picLocks noChangeAspect="1"/>
          </p:cNvPicPr>
          <p:nvPr/>
        </p:nvPicPr>
        <p:blipFill>
          <a:blip r:embed="rId13"/>
          <a:stretch>
            <a:fillRect/>
          </a:stretch>
        </p:blipFill>
        <p:spPr>
          <a:xfrm>
            <a:off x="8429625" y="4326370"/>
            <a:ext cx="2800350" cy="1996210"/>
          </a:xfrm>
          <a:prstGeom prst="rect">
            <a:avLst/>
          </a:prstGeom>
        </p:spPr>
      </p:pic>
      <p:sp>
        <p:nvSpPr>
          <p:cNvPr id="42" name="TextBox 41">
            <a:extLst>
              <a:ext uri="{FF2B5EF4-FFF2-40B4-BE49-F238E27FC236}">
                <a16:creationId xmlns:a16="http://schemas.microsoft.com/office/drawing/2014/main" id="{1955E296-56B5-5E51-70A7-F4D875658F51}"/>
              </a:ext>
            </a:extLst>
          </p:cNvPr>
          <p:cNvSpPr txBox="1"/>
          <p:nvPr/>
        </p:nvSpPr>
        <p:spPr>
          <a:xfrm>
            <a:off x="30237" y="60475"/>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1</a:t>
            </a:r>
          </a:p>
        </p:txBody>
      </p:sp>
      <p:sp>
        <p:nvSpPr>
          <p:cNvPr id="44" name="TextBox 43">
            <a:extLst>
              <a:ext uri="{FF2B5EF4-FFF2-40B4-BE49-F238E27FC236}">
                <a16:creationId xmlns:a16="http://schemas.microsoft.com/office/drawing/2014/main" id="{5166DF92-1FE3-31A6-B3FD-37F1D3D1E418}"/>
              </a:ext>
            </a:extLst>
          </p:cNvPr>
          <p:cNvSpPr txBox="1"/>
          <p:nvPr/>
        </p:nvSpPr>
        <p:spPr>
          <a:xfrm>
            <a:off x="42332" y="1911047"/>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2</a:t>
            </a:r>
          </a:p>
        </p:txBody>
      </p:sp>
      <p:sp>
        <p:nvSpPr>
          <p:cNvPr id="46" name="TextBox 45">
            <a:extLst>
              <a:ext uri="{FF2B5EF4-FFF2-40B4-BE49-F238E27FC236}">
                <a16:creationId xmlns:a16="http://schemas.microsoft.com/office/drawing/2014/main" id="{2FCA8239-3480-BF7D-EC53-07FE8A3BDDB9}"/>
              </a:ext>
            </a:extLst>
          </p:cNvPr>
          <p:cNvSpPr txBox="1"/>
          <p:nvPr/>
        </p:nvSpPr>
        <p:spPr>
          <a:xfrm>
            <a:off x="2666998" y="4934856"/>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3</a:t>
            </a:r>
          </a:p>
        </p:txBody>
      </p:sp>
      <p:sp>
        <p:nvSpPr>
          <p:cNvPr id="48" name="TextBox 47">
            <a:extLst>
              <a:ext uri="{FF2B5EF4-FFF2-40B4-BE49-F238E27FC236}">
                <a16:creationId xmlns:a16="http://schemas.microsoft.com/office/drawing/2014/main" id="{74D6F258-F544-B47B-98DF-9F9C5A2BBD35}"/>
              </a:ext>
            </a:extLst>
          </p:cNvPr>
          <p:cNvSpPr txBox="1"/>
          <p:nvPr/>
        </p:nvSpPr>
        <p:spPr>
          <a:xfrm>
            <a:off x="7118046" y="2007808"/>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4</a:t>
            </a:r>
          </a:p>
        </p:txBody>
      </p:sp>
      <p:sp>
        <p:nvSpPr>
          <p:cNvPr id="50" name="TextBox 49">
            <a:extLst>
              <a:ext uri="{FF2B5EF4-FFF2-40B4-BE49-F238E27FC236}">
                <a16:creationId xmlns:a16="http://schemas.microsoft.com/office/drawing/2014/main" id="{B62A7D74-ACB4-38F9-DEED-D16AA4B33695}"/>
              </a:ext>
            </a:extLst>
          </p:cNvPr>
          <p:cNvSpPr txBox="1"/>
          <p:nvPr/>
        </p:nvSpPr>
        <p:spPr>
          <a:xfrm>
            <a:off x="7263189" y="2552094"/>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5</a:t>
            </a:r>
          </a:p>
        </p:txBody>
      </p:sp>
      <p:sp>
        <p:nvSpPr>
          <p:cNvPr id="52" name="TextBox 51">
            <a:extLst>
              <a:ext uri="{FF2B5EF4-FFF2-40B4-BE49-F238E27FC236}">
                <a16:creationId xmlns:a16="http://schemas.microsoft.com/office/drawing/2014/main" id="{97C5D744-DA49-E9FF-3610-86BFFC23401C}"/>
              </a:ext>
            </a:extLst>
          </p:cNvPr>
          <p:cNvSpPr txBox="1"/>
          <p:nvPr/>
        </p:nvSpPr>
        <p:spPr>
          <a:xfrm>
            <a:off x="7263189" y="3205237"/>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6</a:t>
            </a:r>
          </a:p>
        </p:txBody>
      </p:sp>
      <p:sp>
        <p:nvSpPr>
          <p:cNvPr id="54" name="TextBox 53">
            <a:extLst>
              <a:ext uri="{FF2B5EF4-FFF2-40B4-BE49-F238E27FC236}">
                <a16:creationId xmlns:a16="http://schemas.microsoft.com/office/drawing/2014/main" id="{8BA7E775-FAEE-A786-41EB-1FA9C2A78781}"/>
              </a:ext>
            </a:extLst>
          </p:cNvPr>
          <p:cNvSpPr txBox="1"/>
          <p:nvPr/>
        </p:nvSpPr>
        <p:spPr>
          <a:xfrm>
            <a:off x="7263189" y="3822094"/>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7</a:t>
            </a:r>
          </a:p>
        </p:txBody>
      </p:sp>
      <p:sp>
        <p:nvSpPr>
          <p:cNvPr id="56" name="TextBox 55">
            <a:extLst>
              <a:ext uri="{FF2B5EF4-FFF2-40B4-BE49-F238E27FC236}">
                <a16:creationId xmlns:a16="http://schemas.microsoft.com/office/drawing/2014/main" id="{851F12AA-12B1-0C12-DC1F-68F65795ADFC}"/>
              </a:ext>
            </a:extLst>
          </p:cNvPr>
          <p:cNvSpPr txBox="1"/>
          <p:nvPr/>
        </p:nvSpPr>
        <p:spPr>
          <a:xfrm>
            <a:off x="6743094" y="4644570"/>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8</a:t>
            </a:r>
          </a:p>
        </p:txBody>
      </p:sp>
      <p:sp>
        <p:nvSpPr>
          <p:cNvPr id="58" name="TextBox 57">
            <a:extLst>
              <a:ext uri="{FF2B5EF4-FFF2-40B4-BE49-F238E27FC236}">
                <a16:creationId xmlns:a16="http://schemas.microsoft.com/office/drawing/2014/main" id="{98762B0A-EDB3-ADB4-4277-072DE292EF2A}"/>
              </a:ext>
            </a:extLst>
          </p:cNvPr>
          <p:cNvSpPr txBox="1"/>
          <p:nvPr/>
        </p:nvSpPr>
        <p:spPr>
          <a:xfrm>
            <a:off x="9621760" y="2225523"/>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9</a:t>
            </a:r>
          </a:p>
        </p:txBody>
      </p:sp>
      <p:sp>
        <p:nvSpPr>
          <p:cNvPr id="60" name="TextBox 59">
            <a:extLst>
              <a:ext uri="{FF2B5EF4-FFF2-40B4-BE49-F238E27FC236}">
                <a16:creationId xmlns:a16="http://schemas.microsoft.com/office/drawing/2014/main" id="{4CF91C96-229E-F778-0196-47738E8C347B}"/>
              </a:ext>
            </a:extLst>
          </p:cNvPr>
          <p:cNvSpPr txBox="1"/>
          <p:nvPr/>
        </p:nvSpPr>
        <p:spPr>
          <a:xfrm>
            <a:off x="9621760" y="3918856"/>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10</a:t>
            </a:r>
          </a:p>
        </p:txBody>
      </p:sp>
    </p:spTree>
    <p:extLst>
      <p:ext uri="{BB962C8B-B14F-4D97-AF65-F5344CB8AC3E}">
        <p14:creationId xmlns:p14="http://schemas.microsoft.com/office/powerpoint/2010/main" val="351200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7511592B-182B-D48E-7213-33DC41A122B4}"/>
              </a:ext>
            </a:extLst>
          </p:cNvPr>
          <p:cNvPicPr>
            <a:picLocks noChangeAspect="1"/>
          </p:cNvPicPr>
          <p:nvPr/>
        </p:nvPicPr>
        <p:blipFill rotWithShape="1">
          <a:blip r:embed="rId3">
            <a:extLst>
              <a:ext uri="{28A0092B-C50C-407E-A947-70E740481C1C}">
                <a14:useLocalDpi xmlns:a14="http://schemas.microsoft.com/office/drawing/2010/main" val="0"/>
              </a:ext>
            </a:extLst>
          </a:blip>
          <a:srcRect r="11561"/>
          <a:stretch/>
        </p:blipFill>
        <p:spPr>
          <a:xfrm>
            <a:off x="4260738" y="310824"/>
            <a:ext cx="3512985" cy="1699221"/>
          </a:xfrm>
          <a:prstGeom prst="rect">
            <a:avLst/>
          </a:prstGeom>
        </p:spPr>
      </p:pic>
      <p:sp>
        <p:nvSpPr>
          <p:cNvPr id="10" name="Rectangle 9">
            <a:extLst>
              <a:ext uri="{FF2B5EF4-FFF2-40B4-BE49-F238E27FC236}">
                <a16:creationId xmlns:a16="http://schemas.microsoft.com/office/drawing/2014/main" id="{35AF751B-BC49-FF1A-1A46-9F2BF069B11D}"/>
              </a:ext>
            </a:extLst>
          </p:cNvPr>
          <p:cNvSpPr/>
          <p:nvPr/>
        </p:nvSpPr>
        <p:spPr>
          <a:xfrm>
            <a:off x="304889" y="1014411"/>
            <a:ext cx="915846" cy="307777"/>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1400" b="1">
                <a:ln w="0"/>
                <a:solidFill>
                  <a:srgbClr val="FF0000"/>
                </a:solidFill>
                <a:effectLst>
                  <a:outerShdw blurRad="38100" dist="19050" dir="2700000" algn="tl" rotWithShape="0">
                    <a:schemeClr val="dk1">
                      <a:alpha val="40000"/>
                    </a:schemeClr>
                  </a:outerShdw>
                </a:effectLst>
              </a:rPr>
              <a:t>HOME</a:t>
            </a:r>
          </a:p>
        </p:txBody>
      </p:sp>
      <p:sp>
        <p:nvSpPr>
          <p:cNvPr id="11" name="Rectangle 10">
            <a:extLst>
              <a:ext uri="{FF2B5EF4-FFF2-40B4-BE49-F238E27FC236}">
                <a16:creationId xmlns:a16="http://schemas.microsoft.com/office/drawing/2014/main" id="{EB643637-A668-44A0-7F7F-E278DDCD2D1D}"/>
              </a:ext>
            </a:extLst>
          </p:cNvPr>
          <p:cNvSpPr/>
          <p:nvPr/>
        </p:nvSpPr>
        <p:spPr>
          <a:xfrm>
            <a:off x="3338291" y="1014410"/>
            <a:ext cx="915846" cy="307777"/>
          </a:xfrm>
          <a:prstGeom prst="rect">
            <a:avLst/>
          </a:prstGeom>
          <a:noFill/>
          <a:ln>
            <a:solidFill>
              <a:srgbClr val="FF0000"/>
            </a:solidFill>
          </a:ln>
        </p:spPr>
        <p:txBody>
          <a:bodyPr wrap="square" lIns="91440" tIns="45720" rIns="91440" bIns="45720">
            <a:spAutoFit/>
          </a:bodyPr>
          <a:lstStyle/>
          <a:p>
            <a:pPr algn="ctr"/>
            <a:r>
              <a:rPr lang="en-US" sz="1400" b="1" cap="none" spc="0">
                <a:ln w="0"/>
                <a:solidFill>
                  <a:srgbClr val="FF0000"/>
                </a:solidFill>
                <a:effectLst>
                  <a:outerShdw blurRad="38100" dist="19050" dir="2700000" algn="tl" rotWithShape="0">
                    <a:schemeClr val="dk1">
                      <a:alpha val="40000"/>
                    </a:schemeClr>
                  </a:outerShdw>
                </a:effectLst>
              </a:rPr>
              <a:t>MENU</a:t>
            </a:r>
          </a:p>
        </p:txBody>
      </p:sp>
      <p:sp>
        <p:nvSpPr>
          <p:cNvPr id="12" name="Rectangle 11">
            <a:extLst>
              <a:ext uri="{FF2B5EF4-FFF2-40B4-BE49-F238E27FC236}">
                <a16:creationId xmlns:a16="http://schemas.microsoft.com/office/drawing/2014/main" id="{137427D5-F06B-D66D-5D61-BA406AEF4CD0}"/>
              </a:ext>
            </a:extLst>
          </p:cNvPr>
          <p:cNvSpPr/>
          <p:nvPr/>
        </p:nvSpPr>
        <p:spPr>
          <a:xfrm>
            <a:off x="1693858" y="1014410"/>
            <a:ext cx="1227176" cy="307777"/>
          </a:xfrm>
          <a:prstGeom prst="rect">
            <a:avLst/>
          </a:prstGeom>
          <a:noFill/>
          <a:ln>
            <a:solidFill>
              <a:srgbClr val="FF0000"/>
            </a:solidFill>
          </a:ln>
        </p:spPr>
        <p:txBody>
          <a:bodyPr wrap="square" lIns="91440" tIns="45720" rIns="91440" bIns="45720">
            <a:spAutoFit/>
          </a:bodyPr>
          <a:lstStyle/>
          <a:p>
            <a:pPr algn="ctr"/>
            <a:r>
              <a:rPr lang="en-US" sz="1400" b="1">
                <a:ln w="0"/>
                <a:solidFill>
                  <a:srgbClr val="FF0000"/>
                </a:solidFill>
                <a:effectLst>
                  <a:outerShdw blurRad="38100" dist="19050" dir="2700000" algn="tl" rotWithShape="0">
                    <a:schemeClr val="dk1">
                      <a:alpha val="40000"/>
                    </a:schemeClr>
                  </a:outerShdw>
                </a:effectLst>
              </a:rPr>
              <a:t>OUR STORY</a:t>
            </a:r>
          </a:p>
        </p:txBody>
      </p:sp>
      <p:sp>
        <p:nvSpPr>
          <p:cNvPr id="14" name="Rectangle 13">
            <a:extLst>
              <a:ext uri="{FF2B5EF4-FFF2-40B4-BE49-F238E27FC236}">
                <a16:creationId xmlns:a16="http://schemas.microsoft.com/office/drawing/2014/main" id="{DD6959CC-4D47-43BE-A05A-55ACAD883C7B}"/>
              </a:ext>
            </a:extLst>
          </p:cNvPr>
          <p:cNvSpPr/>
          <p:nvPr/>
        </p:nvSpPr>
        <p:spPr>
          <a:xfrm>
            <a:off x="9272540" y="1014411"/>
            <a:ext cx="1230379" cy="307777"/>
          </a:xfrm>
          <a:prstGeom prst="rect">
            <a:avLst/>
          </a:prstGeom>
          <a:solidFill>
            <a:srgbClr val="FF0000"/>
          </a:solid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400" b="1">
                <a:ln w="0"/>
                <a:solidFill>
                  <a:srgbClr val="FFFFFF"/>
                </a:solidFill>
                <a:effectLst>
                  <a:outerShdw blurRad="38100" dist="19050" dir="2700000" algn="tl" rotWithShape="0">
                    <a:schemeClr val="dk1">
                      <a:alpha val="40000"/>
                    </a:schemeClr>
                  </a:outerShdw>
                </a:effectLst>
              </a:rPr>
              <a:t>ORDER NOW</a:t>
            </a:r>
          </a:p>
        </p:txBody>
      </p:sp>
      <p:sp>
        <p:nvSpPr>
          <p:cNvPr id="15" name="Rectangle 14">
            <a:extLst>
              <a:ext uri="{FF2B5EF4-FFF2-40B4-BE49-F238E27FC236}">
                <a16:creationId xmlns:a16="http://schemas.microsoft.com/office/drawing/2014/main" id="{0E7927F4-CEB1-E129-6C14-522AF7D5BD7E}"/>
              </a:ext>
            </a:extLst>
          </p:cNvPr>
          <p:cNvSpPr/>
          <p:nvPr/>
        </p:nvSpPr>
        <p:spPr>
          <a:xfrm>
            <a:off x="7721983" y="1014413"/>
            <a:ext cx="1230380" cy="307777"/>
          </a:xfrm>
          <a:prstGeom prst="rect">
            <a:avLst/>
          </a:prstGeom>
          <a:noFill/>
          <a:ln>
            <a:solidFill>
              <a:srgbClr val="FF0000"/>
            </a:solidFill>
          </a:ln>
        </p:spPr>
        <p:txBody>
          <a:bodyPr wrap="square" lIns="91440" tIns="45720" rIns="91440" bIns="45720">
            <a:spAutoFit/>
          </a:bodyPr>
          <a:lstStyle/>
          <a:p>
            <a:pPr algn="ctr"/>
            <a:r>
              <a:rPr lang="en-US" sz="1400" b="1">
                <a:ln w="0"/>
                <a:solidFill>
                  <a:srgbClr val="FF0000"/>
                </a:solidFill>
                <a:effectLst>
                  <a:outerShdw blurRad="38100" dist="19050" dir="2700000" algn="tl" rotWithShape="0">
                    <a:schemeClr val="dk1">
                      <a:alpha val="40000"/>
                    </a:schemeClr>
                  </a:outerShdw>
                </a:effectLst>
              </a:rPr>
              <a:t>RESERVATION</a:t>
            </a:r>
            <a:endParaRPr lang="en-US" sz="1400" b="1" cap="none" spc="0">
              <a:ln w="0"/>
              <a:solidFill>
                <a:srgbClr val="FF0000"/>
              </a:solidFill>
              <a:effectLst>
                <a:outerShdw blurRad="38100" dist="19050" dir="2700000" algn="tl" rotWithShape="0">
                  <a:schemeClr val="dk1">
                    <a:alpha val="40000"/>
                  </a:schemeClr>
                </a:outerShdw>
              </a:effectLst>
            </a:endParaRPr>
          </a:p>
        </p:txBody>
      </p:sp>
      <p:cxnSp>
        <p:nvCxnSpPr>
          <p:cNvPr id="23" name="Straight Arrow Connector 22">
            <a:extLst>
              <a:ext uri="{FF2B5EF4-FFF2-40B4-BE49-F238E27FC236}">
                <a16:creationId xmlns:a16="http://schemas.microsoft.com/office/drawing/2014/main" id="{61C48AC0-398A-901F-3B93-C5918DC92546}"/>
              </a:ext>
            </a:extLst>
          </p:cNvPr>
          <p:cNvCxnSpPr/>
          <p:nvPr/>
        </p:nvCxnSpPr>
        <p:spPr>
          <a:xfrm>
            <a:off x="685800" y="6675967"/>
            <a:ext cx="7545915" cy="10584"/>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2FF5F07-804D-1593-975D-0919A6520907}"/>
              </a:ext>
            </a:extLst>
          </p:cNvPr>
          <p:cNvCxnSpPr>
            <a:cxnSpLocks/>
          </p:cNvCxnSpPr>
          <p:nvPr/>
        </p:nvCxnSpPr>
        <p:spPr>
          <a:xfrm flipV="1">
            <a:off x="537634" y="4411134"/>
            <a:ext cx="31747" cy="2148416"/>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E268334-CD09-3189-90CB-FB3411610DA3}"/>
              </a:ext>
            </a:extLst>
          </p:cNvPr>
          <p:cNvCxnSpPr>
            <a:cxnSpLocks/>
          </p:cNvCxnSpPr>
          <p:nvPr/>
        </p:nvCxnSpPr>
        <p:spPr>
          <a:xfrm flipH="1" flipV="1">
            <a:off x="11650130" y="1553635"/>
            <a:ext cx="3" cy="3333750"/>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D09D3CE-6AA7-E7C9-51F5-A637A6934EFA}"/>
              </a:ext>
            </a:extLst>
          </p:cNvPr>
          <p:cNvSpPr/>
          <p:nvPr/>
        </p:nvSpPr>
        <p:spPr>
          <a:xfrm>
            <a:off x="10780765" y="1014411"/>
            <a:ext cx="1233346" cy="307777"/>
          </a:xfrm>
          <a:prstGeom prst="rect">
            <a:avLst/>
          </a:prstGeom>
          <a:noFill/>
          <a:ln>
            <a:solidFill>
              <a:srgbClr val="FF0000"/>
            </a:solidFill>
          </a:ln>
        </p:spPr>
        <p:txBody>
          <a:bodyPr wrap="square" lIns="91440" tIns="45720" rIns="91440" bIns="45720" anchor="t">
            <a:spAutoFit/>
          </a:bodyPr>
          <a:lstStyle/>
          <a:p>
            <a:pPr algn="ctr"/>
            <a:r>
              <a:rPr lang="en-US" sz="1400" b="1">
                <a:ln w="0"/>
                <a:solidFill>
                  <a:srgbClr val="FF0000"/>
                </a:solidFill>
                <a:effectLst>
                  <a:outerShdw blurRad="38100" dist="19050" dir="2700000" algn="tl" rotWithShape="0">
                    <a:prstClr val="black">
                      <a:alpha val="40000"/>
                    </a:prstClr>
                  </a:outerShdw>
                </a:effectLst>
                <a:cs typeface="Calibri"/>
              </a:rPr>
              <a:t>CONTACT US</a:t>
            </a:r>
            <a:endParaRPr lang="en-US" sz="1400" b="1" cap="none" spc="0">
              <a:ln w="0"/>
              <a:solidFill>
                <a:srgbClr val="FF0000"/>
              </a:solidFill>
              <a:effectLst>
                <a:outerShdw blurRad="38100" dist="19050" dir="2700000" algn="tl" rotWithShape="0">
                  <a:schemeClr val="dk1">
                    <a:alpha val="40000"/>
                  </a:schemeClr>
                </a:outerShdw>
              </a:effectLst>
            </a:endParaRPr>
          </a:p>
        </p:txBody>
      </p:sp>
      <p:graphicFrame>
        <p:nvGraphicFramePr>
          <p:cNvPr id="2" name="Table 2">
            <a:extLst>
              <a:ext uri="{FF2B5EF4-FFF2-40B4-BE49-F238E27FC236}">
                <a16:creationId xmlns:a16="http://schemas.microsoft.com/office/drawing/2014/main" id="{8FFE6840-79B7-2E8C-827A-FF3656466698}"/>
              </a:ext>
            </a:extLst>
          </p:cNvPr>
          <p:cNvGraphicFramePr>
            <a:graphicFrameLocks noGrp="1"/>
          </p:cNvGraphicFramePr>
          <p:nvPr>
            <p:extLst>
              <p:ext uri="{D42A27DB-BD31-4B8C-83A1-F6EECF244321}">
                <p14:modId xmlns:p14="http://schemas.microsoft.com/office/powerpoint/2010/main" val="2660558221"/>
              </p:ext>
            </p:extLst>
          </p:nvPr>
        </p:nvGraphicFramePr>
        <p:xfrm>
          <a:off x="2401019" y="1955321"/>
          <a:ext cx="7540168" cy="1066800"/>
        </p:xfrm>
        <a:graphic>
          <a:graphicData uri="http://schemas.openxmlformats.org/drawingml/2006/table">
            <a:tbl>
              <a:tblPr firstRow="1" bandRow="1">
                <a:tableStyleId>{5C22544A-7EE6-4342-B048-85BDC9FD1C3A}</a:tableStyleId>
              </a:tblPr>
              <a:tblGrid>
                <a:gridCol w="3770084">
                  <a:extLst>
                    <a:ext uri="{9D8B030D-6E8A-4147-A177-3AD203B41FA5}">
                      <a16:colId xmlns:a16="http://schemas.microsoft.com/office/drawing/2014/main" val="2411607843"/>
                    </a:ext>
                  </a:extLst>
                </a:gridCol>
                <a:gridCol w="3770084">
                  <a:extLst>
                    <a:ext uri="{9D8B030D-6E8A-4147-A177-3AD203B41FA5}">
                      <a16:colId xmlns:a16="http://schemas.microsoft.com/office/drawing/2014/main" val="1546801174"/>
                    </a:ext>
                  </a:extLst>
                </a:gridCol>
              </a:tblGrid>
              <a:tr h="576895">
                <a:tc>
                  <a:txBody>
                    <a:bodyPr/>
                    <a:lstStyle/>
                    <a:p>
                      <a:pPr lvl="0" algn="l">
                        <a:lnSpc>
                          <a:spcPct val="100000"/>
                        </a:lnSpc>
                        <a:spcBef>
                          <a:spcPts val="0"/>
                        </a:spcBef>
                        <a:spcAft>
                          <a:spcPts val="0"/>
                        </a:spcAft>
                        <a:buNone/>
                      </a:pPr>
                      <a:r>
                        <a:rPr lang="en-US" sz="3200" b="1" i="0" u="none" strike="noStrike" noProof="0">
                          <a:solidFill>
                            <a:srgbClr val="C00000"/>
                          </a:solidFill>
                          <a:latin typeface="Agency FB"/>
                        </a:rPr>
                        <a:t>D</a:t>
                      </a:r>
                      <a:r>
                        <a:rPr lang="en-US" sz="3200" b="0" i="0" u="none" strike="noStrike" noProof="0">
                          <a:solidFill>
                            <a:srgbClr val="C00000"/>
                          </a:solidFill>
                          <a:latin typeface="Agency FB"/>
                        </a:rPr>
                        <a:t>elivery</a:t>
                      </a:r>
                      <a:endParaRPr lang="en-US" sz="3200" b="0" i="0" u="none" strike="noStrike" noProof="0">
                        <a:latin typeface="Calibri"/>
                      </a:endParaRPr>
                    </a:p>
                    <a:p>
                      <a:pPr lvl="0">
                        <a:buNone/>
                      </a:pPr>
                      <a:endParaRPr lang="en-US"/>
                    </a:p>
                  </a:txBody>
                  <a:tcPr>
                    <a:solidFill>
                      <a:srgbClr val="DE5959"/>
                    </a:solidFill>
                  </a:tcPr>
                </a:tc>
                <a:tc>
                  <a:txBody>
                    <a:bodyPr/>
                    <a:lstStyle/>
                    <a:p>
                      <a:pPr lvl="0" algn="r">
                        <a:buNone/>
                      </a:pPr>
                      <a:r>
                        <a:rPr lang="en-US" sz="3200" b="1" i="0" u="none" strike="noStrike" noProof="0">
                          <a:solidFill>
                            <a:srgbClr val="C00000"/>
                          </a:solidFill>
                          <a:latin typeface="Agency FB"/>
                        </a:rPr>
                        <a:t>P</a:t>
                      </a:r>
                      <a:r>
                        <a:rPr lang="en-US" sz="3200" b="0" i="0" u="none" strike="noStrike" noProof="0">
                          <a:solidFill>
                            <a:srgbClr val="C00000"/>
                          </a:solidFill>
                          <a:latin typeface="Agency FB"/>
                        </a:rPr>
                        <a:t>ick </a:t>
                      </a:r>
                      <a:r>
                        <a:rPr lang="en-US" sz="3200" b="1" i="0" u="none" strike="noStrike" noProof="0">
                          <a:solidFill>
                            <a:srgbClr val="C00000"/>
                          </a:solidFill>
                          <a:latin typeface="Agency FB"/>
                        </a:rPr>
                        <a:t>U</a:t>
                      </a:r>
                      <a:r>
                        <a:rPr lang="en-US" sz="3200" b="0" i="0" u="none" strike="noStrike" noProof="0">
                          <a:solidFill>
                            <a:srgbClr val="C00000"/>
                          </a:solidFill>
                          <a:latin typeface="Agency FB"/>
                        </a:rPr>
                        <a:t>p                                 </a:t>
                      </a:r>
                      <a:endParaRPr lang="en-US"/>
                    </a:p>
                  </a:txBody>
                  <a:tcPr>
                    <a:solidFill>
                      <a:srgbClr val="EDA1A1"/>
                    </a:solidFill>
                  </a:tcPr>
                </a:tc>
                <a:extLst>
                  <a:ext uri="{0D108BD9-81ED-4DB2-BD59-A6C34878D82A}">
                    <a16:rowId xmlns:a16="http://schemas.microsoft.com/office/drawing/2014/main" val="1038232738"/>
                  </a:ext>
                </a:extLst>
              </a:tr>
            </a:tbl>
          </a:graphicData>
        </a:graphic>
      </p:graphicFrame>
      <p:graphicFrame>
        <p:nvGraphicFramePr>
          <p:cNvPr id="7" name="Table 8">
            <a:extLst>
              <a:ext uri="{FF2B5EF4-FFF2-40B4-BE49-F238E27FC236}">
                <a16:creationId xmlns:a16="http://schemas.microsoft.com/office/drawing/2014/main" id="{3A1724BB-2F23-4579-5C5F-3A6A027E6989}"/>
              </a:ext>
            </a:extLst>
          </p:cNvPr>
          <p:cNvGraphicFramePr>
            <a:graphicFrameLocks noGrp="1"/>
          </p:cNvGraphicFramePr>
          <p:nvPr>
            <p:extLst>
              <p:ext uri="{D42A27DB-BD31-4B8C-83A1-F6EECF244321}">
                <p14:modId xmlns:p14="http://schemas.microsoft.com/office/powerpoint/2010/main" val="3891035170"/>
              </p:ext>
            </p:extLst>
          </p:nvPr>
        </p:nvGraphicFramePr>
        <p:xfrm>
          <a:off x="2401018" y="3019245"/>
          <a:ext cx="7556104" cy="644714"/>
        </p:xfrm>
        <a:graphic>
          <a:graphicData uri="http://schemas.openxmlformats.org/drawingml/2006/table">
            <a:tbl>
              <a:tblPr firstRow="1" bandRow="1">
                <a:tableStyleId>{5C22544A-7EE6-4342-B048-85BDC9FD1C3A}</a:tableStyleId>
              </a:tblPr>
              <a:tblGrid>
                <a:gridCol w="7556104">
                  <a:extLst>
                    <a:ext uri="{9D8B030D-6E8A-4147-A177-3AD203B41FA5}">
                      <a16:colId xmlns:a16="http://schemas.microsoft.com/office/drawing/2014/main" val="1665811895"/>
                    </a:ext>
                  </a:extLst>
                </a:gridCol>
              </a:tblGrid>
              <a:tr h="644714">
                <a:tc>
                  <a:txBody>
                    <a:bodyPr/>
                    <a:lstStyle/>
                    <a:p>
                      <a:pPr lvl="0">
                        <a:buNone/>
                      </a:pPr>
                      <a:r>
                        <a:rPr lang="en-US" sz="1800" b="1" i="0" u="none" strike="noStrike" noProof="0">
                          <a:solidFill>
                            <a:srgbClr val="C00000"/>
                          </a:solidFill>
                          <a:latin typeface="Agency FB"/>
                        </a:rPr>
                        <a:t>Y</a:t>
                      </a:r>
                      <a:r>
                        <a:rPr lang="en-US" sz="1800" b="0" i="0" u="none" strike="noStrike" noProof="0">
                          <a:solidFill>
                            <a:srgbClr val="C00000"/>
                          </a:solidFill>
                          <a:latin typeface="Agency FB"/>
                        </a:rPr>
                        <a:t>our </a:t>
                      </a:r>
                      <a:r>
                        <a:rPr lang="en-US" sz="1800" b="1" i="0" u="none" strike="noStrike" noProof="0">
                          <a:solidFill>
                            <a:srgbClr val="C00000"/>
                          </a:solidFill>
                          <a:latin typeface="Agency FB"/>
                        </a:rPr>
                        <a:t>A</a:t>
                      </a:r>
                      <a:r>
                        <a:rPr lang="en-US" sz="1800" b="0" i="0" u="none" strike="noStrike" noProof="0">
                          <a:solidFill>
                            <a:srgbClr val="C00000"/>
                          </a:solidFill>
                          <a:latin typeface="Agency FB"/>
                        </a:rPr>
                        <a:t>ddress                                                                                  </a:t>
                      </a:r>
                    </a:p>
                  </a:txBody>
                  <a:tcPr>
                    <a:solidFill>
                      <a:schemeClr val="bg1">
                        <a:lumMod val="95000"/>
                      </a:schemeClr>
                    </a:solidFill>
                  </a:tcPr>
                </a:tc>
                <a:extLst>
                  <a:ext uri="{0D108BD9-81ED-4DB2-BD59-A6C34878D82A}">
                    <a16:rowId xmlns:a16="http://schemas.microsoft.com/office/drawing/2014/main" val="3279395466"/>
                  </a:ext>
                </a:extLst>
              </a:tr>
            </a:tbl>
          </a:graphicData>
        </a:graphic>
      </p:graphicFrame>
      <p:pic>
        <p:nvPicPr>
          <p:cNvPr id="9" name="Graphic 15" descr="Marker with solid fill">
            <a:extLst>
              <a:ext uri="{FF2B5EF4-FFF2-40B4-BE49-F238E27FC236}">
                <a16:creationId xmlns:a16="http://schemas.microsoft.com/office/drawing/2014/main" id="{E93BA7AA-11D9-5E55-763C-9D7184FD9E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06310" y="3014931"/>
            <a:ext cx="497457" cy="511835"/>
          </a:xfrm>
          <a:prstGeom prst="rect">
            <a:avLst/>
          </a:prstGeom>
        </p:spPr>
      </p:pic>
      <p:graphicFrame>
        <p:nvGraphicFramePr>
          <p:cNvPr id="16" name="Table 8">
            <a:extLst>
              <a:ext uri="{FF2B5EF4-FFF2-40B4-BE49-F238E27FC236}">
                <a16:creationId xmlns:a16="http://schemas.microsoft.com/office/drawing/2014/main" id="{F0E2C0E6-6FB8-2480-2F7D-8CC147BB4E04}"/>
              </a:ext>
            </a:extLst>
          </p:cNvPr>
          <p:cNvGraphicFramePr>
            <a:graphicFrameLocks noGrp="1"/>
          </p:cNvGraphicFramePr>
          <p:nvPr>
            <p:extLst>
              <p:ext uri="{D42A27DB-BD31-4B8C-83A1-F6EECF244321}">
                <p14:modId xmlns:p14="http://schemas.microsoft.com/office/powerpoint/2010/main" val="2655299546"/>
              </p:ext>
            </p:extLst>
          </p:nvPr>
        </p:nvGraphicFramePr>
        <p:xfrm>
          <a:off x="2401018" y="3651848"/>
          <a:ext cx="7556104" cy="644714"/>
        </p:xfrm>
        <a:graphic>
          <a:graphicData uri="http://schemas.openxmlformats.org/drawingml/2006/table">
            <a:tbl>
              <a:tblPr firstRow="1" bandRow="1">
                <a:tableStyleId>{5C22544A-7EE6-4342-B048-85BDC9FD1C3A}</a:tableStyleId>
              </a:tblPr>
              <a:tblGrid>
                <a:gridCol w="7556104">
                  <a:extLst>
                    <a:ext uri="{9D8B030D-6E8A-4147-A177-3AD203B41FA5}">
                      <a16:colId xmlns:a16="http://schemas.microsoft.com/office/drawing/2014/main" val="1665811895"/>
                    </a:ext>
                  </a:extLst>
                </a:gridCol>
              </a:tblGrid>
              <a:tr h="644714">
                <a:tc>
                  <a:txBody>
                    <a:bodyPr/>
                    <a:lstStyle/>
                    <a:p>
                      <a:pPr lvl="0">
                        <a:buNone/>
                      </a:pPr>
                      <a:r>
                        <a:rPr lang="en-US" sz="1800" b="1" i="0" u="none" strike="noStrike" noProof="0">
                          <a:solidFill>
                            <a:srgbClr val="C00000"/>
                          </a:solidFill>
                          <a:latin typeface="Agency FB"/>
                        </a:rPr>
                        <a:t>A</a:t>
                      </a:r>
                      <a:r>
                        <a:rPr lang="en-US" sz="1800" b="0" i="0" u="none" strike="noStrike" noProof="0">
                          <a:solidFill>
                            <a:srgbClr val="C00000"/>
                          </a:solidFill>
                          <a:latin typeface="Agency FB"/>
                        </a:rPr>
                        <a:t>pt/</a:t>
                      </a:r>
                      <a:r>
                        <a:rPr lang="en-US" sz="1800" b="1" i="0" u="none" strike="noStrike" noProof="0">
                          <a:solidFill>
                            <a:srgbClr val="C00000"/>
                          </a:solidFill>
                          <a:latin typeface="Agency FB"/>
                        </a:rPr>
                        <a:t>F</a:t>
                      </a:r>
                      <a:r>
                        <a:rPr lang="en-US" sz="1800" b="0" i="0" u="none" strike="noStrike" noProof="0">
                          <a:solidFill>
                            <a:srgbClr val="C00000"/>
                          </a:solidFill>
                          <a:latin typeface="Agency FB"/>
                        </a:rPr>
                        <a:t>loor/</a:t>
                      </a:r>
                      <a:r>
                        <a:rPr lang="en-US" sz="1800" b="1" i="0" u="none" strike="noStrike" noProof="0">
                          <a:solidFill>
                            <a:srgbClr val="C00000"/>
                          </a:solidFill>
                          <a:latin typeface="Agency FB"/>
                        </a:rPr>
                        <a:t>S</a:t>
                      </a:r>
                      <a:r>
                        <a:rPr lang="en-US" sz="1800" b="0" i="0" u="none" strike="noStrike" noProof="0">
                          <a:solidFill>
                            <a:srgbClr val="C00000"/>
                          </a:solidFill>
                          <a:latin typeface="Agency FB"/>
                        </a:rPr>
                        <a:t>uite(optional)                                                                                </a:t>
                      </a:r>
                    </a:p>
                  </a:txBody>
                  <a:tcPr>
                    <a:solidFill>
                      <a:schemeClr val="bg1">
                        <a:lumMod val="95000"/>
                      </a:schemeClr>
                    </a:solidFill>
                  </a:tcPr>
                </a:tc>
                <a:extLst>
                  <a:ext uri="{0D108BD9-81ED-4DB2-BD59-A6C34878D82A}">
                    <a16:rowId xmlns:a16="http://schemas.microsoft.com/office/drawing/2014/main" val="3279395466"/>
                  </a:ext>
                </a:extLst>
              </a:tr>
            </a:tbl>
          </a:graphicData>
        </a:graphic>
      </p:graphicFrame>
      <p:graphicFrame>
        <p:nvGraphicFramePr>
          <p:cNvPr id="18" name="Table 8">
            <a:extLst>
              <a:ext uri="{FF2B5EF4-FFF2-40B4-BE49-F238E27FC236}">
                <a16:creationId xmlns:a16="http://schemas.microsoft.com/office/drawing/2014/main" id="{5E9C93A7-52A7-1923-F788-ED58591B667B}"/>
              </a:ext>
            </a:extLst>
          </p:cNvPr>
          <p:cNvGraphicFramePr>
            <a:graphicFrameLocks noGrp="1"/>
          </p:cNvGraphicFramePr>
          <p:nvPr>
            <p:extLst>
              <p:ext uri="{D42A27DB-BD31-4B8C-83A1-F6EECF244321}">
                <p14:modId xmlns:p14="http://schemas.microsoft.com/office/powerpoint/2010/main" val="416192952"/>
              </p:ext>
            </p:extLst>
          </p:nvPr>
        </p:nvGraphicFramePr>
        <p:xfrm>
          <a:off x="2401018" y="4298829"/>
          <a:ext cx="3671257" cy="975360"/>
        </p:xfrm>
        <a:graphic>
          <a:graphicData uri="http://schemas.openxmlformats.org/drawingml/2006/table">
            <a:tbl>
              <a:tblPr firstRow="1" bandRow="1">
                <a:tableStyleId>{5C22544A-7EE6-4342-B048-85BDC9FD1C3A}</a:tableStyleId>
              </a:tblPr>
              <a:tblGrid>
                <a:gridCol w="3671257">
                  <a:extLst>
                    <a:ext uri="{9D8B030D-6E8A-4147-A177-3AD203B41FA5}">
                      <a16:colId xmlns:a16="http://schemas.microsoft.com/office/drawing/2014/main" val="1665811895"/>
                    </a:ext>
                  </a:extLst>
                </a:gridCol>
              </a:tblGrid>
              <a:tr h="644713">
                <a:tc>
                  <a:txBody>
                    <a:bodyPr/>
                    <a:lstStyle/>
                    <a:p>
                      <a:pPr lvl="0">
                        <a:buNone/>
                      </a:pPr>
                      <a:r>
                        <a:rPr lang="en-US" sz="1600" b="1" i="0" u="none" strike="noStrike" noProof="0">
                          <a:solidFill>
                            <a:srgbClr val="C00000"/>
                          </a:solidFill>
                          <a:latin typeface="Agency FB"/>
                        </a:rPr>
                        <a:t>D</a:t>
                      </a:r>
                      <a:r>
                        <a:rPr lang="en-US" sz="1600" b="0" i="0" u="none" strike="noStrike" noProof="0">
                          <a:solidFill>
                            <a:srgbClr val="C00000"/>
                          </a:solidFill>
                          <a:latin typeface="Agency FB"/>
                        </a:rPr>
                        <a:t>ate</a:t>
                      </a:r>
                      <a:endParaRPr lang="en-US" sz="1600"/>
                    </a:p>
                    <a:p>
                      <a:pPr lvl="0">
                        <a:buNone/>
                      </a:pPr>
                      <a:r>
                        <a:rPr lang="en-US" sz="1800" b="0" i="0" u="none" strike="noStrike" noProof="0">
                          <a:solidFill>
                            <a:srgbClr val="C00000"/>
                          </a:solidFill>
                          <a:latin typeface="Agency FB"/>
                        </a:rPr>
                        <a:t>            </a:t>
                      </a:r>
                      <a:r>
                        <a:rPr lang="en-US" sz="2400" b="1" i="0" u="none" strike="noStrike" noProof="0">
                          <a:solidFill>
                            <a:srgbClr val="C00000"/>
                          </a:solidFill>
                          <a:latin typeface="Agency FB"/>
                        </a:rPr>
                        <a:t>O</a:t>
                      </a:r>
                      <a:r>
                        <a:rPr lang="en-US" sz="2400" b="0" i="0" u="none" strike="noStrike" noProof="0">
                          <a:solidFill>
                            <a:srgbClr val="C00000"/>
                          </a:solidFill>
                          <a:latin typeface="Agency FB"/>
                        </a:rPr>
                        <a:t>ct</a:t>
                      </a:r>
                      <a:r>
                        <a:rPr lang="en-US" sz="1800" b="0" i="0" u="none" strike="noStrike" noProof="0">
                          <a:solidFill>
                            <a:srgbClr val="C00000"/>
                          </a:solidFill>
                          <a:latin typeface="Agency FB"/>
                        </a:rPr>
                        <a:t>                                                                       </a:t>
                      </a:r>
                    </a:p>
                  </a:txBody>
                  <a:tcPr>
                    <a:solidFill>
                      <a:schemeClr val="bg1">
                        <a:lumMod val="95000"/>
                      </a:schemeClr>
                    </a:solidFill>
                  </a:tcPr>
                </a:tc>
                <a:extLst>
                  <a:ext uri="{0D108BD9-81ED-4DB2-BD59-A6C34878D82A}">
                    <a16:rowId xmlns:a16="http://schemas.microsoft.com/office/drawing/2014/main" val="3279395466"/>
                  </a:ext>
                </a:extLst>
              </a:tr>
            </a:tbl>
          </a:graphicData>
        </a:graphic>
      </p:graphicFrame>
      <p:pic>
        <p:nvPicPr>
          <p:cNvPr id="21" name="Graphic 21" descr="Play with solid fill">
            <a:extLst>
              <a:ext uri="{FF2B5EF4-FFF2-40B4-BE49-F238E27FC236}">
                <a16:creationId xmlns:a16="http://schemas.microsoft.com/office/drawing/2014/main" id="{D55348CE-59E7-E87C-A249-DDCC8A3BFB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5545346" y="4416726"/>
            <a:ext cx="368062" cy="583720"/>
          </a:xfrm>
          <a:prstGeom prst="rect">
            <a:avLst/>
          </a:prstGeom>
        </p:spPr>
      </p:pic>
      <p:graphicFrame>
        <p:nvGraphicFramePr>
          <p:cNvPr id="22" name="Table 8">
            <a:extLst>
              <a:ext uri="{FF2B5EF4-FFF2-40B4-BE49-F238E27FC236}">
                <a16:creationId xmlns:a16="http://schemas.microsoft.com/office/drawing/2014/main" id="{06D16EF1-7F3A-919E-22F3-70B182605AEB}"/>
              </a:ext>
            </a:extLst>
          </p:cNvPr>
          <p:cNvGraphicFramePr>
            <a:graphicFrameLocks noGrp="1"/>
          </p:cNvGraphicFramePr>
          <p:nvPr>
            <p:extLst>
              <p:ext uri="{D42A27DB-BD31-4B8C-83A1-F6EECF244321}">
                <p14:modId xmlns:p14="http://schemas.microsoft.com/office/powerpoint/2010/main" val="3430099568"/>
              </p:ext>
            </p:extLst>
          </p:nvPr>
        </p:nvGraphicFramePr>
        <p:xfrm>
          <a:off x="6311659" y="4298828"/>
          <a:ext cx="3671257" cy="975360"/>
        </p:xfrm>
        <a:graphic>
          <a:graphicData uri="http://schemas.openxmlformats.org/drawingml/2006/table">
            <a:tbl>
              <a:tblPr firstRow="1" bandRow="1">
                <a:tableStyleId>{5C22544A-7EE6-4342-B048-85BDC9FD1C3A}</a:tableStyleId>
              </a:tblPr>
              <a:tblGrid>
                <a:gridCol w="3671257">
                  <a:extLst>
                    <a:ext uri="{9D8B030D-6E8A-4147-A177-3AD203B41FA5}">
                      <a16:colId xmlns:a16="http://schemas.microsoft.com/office/drawing/2014/main" val="1665811895"/>
                    </a:ext>
                  </a:extLst>
                </a:gridCol>
              </a:tblGrid>
              <a:tr h="741518">
                <a:tc>
                  <a:txBody>
                    <a:bodyPr/>
                    <a:lstStyle/>
                    <a:p>
                      <a:pPr lvl="0">
                        <a:buNone/>
                      </a:pPr>
                      <a:r>
                        <a:rPr lang="en-US" sz="1600" b="1" i="0" u="none" strike="noStrike" noProof="0">
                          <a:solidFill>
                            <a:srgbClr val="C00000"/>
                          </a:solidFill>
                          <a:latin typeface="Agency FB"/>
                        </a:rPr>
                        <a:t>T</a:t>
                      </a:r>
                      <a:r>
                        <a:rPr lang="en-US" sz="1600" b="0" i="0" u="none" strike="noStrike" noProof="0">
                          <a:solidFill>
                            <a:srgbClr val="C00000"/>
                          </a:solidFill>
                          <a:latin typeface="Agency FB"/>
                        </a:rPr>
                        <a:t>ime</a:t>
                      </a:r>
                    </a:p>
                    <a:p>
                      <a:pPr lvl="0">
                        <a:buNone/>
                      </a:pPr>
                      <a:r>
                        <a:rPr lang="en-US" sz="1800" b="0" i="0" u="none" strike="noStrike" noProof="0">
                          <a:solidFill>
                            <a:srgbClr val="C00000"/>
                          </a:solidFill>
                          <a:latin typeface="Agency FB"/>
                        </a:rPr>
                        <a:t>            </a:t>
                      </a:r>
                      <a:r>
                        <a:rPr lang="en-US" sz="2400" b="1" i="0" u="none" strike="noStrike" noProof="0">
                          <a:solidFill>
                            <a:srgbClr val="C00000"/>
                          </a:solidFill>
                          <a:latin typeface="Agency FB"/>
                        </a:rPr>
                        <a:t>5:</a:t>
                      </a:r>
                      <a:r>
                        <a:rPr lang="en-US" sz="2400" b="0" i="0" u="none" strike="noStrike" noProof="0">
                          <a:solidFill>
                            <a:srgbClr val="C00000"/>
                          </a:solidFill>
                          <a:latin typeface="Agency FB"/>
                        </a:rPr>
                        <a:t>00pm </a:t>
                      </a:r>
                      <a:r>
                        <a:rPr lang="en-US" sz="1800" b="0" i="0" u="none" strike="noStrike" noProof="0">
                          <a:solidFill>
                            <a:srgbClr val="C00000"/>
                          </a:solidFill>
                          <a:latin typeface="Agency FB"/>
                        </a:rPr>
                        <a:t>                                                                    </a:t>
                      </a:r>
                    </a:p>
                  </a:txBody>
                  <a:tcPr>
                    <a:solidFill>
                      <a:schemeClr val="bg1">
                        <a:lumMod val="95000"/>
                      </a:schemeClr>
                    </a:solidFill>
                  </a:tcPr>
                </a:tc>
                <a:extLst>
                  <a:ext uri="{0D108BD9-81ED-4DB2-BD59-A6C34878D82A}">
                    <a16:rowId xmlns:a16="http://schemas.microsoft.com/office/drawing/2014/main" val="3279395466"/>
                  </a:ext>
                </a:extLst>
              </a:tr>
            </a:tbl>
          </a:graphicData>
        </a:graphic>
      </p:graphicFrame>
      <p:pic>
        <p:nvPicPr>
          <p:cNvPr id="26" name="Graphic 21" descr="Play with solid fill">
            <a:extLst>
              <a:ext uri="{FF2B5EF4-FFF2-40B4-BE49-F238E27FC236}">
                <a16:creationId xmlns:a16="http://schemas.microsoft.com/office/drawing/2014/main" id="{E350AD9F-8428-5EF9-7031-39EF1306C0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9470364" y="4416725"/>
            <a:ext cx="368062" cy="583720"/>
          </a:xfrm>
          <a:prstGeom prst="rect">
            <a:avLst/>
          </a:prstGeom>
        </p:spPr>
      </p:pic>
      <p:sp>
        <p:nvSpPr>
          <p:cNvPr id="29" name="Rectangle 28">
            <a:extLst>
              <a:ext uri="{FF2B5EF4-FFF2-40B4-BE49-F238E27FC236}">
                <a16:creationId xmlns:a16="http://schemas.microsoft.com/office/drawing/2014/main" id="{1FA565E0-6B64-F7E7-A32C-DAA7014BB917}"/>
              </a:ext>
            </a:extLst>
          </p:cNvPr>
          <p:cNvSpPr/>
          <p:nvPr/>
        </p:nvSpPr>
        <p:spPr>
          <a:xfrm>
            <a:off x="5195163" y="5477783"/>
            <a:ext cx="1813660" cy="400110"/>
          </a:xfrm>
          <a:prstGeom prst="rect">
            <a:avLst/>
          </a:prstGeom>
          <a:noFill/>
          <a:ln>
            <a:solidFill>
              <a:srgbClr val="FF0000"/>
            </a:solidFill>
          </a:ln>
        </p:spPr>
        <p:txBody>
          <a:bodyPr wrap="square" lIns="91440" tIns="45720" rIns="91440" bIns="45720" anchor="t">
            <a:spAutoFit/>
          </a:bodyPr>
          <a:lstStyle/>
          <a:p>
            <a:pPr algn="ctr"/>
            <a:r>
              <a:rPr lang="en-US" sz="2000" b="1">
                <a:ln w="0"/>
                <a:solidFill>
                  <a:srgbClr val="DE5959"/>
                </a:solidFill>
                <a:effectLst>
                  <a:outerShdw blurRad="38100" dist="19050" dir="2700000" algn="tl" rotWithShape="0">
                    <a:prstClr val="black">
                      <a:alpha val="40000"/>
                    </a:prstClr>
                  </a:outerShdw>
                </a:effectLst>
                <a:cs typeface="Calibri"/>
              </a:rPr>
              <a:t>PLACE ORDER</a:t>
            </a:r>
          </a:p>
        </p:txBody>
      </p:sp>
      <p:sp>
        <p:nvSpPr>
          <p:cNvPr id="4" name="TextBox 3">
            <a:extLst>
              <a:ext uri="{FF2B5EF4-FFF2-40B4-BE49-F238E27FC236}">
                <a16:creationId xmlns:a16="http://schemas.microsoft.com/office/drawing/2014/main" id="{04428470-F5FF-BCFE-F653-A755AED840C5}"/>
              </a:ext>
            </a:extLst>
          </p:cNvPr>
          <p:cNvSpPr txBox="1"/>
          <p:nvPr/>
        </p:nvSpPr>
        <p:spPr>
          <a:xfrm>
            <a:off x="42332" y="120951"/>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1</a:t>
            </a:r>
          </a:p>
        </p:txBody>
      </p:sp>
      <p:sp>
        <p:nvSpPr>
          <p:cNvPr id="6" name="TextBox 5">
            <a:extLst>
              <a:ext uri="{FF2B5EF4-FFF2-40B4-BE49-F238E27FC236}">
                <a16:creationId xmlns:a16="http://schemas.microsoft.com/office/drawing/2014/main" id="{F1B441E8-90E8-44B2-DA9B-E318DE59ABF9}"/>
              </a:ext>
            </a:extLst>
          </p:cNvPr>
          <p:cNvSpPr txBox="1"/>
          <p:nvPr/>
        </p:nvSpPr>
        <p:spPr>
          <a:xfrm>
            <a:off x="1699379" y="2261808"/>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2</a:t>
            </a:r>
          </a:p>
        </p:txBody>
      </p:sp>
      <p:sp>
        <p:nvSpPr>
          <p:cNvPr id="19" name="TextBox 18">
            <a:extLst>
              <a:ext uri="{FF2B5EF4-FFF2-40B4-BE49-F238E27FC236}">
                <a16:creationId xmlns:a16="http://schemas.microsoft.com/office/drawing/2014/main" id="{5C286CAB-AF5B-D398-1928-CFE334070B82}"/>
              </a:ext>
            </a:extLst>
          </p:cNvPr>
          <p:cNvSpPr txBox="1"/>
          <p:nvPr/>
        </p:nvSpPr>
        <p:spPr>
          <a:xfrm>
            <a:off x="1699379" y="3350380"/>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3</a:t>
            </a:r>
          </a:p>
        </p:txBody>
      </p:sp>
      <p:sp>
        <p:nvSpPr>
          <p:cNvPr id="27" name="TextBox 26">
            <a:extLst>
              <a:ext uri="{FF2B5EF4-FFF2-40B4-BE49-F238E27FC236}">
                <a16:creationId xmlns:a16="http://schemas.microsoft.com/office/drawing/2014/main" id="{1A22B1E7-C0D4-862E-469C-CDACEF1723D6}"/>
              </a:ext>
            </a:extLst>
          </p:cNvPr>
          <p:cNvSpPr txBox="1"/>
          <p:nvPr/>
        </p:nvSpPr>
        <p:spPr>
          <a:xfrm>
            <a:off x="1699379" y="4620380"/>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4</a:t>
            </a:r>
          </a:p>
        </p:txBody>
      </p:sp>
      <p:sp>
        <p:nvSpPr>
          <p:cNvPr id="30" name="TextBox 29">
            <a:extLst>
              <a:ext uri="{FF2B5EF4-FFF2-40B4-BE49-F238E27FC236}">
                <a16:creationId xmlns:a16="http://schemas.microsoft.com/office/drawing/2014/main" id="{11AC03A3-461E-DC7C-A25F-7151D85D5F96}"/>
              </a:ext>
            </a:extLst>
          </p:cNvPr>
          <p:cNvSpPr txBox="1"/>
          <p:nvPr/>
        </p:nvSpPr>
        <p:spPr>
          <a:xfrm>
            <a:off x="4517570" y="5503332"/>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5</a:t>
            </a:r>
          </a:p>
        </p:txBody>
      </p:sp>
    </p:spTree>
    <p:extLst>
      <p:ext uri="{BB962C8B-B14F-4D97-AF65-F5344CB8AC3E}">
        <p14:creationId xmlns:p14="http://schemas.microsoft.com/office/powerpoint/2010/main" val="3441827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7511592B-182B-D48E-7213-33DC41A122B4}"/>
              </a:ext>
            </a:extLst>
          </p:cNvPr>
          <p:cNvPicPr>
            <a:picLocks noChangeAspect="1"/>
          </p:cNvPicPr>
          <p:nvPr/>
        </p:nvPicPr>
        <p:blipFill rotWithShape="1">
          <a:blip r:embed="rId3">
            <a:extLst>
              <a:ext uri="{28A0092B-C50C-407E-A947-70E740481C1C}">
                <a14:useLocalDpi xmlns:a14="http://schemas.microsoft.com/office/drawing/2010/main" val="0"/>
              </a:ext>
            </a:extLst>
          </a:blip>
          <a:srcRect r="11561"/>
          <a:stretch/>
        </p:blipFill>
        <p:spPr>
          <a:xfrm>
            <a:off x="4260738" y="310824"/>
            <a:ext cx="3512985" cy="1699221"/>
          </a:xfrm>
          <a:prstGeom prst="rect">
            <a:avLst/>
          </a:prstGeom>
        </p:spPr>
      </p:pic>
      <p:sp>
        <p:nvSpPr>
          <p:cNvPr id="10" name="Rectangle 9">
            <a:extLst>
              <a:ext uri="{FF2B5EF4-FFF2-40B4-BE49-F238E27FC236}">
                <a16:creationId xmlns:a16="http://schemas.microsoft.com/office/drawing/2014/main" id="{35AF751B-BC49-FF1A-1A46-9F2BF069B11D}"/>
              </a:ext>
            </a:extLst>
          </p:cNvPr>
          <p:cNvSpPr/>
          <p:nvPr/>
        </p:nvSpPr>
        <p:spPr>
          <a:xfrm>
            <a:off x="304889" y="1014411"/>
            <a:ext cx="915846" cy="307777"/>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1400" b="1">
                <a:ln w="0"/>
                <a:solidFill>
                  <a:srgbClr val="FF0000"/>
                </a:solidFill>
                <a:effectLst>
                  <a:outerShdw blurRad="38100" dist="19050" dir="2700000" algn="tl" rotWithShape="0">
                    <a:schemeClr val="dk1">
                      <a:alpha val="40000"/>
                    </a:schemeClr>
                  </a:outerShdw>
                </a:effectLst>
              </a:rPr>
              <a:t>HOME</a:t>
            </a:r>
          </a:p>
        </p:txBody>
      </p:sp>
      <p:sp>
        <p:nvSpPr>
          <p:cNvPr id="11" name="Rectangle 10">
            <a:extLst>
              <a:ext uri="{FF2B5EF4-FFF2-40B4-BE49-F238E27FC236}">
                <a16:creationId xmlns:a16="http://schemas.microsoft.com/office/drawing/2014/main" id="{EB643637-A668-44A0-7F7F-E278DDCD2D1D}"/>
              </a:ext>
            </a:extLst>
          </p:cNvPr>
          <p:cNvSpPr/>
          <p:nvPr/>
        </p:nvSpPr>
        <p:spPr>
          <a:xfrm>
            <a:off x="3338291" y="1014410"/>
            <a:ext cx="915846" cy="307777"/>
          </a:xfrm>
          <a:prstGeom prst="rect">
            <a:avLst/>
          </a:prstGeom>
          <a:noFill/>
          <a:ln>
            <a:solidFill>
              <a:srgbClr val="FF0000"/>
            </a:solidFill>
          </a:ln>
        </p:spPr>
        <p:txBody>
          <a:bodyPr wrap="square" lIns="91440" tIns="45720" rIns="91440" bIns="45720">
            <a:spAutoFit/>
          </a:bodyPr>
          <a:lstStyle/>
          <a:p>
            <a:pPr algn="ctr"/>
            <a:r>
              <a:rPr lang="en-US" sz="1400" b="1" cap="none" spc="0">
                <a:ln w="0"/>
                <a:solidFill>
                  <a:srgbClr val="FF0000"/>
                </a:solidFill>
                <a:effectLst>
                  <a:outerShdw blurRad="38100" dist="19050" dir="2700000" algn="tl" rotWithShape="0">
                    <a:schemeClr val="dk1">
                      <a:alpha val="40000"/>
                    </a:schemeClr>
                  </a:outerShdw>
                </a:effectLst>
              </a:rPr>
              <a:t>MENU</a:t>
            </a:r>
          </a:p>
        </p:txBody>
      </p:sp>
      <p:sp>
        <p:nvSpPr>
          <p:cNvPr id="12" name="Rectangle 11">
            <a:extLst>
              <a:ext uri="{FF2B5EF4-FFF2-40B4-BE49-F238E27FC236}">
                <a16:creationId xmlns:a16="http://schemas.microsoft.com/office/drawing/2014/main" id="{137427D5-F06B-D66D-5D61-BA406AEF4CD0}"/>
              </a:ext>
            </a:extLst>
          </p:cNvPr>
          <p:cNvSpPr/>
          <p:nvPr/>
        </p:nvSpPr>
        <p:spPr>
          <a:xfrm>
            <a:off x="1693858" y="1014410"/>
            <a:ext cx="1227176" cy="307777"/>
          </a:xfrm>
          <a:prstGeom prst="rect">
            <a:avLst/>
          </a:prstGeom>
          <a:noFill/>
          <a:ln>
            <a:solidFill>
              <a:srgbClr val="FF0000"/>
            </a:solidFill>
          </a:ln>
        </p:spPr>
        <p:txBody>
          <a:bodyPr wrap="square" lIns="91440" tIns="45720" rIns="91440" bIns="45720">
            <a:spAutoFit/>
          </a:bodyPr>
          <a:lstStyle/>
          <a:p>
            <a:pPr algn="ctr"/>
            <a:r>
              <a:rPr lang="en-US" sz="1400" b="1">
                <a:ln w="0"/>
                <a:solidFill>
                  <a:srgbClr val="FF0000"/>
                </a:solidFill>
                <a:effectLst>
                  <a:outerShdw blurRad="38100" dist="19050" dir="2700000" algn="tl" rotWithShape="0">
                    <a:schemeClr val="dk1">
                      <a:alpha val="40000"/>
                    </a:schemeClr>
                  </a:outerShdw>
                </a:effectLst>
              </a:rPr>
              <a:t>OUR STORY</a:t>
            </a:r>
          </a:p>
        </p:txBody>
      </p:sp>
      <p:sp>
        <p:nvSpPr>
          <p:cNvPr id="14" name="Rectangle 13">
            <a:extLst>
              <a:ext uri="{FF2B5EF4-FFF2-40B4-BE49-F238E27FC236}">
                <a16:creationId xmlns:a16="http://schemas.microsoft.com/office/drawing/2014/main" id="{DD6959CC-4D47-43BE-A05A-55ACAD883C7B}"/>
              </a:ext>
            </a:extLst>
          </p:cNvPr>
          <p:cNvSpPr/>
          <p:nvPr/>
        </p:nvSpPr>
        <p:spPr>
          <a:xfrm>
            <a:off x="9272540" y="1014411"/>
            <a:ext cx="1230379" cy="307777"/>
          </a:xfrm>
          <a:prstGeom prst="rect">
            <a:avLst/>
          </a:prstGeom>
          <a:solidFill>
            <a:srgbClr val="FF0000"/>
          </a:solid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400" b="1">
                <a:ln w="0"/>
                <a:solidFill>
                  <a:srgbClr val="FFFFFF"/>
                </a:solidFill>
                <a:effectLst>
                  <a:outerShdw blurRad="38100" dist="19050" dir="2700000" algn="tl" rotWithShape="0">
                    <a:schemeClr val="dk1">
                      <a:alpha val="40000"/>
                    </a:schemeClr>
                  </a:outerShdw>
                </a:effectLst>
              </a:rPr>
              <a:t>ORDER NOW</a:t>
            </a:r>
          </a:p>
        </p:txBody>
      </p:sp>
      <p:sp>
        <p:nvSpPr>
          <p:cNvPr id="15" name="Rectangle 14">
            <a:extLst>
              <a:ext uri="{FF2B5EF4-FFF2-40B4-BE49-F238E27FC236}">
                <a16:creationId xmlns:a16="http://schemas.microsoft.com/office/drawing/2014/main" id="{0E7927F4-CEB1-E129-6C14-522AF7D5BD7E}"/>
              </a:ext>
            </a:extLst>
          </p:cNvPr>
          <p:cNvSpPr/>
          <p:nvPr/>
        </p:nvSpPr>
        <p:spPr>
          <a:xfrm>
            <a:off x="7721983" y="1014413"/>
            <a:ext cx="1230380" cy="307777"/>
          </a:xfrm>
          <a:prstGeom prst="rect">
            <a:avLst/>
          </a:prstGeom>
          <a:noFill/>
          <a:ln>
            <a:solidFill>
              <a:srgbClr val="FF0000"/>
            </a:solidFill>
          </a:ln>
        </p:spPr>
        <p:txBody>
          <a:bodyPr wrap="square" lIns="91440" tIns="45720" rIns="91440" bIns="45720">
            <a:spAutoFit/>
          </a:bodyPr>
          <a:lstStyle/>
          <a:p>
            <a:pPr algn="ctr"/>
            <a:r>
              <a:rPr lang="en-US" sz="1400" b="1">
                <a:ln w="0"/>
                <a:solidFill>
                  <a:srgbClr val="FF0000"/>
                </a:solidFill>
                <a:effectLst>
                  <a:outerShdw blurRad="38100" dist="19050" dir="2700000" algn="tl" rotWithShape="0">
                    <a:schemeClr val="dk1">
                      <a:alpha val="40000"/>
                    </a:schemeClr>
                  </a:outerShdw>
                </a:effectLst>
              </a:rPr>
              <a:t>RESERVATION</a:t>
            </a:r>
            <a:endParaRPr lang="en-US" sz="1400" b="1" cap="none" spc="0">
              <a:ln w="0"/>
              <a:solidFill>
                <a:srgbClr val="FF0000"/>
              </a:solidFill>
              <a:effectLst>
                <a:outerShdw blurRad="38100" dist="19050" dir="2700000" algn="tl" rotWithShape="0">
                  <a:schemeClr val="dk1">
                    <a:alpha val="40000"/>
                  </a:schemeClr>
                </a:outerShdw>
              </a:effectLst>
            </a:endParaRPr>
          </a:p>
        </p:txBody>
      </p:sp>
      <p:cxnSp>
        <p:nvCxnSpPr>
          <p:cNvPr id="23" name="Straight Arrow Connector 22">
            <a:extLst>
              <a:ext uri="{FF2B5EF4-FFF2-40B4-BE49-F238E27FC236}">
                <a16:creationId xmlns:a16="http://schemas.microsoft.com/office/drawing/2014/main" id="{61C48AC0-398A-901F-3B93-C5918DC92546}"/>
              </a:ext>
            </a:extLst>
          </p:cNvPr>
          <p:cNvCxnSpPr/>
          <p:nvPr/>
        </p:nvCxnSpPr>
        <p:spPr>
          <a:xfrm>
            <a:off x="685800" y="6675967"/>
            <a:ext cx="7545915" cy="10584"/>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2FF5F07-804D-1593-975D-0919A6520907}"/>
              </a:ext>
            </a:extLst>
          </p:cNvPr>
          <p:cNvCxnSpPr>
            <a:cxnSpLocks/>
          </p:cNvCxnSpPr>
          <p:nvPr/>
        </p:nvCxnSpPr>
        <p:spPr>
          <a:xfrm flipV="1">
            <a:off x="537634" y="4411134"/>
            <a:ext cx="31747" cy="2148416"/>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E268334-CD09-3189-90CB-FB3411610DA3}"/>
              </a:ext>
            </a:extLst>
          </p:cNvPr>
          <p:cNvCxnSpPr>
            <a:cxnSpLocks/>
          </p:cNvCxnSpPr>
          <p:nvPr/>
        </p:nvCxnSpPr>
        <p:spPr>
          <a:xfrm flipH="1" flipV="1">
            <a:off x="11650130" y="1553635"/>
            <a:ext cx="3" cy="3333750"/>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D09D3CE-6AA7-E7C9-51F5-A637A6934EFA}"/>
              </a:ext>
            </a:extLst>
          </p:cNvPr>
          <p:cNvSpPr/>
          <p:nvPr/>
        </p:nvSpPr>
        <p:spPr>
          <a:xfrm>
            <a:off x="10780765" y="1014411"/>
            <a:ext cx="1233346" cy="307777"/>
          </a:xfrm>
          <a:prstGeom prst="rect">
            <a:avLst/>
          </a:prstGeom>
          <a:noFill/>
          <a:ln>
            <a:solidFill>
              <a:srgbClr val="FF0000"/>
            </a:solidFill>
          </a:ln>
        </p:spPr>
        <p:txBody>
          <a:bodyPr wrap="square" lIns="91440" tIns="45720" rIns="91440" bIns="45720" anchor="t">
            <a:spAutoFit/>
          </a:bodyPr>
          <a:lstStyle/>
          <a:p>
            <a:pPr algn="ctr"/>
            <a:r>
              <a:rPr lang="en-US" sz="1400" b="1">
                <a:ln w="0"/>
                <a:solidFill>
                  <a:srgbClr val="FF0000"/>
                </a:solidFill>
                <a:effectLst>
                  <a:outerShdw blurRad="38100" dist="19050" dir="2700000" algn="tl" rotWithShape="0">
                    <a:prstClr val="black">
                      <a:alpha val="40000"/>
                    </a:prstClr>
                  </a:outerShdw>
                </a:effectLst>
                <a:cs typeface="Calibri"/>
              </a:rPr>
              <a:t>CONTACT US</a:t>
            </a:r>
            <a:endParaRPr lang="en-US" sz="1400" b="1" cap="none" spc="0">
              <a:ln w="0"/>
              <a:solidFill>
                <a:srgbClr val="FF0000"/>
              </a:solidFill>
              <a:effectLst>
                <a:outerShdw blurRad="38100" dist="19050" dir="2700000" algn="tl" rotWithShape="0">
                  <a:schemeClr val="dk1">
                    <a:alpha val="40000"/>
                  </a:schemeClr>
                </a:outerShdw>
              </a:effectLst>
            </a:endParaRPr>
          </a:p>
        </p:txBody>
      </p:sp>
      <p:graphicFrame>
        <p:nvGraphicFramePr>
          <p:cNvPr id="2" name="Table 2">
            <a:extLst>
              <a:ext uri="{FF2B5EF4-FFF2-40B4-BE49-F238E27FC236}">
                <a16:creationId xmlns:a16="http://schemas.microsoft.com/office/drawing/2014/main" id="{8FFE6840-79B7-2E8C-827A-FF3656466698}"/>
              </a:ext>
            </a:extLst>
          </p:cNvPr>
          <p:cNvGraphicFramePr>
            <a:graphicFrameLocks noGrp="1"/>
          </p:cNvGraphicFramePr>
          <p:nvPr>
            <p:extLst>
              <p:ext uri="{D42A27DB-BD31-4B8C-83A1-F6EECF244321}">
                <p14:modId xmlns:p14="http://schemas.microsoft.com/office/powerpoint/2010/main" val="1998216472"/>
              </p:ext>
            </p:extLst>
          </p:nvPr>
        </p:nvGraphicFramePr>
        <p:xfrm>
          <a:off x="2401019" y="1955321"/>
          <a:ext cx="7540168" cy="1066800"/>
        </p:xfrm>
        <a:graphic>
          <a:graphicData uri="http://schemas.openxmlformats.org/drawingml/2006/table">
            <a:tbl>
              <a:tblPr firstRow="1" bandRow="1">
                <a:tableStyleId>{5C22544A-7EE6-4342-B048-85BDC9FD1C3A}</a:tableStyleId>
              </a:tblPr>
              <a:tblGrid>
                <a:gridCol w="3770084">
                  <a:extLst>
                    <a:ext uri="{9D8B030D-6E8A-4147-A177-3AD203B41FA5}">
                      <a16:colId xmlns:a16="http://schemas.microsoft.com/office/drawing/2014/main" val="2411607843"/>
                    </a:ext>
                  </a:extLst>
                </a:gridCol>
                <a:gridCol w="3770084">
                  <a:extLst>
                    <a:ext uri="{9D8B030D-6E8A-4147-A177-3AD203B41FA5}">
                      <a16:colId xmlns:a16="http://schemas.microsoft.com/office/drawing/2014/main" val="1546801174"/>
                    </a:ext>
                  </a:extLst>
                </a:gridCol>
              </a:tblGrid>
              <a:tr h="576895">
                <a:tc>
                  <a:txBody>
                    <a:bodyPr/>
                    <a:lstStyle/>
                    <a:p>
                      <a:pPr lvl="0" algn="l">
                        <a:lnSpc>
                          <a:spcPct val="100000"/>
                        </a:lnSpc>
                        <a:spcBef>
                          <a:spcPts val="0"/>
                        </a:spcBef>
                        <a:spcAft>
                          <a:spcPts val="0"/>
                        </a:spcAft>
                        <a:buNone/>
                      </a:pPr>
                      <a:r>
                        <a:rPr lang="en-US" sz="3200" b="1" i="0" u="none" strike="noStrike" noProof="0">
                          <a:solidFill>
                            <a:srgbClr val="C00000"/>
                          </a:solidFill>
                          <a:latin typeface="Agency FB"/>
                        </a:rPr>
                        <a:t>D</a:t>
                      </a:r>
                      <a:r>
                        <a:rPr lang="en-US" sz="3200" b="0" i="0" u="none" strike="noStrike" noProof="0">
                          <a:solidFill>
                            <a:srgbClr val="C00000"/>
                          </a:solidFill>
                          <a:latin typeface="Agency FB"/>
                        </a:rPr>
                        <a:t>elivery</a:t>
                      </a:r>
                      <a:endParaRPr lang="en-US" sz="3200" b="0" i="0" u="none" strike="noStrike" noProof="0">
                        <a:latin typeface="Calibri"/>
                      </a:endParaRPr>
                    </a:p>
                    <a:p>
                      <a:pPr lvl="0">
                        <a:buNone/>
                      </a:pPr>
                      <a:endParaRPr lang="en-US"/>
                    </a:p>
                  </a:txBody>
                  <a:tcPr>
                    <a:solidFill>
                      <a:srgbClr val="E88B8B"/>
                    </a:solidFill>
                  </a:tcPr>
                </a:tc>
                <a:tc>
                  <a:txBody>
                    <a:bodyPr/>
                    <a:lstStyle/>
                    <a:p>
                      <a:pPr lvl="0" algn="r">
                        <a:buNone/>
                      </a:pPr>
                      <a:r>
                        <a:rPr lang="en-US" sz="3200" b="1" i="0" u="none" strike="noStrike" noProof="0">
                          <a:solidFill>
                            <a:srgbClr val="C00000"/>
                          </a:solidFill>
                          <a:latin typeface="Agency FB"/>
                        </a:rPr>
                        <a:t>P</a:t>
                      </a:r>
                      <a:r>
                        <a:rPr lang="en-US" sz="3200" b="0" i="0" u="none" strike="noStrike" noProof="0">
                          <a:solidFill>
                            <a:srgbClr val="C00000"/>
                          </a:solidFill>
                          <a:latin typeface="Agency FB"/>
                        </a:rPr>
                        <a:t>ick </a:t>
                      </a:r>
                      <a:r>
                        <a:rPr lang="en-US" sz="3200" b="1" i="0" u="none" strike="noStrike" noProof="0">
                          <a:solidFill>
                            <a:srgbClr val="C00000"/>
                          </a:solidFill>
                          <a:latin typeface="Agency FB"/>
                        </a:rPr>
                        <a:t>U</a:t>
                      </a:r>
                      <a:r>
                        <a:rPr lang="en-US" sz="3200" b="0" i="0" u="none" strike="noStrike" noProof="0">
                          <a:solidFill>
                            <a:srgbClr val="C00000"/>
                          </a:solidFill>
                          <a:latin typeface="Agency FB"/>
                        </a:rPr>
                        <a:t>p                                 </a:t>
                      </a:r>
                      <a:endParaRPr lang="en-US"/>
                    </a:p>
                  </a:txBody>
                  <a:tcPr>
                    <a:solidFill>
                      <a:srgbClr val="DE5959"/>
                    </a:solidFill>
                  </a:tcPr>
                </a:tc>
                <a:extLst>
                  <a:ext uri="{0D108BD9-81ED-4DB2-BD59-A6C34878D82A}">
                    <a16:rowId xmlns:a16="http://schemas.microsoft.com/office/drawing/2014/main" val="1038232738"/>
                  </a:ext>
                </a:extLst>
              </a:tr>
            </a:tbl>
          </a:graphicData>
        </a:graphic>
      </p:graphicFrame>
      <p:graphicFrame>
        <p:nvGraphicFramePr>
          <p:cNvPr id="18" name="Table 8">
            <a:extLst>
              <a:ext uri="{FF2B5EF4-FFF2-40B4-BE49-F238E27FC236}">
                <a16:creationId xmlns:a16="http://schemas.microsoft.com/office/drawing/2014/main" id="{5E9C93A7-52A7-1923-F788-ED58591B667B}"/>
              </a:ext>
            </a:extLst>
          </p:cNvPr>
          <p:cNvGraphicFramePr>
            <a:graphicFrameLocks noGrp="1"/>
          </p:cNvGraphicFramePr>
          <p:nvPr>
            <p:extLst>
              <p:ext uri="{D42A27DB-BD31-4B8C-83A1-F6EECF244321}">
                <p14:modId xmlns:p14="http://schemas.microsoft.com/office/powerpoint/2010/main" val="3700705215"/>
              </p:ext>
            </p:extLst>
          </p:nvPr>
        </p:nvGraphicFramePr>
        <p:xfrm>
          <a:off x="2401018" y="3738112"/>
          <a:ext cx="3671257" cy="975360"/>
        </p:xfrm>
        <a:graphic>
          <a:graphicData uri="http://schemas.openxmlformats.org/drawingml/2006/table">
            <a:tbl>
              <a:tblPr firstRow="1" bandRow="1">
                <a:tableStyleId>{5C22544A-7EE6-4342-B048-85BDC9FD1C3A}</a:tableStyleId>
              </a:tblPr>
              <a:tblGrid>
                <a:gridCol w="3671257">
                  <a:extLst>
                    <a:ext uri="{9D8B030D-6E8A-4147-A177-3AD203B41FA5}">
                      <a16:colId xmlns:a16="http://schemas.microsoft.com/office/drawing/2014/main" val="1665811895"/>
                    </a:ext>
                  </a:extLst>
                </a:gridCol>
              </a:tblGrid>
              <a:tr h="644713">
                <a:tc>
                  <a:txBody>
                    <a:bodyPr/>
                    <a:lstStyle/>
                    <a:p>
                      <a:pPr lvl="0">
                        <a:buNone/>
                      </a:pPr>
                      <a:r>
                        <a:rPr lang="en-US" sz="1600" b="1" i="0" u="none" strike="noStrike" noProof="0">
                          <a:solidFill>
                            <a:srgbClr val="C00000"/>
                          </a:solidFill>
                          <a:latin typeface="Agency FB"/>
                        </a:rPr>
                        <a:t>D</a:t>
                      </a:r>
                      <a:r>
                        <a:rPr lang="en-US" sz="1600" b="0" i="0" u="none" strike="noStrike" noProof="0">
                          <a:solidFill>
                            <a:srgbClr val="C00000"/>
                          </a:solidFill>
                          <a:latin typeface="Agency FB"/>
                        </a:rPr>
                        <a:t>ate</a:t>
                      </a:r>
                      <a:endParaRPr lang="en-US" sz="1600"/>
                    </a:p>
                    <a:p>
                      <a:pPr lvl="0">
                        <a:buNone/>
                      </a:pPr>
                      <a:r>
                        <a:rPr lang="en-US" sz="1800" b="0" i="0" u="none" strike="noStrike" noProof="0">
                          <a:solidFill>
                            <a:srgbClr val="C00000"/>
                          </a:solidFill>
                          <a:latin typeface="Agency FB"/>
                        </a:rPr>
                        <a:t>            </a:t>
                      </a:r>
                      <a:r>
                        <a:rPr lang="en-US" sz="2400" b="1" i="0" u="none" strike="noStrike" noProof="0">
                          <a:solidFill>
                            <a:srgbClr val="C00000"/>
                          </a:solidFill>
                          <a:latin typeface="Agency FB"/>
                        </a:rPr>
                        <a:t>O</a:t>
                      </a:r>
                      <a:r>
                        <a:rPr lang="en-US" sz="2400" b="0" i="0" u="none" strike="noStrike" noProof="0">
                          <a:solidFill>
                            <a:srgbClr val="C00000"/>
                          </a:solidFill>
                          <a:latin typeface="Agency FB"/>
                        </a:rPr>
                        <a:t>ct</a:t>
                      </a:r>
                      <a:r>
                        <a:rPr lang="en-US" sz="1800" b="0" i="0" u="none" strike="noStrike" noProof="0">
                          <a:solidFill>
                            <a:srgbClr val="C00000"/>
                          </a:solidFill>
                          <a:latin typeface="Agency FB"/>
                        </a:rPr>
                        <a:t>                                                                       </a:t>
                      </a:r>
                    </a:p>
                  </a:txBody>
                  <a:tcPr>
                    <a:solidFill>
                      <a:schemeClr val="bg1">
                        <a:lumMod val="95000"/>
                      </a:schemeClr>
                    </a:solidFill>
                  </a:tcPr>
                </a:tc>
                <a:extLst>
                  <a:ext uri="{0D108BD9-81ED-4DB2-BD59-A6C34878D82A}">
                    <a16:rowId xmlns:a16="http://schemas.microsoft.com/office/drawing/2014/main" val="3279395466"/>
                  </a:ext>
                </a:extLst>
              </a:tr>
            </a:tbl>
          </a:graphicData>
        </a:graphic>
      </p:graphicFrame>
      <p:pic>
        <p:nvPicPr>
          <p:cNvPr id="21" name="Graphic 21" descr="Play with solid fill">
            <a:extLst>
              <a:ext uri="{FF2B5EF4-FFF2-40B4-BE49-F238E27FC236}">
                <a16:creationId xmlns:a16="http://schemas.microsoft.com/office/drawing/2014/main" id="{D55348CE-59E7-E87C-A249-DDCC8A3BFB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5545346" y="3870386"/>
            <a:ext cx="368062" cy="583720"/>
          </a:xfrm>
          <a:prstGeom prst="rect">
            <a:avLst/>
          </a:prstGeom>
        </p:spPr>
      </p:pic>
      <p:graphicFrame>
        <p:nvGraphicFramePr>
          <p:cNvPr id="22" name="Table 8">
            <a:extLst>
              <a:ext uri="{FF2B5EF4-FFF2-40B4-BE49-F238E27FC236}">
                <a16:creationId xmlns:a16="http://schemas.microsoft.com/office/drawing/2014/main" id="{06D16EF1-7F3A-919E-22F3-70B182605AEB}"/>
              </a:ext>
            </a:extLst>
          </p:cNvPr>
          <p:cNvGraphicFramePr>
            <a:graphicFrameLocks noGrp="1"/>
          </p:cNvGraphicFramePr>
          <p:nvPr>
            <p:extLst>
              <p:ext uri="{D42A27DB-BD31-4B8C-83A1-F6EECF244321}">
                <p14:modId xmlns:p14="http://schemas.microsoft.com/office/powerpoint/2010/main" val="956288673"/>
              </p:ext>
            </p:extLst>
          </p:nvPr>
        </p:nvGraphicFramePr>
        <p:xfrm>
          <a:off x="6297281" y="3738111"/>
          <a:ext cx="3671257" cy="975360"/>
        </p:xfrm>
        <a:graphic>
          <a:graphicData uri="http://schemas.openxmlformats.org/drawingml/2006/table">
            <a:tbl>
              <a:tblPr firstRow="1" bandRow="1">
                <a:tableStyleId>{5C22544A-7EE6-4342-B048-85BDC9FD1C3A}</a:tableStyleId>
              </a:tblPr>
              <a:tblGrid>
                <a:gridCol w="3671257">
                  <a:extLst>
                    <a:ext uri="{9D8B030D-6E8A-4147-A177-3AD203B41FA5}">
                      <a16:colId xmlns:a16="http://schemas.microsoft.com/office/drawing/2014/main" val="1665811895"/>
                    </a:ext>
                  </a:extLst>
                </a:gridCol>
              </a:tblGrid>
              <a:tr h="741518">
                <a:tc>
                  <a:txBody>
                    <a:bodyPr/>
                    <a:lstStyle/>
                    <a:p>
                      <a:pPr lvl="0">
                        <a:buNone/>
                      </a:pPr>
                      <a:r>
                        <a:rPr lang="en-US" sz="1600" b="1" i="0" u="none" strike="noStrike" noProof="0">
                          <a:solidFill>
                            <a:srgbClr val="C00000"/>
                          </a:solidFill>
                          <a:latin typeface="Agency FB"/>
                        </a:rPr>
                        <a:t>T</a:t>
                      </a:r>
                      <a:r>
                        <a:rPr lang="en-US" sz="1600" b="0" i="0" u="none" strike="noStrike" noProof="0">
                          <a:solidFill>
                            <a:srgbClr val="C00000"/>
                          </a:solidFill>
                          <a:latin typeface="Agency FB"/>
                        </a:rPr>
                        <a:t>ime</a:t>
                      </a:r>
                    </a:p>
                    <a:p>
                      <a:pPr lvl="0">
                        <a:buNone/>
                      </a:pPr>
                      <a:r>
                        <a:rPr lang="en-US" sz="1800" b="0" i="0" u="none" strike="noStrike" noProof="0">
                          <a:solidFill>
                            <a:srgbClr val="C00000"/>
                          </a:solidFill>
                          <a:latin typeface="Agency FB"/>
                        </a:rPr>
                        <a:t>            </a:t>
                      </a:r>
                      <a:r>
                        <a:rPr lang="en-US" sz="2400" b="1" i="0" u="none" strike="noStrike" noProof="0">
                          <a:solidFill>
                            <a:srgbClr val="C00000"/>
                          </a:solidFill>
                          <a:latin typeface="Agency FB"/>
                        </a:rPr>
                        <a:t>5:</a:t>
                      </a:r>
                      <a:r>
                        <a:rPr lang="en-US" sz="2400" b="0" i="0" u="none" strike="noStrike" noProof="0">
                          <a:solidFill>
                            <a:srgbClr val="C00000"/>
                          </a:solidFill>
                          <a:latin typeface="Agency FB"/>
                        </a:rPr>
                        <a:t>00pm </a:t>
                      </a:r>
                      <a:r>
                        <a:rPr lang="en-US" sz="1800" b="0" i="0" u="none" strike="noStrike" noProof="0">
                          <a:solidFill>
                            <a:srgbClr val="C00000"/>
                          </a:solidFill>
                          <a:latin typeface="Agency FB"/>
                        </a:rPr>
                        <a:t>                                                                    </a:t>
                      </a:r>
                    </a:p>
                  </a:txBody>
                  <a:tcPr>
                    <a:solidFill>
                      <a:schemeClr val="bg1">
                        <a:lumMod val="95000"/>
                      </a:schemeClr>
                    </a:solidFill>
                  </a:tcPr>
                </a:tc>
                <a:extLst>
                  <a:ext uri="{0D108BD9-81ED-4DB2-BD59-A6C34878D82A}">
                    <a16:rowId xmlns:a16="http://schemas.microsoft.com/office/drawing/2014/main" val="3279395466"/>
                  </a:ext>
                </a:extLst>
              </a:tr>
            </a:tbl>
          </a:graphicData>
        </a:graphic>
      </p:graphicFrame>
      <p:pic>
        <p:nvPicPr>
          <p:cNvPr id="26" name="Graphic 21" descr="Play with solid fill">
            <a:extLst>
              <a:ext uri="{FF2B5EF4-FFF2-40B4-BE49-F238E27FC236}">
                <a16:creationId xmlns:a16="http://schemas.microsoft.com/office/drawing/2014/main" id="{E350AD9F-8428-5EF9-7031-39EF1306C0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9412855" y="3870385"/>
            <a:ext cx="368062" cy="583720"/>
          </a:xfrm>
          <a:prstGeom prst="rect">
            <a:avLst/>
          </a:prstGeom>
        </p:spPr>
      </p:pic>
      <p:sp>
        <p:nvSpPr>
          <p:cNvPr id="29" name="Rectangle 28">
            <a:extLst>
              <a:ext uri="{FF2B5EF4-FFF2-40B4-BE49-F238E27FC236}">
                <a16:creationId xmlns:a16="http://schemas.microsoft.com/office/drawing/2014/main" id="{1FA565E0-6B64-F7E7-A32C-DAA7014BB917}"/>
              </a:ext>
            </a:extLst>
          </p:cNvPr>
          <p:cNvSpPr/>
          <p:nvPr/>
        </p:nvSpPr>
        <p:spPr>
          <a:xfrm>
            <a:off x="4562559" y="4888312"/>
            <a:ext cx="3078869" cy="400110"/>
          </a:xfrm>
          <a:prstGeom prst="rect">
            <a:avLst/>
          </a:prstGeom>
          <a:noFill/>
          <a:ln>
            <a:solidFill>
              <a:srgbClr val="FF0000"/>
            </a:solidFill>
          </a:ln>
        </p:spPr>
        <p:txBody>
          <a:bodyPr wrap="square" lIns="91440" tIns="45720" rIns="91440" bIns="45720" anchor="t">
            <a:spAutoFit/>
          </a:bodyPr>
          <a:lstStyle/>
          <a:p>
            <a:pPr algn="ctr"/>
            <a:r>
              <a:rPr lang="en-US" sz="2000" b="1">
                <a:ln w="0"/>
                <a:solidFill>
                  <a:srgbClr val="DE5959"/>
                </a:solidFill>
                <a:effectLst>
                  <a:outerShdw blurRad="38100" dist="19050" dir="2700000" algn="tl" rotWithShape="0">
                    <a:prstClr val="black">
                      <a:alpha val="40000"/>
                    </a:prstClr>
                  </a:outerShdw>
                </a:effectLst>
                <a:cs typeface="Calibri"/>
              </a:rPr>
              <a:t>PLACE ORDER AS A PICK UP</a:t>
            </a:r>
          </a:p>
        </p:txBody>
      </p:sp>
      <p:graphicFrame>
        <p:nvGraphicFramePr>
          <p:cNvPr id="3" name="Table 8">
            <a:extLst>
              <a:ext uri="{FF2B5EF4-FFF2-40B4-BE49-F238E27FC236}">
                <a16:creationId xmlns:a16="http://schemas.microsoft.com/office/drawing/2014/main" id="{BA8C7CDB-7811-B0BC-299C-5887C60CE3D1}"/>
              </a:ext>
            </a:extLst>
          </p:cNvPr>
          <p:cNvGraphicFramePr>
            <a:graphicFrameLocks noGrp="1"/>
          </p:cNvGraphicFramePr>
          <p:nvPr>
            <p:extLst>
              <p:ext uri="{D42A27DB-BD31-4B8C-83A1-F6EECF244321}">
                <p14:modId xmlns:p14="http://schemas.microsoft.com/office/powerpoint/2010/main" val="3746264678"/>
              </p:ext>
            </p:extLst>
          </p:nvPr>
        </p:nvGraphicFramePr>
        <p:xfrm>
          <a:off x="2401018" y="3033622"/>
          <a:ext cx="7556002" cy="701040"/>
        </p:xfrm>
        <a:graphic>
          <a:graphicData uri="http://schemas.openxmlformats.org/drawingml/2006/table">
            <a:tbl>
              <a:tblPr firstRow="1" bandRow="1">
                <a:tableStyleId>{5C22544A-7EE6-4342-B048-85BDC9FD1C3A}</a:tableStyleId>
              </a:tblPr>
              <a:tblGrid>
                <a:gridCol w="7556002">
                  <a:extLst>
                    <a:ext uri="{9D8B030D-6E8A-4147-A177-3AD203B41FA5}">
                      <a16:colId xmlns:a16="http://schemas.microsoft.com/office/drawing/2014/main" val="1665811895"/>
                    </a:ext>
                  </a:extLst>
                </a:gridCol>
              </a:tblGrid>
              <a:tr h="691400">
                <a:tc>
                  <a:txBody>
                    <a:bodyPr/>
                    <a:lstStyle/>
                    <a:p>
                      <a:pPr lvl="0">
                        <a:buNone/>
                      </a:pPr>
                      <a:r>
                        <a:rPr lang="en-US" sz="1600" b="1" i="0" u="none" strike="noStrike" noProof="0">
                          <a:solidFill>
                            <a:srgbClr val="C00000"/>
                          </a:solidFill>
                          <a:latin typeface="Agency FB"/>
                        </a:rPr>
                        <a:t>P</a:t>
                      </a:r>
                      <a:r>
                        <a:rPr lang="en-US" sz="1600" b="0" i="0" u="none" strike="noStrike" noProof="0">
                          <a:solidFill>
                            <a:srgbClr val="C00000"/>
                          </a:solidFill>
                          <a:latin typeface="Agency FB"/>
                        </a:rPr>
                        <a:t>ickup time</a:t>
                      </a:r>
                      <a:endParaRPr lang="en-US" sz="1600" b="1" i="0" u="none" strike="noStrike" noProof="0">
                        <a:solidFill>
                          <a:srgbClr val="C00000"/>
                        </a:solidFill>
                        <a:latin typeface="Agency FB"/>
                      </a:endParaRPr>
                    </a:p>
                    <a:p>
                      <a:pPr lvl="0">
                        <a:buNone/>
                      </a:pPr>
                      <a:r>
                        <a:rPr lang="en-US" sz="1800" b="0" i="0" u="none" strike="noStrike" noProof="0">
                          <a:solidFill>
                            <a:srgbClr val="C00000"/>
                          </a:solidFill>
                          <a:latin typeface="Agency FB"/>
                        </a:rPr>
                        <a:t>            </a:t>
                      </a:r>
                      <a:r>
                        <a:rPr lang="en-US" sz="1800" b="1" i="0" u="none" strike="noStrike" noProof="0">
                          <a:solidFill>
                            <a:srgbClr val="C00000"/>
                          </a:solidFill>
                          <a:latin typeface="Agency FB"/>
                        </a:rPr>
                        <a:t>L</a:t>
                      </a:r>
                      <a:r>
                        <a:rPr lang="en-US" sz="1800" b="0" i="0" u="none" strike="noStrike" noProof="0">
                          <a:solidFill>
                            <a:srgbClr val="C00000"/>
                          </a:solidFill>
                          <a:latin typeface="Agency FB"/>
                        </a:rPr>
                        <a:t>ater</a:t>
                      </a:r>
                      <a:r>
                        <a:rPr lang="en-US" sz="2400" b="1" i="0" u="none" strike="noStrike" noProof="0">
                          <a:solidFill>
                            <a:srgbClr val="C00000"/>
                          </a:solidFill>
                          <a:latin typeface="Agency FB"/>
                        </a:rPr>
                        <a:t> </a:t>
                      </a:r>
                      <a:r>
                        <a:rPr lang="en-US" sz="1800" b="0" i="0" u="none" strike="noStrike" noProof="0">
                          <a:solidFill>
                            <a:srgbClr val="C00000"/>
                          </a:solidFill>
                          <a:latin typeface="Agency FB"/>
                        </a:rPr>
                        <a:t>                                                                     </a:t>
                      </a:r>
                    </a:p>
                  </a:txBody>
                  <a:tcPr>
                    <a:solidFill>
                      <a:schemeClr val="bg1">
                        <a:lumMod val="95000"/>
                      </a:schemeClr>
                    </a:solidFill>
                  </a:tcPr>
                </a:tc>
                <a:extLst>
                  <a:ext uri="{0D108BD9-81ED-4DB2-BD59-A6C34878D82A}">
                    <a16:rowId xmlns:a16="http://schemas.microsoft.com/office/drawing/2014/main" val="3279395466"/>
                  </a:ext>
                </a:extLst>
              </a:tr>
            </a:tbl>
          </a:graphicData>
        </a:graphic>
      </p:graphicFrame>
      <p:pic>
        <p:nvPicPr>
          <p:cNvPr id="4" name="Graphic 21" descr="Play with solid fill">
            <a:extLst>
              <a:ext uri="{FF2B5EF4-FFF2-40B4-BE49-F238E27FC236}">
                <a16:creationId xmlns:a16="http://schemas.microsoft.com/office/drawing/2014/main" id="{83BBB58E-90A5-BE68-17C9-CD808FE6EB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9384100" y="3137140"/>
            <a:ext cx="368062" cy="583720"/>
          </a:xfrm>
          <a:prstGeom prst="rect">
            <a:avLst/>
          </a:prstGeom>
        </p:spPr>
      </p:pic>
      <p:sp>
        <p:nvSpPr>
          <p:cNvPr id="6" name="TextBox 5">
            <a:extLst>
              <a:ext uri="{FF2B5EF4-FFF2-40B4-BE49-F238E27FC236}">
                <a16:creationId xmlns:a16="http://schemas.microsoft.com/office/drawing/2014/main" id="{AD02344B-8419-D991-6347-C913BDEAA983}"/>
              </a:ext>
            </a:extLst>
          </p:cNvPr>
          <p:cNvSpPr txBox="1"/>
          <p:nvPr/>
        </p:nvSpPr>
        <p:spPr>
          <a:xfrm>
            <a:off x="42332" y="120951"/>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1</a:t>
            </a:r>
          </a:p>
        </p:txBody>
      </p:sp>
      <p:sp>
        <p:nvSpPr>
          <p:cNvPr id="19" name="TextBox 18">
            <a:extLst>
              <a:ext uri="{FF2B5EF4-FFF2-40B4-BE49-F238E27FC236}">
                <a16:creationId xmlns:a16="http://schemas.microsoft.com/office/drawing/2014/main" id="{7392CB9C-3A0B-A271-9966-AD32A98265AE}"/>
              </a:ext>
            </a:extLst>
          </p:cNvPr>
          <p:cNvSpPr txBox="1"/>
          <p:nvPr/>
        </p:nvSpPr>
        <p:spPr>
          <a:xfrm>
            <a:off x="1530046" y="3531808"/>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2</a:t>
            </a:r>
          </a:p>
        </p:txBody>
      </p:sp>
      <p:sp>
        <p:nvSpPr>
          <p:cNvPr id="27" name="TextBox 26">
            <a:extLst>
              <a:ext uri="{FF2B5EF4-FFF2-40B4-BE49-F238E27FC236}">
                <a16:creationId xmlns:a16="http://schemas.microsoft.com/office/drawing/2014/main" id="{69C48098-FCD4-19D8-ECDB-871CD23D678C}"/>
              </a:ext>
            </a:extLst>
          </p:cNvPr>
          <p:cNvSpPr txBox="1"/>
          <p:nvPr/>
        </p:nvSpPr>
        <p:spPr>
          <a:xfrm>
            <a:off x="3840237" y="4959047"/>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3</a:t>
            </a:r>
          </a:p>
        </p:txBody>
      </p:sp>
    </p:spTree>
    <p:extLst>
      <p:ext uri="{BB962C8B-B14F-4D97-AF65-F5344CB8AC3E}">
        <p14:creationId xmlns:p14="http://schemas.microsoft.com/office/powerpoint/2010/main" val="1721798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7511592B-182B-D48E-7213-33DC41A122B4}"/>
              </a:ext>
            </a:extLst>
          </p:cNvPr>
          <p:cNvPicPr>
            <a:picLocks noChangeAspect="1"/>
          </p:cNvPicPr>
          <p:nvPr/>
        </p:nvPicPr>
        <p:blipFill rotWithShape="1">
          <a:blip r:embed="rId3">
            <a:extLst>
              <a:ext uri="{28A0092B-C50C-407E-A947-70E740481C1C}">
                <a14:useLocalDpi xmlns:a14="http://schemas.microsoft.com/office/drawing/2010/main" val="0"/>
              </a:ext>
            </a:extLst>
          </a:blip>
          <a:srcRect r="11561"/>
          <a:stretch/>
        </p:blipFill>
        <p:spPr>
          <a:xfrm>
            <a:off x="4260738" y="310824"/>
            <a:ext cx="3512985" cy="1699221"/>
          </a:xfrm>
          <a:prstGeom prst="rect">
            <a:avLst/>
          </a:prstGeom>
        </p:spPr>
      </p:pic>
      <p:sp>
        <p:nvSpPr>
          <p:cNvPr id="10" name="Rectangle 9">
            <a:extLst>
              <a:ext uri="{FF2B5EF4-FFF2-40B4-BE49-F238E27FC236}">
                <a16:creationId xmlns:a16="http://schemas.microsoft.com/office/drawing/2014/main" id="{35AF751B-BC49-FF1A-1A46-9F2BF069B11D}"/>
              </a:ext>
            </a:extLst>
          </p:cNvPr>
          <p:cNvSpPr/>
          <p:nvPr/>
        </p:nvSpPr>
        <p:spPr>
          <a:xfrm>
            <a:off x="304889" y="1014411"/>
            <a:ext cx="915846" cy="307777"/>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1400" b="1">
                <a:ln w="0"/>
                <a:solidFill>
                  <a:srgbClr val="FF0000"/>
                </a:solidFill>
                <a:effectLst>
                  <a:outerShdw blurRad="38100" dist="19050" dir="2700000" algn="tl" rotWithShape="0">
                    <a:schemeClr val="dk1">
                      <a:alpha val="40000"/>
                    </a:schemeClr>
                  </a:outerShdw>
                </a:effectLst>
              </a:rPr>
              <a:t>HOME</a:t>
            </a:r>
          </a:p>
        </p:txBody>
      </p:sp>
      <p:sp>
        <p:nvSpPr>
          <p:cNvPr id="11" name="Rectangle 10">
            <a:extLst>
              <a:ext uri="{FF2B5EF4-FFF2-40B4-BE49-F238E27FC236}">
                <a16:creationId xmlns:a16="http://schemas.microsoft.com/office/drawing/2014/main" id="{EB643637-A668-44A0-7F7F-E278DDCD2D1D}"/>
              </a:ext>
            </a:extLst>
          </p:cNvPr>
          <p:cNvSpPr/>
          <p:nvPr/>
        </p:nvSpPr>
        <p:spPr>
          <a:xfrm>
            <a:off x="3338291" y="1014410"/>
            <a:ext cx="915846" cy="307777"/>
          </a:xfrm>
          <a:prstGeom prst="rect">
            <a:avLst/>
          </a:prstGeom>
          <a:noFill/>
          <a:ln>
            <a:solidFill>
              <a:srgbClr val="FF0000"/>
            </a:solidFill>
          </a:ln>
        </p:spPr>
        <p:txBody>
          <a:bodyPr wrap="square" lIns="91440" tIns="45720" rIns="91440" bIns="45720">
            <a:spAutoFit/>
          </a:bodyPr>
          <a:lstStyle/>
          <a:p>
            <a:pPr algn="ctr"/>
            <a:r>
              <a:rPr lang="en-US" sz="1400" b="1" cap="none" spc="0">
                <a:ln w="0"/>
                <a:solidFill>
                  <a:srgbClr val="FF0000"/>
                </a:solidFill>
                <a:effectLst>
                  <a:outerShdw blurRad="38100" dist="19050" dir="2700000" algn="tl" rotWithShape="0">
                    <a:schemeClr val="dk1">
                      <a:alpha val="40000"/>
                    </a:schemeClr>
                  </a:outerShdw>
                </a:effectLst>
              </a:rPr>
              <a:t>MENU</a:t>
            </a:r>
          </a:p>
        </p:txBody>
      </p:sp>
      <p:sp>
        <p:nvSpPr>
          <p:cNvPr id="12" name="Rectangle 11">
            <a:extLst>
              <a:ext uri="{FF2B5EF4-FFF2-40B4-BE49-F238E27FC236}">
                <a16:creationId xmlns:a16="http://schemas.microsoft.com/office/drawing/2014/main" id="{137427D5-F06B-D66D-5D61-BA406AEF4CD0}"/>
              </a:ext>
            </a:extLst>
          </p:cNvPr>
          <p:cNvSpPr/>
          <p:nvPr/>
        </p:nvSpPr>
        <p:spPr>
          <a:xfrm>
            <a:off x="1693858" y="1014410"/>
            <a:ext cx="1227176" cy="307777"/>
          </a:xfrm>
          <a:prstGeom prst="rect">
            <a:avLst/>
          </a:prstGeom>
          <a:noFill/>
          <a:ln>
            <a:solidFill>
              <a:srgbClr val="FF0000"/>
            </a:solidFill>
          </a:ln>
        </p:spPr>
        <p:txBody>
          <a:bodyPr wrap="square" lIns="91440" tIns="45720" rIns="91440" bIns="45720">
            <a:spAutoFit/>
          </a:bodyPr>
          <a:lstStyle/>
          <a:p>
            <a:pPr algn="ctr"/>
            <a:r>
              <a:rPr lang="en-US" sz="1400" b="1">
                <a:ln w="0"/>
                <a:solidFill>
                  <a:srgbClr val="FF0000"/>
                </a:solidFill>
                <a:effectLst>
                  <a:outerShdw blurRad="38100" dist="19050" dir="2700000" algn="tl" rotWithShape="0">
                    <a:schemeClr val="dk1">
                      <a:alpha val="40000"/>
                    </a:schemeClr>
                  </a:outerShdw>
                </a:effectLst>
              </a:rPr>
              <a:t>OUR STORY</a:t>
            </a:r>
          </a:p>
        </p:txBody>
      </p:sp>
      <p:sp>
        <p:nvSpPr>
          <p:cNvPr id="14" name="Rectangle 13">
            <a:extLst>
              <a:ext uri="{FF2B5EF4-FFF2-40B4-BE49-F238E27FC236}">
                <a16:creationId xmlns:a16="http://schemas.microsoft.com/office/drawing/2014/main" id="{DD6959CC-4D47-43BE-A05A-55ACAD883C7B}"/>
              </a:ext>
            </a:extLst>
          </p:cNvPr>
          <p:cNvSpPr/>
          <p:nvPr/>
        </p:nvSpPr>
        <p:spPr>
          <a:xfrm>
            <a:off x="9272540" y="1014411"/>
            <a:ext cx="1230379" cy="307777"/>
          </a:xfrm>
          <a:prstGeom prst="rect">
            <a:avLst/>
          </a:prstGeom>
          <a:noFill/>
          <a:ln>
            <a:solidFill>
              <a:srgbClr val="FF0000"/>
            </a:solidFill>
          </a:ln>
        </p:spPr>
        <p:txBody>
          <a:bodyPr wrap="square" lIns="91440" tIns="45720" rIns="91440" bIns="45720">
            <a:spAutoFit/>
          </a:bodyPr>
          <a:lstStyle/>
          <a:p>
            <a:pPr algn="ctr"/>
            <a:r>
              <a:rPr lang="en-US" sz="1400" b="1">
                <a:ln w="0"/>
                <a:solidFill>
                  <a:srgbClr val="FF0000"/>
                </a:solidFill>
                <a:effectLst>
                  <a:outerShdw blurRad="38100" dist="19050" dir="2700000" algn="tl" rotWithShape="0">
                    <a:schemeClr val="dk1">
                      <a:alpha val="40000"/>
                    </a:schemeClr>
                  </a:outerShdw>
                </a:effectLst>
              </a:rPr>
              <a:t>ORDER NOW</a:t>
            </a:r>
            <a:endParaRPr lang="en-US" sz="1400" b="1" cap="none" spc="0">
              <a:ln w="0"/>
              <a:solidFill>
                <a:srgbClr val="FF0000"/>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0E7927F4-CEB1-E129-6C14-522AF7D5BD7E}"/>
              </a:ext>
            </a:extLst>
          </p:cNvPr>
          <p:cNvSpPr/>
          <p:nvPr/>
        </p:nvSpPr>
        <p:spPr>
          <a:xfrm>
            <a:off x="7721983" y="1014413"/>
            <a:ext cx="1230380" cy="307777"/>
          </a:xfrm>
          <a:prstGeom prst="rect">
            <a:avLst/>
          </a:prstGeom>
          <a:noFill/>
          <a:ln>
            <a:solidFill>
              <a:srgbClr val="FF0000"/>
            </a:solidFill>
          </a:ln>
        </p:spPr>
        <p:txBody>
          <a:bodyPr wrap="square" lIns="91440" tIns="45720" rIns="91440" bIns="45720">
            <a:spAutoFit/>
          </a:bodyPr>
          <a:lstStyle/>
          <a:p>
            <a:pPr algn="ctr"/>
            <a:r>
              <a:rPr lang="en-US" sz="1400" b="1">
                <a:ln w="0"/>
                <a:solidFill>
                  <a:srgbClr val="FF0000"/>
                </a:solidFill>
                <a:effectLst>
                  <a:outerShdw blurRad="38100" dist="19050" dir="2700000" algn="tl" rotWithShape="0">
                    <a:schemeClr val="dk1">
                      <a:alpha val="40000"/>
                    </a:schemeClr>
                  </a:outerShdw>
                </a:effectLst>
              </a:rPr>
              <a:t>RESERVATION</a:t>
            </a:r>
            <a:endParaRPr lang="en-US" sz="1400" b="1" cap="none" spc="0">
              <a:ln w="0"/>
              <a:solidFill>
                <a:srgbClr val="FF0000"/>
              </a:solidFill>
              <a:effectLst>
                <a:outerShdw blurRad="38100" dist="19050" dir="2700000" algn="tl" rotWithShape="0">
                  <a:schemeClr val="dk1">
                    <a:alpha val="40000"/>
                  </a:schemeClr>
                </a:outerShdw>
              </a:effectLst>
            </a:endParaRPr>
          </a:p>
        </p:txBody>
      </p:sp>
      <p:cxnSp>
        <p:nvCxnSpPr>
          <p:cNvPr id="23" name="Straight Arrow Connector 22">
            <a:extLst>
              <a:ext uri="{FF2B5EF4-FFF2-40B4-BE49-F238E27FC236}">
                <a16:creationId xmlns:a16="http://schemas.microsoft.com/office/drawing/2014/main" id="{61C48AC0-398A-901F-3B93-C5918DC92546}"/>
              </a:ext>
            </a:extLst>
          </p:cNvPr>
          <p:cNvCxnSpPr/>
          <p:nvPr/>
        </p:nvCxnSpPr>
        <p:spPr>
          <a:xfrm>
            <a:off x="685800" y="6675967"/>
            <a:ext cx="7545915" cy="10584"/>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2FF5F07-804D-1593-975D-0919A6520907}"/>
              </a:ext>
            </a:extLst>
          </p:cNvPr>
          <p:cNvCxnSpPr>
            <a:cxnSpLocks/>
          </p:cNvCxnSpPr>
          <p:nvPr/>
        </p:nvCxnSpPr>
        <p:spPr>
          <a:xfrm flipV="1">
            <a:off x="537634" y="4411134"/>
            <a:ext cx="31747" cy="2148416"/>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E268334-CD09-3189-90CB-FB3411610DA3}"/>
              </a:ext>
            </a:extLst>
          </p:cNvPr>
          <p:cNvCxnSpPr>
            <a:cxnSpLocks/>
          </p:cNvCxnSpPr>
          <p:nvPr/>
        </p:nvCxnSpPr>
        <p:spPr>
          <a:xfrm flipH="1" flipV="1">
            <a:off x="11650130" y="1553635"/>
            <a:ext cx="3" cy="3333750"/>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D09D3CE-6AA7-E7C9-51F5-A637A6934EFA}"/>
              </a:ext>
            </a:extLst>
          </p:cNvPr>
          <p:cNvSpPr/>
          <p:nvPr/>
        </p:nvSpPr>
        <p:spPr>
          <a:xfrm>
            <a:off x="10780765" y="1014411"/>
            <a:ext cx="1233346" cy="307777"/>
          </a:xfrm>
          <a:prstGeom prst="rect">
            <a:avLst/>
          </a:prstGeom>
          <a:solidFill>
            <a:srgbClr val="FF0000"/>
          </a:solid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400" b="1">
                <a:ln w="0"/>
                <a:solidFill>
                  <a:srgbClr val="FFFFFF"/>
                </a:solidFill>
                <a:effectLst>
                  <a:outerShdw blurRad="38100" dist="19050" dir="2700000" algn="tl" rotWithShape="0">
                    <a:schemeClr val="dk1">
                      <a:alpha val="40000"/>
                    </a:schemeClr>
                  </a:outerShdw>
                </a:effectLst>
              </a:rPr>
              <a:t>CONTACT US</a:t>
            </a:r>
          </a:p>
        </p:txBody>
      </p:sp>
      <p:sp>
        <p:nvSpPr>
          <p:cNvPr id="3" name="Rectangle 2">
            <a:extLst>
              <a:ext uri="{FF2B5EF4-FFF2-40B4-BE49-F238E27FC236}">
                <a16:creationId xmlns:a16="http://schemas.microsoft.com/office/drawing/2014/main" id="{CB1EBB6B-6499-927C-0E30-038805860367}"/>
              </a:ext>
            </a:extLst>
          </p:cNvPr>
          <p:cNvSpPr/>
          <p:nvPr/>
        </p:nvSpPr>
        <p:spPr>
          <a:xfrm>
            <a:off x="1091270" y="2254856"/>
            <a:ext cx="1151875"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000" b="1">
                <a:solidFill>
                  <a:srgbClr val="C00000"/>
                </a:solidFill>
                <a:latin typeface="Agency FB"/>
                <a:cs typeface="Calibri"/>
              </a:rPr>
              <a:t>N</a:t>
            </a:r>
            <a:r>
              <a:rPr lang="en-US" sz="2000">
                <a:solidFill>
                  <a:srgbClr val="C00000"/>
                </a:solidFill>
                <a:latin typeface="Agency FB"/>
                <a:cs typeface="Calibri"/>
              </a:rPr>
              <a:t>ame: </a:t>
            </a:r>
          </a:p>
        </p:txBody>
      </p:sp>
      <p:sp>
        <p:nvSpPr>
          <p:cNvPr id="4" name="Rectangle 3">
            <a:extLst>
              <a:ext uri="{FF2B5EF4-FFF2-40B4-BE49-F238E27FC236}">
                <a16:creationId xmlns:a16="http://schemas.microsoft.com/office/drawing/2014/main" id="{B33C18D6-9B34-8112-CEC6-DB1CDBCEE094}"/>
              </a:ext>
            </a:extLst>
          </p:cNvPr>
          <p:cNvSpPr/>
          <p:nvPr/>
        </p:nvSpPr>
        <p:spPr>
          <a:xfrm>
            <a:off x="1091269" y="2752272"/>
            <a:ext cx="1151875"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000" b="1">
                <a:solidFill>
                  <a:srgbClr val="C00000"/>
                </a:solidFill>
                <a:latin typeface="Agency FB"/>
                <a:cs typeface="Calibri"/>
              </a:rPr>
              <a:t>E</a:t>
            </a:r>
            <a:r>
              <a:rPr lang="en-US" sz="2000">
                <a:solidFill>
                  <a:srgbClr val="C00000"/>
                </a:solidFill>
                <a:latin typeface="Agency FB"/>
                <a:cs typeface="Calibri"/>
              </a:rPr>
              <a:t>mail: </a:t>
            </a:r>
          </a:p>
        </p:txBody>
      </p:sp>
      <p:sp>
        <p:nvSpPr>
          <p:cNvPr id="5" name="Rectangle 4">
            <a:extLst>
              <a:ext uri="{FF2B5EF4-FFF2-40B4-BE49-F238E27FC236}">
                <a16:creationId xmlns:a16="http://schemas.microsoft.com/office/drawing/2014/main" id="{244AED7E-EEDC-8039-725C-16A3745895D1}"/>
              </a:ext>
            </a:extLst>
          </p:cNvPr>
          <p:cNvSpPr/>
          <p:nvPr/>
        </p:nvSpPr>
        <p:spPr>
          <a:xfrm>
            <a:off x="1091268" y="3270855"/>
            <a:ext cx="1151875"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000" b="1">
                <a:solidFill>
                  <a:srgbClr val="C00000"/>
                </a:solidFill>
                <a:latin typeface="Agency FB"/>
                <a:cs typeface="Calibri"/>
              </a:rPr>
              <a:t>P</a:t>
            </a:r>
            <a:r>
              <a:rPr lang="en-US" sz="2000">
                <a:solidFill>
                  <a:srgbClr val="C00000"/>
                </a:solidFill>
                <a:latin typeface="Agency FB"/>
                <a:cs typeface="Calibri"/>
              </a:rPr>
              <a:t>hone: </a:t>
            </a:r>
          </a:p>
        </p:txBody>
      </p:sp>
      <p:sp>
        <p:nvSpPr>
          <p:cNvPr id="6" name="Rectangle 5">
            <a:extLst>
              <a:ext uri="{FF2B5EF4-FFF2-40B4-BE49-F238E27FC236}">
                <a16:creationId xmlns:a16="http://schemas.microsoft.com/office/drawing/2014/main" id="{CBB34C6E-3F08-6B74-170B-75BCA346A4E2}"/>
              </a:ext>
            </a:extLst>
          </p:cNvPr>
          <p:cNvSpPr/>
          <p:nvPr/>
        </p:nvSpPr>
        <p:spPr>
          <a:xfrm>
            <a:off x="1165350" y="3768271"/>
            <a:ext cx="2771125" cy="41069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000">
                <a:solidFill>
                  <a:srgbClr val="C00000"/>
                </a:solidFill>
                <a:latin typeface="Agency FB"/>
                <a:cs typeface="Calibri"/>
              </a:rPr>
              <a:t>Are you a previous customer:  </a:t>
            </a:r>
          </a:p>
        </p:txBody>
      </p:sp>
      <p:sp>
        <p:nvSpPr>
          <p:cNvPr id="9" name="Rectangle 8">
            <a:extLst>
              <a:ext uri="{FF2B5EF4-FFF2-40B4-BE49-F238E27FC236}">
                <a16:creationId xmlns:a16="http://schemas.microsoft.com/office/drawing/2014/main" id="{A45BF779-9714-2889-D7D1-7B4256942372}"/>
              </a:ext>
            </a:extLst>
          </p:cNvPr>
          <p:cNvSpPr/>
          <p:nvPr/>
        </p:nvSpPr>
        <p:spPr>
          <a:xfrm>
            <a:off x="2141008" y="2252032"/>
            <a:ext cx="3312582" cy="3069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8DC2BB7-7532-5518-8C1C-840337A8C6DD}"/>
              </a:ext>
            </a:extLst>
          </p:cNvPr>
          <p:cNvSpPr/>
          <p:nvPr/>
        </p:nvSpPr>
        <p:spPr>
          <a:xfrm>
            <a:off x="5141383" y="3892550"/>
            <a:ext cx="169333" cy="158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560A819-B0BF-D631-7515-ABFA43DEBE25}"/>
              </a:ext>
            </a:extLst>
          </p:cNvPr>
          <p:cNvSpPr/>
          <p:nvPr/>
        </p:nvSpPr>
        <p:spPr>
          <a:xfrm>
            <a:off x="4294716" y="3892549"/>
            <a:ext cx="169333" cy="158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42BFCA4-ED69-06CF-CC56-552F5EDCC7CA}"/>
              </a:ext>
            </a:extLst>
          </p:cNvPr>
          <p:cNvSpPr/>
          <p:nvPr/>
        </p:nvSpPr>
        <p:spPr>
          <a:xfrm>
            <a:off x="2141007" y="3315956"/>
            <a:ext cx="3312582" cy="3069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6EBA4A3-39A5-1233-24C0-692F875DC8E9}"/>
              </a:ext>
            </a:extLst>
          </p:cNvPr>
          <p:cNvSpPr/>
          <p:nvPr/>
        </p:nvSpPr>
        <p:spPr>
          <a:xfrm>
            <a:off x="2141008" y="2755240"/>
            <a:ext cx="3312582" cy="3069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58F30BD-F2CD-01E2-A673-B65DFC630402}"/>
              </a:ext>
            </a:extLst>
          </p:cNvPr>
          <p:cNvSpPr/>
          <p:nvPr/>
        </p:nvSpPr>
        <p:spPr>
          <a:xfrm>
            <a:off x="4679016" y="3778854"/>
            <a:ext cx="400459"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000">
                <a:solidFill>
                  <a:srgbClr val="C00000"/>
                </a:solidFill>
                <a:latin typeface="Agency FB"/>
                <a:cs typeface="Calibri"/>
              </a:rPr>
              <a:t>No</a:t>
            </a:r>
          </a:p>
        </p:txBody>
      </p:sp>
      <p:sp>
        <p:nvSpPr>
          <p:cNvPr id="20" name="Rectangle 19">
            <a:extLst>
              <a:ext uri="{FF2B5EF4-FFF2-40B4-BE49-F238E27FC236}">
                <a16:creationId xmlns:a16="http://schemas.microsoft.com/office/drawing/2014/main" id="{ED5263D3-21DF-F9A7-7DE8-BC8F7353DB44}"/>
              </a:ext>
            </a:extLst>
          </p:cNvPr>
          <p:cNvSpPr/>
          <p:nvPr/>
        </p:nvSpPr>
        <p:spPr>
          <a:xfrm>
            <a:off x="3758265" y="3778853"/>
            <a:ext cx="495709"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000">
                <a:solidFill>
                  <a:srgbClr val="C00000"/>
                </a:solidFill>
                <a:latin typeface="Agency FB"/>
                <a:cs typeface="Calibri"/>
              </a:rPr>
              <a:t>Yes</a:t>
            </a:r>
          </a:p>
        </p:txBody>
      </p:sp>
      <p:sp>
        <p:nvSpPr>
          <p:cNvPr id="21" name="Rectangle 20">
            <a:extLst>
              <a:ext uri="{FF2B5EF4-FFF2-40B4-BE49-F238E27FC236}">
                <a16:creationId xmlns:a16="http://schemas.microsoft.com/office/drawing/2014/main" id="{94D876CD-97B8-6D85-EF1A-AE3218215901}"/>
              </a:ext>
            </a:extLst>
          </p:cNvPr>
          <p:cNvSpPr/>
          <p:nvPr/>
        </p:nvSpPr>
        <p:spPr>
          <a:xfrm>
            <a:off x="1220663" y="4363534"/>
            <a:ext cx="1151875"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000" b="1">
                <a:solidFill>
                  <a:srgbClr val="C00000"/>
                </a:solidFill>
                <a:latin typeface="Agency FB"/>
                <a:cs typeface="Calibri"/>
              </a:rPr>
              <a:t>M</a:t>
            </a:r>
            <a:r>
              <a:rPr lang="en-US" sz="2000">
                <a:solidFill>
                  <a:srgbClr val="C00000"/>
                </a:solidFill>
                <a:latin typeface="Agency FB"/>
                <a:cs typeface="Calibri"/>
              </a:rPr>
              <a:t>essage: </a:t>
            </a:r>
          </a:p>
        </p:txBody>
      </p:sp>
      <p:sp>
        <p:nvSpPr>
          <p:cNvPr id="22" name="Rectangle 21">
            <a:extLst>
              <a:ext uri="{FF2B5EF4-FFF2-40B4-BE49-F238E27FC236}">
                <a16:creationId xmlns:a16="http://schemas.microsoft.com/office/drawing/2014/main" id="{BA37DA9A-6336-C44E-0619-E0023319606D}"/>
              </a:ext>
            </a:extLst>
          </p:cNvPr>
          <p:cNvSpPr/>
          <p:nvPr/>
        </p:nvSpPr>
        <p:spPr>
          <a:xfrm>
            <a:off x="2241648" y="4408634"/>
            <a:ext cx="3312582" cy="14427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AF3A0D3-072A-6589-531B-FD32C0AB8210}"/>
              </a:ext>
            </a:extLst>
          </p:cNvPr>
          <p:cNvSpPr/>
          <p:nvPr/>
        </p:nvSpPr>
        <p:spPr>
          <a:xfrm>
            <a:off x="6199605" y="5543277"/>
            <a:ext cx="1160261" cy="307777"/>
          </a:xfrm>
          <a:prstGeom prst="rect">
            <a:avLst/>
          </a:prstGeom>
          <a:noFill/>
          <a:ln>
            <a:solidFill>
              <a:schemeClr val="tx2">
                <a:lumMod val="75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1400" b="1">
                <a:ln w="0"/>
                <a:solidFill>
                  <a:srgbClr val="FF0000"/>
                </a:solidFill>
                <a:effectLst>
                  <a:outerShdw blurRad="38100" dist="19050" dir="2700000" algn="tl" rotWithShape="0">
                    <a:prstClr val="black">
                      <a:alpha val="40000"/>
                    </a:prstClr>
                  </a:outerShdw>
                </a:effectLst>
                <a:cs typeface="Calibri"/>
              </a:rPr>
              <a:t>SUBMIT</a:t>
            </a:r>
          </a:p>
        </p:txBody>
      </p:sp>
      <p:sp>
        <p:nvSpPr>
          <p:cNvPr id="26" name="TextBox 25">
            <a:extLst>
              <a:ext uri="{FF2B5EF4-FFF2-40B4-BE49-F238E27FC236}">
                <a16:creationId xmlns:a16="http://schemas.microsoft.com/office/drawing/2014/main" id="{B18E3778-31A1-B3AD-CB06-D1FA608A9097}"/>
              </a:ext>
            </a:extLst>
          </p:cNvPr>
          <p:cNvSpPr txBox="1"/>
          <p:nvPr/>
        </p:nvSpPr>
        <p:spPr>
          <a:xfrm>
            <a:off x="30237" y="72570"/>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1</a:t>
            </a:r>
          </a:p>
        </p:txBody>
      </p:sp>
      <p:sp>
        <p:nvSpPr>
          <p:cNvPr id="29" name="TextBox 28">
            <a:extLst>
              <a:ext uri="{FF2B5EF4-FFF2-40B4-BE49-F238E27FC236}">
                <a16:creationId xmlns:a16="http://schemas.microsoft.com/office/drawing/2014/main" id="{086A6B1E-9D7E-6274-5569-4A099DD7C51A}"/>
              </a:ext>
            </a:extLst>
          </p:cNvPr>
          <p:cNvSpPr txBox="1"/>
          <p:nvPr/>
        </p:nvSpPr>
        <p:spPr>
          <a:xfrm>
            <a:off x="768046" y="1935237"/>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2</a:t>
            </a:r>
          </a:p>
        </p:txBody>
      </p:sp>
      <p:sp>
        <p:nvSpPr>
          <p:cNvPr id="31" name="TextBox 30">
            <a:extLst>
              <a:ext uri="{FF2B5EF4-FFF2-40B4-BE49-F238E27FC236}">
                <a16:creationId xmlns:a16="http://schemas.microsoft.com/office/drawing/2014/main" id="{F8FDED94-9E13-3801-3DED-531918DC5CB6}"/>
              </a:ext>
            </a:extLst>
          </p:cNvPr>
          <p:cNvSpPr txBox="1"/>
          <p:nvPr/>
        </p:nvSpPr>
        <p:spPr>
          <a:xfrm>
            <a:off x="7456713" y="5515427"/>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6</a:t>
            </a:r>
          </a:p>
        </p:txBody>
      </p:sp>
      <p:sp>
        <p:nvSpPr>
          <p:cNvPr id="33" name="TextBox 32">
            <a:extLst>
              <a:ext uri="{FF2B5EF4-FFF2-40B4-BE49-F238E27FC236}">
                <a16:creationId xmlns:a16="http://schemas.microsoft.com/office/drawing/2014/main" id="{C13F81ED-EBC8-9D02-52B6-9C7A7FAC9F0D}"/>
              </a:ext>
            </a:extLst>
          </p:cNvPr>
          <p:cNvSpPr txBox="1"/>
          <p:nvPr/>
        </p:nvSpPr>
        <p:spPr>
          <a:xfrm>
            <a:off x="768046" y="2781903"/>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3</a:t>
            </a:r>
          </a:p>
        </p:txBody>
      </p:sp>
      <p:sp>
        <p:nvSpPr>
          <p:cNvPr id="35" name="TextBox 34">
            <a:extLst>
              <a:ext uri="{FF2B5EF4-FFF2-40B4-BE49-F238E27FC236}">
                <a16:creationId xmlns:a16="http://schemas.microsoft.com/office/drawing/2014/main" id="{CA42B8D5-162D-2933-F01C-178362DE39C2}"/>
              </a:ext>
            </a:extLst>
          </p:cNvPr>
          <p:cNvSpPr txBox="1"/>
          <p:nvPr/>
        </p:nvSpPr>
        <p:spPr>
          <a:xfrm>
            <a:off x="768046" y="3773713"/>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4</a:t>
            </a:r>
          </a:p>
        </p:txBody>
      </p:sp>
      <p:sp>
        <p:nvSpPr>
          <p:cNvPr id="37" name="TextBox 36">
            <a:extLst>
              <a:ext uri="{FF2B5EF4-FFF2-40B4-BE49-F238E27FC236}">
                <a16:creationId xmlns:a16="http://schemas.microsoft.com/office/drawing/2014/main" id="{A58DAB52-9120-4DD7-321B-D369385E3245}"/>
              </a:ext>
            </a:extLst>
          </p:cNvPr>
          <p:cNvSpPr txBox="1"/>
          <p:nvPr/>
        </p:nvSpPr>
        <p:spPr>
          <a:xfrm>
            <a:off x="768046" y="4475237"/>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5</a:t>
            </a:r>
          </a:p>
        </p:txBody>
      </p:sp>
    </p:spTree>
    <p:extLst>
      <p:ext uri="{BB962C8B-B14F-4D97-AF65-F5344CB8AC3E}">
        <p14:creationId xmlns:p14="http://schemas.microsoft.com/office/powerpoint/2010/main" val="388675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7511592B-182B-D48E-7213-33DC41A122B4}"/>
              </a:ext>
            </a:extLst>
          </p:cNvPr>
          <p:cNvPicPr>
            <a:picLocks noChangeAspect="1"/>
          </p:cNvPicPr>
          <p:nvPr/>
        </p:nvPicPr>
        <p:blipFill rotWithShape="1">
          <a:blip r:embed="rId3">
            <a:extLst>
              <a:ext uri="{28A0092B-C50C-407E-A947-70E740481C1C}">
                <a14:useLocalDpi xmlns:a14="http://schemas.microsoft.com/office/drawing/2010/main" val="0"/>
              </a:ext>
            </a:extLst>
          </a:blip>
          <a:srcRect r="11561"/>
          <a:stretch/>
        </p:blipFill>
        <p:spPr>
          <a:xfrm>
            <a:off x="4260738" y="310824"/>
            <a:ext cx="3512985" cy="1699221"/>
          </a:xfrm>
          <a:prstGeom prst="rect">
            <a:avLst/>
          </a:prstGeom>
        </p:spPr>
      </p:pic>
      <p:sp>
        <p:nvSpPr>
          <p:cNvPr id="10" name="Rectangle 9">
            <a:extLst>
              <a:ext uri="{FF2B5EF4-FFF2-40B4-BE49-F238E27FC236}">
                <a16:creationId xmlns:a16="http://schemas.microsoft.com/office/drawing/2014/main" id="{35AF751B-BC49-FF1A-1A46-9F2BF069B11D}"/>
              </a:ext>
            </a:extLst>
          </p:cNvPr>
          <p:cNvSpPr/>
          <p:nvPr/>
        </p:nvSpPr>
        <p:spPr>
          <a:xfrm>
            <a:off x="304889" y="1014411"/>
            <a:ext cx="915846" cy="307777"/>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1400" b="1">
                <a:ln w="0"/>
                <a:solidFill>
                  <a:srgbClr val="FF0000"/>
                </a:solidFill>
                <a:effectLst>
                  <a:outerShdw blurRad="38100" dist="19050" dir="2700000" algn="tl" rotWithShape="0">
                    <a:schemeClr val="dk1">
                      <a:alpha val="40000"/>
                    </a:schemeClr>
                  </a:outerShdw>
                </a:effectLst>
              </a:rPr>
              <a:t>HOME</a:t>
            </a:r>
          </a:p>
        </p:txBody>
      </p:sp>
      <p:sp>
        <p:nvSpPr>
          <p:cNvPr id="11" name="Rectangle 10">
            <a:extLst>
              <a:ext uri="{FF2B5EF4-FFF2-40B4-BE49-F238E27FC236}">
                <a16:creationId xmlns:a16="http://schemas.microsoft.com/office/drawing/2014/main" id="{EB643637-A668-44A0-7F7F-E278DDCD2D1D}"/>
              </a:ext>
            </a:extLst>
          </p:cNvPr>
          <p:cNvSpPr/>
          <p:nvPr/>
        </p:nvSpPr>
        <p:spPr>
          <a:xfrm>
            <a:off x="3338291" y="1014410"/>
            <a:ext cx="915846" cy="307777"/>
          </a:xfrm>
          <a:prstGeom prst="rect">
            <a:avLst/>
          </a:prstGeom>
          <a:noFill/>
          <a:ln>
            <a:solidFill>
              <a:srgbClr val="FF0000"/>
            </a:solidFill>
          </a:ln>
        </p:spPr>
        <p:txBody>
          <a:bodyPr wrap="square" lIns="91440" tIns="45720" rIns="91440" bIns="45720">
            <a:spAutoFit/>
          </a:bodyPr>
          <a:lstStyle/>
          <a:p>
            <a:pPr algn="ctr"/>
            <a:r>
              <a:rPr lang="en-US" sz="1400" b="1" cap="none" spc="0">
                <a:ln w="0"/>
                <a:solidFill>
                  <a:srgbClr val="FF0000"/>
                </a:solidFill>
                <a:effectLst>
                  <a:outerShdw blurRad="38100" dist="19050" dir="2700000" algn="tl" rotWithShape="0">
                    <a:schemeClr val="dk1">
                      <a:alpha val="40000"/>
                    </a:schemeClr>
                  </a:outerShdw>
                </a:effectLst>
              </a:rPr>
              <a:t>MENU</a:t>
            </a:r>
          </a:p>
        </p:txBody>
      </p:sp>
      <p:sp>
        <p:nvSpPr>
          <p:cNvPr id="12" name="Rectangle 11">
            <a:extLst>
              <a:ext uri="{FF2B5EF4-FFF2-40B4-BE49-F238E27FC236}">
                <a16:creationId xmlns:a16="http://schemas.microsoft.com/office/drawing/2014/main" id="{137427D5-F06B-D66D-5D61-BA406AEF4CD0}"/>
              </a:ext>
            </a:extLst>
          </p:cNvPr>
          <p:cNvSpPr/>
          <p:nvPr/>
        </p:nvSpPr>
        <p:spPr>
          <a:xfrm>
            <a:off x="1693858" y="1014410"/>
            <a:ext cx="1227176" cy="307777"/>
          </a:xfrm>
          <a:prstGeom prst="rect">
            <a:avLst/>
          </a:prstGeom>
          <a:noFill/>
          <a:ln>
            <a:solidFill>
              <a:srgbClr val="FF0000"/>
            </a:solidFill>
          </a:ln>
        </p:spPr>
        <p:txBody>
          <a:bodyPr wrap="square" lIns="91440" tIns="45720" rIns="91440" bIns="45720">
            <a:spAutoFit/>
          </a:bodyPr>
          <a:lstStyle/>
          <a:p>
            <a:pPr algn="ctr"/>
            <a:r>
              <a:rPr lang="en-US" sz="1400" b="1">
                <a:ln w="0"/>
                <a:solidFill>
                  <a:srgbClr val="FF0000"/>
                </a:solidFill>
                <a:effectLst>
                  <a:outerShdw blurRad="38100" dist="19050" dir="2700000" algn="tl" rotWithShape="0">
                    <a:schemeClr val="dk1">
                      <a:alpha val="40000"/>
                    </a:schemeClr>
                  </a:outerShdw>
                </a:effectLst>
              </a:rPr>
              <a:t>OUR STORY</a:t>
            </a:r>
          </a:p>
        </p:txBody>
      </p:sp>
      <p:sp>
        <p:nvSpPr>
          <p:cNvPr id="14" name="Rectangle 13">
            <a:extLst>
              <a:ext uri="{FF2B5EF4-FFF2-40B4-BE49-F238E27FC236}">
                <a16:creationId xmlns:a16="http://schemas.microsoft.com/office/drawing/2014/main" id="{DD6959CC-4D47-43BE-A05A-55ACAD883C7B}"/>
              </a:ext>
            </a:extLst>
          </p:cNvPr>
          <p:cNvSpPr/>
          <p:nvPr/>
        </p:nvSpPr>
        <p:spPr>
          <a:xfrm>
            <a:off x="9272540" y="1014411"/>
            <a:ext cx="1230379" cy="307777"/>
          </a:xfrm>
          <a:prstGeom prst="rect">
            <a:avLst/>
          </a:prstGeom>
          <a:noFill/>
          <a:ln>
            <a:solidFill>
              <a:srgbClr val="FF0000"/>
            </a:solidFill>
          </a:ln>
        </p:spPr>
        <p:txBody>
          <a:bodyPr wrap="square" lIns="91440" tIns="45720" rIns="91440" bIns="45720">
            <a:spAutoFit/>
          </a:bodyPr>
          <a:lstStyle/>
          <a:p>
            <a:pPr algn="ctr"/>
            <a:r>
              <a:rPr lang="en-US" sz="1400" b="1">
                <a:ln w="0"/>
                <a:solidFill>
                  <a:srgbClr val="FF0000"/>
                </a:solidFill>
                <a:effectLst>
                  <a:outerShdw blurRad="38100" dist="19050" dir="2700000" algn="tl" rotWithShape="0">
                    <a:schemeClr val="dk1">
                      <a:alpha val="40000"/>
                    </a:schemeClr>
                  </a:outerShdw>
                </a:effectLst>
              </a:rPr>
              <a:t>ORDER NOW</a:t>
            </a:r>
            <a:endParaRPr lang="en-US" sz="1400" b="1" cap="none" spc="0">
              <a:ln w="0"/>
              <a:solidFill>
                <a:srgbClr val="FF0000"/>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0E7927F4-CEB1-E129-6C14-522AF7D5BD7E}"/>
              </a:ext>
            </a:extLst>
          </p:cNvPr>
          <p:cNvSpPr/>
          <p:nvPr/>
        </p:nvSpPr>
        <p:spPr>
          <a:xfrm>
            <a:off x="7721983" y="1014413"/>
            <a:ext cx="1230380" cy="307777"/>
          </a:xfrm>
          <a:prstGeom prst="rect">
            <a:avLst/>
          </a:prstGeom>
          <a:noFill/>
          <a:ln>
            <a:solidFill>
              <a:srgbClr val="FF0000"/>
            </a:solidFill>
          </a:ln>
        </p:spPr>
        <p:txBody>
          <a:bodyPr wrap="square" lIns="91440" tIns="45720" rIns="91440" bIns="45720">
            <a:spAutoFit/>
          </a:bodyPr>
          <a:lstStyle/>
          <a:p>
            <a:pPr algn="ctr"/>
            <a:r>
              <a:rPr lang="en-US" sz="1400" b="1">
                <a:ln w="0"/>
                <a:solidFill>
                  <a:srgbClr val="FF0000"/>
                </a:solidFill>
                <a:effectLst>
                  <a:outerShdw blurRad="38100" dist="19050" dir="2700000" algn="tl" rotWithShape="0">
                    <a:schemeClr val="dk1">
                      <a:alpha val="40000"/>
                    </a:schemeClr>
                  </a:outerShdw>
                </a:effectLst>
              </a:rPr>
              <a:t>RESERVATION</a:t>
            </a:r>
            <a:endParaRPr lang="en-US" sz="1400" b="1" cap="none" spc="0">
              <a:ln w="0"/>
              <a:solidFill>
                <a:srgbClr val="FF0000"/>
              </a:solidFill>
              <a:effectLst>
                <a:outerShdw blurRad="38100" dist="19050" dir="2700000" algn="tl" rotWithShape="0">
                  <a:schemeClr val="dk1">
                    <a:alpha val="40000"/>
                  </a:schemeClr>
                </a:outerShdw>
              </a:effectLst>
            </a:endParaRPr>
          </a:p>
        </p:txBody>
      </p:sp>
      <p:cxnSp>
        <p:nvCxnSpPr>
          <p:cNvPr id="23" name="Straight Arrow Connector 22">
            <a:extLst>
              <a:ext uri="{FF2B5EF4-FFF2-40B4-BE49-F238E27FC236}">
                <a16:creationId xmlns:a16="http://schemas.microsoft.com/office/drawing/2014/main" id="{61C48AC0-398A-901F-3B93-C5918DC92546}"/>
              </a:ext>
            </a:extLst>
          </p:cNvPr>
          <p:cNvCxnSpPr/>
          <p:nvPr/>
        </p:nvCxnSpPr>
        <p:spPr>
          <a:xfrm>
            <a:off x="685800" y="6675967"/>
            <a:ext cx="7545915" cy="10584"/>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2FF5F07-804D-1593-975D-0919A6520907}"/>
              </a:ext>
            </a:extLst>
          </p:cNvPr>
          <p:cNvCxnSpPr>
            <a:cxnSpLocks/>
          </p:cNvCxnSpPr>
          <p:nvPr/>
        </p:nvCxnSpPr>
        <p:spPr>
          <a:xfrm flipV="1">
            <a:off x="537634" y="4411134"/>
            <a:ext cx="31747" cy="2148416"/>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E268334-CD09-3189-90CB-FB3411610DA3}"/>
              </a:ext>
            </a:extLst>
          </p:cNvPr>
          <p:cNvCxnSpPr>
            <a:cxnSpLocks/>
          </p:cNvCxnSpPr>
          <p:nvPr/>
        </p:nvCxnSpPr>
        <p:spPr>
          <a:xfrm flipH="1" flipV="1">
            <a:off x="11650130" y="1553635"/>
            <a:ext cx="3" cy="3333750"/>
          </a:xfrm>
          <a:prstGeom prst="straightConnector1">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18E3778-31A1-B3AD-CB06-D1FA608A9097}"/>
              </a:ext>
            </a:extLst>
          </p:cNvPr>
          <p:cNvSpPr txBox="1"/>
          <p:nvPr/>
        </p:nvSpPr>
        <p:spPr>
          <a:xfrm>
            <a:off x="30237" y="72570"/>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1</a:t>
            </a:r>
          </a:p>
        </p:txBody>
      </p:sp>
      <p:sp>
        <p:nvSpPr>
          <p:cNvPr id="18" name="Rectangle 17">
            <a:extLst>
              <a:ext uri="{FF2B5EF4-FFF2-40B4-BE49-F238E27FC236}">
                <a16:creationId xmlns:a16="http://schemas.microsoft.com/office/drawing/2014/main" id="{FB05A24D-EFBE-75E1-1A01-D2D37213D1C9}"/>
              </a:ext>
            </a:extLst>
          </p:cNvPr>
          <p:cNvSpPr/>
          <p:nvPr/>
        </p:nvSpPr>
        <p:spPr>
          <a:xfrm>
            <a:off x="1095643" y="2782825"/>
            <a:ext cx="2425468" cy="40011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000" b="1">
                <a:ln w="0"/>
                <a:solidFill>
                  <a:srgbClr val="FF0000"/>
                </a:solidFill>
                <a:effectLst>
                  <a:outerShdw blurRad="38100" dist="19050" dir="2700000" algn="tl" rotWithShape="0">
                    <a:prstClr val="black">
                      <a:alpha val="40000"/>
                    </a:prstClr>
                  </a:outerShdw>
                </a:effectLst>
                <a:cs typeface="Calibri"/>
              </a:rPr>
              <a:t>Edit Home Page</a:t>
            </a:r>
          </a:p>
        </p:txBody>
      </p:sp>
      <p:sp>
        <p:nvSpPr>
          <p:cNvPr id="28" name="Rectangle 27">
            <a:extLst>
              <a:ext uri="{FF2B5EF4-FFF2-40B4-BE49-F238E27FC236}">
                <a16:creationId xmlns:a16="http://schemas.microsoft.com/office/drawing/2014/main" id="{2817BA5E-0106-68EE-E9B0-7BFED7BE8013}"/>
              </a:ext>
            </a:extLst>
          </p:cNvPr>
          <p:cNvSpPr/>
          <p:nvPr/>
        </p:nvSpPr>
        <p:spPr>
          <a:xfrm>
            <a:off x="1095642" y="3774862"/>
            <a:ext cx="2425468" cy="40011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000" b="1">
                <a:ln w="0"/>
                <a:solidFill>
                  <a:srgbClr val="FF0000"/>
                </a:solidFill>
                <a:effectLst>
                  <a:outerShdw blurRad="38100" dist="19050" dir="2700000" algn="tl" rotWithShape="0">
                    <a:prstClr val="black">
                      <a:alpha val="40000"/>
                    </a:prstClr>
                  </a:outerShdw>
                </a:effectLst>
                <a:cs typeface="Calibri"/>
              </a:rPr>
              <a:t>Edit Our Story</a:t>
            </a:r>
          </a:p>
        </p:txBody>
      </p:sp>
      <p:sp>
        <p:nvSpPr>
          <p:cNvPr id="30" name="Rectangle 29">
            <a:extLst>
              <a:ext uri="{FF2B5EF4-FFF2-40B4-BE49-F238E27FC236}">
                <a16:creationId xmlns:a16="http://schemas.microsoft.com/office/drawing/2014/main" id="{A914A51D-474B-5A4B-01E2-6DAEB823DCC9}"/>
              </a:ext>
            </a:extLst>
          </p:cNvPr>
          <p:cNvSpPr/>
          <p:nvPr/>
        </p:nvSpPr>
        <p:spPr>
          <a:xfrm>
            <a:off x="1095641" y="4896295"/>
            <a:ext cx="2425468" cy="40011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000" b="1">
                <a:ln w="0"/>
                <a:solidFill>
                  <a:srgbClr val="FF0000"/>
                </a:solidFill>
                <a:effectLst>
                  <a:outerShdw blurRad="38100" dist="19050" dir="2700000" algn="tl" rotWithShape="0">
                    <a:prstClr val="black">
                      <a:alpha val="40000"/>
                    </a:prstClr>
                  </a:outerShdw>
                </a:effectLst>
                <a:cs typeface="Calibri"/>
              </a:rPr>
              <a:t>Edit Menu</a:t>
            </a:r>
          </a:p>
        </p:txBody>
      </p:sp>
      <p:sp>
        <p:nvSpPr>
          <p:cNvPr id="32" name="Rectangle 31">
            <a:extLst>
              <a:ext uri="{FF2B5EF4-FFF2-40B4-BE49-F238E27FC236}">
                <a16:creationId xmlns:a16="http://schemas.microsoft.com/office/drawing/2014/main" id="{D0B966D6-B2E8-8CE7-E6F1-54A59A84E265}"/>
              </a:ext>
            </a:extLst>
          </p:cNvPr>
          <p:cNvSpPr/>
          <p:nvPr/>
        </p:nvSpPr>
        <p:spPr>
          <a:xfrm>
            <a:off x="4258661" y="2782824"/>
            <a:ext cx="3316864" cy="40011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000" b="1">
                <a:ln w="0"/>
                <a:solidFill>
                  <a:srgbClr val="FF0000"/>
                </a:solidFill>
                <a:effectLst>
                  <a:outerShdw blurRad="38100" dist="19050" dir="2700000" algn="tl" rotWithShape="0">
                    <a:prstClr val="black">
                      <a:alpha val="40000"/>
                    </a:prstClr>
                  </a:outerShdw>
                </a:effectLst>
                <a:cs typeface="Calibri"/>
              </a:rPr>
              <a:t>Look at Reservation Schedule</a:t>
            </a:r>
          </a:p>
        </p:txBody>
      </p:sp>
      <p:sp>
        <p:nvSpPr>
          <p:cNvPr id="34" name="Rectangle 33">
            <a:extLst>
              <a:ext uri="{FF2B5EF4-FFF2-40B4-BE49-F238E27FC236}">
                <a16:creationId xmlns:a16="http://schemas.microsoft.com/office/drawing/2014/main" id="{38048DA5-2D2C-CE7F-78B0-B9CB28A7DD89}"/>
              </a:ext>
            </a:extLst>
          </p:cNvPr>
          <p:cNvSpPr/>
          <p:nvPr/>
        </p:nvSpPr>
        <p:spPr>
          <a:xfrm>
            <a:off x="4201151" y="3774861"/>
            <a:ext cx="3316864" cy="40011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000" b="1">
                <a:ln w="0"/>
                <a:solidFill>
                  <a:srgbClr val="FF0000"/>
                </a:solidFill>
                <a:effectLst>
                  <a:outerShdw blurRad="38100" dist="19050" dir="2700000" algn="tl" rotWithShape="0">
                    <a:prstClr val="black">
                      <a:alpha val="40000"/>
                    </a:prstClr>
                  </a:outerShdw>
                </a:effectLst>
                <a:cs typeface="Calibri"/>
              </a:rPr>
              <a:t>Look at Current Orders</a:t>
            </a:r>
          </a:p>
        </p:txBody>
      </p:sp>
      <p:sp>
        <p:nvSpPr>
          <p:cNvPr id="36" name="Rectangle 35">
            <a:extLst>
              <a:ext uri="{FF2B5EF4-FFF2-40B4-BE49-F238E27FC236}">
                <a16:creationId xmlns:a16="http://schemas.microsoft.com/office/drawing/2014/main" id="{62788D63-4ACF-865E-774B-DD52A2D0B851}"/>
              </a:ext>
            </a:extLst>
          </p:cNvPr>
          <p:cNvSpPr/>
          <p:nvPr/>
        </p:nvSpPr>
        <p:spPr>
          <a:xfrm>
            <a:off x="4258660" y="4896294"/>
            <a:ext cx="3316864" cy="40011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000" b="1">
                <a:ln w="0"/>
                <a:solidFill>
                  <a:srgbClr val="FF0000"/>
                </a:solidFill>
                <a:effectLst>
                  <a:outerShdw blurRad="38100" dist="19050" dir="2700000" algn="tl" rotWithShape="0">
                    <a:prstClr val="black">
                      <a:alpha val="40000"/>
                    </a:prstClr>
                  </a:outerShdw>
                </a:effectLst>
                <a:cs typeface="Calibri"/>
              </a:rPr>
              <a:t>Who wants to Contact me?</a:t>
            </a:r>
          </a:p>
        </p:txBody>
      </p:sp>
      <p:sp>
        <p:nvSpPr>
          <p:cNvPr id="39" name="Rectangle 38">
            <a:extLst>
              <a:ext uri="{FF2B5EF4-FFF2-40B4-BE49-F238E27FC236}">
                <a16:creationId xmlns:a16="http://schemas.microsoft.com/office/drawing/2014/main" id="{C464F43F-41D5-98CA-23ED-5119113E60A6}"/>
              </a:ext>
            </a:extLst>
          </p:cNvPr>
          <p:cNvSpPr/>
          <p:nvPr/>
        </p:nvSpPr>
        <p:spPr>
          <a:xfrm>
            <a:off x="656355" y="1867266"/>
            <a:ext cx="2294874"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gn="ctr"/>
            <a:r>
              <a:rPr lang="en-US" sz="2800" b="1">
                <a:solidFill>
                  <a:srgbClr val="C00000"/>
                </a:solidFill>
                <a:latin typeface="Agency FB"/>
                <a:cs typeface="Calibri"/>
              </a:rPr>
              <a:t>A</a:t>
            </a:r>
            <a:r>
              <a:rPr lang="en-US" sz="2800">
                <a:solidFill>
                  <a:srgbClr val="C00000"/>
                </a:solidFill>
                <a:latin typeface="Agency FB"/>
                <a:cs typeface="Calibri"/>
              </a:rPr>
              <a:t>dmin</a:t>
            </a:r>
            <a:r>
              <a:rPr lang="en-US" sz="2800" b="1">
                <a:solidFill>
                  <a:srgbClr val="C00000"/>
                </a:solidFill>
                <a:latin typeface="Agency FB"/>
                <a:cs typeface="Calibri"/>
              </a:rPr>
              <a:t> </a:t>
            </a:r>
            <a:r>
              <a:rPr lang="en-US" sz="2800">
                <a:solidFill>
                  <a:srgbClr val="C00000"/>
                </a:solidFill>
                <a:latin typeface="Agency FB"/>
                <a:cs typeface="Calibri"/>
              </a:rPr>
              <a:t> </a:t>
            </a:r>
            <a:r>
              <a:rPr lang="en-US" sz="2800" b="1">
                <a:solidFill>
                  <a:srgbClr val="C00000"/>
                </a:solidFill>
                <a:latin typeface="Agency FB"/>
                <a:cs typeface="Calibri"/>
              </a:rPr>
              <a:t>P</a:t>
            </a:r>
            <a:r>
              <a:rPr lang="en-US" sz="2800">
                <a:solidFill>
                  <a:srgbClr val="C00000"/>
                </a:solidFill>
                <a:latin typeface="Agency FB"/>
                <a:cs typeface="Calibri"/>
              </a:rPr>
              <a:t>age</a:t>
            </a:r>
          </a:p>
        </p:txBody>
      </p:sp>
      <p:sp>
        <p:nvSpPr>
          <p:cNvPr id="41" name="TextBox 40">
            <a:extLst>
              <a:ext uri="{FF2B5EF4-FFF2-40B4-BE49-F238E27FC236}">
                <a16:creationId xmlns:a16="http://schemas.microsoft.com/office/drawing/2014/main" id="{791116F0-C89A-834B-051F-24EE15EBAD93}"/>
              </a:ext>
            </a:extLst>
          </p:cNvPr>
          <p:cNvSpPr txBox="1"/>
          <p:nvPr/>
        </p:nvSpPr>
        <p:spPr>
          <a:xfrm>
            <a:off x="3883369" y="4702079"/>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7</a:t>
            </a:r>
          </a:p>
        </p:txBody>
      </p:sp>
      <p:sp>
        <p:nvSpPr>
          <p:cNvPr id="42" name="TextBox 41">
            <a:extLst>
              <a:ext uri="{FF2B5EF4-FFF2-40B4-BE49-F238E27FC236}">
                <a16:creationId xmlns:a16="http://schemas.microsoft.com/office/drawing/2014/main" id="{3E4BCB06-F2D5-A1A0-5194-88B21D95CADC}"/>
              </a:ext>
            </a:extLst>
          </p:cNvPr>
          <p:cNvSpPr txBox="1"/>
          <p:nvPr/>
        </p:nvSpPr>
        <p:spPr>
          <a:xfrm>
            <a:off x="3797104" y="2602985"/>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5</a:t>
            </a:r>
          </a:p>
        </p:txBody>
      </p:sp>
      <p:sp>
        <p:nvSpPr>
          <p:cNvPr id="43" name="TextBox 42">
            <a:extLst>
              <a:ext uri="{FF2B5EF4-FFF2-40B4-BE49-F238E27FC236}">
                <a16:creationId xmlns:a16="http://schemas.microsoft.com/office/drawing/2014/main" id="{5207D579-E84F-1F4F-7FF6-B65F08AC13FB}"/>
              </a:ext>
            </a:extLst>
          </p:cNvPr>
          <p:cNvSpPr txBox="1"/>
          <p:nvPr/>
        </p:nvSpPr>
        <p:spPr>
          <a:xfrm>
            <a:off x="691595" y="3681287"/>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3</a:t>
            </a:r>
          </a:p>
        </p:txBody>
      </p:sp>
      <p:sp>
        <p:nvSpPr>
          <p:cNvPr id="44" name="TextBox 43">
            <a:extLst>
              <a:ext uri="{FF2B5EF4-FFF2-40B4-BE49-F238E27FC236}">
                <a16:creationId xmlns:a16="http://schemas.microsoft.com/office/drawing/2014/main" id="{3F35056C-C0CC-F387-CB55-34796B024035}"/>
              </a:ext>
            </a:extLst>
          </p:cNvPr>
          <p:cNvSpPr txBox="1"/>
          <p:nvPr/>
        </p:nvSpPr>
        <p:spPr>
          <a:xfrm>
            <a:off x="705972" y="2602984"/>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2</a:t>
            </a:r>
          </a:p>
        </p:txBody>
      </p:sp>
      <p:sp>
        <p:nvSpPr>
          <p:cNvPr id="45" name="TextBox 44">
            <a:extLst>
              <a:ext uri="{FF2B5EF4-FFF2-40B4-BE49-F238E27FC236}">
                <a16:creationId xmlns:a16="http://schemas.microsoft.com/office/drawing/2014/main" id="{9514CB8B-8F87-A92B-3491-AB1BEB8B3C3D}"/>
              </a:ext>
            </a:extLst>
          </p:cNvPr>
          <p:cNvSpPr txBox="1"/>
          <p:nvPr/>
        </p:nvSpPr>
        <p:spPr>
          <a:xfrm>
            <a:off x="691595" y="4702079"/>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4</a:t>
            </a:r>
          </a:p>
        </p:txBody>
      </p:sp>
      <p:sp>
        <p:nvSpPr>
          <p:cNvPr id="46" name="TextBox 45">
            <a:extLst>
              <a:ext uri="{FF2B5EF4-FFF2-40B4-BE49-F238E27FC236}">
                <a16:creationId xmlns:a16="http://schemas.microsoft.com/office/drawing/2014/main" id="{F9C43D8C-E2C7-6C9B-9E05-63642014230E}"/>
              </a:ext>
            </a:extLst>
          </p:cNvPr>
          <p:cNvSpPr txBox="1"/>
          <p:nvPr/>
        </p:nvSpPr>
        <p:spPr>
          <a:xfrm>
            <a:off x="3797104" y="3595022"/>
            <a:ext cx="51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3">
                    <a:lumMod val="50000"/>
                  </a:schemeClr>
                </a:solidFill>
                <a:cs typeface="Calibri"/>
              </a:rPr>
              <a:t>6</a:t>
            </a:r>
          </a:p>
        </p:txBody>
      </p:sp>
      <p:pic>
        <p:nvPicPr>
          <p:cNvPr id="47" name="Graphic 47" descr="Tools with solid fill">
            <a:extLst>
              <a:ext uri="{FF2B5EF4-FFF2-40B4-BE49-F238E27FC236}">
                <a16:creationId xmlns:a16="http://schemas.microsoft.com/office/drawing/2014/main" id="{0C4600F5-5E3E-AA26-1F26-2F747EB647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18913" y="1821611"/>
            <a:ext cx="641231" cy="626853"/>
          </a:xfrm>
          <a:prstGeom prst="rect">
            <a:avLst/>
          </a:prstGeom>
        </p:spPr>
      </p:pic>
      <p:sp>
        <p:nvSpPr>
          <p:cNvPr id="3" name="Rectangle 2">
            <a:extLst>
              <a:ext uri="{FF2B5EF4-FFF2-40B4-BE49-F238E27FC236}">
                <a16:creationId xmlns:a16="http://schemas.microsoft.com/office/drawing/2014/main" id="{2D18163F-FBD0-FCCB-1F41-045A58C7A5B6}"/>
              </a:ext>
            </a:extLst>
          </p:cNvPr>
          <p:cNvSpPr/>
          <p:nvPr/>
        </p:nvSpPr>
        <p:spPr>
          <a:xfrm>
            <a:off x="10780765" y="1014411"/>
            <a:ext cx="1233346" cy="307777"/>
          </a:xfrm>
          <a:prstGeom prst="rect">
            <a:avLst/>
          </a:prstGeom>
          <a:noFill/>
          <a:ln>
            <a:solidFill>
              <a:srgbClr val="FF0000"/>
            </a:solidFill>
          </a:ln>
        </p:spPr>
        <p:txBody>
          <a:bodyPr wrap="square" lIns="91440" tIns="45720" rIns="91440" bIns="4572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b="1">
                <a:ln w="0"/>
                <a:solidFill>
                  <a:srgbClr val="FF0000"/>
                </a:solidFill>
                <a:effectLst>
                  <a:outerShdw blurRad="38100" dist="19050" dir="2700000" algn="tl" rotWithShape="0">
                    <a:schemeClr val="dk1">
                      <a:alpha val="40000"/>
                    </a:schemeClr>
                  </a:outerShdw>
                </a:effectLst>
              </a:rPr>
              <a:t>CONTCT US</a:t>
            </a:r>
          </a:p>
        </p:txBody>
      </p:sp>
      <p:sp>
        <p:nvSpPr>
          <p:cNvPr id="4" name="Rectangle 3">
            <a:extLst>
              <a:ext uri="{FF2B5EF4-FFF2-40B4-BE49-F238E27FC236}">
                <a16:creationId xmlns:a16="http://schemas.microsoft.com/office/drawing/2014/main" id="{0EC00652-931A-938B-591F-DEFC040A27EE}"/>
              </a:ext>
            </a:extLst>
          </p:cNvPr>
          <p:cNvSpPr/>
          <p:nvPr/>
        </p:nvSpPr>
        <p:spPr>
          <a:xfrm>
            <a:off x="357179" y="1517617"/>
            <a:ext cx="917045" cy="307777"/>
          </a:xfrm>
          <a:prstGeom prst="rect">
            <a:avLst/>
          </a:prstGeom>
          <a:noFill/>
          <a:ln>
            <a:solidFill>
              <a:srgbClr val="FF0000"/>
            </a:solidFill>
          </a:ln>
        </p:spPr>
        <p:txBody>
          <a:bodyPr wrap="square" lIns="91440" tIns="45720" rIns="91440" bIns="45720" anchor="t">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b="1" dirty="0">
                <a:ln w="0"/>
                <a:solidFill>
                  <a:srgbClr val="FF0000"/>
                </a:solidFill>
                <a:effectLst>
                  <a:outerShdw blurRad="38100" dist="19050" dir="2700000" algn="tl" rotWithShape="0">
                    <a:schemeClr val="dk1">
                      <a:alpha val="40000"/>
                    </a:schemeClr>
                  </a:outerShdw>
                </a:effectLst>
              </a:rPr>
              <a:t>ADMIN</a:t>
            </a:r>
            <a:endParaRPr lang="en-US" sz="1400" b="1" dirty="0">
              <a:ln w="0"/>
              <a:solidFill>
                <a:srgbClr val="FF0000"/>
              </a:solidFill>
              <a:effectLst>
                <a:outerShdw blurRad="38100" dist="19050" dir="2700000" algn="tl" rotWithShape="0">
                  <a:prstClr val="black">
                    <a:alpha val="40000"/>
                  </a:prstClr>
                </a:outerShdw>
              </a:effectLst>
              <a:cs typeface="Calibri"/>
            </a:endParaRPr>
          </a:p>
        </p:txBody>
      </p:sp>
    </p:spTree>
    <p:extLst>
      <p:ext uri="{BB962C8B-B14F-4D97-AF65-F5344CB8AC3E}">
        <p14:creationId xmlns:p14="http://schemas.microsoft.com/office/powerpoint/2010/main" val="34084561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1792</Words>
  <Application>Microsoft Office PowerPoint</Application>
  <PresentationFormat>Widescreen</PresentationFormat>
  <Paragraphs>237</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Agency FB</vt:lpstr>
      <vt:lpstr>Arial</vt:lpstr>
      <vt:lpstr>Bradley Hand ITC</vt:lpstr>
      <vt:lpstr>Calibri</vt:lpstr>
      <vt:lpstr>Calibri Light</vt:lpstr>
      <vt:lpstr>Vladimir Script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Jaleta Fanta</dc:creator>
  <cp:lastModifiedBy>Jaleta Fanta</cp:lastModifiedBy>
  <cp:revision>713</cp:revision>
  <dcterms:created xsi:type="dcterms:W3CDTF">2022-10-05T05:54:13Z</dcterms:created>
  <dcterms:modified xsi:type="dcterms:W3CDTF">2022-10-15T22:17:05Z</dcterms:modified>
</cp:coreProperties>
</file>