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showOutlineIcons="0"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96" y="-52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swath\AppData\Local\Microsoft\Windows\INetCache\IE\UYMNLEN1\saranya.b%5b1%5d.xlsx" TargetMode="External"/><Relationship Id="rId2" Type="http://schemas.microsoft.com/office/2011/relationships/chartStyle" Target="style1.xml"/><Relationship Id="rId3" Type="http://schemas.microsoft.com/office/2011/relationships/chartColorStyle" Target="colors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[saranya.b(1).xlsx]Sheet2!PivotTable1</c:name>
    <c:fmtId val="7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dirty="0"/>
              <a:t>EMPLOYEE CLASIFICATION</a:t>
            </a:r>
            <a:endParaRPr lang="en-IN" dirty="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ivotFmts>
      <c:pivotFmt>
        <c:idx val="0"/>
      </c:pivotFmt>
      <c:pivotFmt>
        <c:idx val="1"/>
      </c:pivotFmt>
      <c:pivotFmt>
        <c:idx val="2"/>
      </c:pivotFmt>
      <c:pivotFmt>
        <c:idx val="3"/>
      </c:pivotFmt>
      <c:pivotFmt>
        <c:idx val="4"/>
      </c:pivotFmt>
      <c:pivotFmt>
        <c:idx val="5"/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Percent val="1"/>
          <c:extLst>
            <c:ext xmlns:c15="http://schemas.microsoft.com/office/drawing/2012/chart" uri="{CE6537A1-D6FC-4f65-9D91-7224C49458BB}"/>
          </c:extLst>
        </c:dLbl>
      </c:pivotFmt>
      <c:pivotFmt>
        <c:idx val="6"/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Percent val="1"/>
          <c:extLst>
            <c:ext xmlns:c15="http://schemas.microsoft.com/office/drawing/2012/chart" uri="{CE6537A1-D6FC-4f65-9D91-7224C49458BB}"/>
          </c:extLst>
        </c:dLbl>
      </c:pivotFmt>
      <c:pivotFmt>
        <c:idx val="7"/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Percent val="1"/>
          <c:extLst>
            <c:ext xmlns:c15="http://schemas.microsoft.com/office/drawing/2012/chart" uri="{CE6537A1-D6FC-4f65-9D91-7224C49458BB}"/>
          </c:extLst>
        </c:dLbl>
      </c:pivotFmt>
      <c:pivotFmt>
        <c:idx val="8"/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Percent val="1"/>
          <c:extLst>
            <c:ext xmlns:c15="http://schemas.microsoft.com/office/drawing/2012/chart" uri="{CE6537A1-D6FC-4f65-9D91-7224C49458BB}"/>
          </c:extLst>
        </c:dLbl>
      </c:pivotFmt>
      <c:pivotFmt>
        <c:idx val="9"/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Percent val="1"/>
          <c:extLst>
            <c:ext xmlns:c15="http://schemas.microsoft.com/office/drawing/2012/chart" uri="{CE6537A1-D6FC-4f65-9D91-7224C49458BB}"/>
          </c:extLst>
        </c:dLbl>
      </c:pivotFmt>
      <c:pivotFmt>
        <c:idx val="10"/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Percent val="1"/>
          <c:extLst>
            <c:ext xmlns:c15="http://schemas.microsoft.com/office/drawing/2012/chart" uri="{CE6537A1-D6FC-4f65-9D91-7224C49458BB}"/>
          </c:extLst>
        </c:dLbl>
      </c:pivotFmt>
      <c:pivotFmt>
        <c:idx val="11"/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Percent val="1"/>
          <c:extLst>
            <c:ext xmlns:c15="http://schemas.microsoft.com/office/drawing/2012/chart" uri="{CE6537A1-D6FC-4f65-9D91-7224C49458BB}"/>
          </c:extLst>
        </c:dLbl>
      </c:pivotFmt>
      <c:pivotFmt>
        <c:idx val="12"/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Percent val="1"/>
          <c:extLst>
            <c:ext xmlns:c15="http://schemas.microsoft.com/office/drawing/2012/chart" uri="{CE6537A1-D6FC-4f65-9D91-7224C49458BB}"/>
          </c:extLst>
        </c:dLbl>
      </c:pivotFmt>
      <c:pivotFmt>
        <c:idx val="13"/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Percent val="1"/>
          <c:extLst>
            <c:ext xmlns:c15="http://schemas.microsoft.com/office/drawing/2012/chart" uri="{CE6537A1-D6FC-4f65-9D91-7224C49458BB}"/>
          </c:extLst>
        </c:dLbl>
      </c:pivotFmt>
      <c:pivotFmt>
        <c:idx val="14"/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Percent val="1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25252656252193084"/>
          <c:y val="0.27404673374161576"/>
          <c:w val="0.2806686597330415"/>
          <c:h val="0.5467191601049869"/>
        </c:manualLayout>
      </c:layout>
      <c:pieChart>
        <c:varyColors val="1"/>
        <c:ser>
          <c:idx val="0"/>
          <c:order val="0"/>
          <c:tx>
            <c:strRef>
              <c:f>Sheet2!$B$3:$B$4</c:f>
              <c:strCache>
                <c:ptCount val="1"/>
                <c:pt idx="0">
                  <c:v>Full-Time</c:v>
                </c:pt>
              </c:strCache>
            </c:strRef>
          </c:tx>
          <c:dPt>
            <c:idx val="0"/>
            <c:spPr>
              <a:gradFill rotWithShape="1">
                <a:gsLst>
                  <a:gs pos="0">
                    <a:schemeClr val="accent1">
                      <a:shade val="51000"/>
                      <a:satMod val="130000"/>
                    </a:schemeClr>
                  </a:gs>
                  <a:gs pos="80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dir="t" rig="threeP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1"/>
            <c:spPr>
              <a:gradFill rotWithShape="1">
                <a:gsLst>
                  <a:gs pos="0">
                    <a:schemeClr val="accent2">
                      <a:shade val="51000"/>
                      <a:satMod val="130000"/>
                    </a:schemeClr>
                  </a:gs>
                  <a:gs pos="80000">
                    <a:schemeClr val="accent2">
                      <a:shade val="93000"/>
                      <a:satMod val="130000"/>
                    </a:schemeClr>
                  </a:gs>
                  <a:gs pos="100000">
                    <a:schemeClr val="accent2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dir="t" rig="threeP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2"/>
            <c:spPr>
              <a:gradFill rotWithShape="1">
                <a:gsLst>
                  <a:gs pos="0">
                    <a:schemeClr val="accent3">
                      <a:shade val="51000"/>
                      <a:satMod val="130000"/>
                    </a:schemeClr>
                  </a:gs>
                  <a:gs pos="80000">
                    <a:schemeClr val="accent3">
                      <a:shade val="93000"/>
                      <a:satMod val="130000"/>
                    </a:schemeClr>
                  </a:gs>
                  <a:gs pos="100000">
                    <a:schemeClr val="accent3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dir="t" rig="threeP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3"/>
            <c:spPr>
              <a:gradFill rotWithShape="1">
                <a:gsLst>
                  <a:gs pos="0">
                    <a:schemeClr val="accent4">
                      <a:shade val="51000"/>
                      <a:satMod val="130000"/>
                    </a:schemeClr>
                  </a:gs>
                  <a:gs pos="80000">
                    <a:schemeClr val="accent4">
                      <a:shade val="93000"/>
                      <a:satMod val="130000"/>
                    </a:schemeClr>
                  </a:gs>
                  <a:gs pos="100000">
                    <a:schemeClr val="accent4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dir="t" rig="threeP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4"/>
            <c:spPr>
              <a:gradFill rotWithShape="1">
                <a:gsLst>
                  <a:gs pos="0">
                    <a:schemeClr val="accent5">
                      <a:shade val="51000"/>
                      <a:satMod val="130000"/>
                    </a:schemeClr>
                  </a:gs>
                  <a:gs pos="80000">
                    <a:schemeClr val="accent5">
                      <a:shade val="93000"/>
                      <a:satMod val="130000"/>
                    </a:schemeClr>
                  </a:gs>
                  <a:gs pos="100000">
                    <a:schemeClr val="accent5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dir="t" rig="threeP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5"/>
            <c:spPr>
              <a:gradFill rotWithShape="1">
                <a:gsLst>
                  <a:gs pos="0">
                    <a:schemeClr val="accent6">
                      <a:shade val="51000"/>
                      <a:satMod val="130000"/>
                    </a:schemeClr>
                  </a:gs>
                  <a:gs pos="80000">
                    <a:schemeClr val="accent6">
                      <a:shade val="93000"/>
                      <a:satMod val="130000"/>
                    </a:schemeClr>
                  </a:gs>
                  <a:gs pos="100000">
                    <a:schemeClr val="accent6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dir="t" rig="threeP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6"/>
            <c:spPr>
              <a:gradFill rotWithShape="1">
                <a:gsLst>
                  <a:gs pos="0">
                    <a:schemeClr val="accent1">
                      <a:lumMod val="60000"/>
                      <a:shade val="51000"/>
                      <a:satMod val="130000"/>
                    </a:schemeClr>
                  </a:gs>
                  <a:gs pos="80000">
                    <a:schemeClr val="accent1">
                      <a:lumMod val="60000"/>
                      <a:shade val="93000"/>
                      <a:satMod val="130000"/>
                    </a:schemeClr>
                  </a:gs>
                  <a:gs pos="100000">
                    <a:schemeClr val="accent1">
                      <a:lumMod val="6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dir="t" rig="threeP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7"/>
            <c:spPr>
              <a:gradFill rotWithShape="1">
                <a:gsLst>
                  <a:gs pos="0">
                    <a:schemeClr val="accent2">
                      <a:lumMod val="60000"/>
                      <a:shade val="51000"/>
                      <a:satMod val="130000"/>
                    </a:schemeClr>
                  </a:gs>
                  <a:gs pos="80000">
                    <a:schemeClr val="accent2">
                      <a:lumMod val="60000"/>
                      <a:shade val="93000"/>
                      <a:satMod val="130000"/>
                    </a:schemeClr>
                  </a:gs>
                  <a:gs pos="100000">
                    <a:schemeClr val="accent2">
                      <a:lumMod val="6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dir="t" rig="threeP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8"/>
            <c:spPr>
              <a:gradFill rotWithShape="1">
                <a:gsLst>
                  <a:gs pos="0">
                    <a:schemeClr val="accent3">
                      <a:lumMod val="60000"/>
                      <a:shade val="51000"/>
                      <a:satMod val="130000"/>
                    </a:schemeClr>
                  </a:gs>
                  <a:gs pos="80000">
                    <a:schemeClr val="accent3">
                      <a:lumMod val="60000"/>
                      <a:shade val="93000"/>
                      <a:satMod val="130000"/>
                    </a:schemeClr>
                  </a:gs>
                  <a:gs pos="100000">
                    <a:schemeClr val="accent3">
                      <a:lumMod val="6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dir="t" rig="threeP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9"/>
            <c:spPr>
              <a:gradFill rotWithShape="1">
                <a:gsLst>
                  <a:gs pos="0">
                    <a:schemeClr val="accent4">
                      <a:lumMod val="60000"/>
                      <a:shade val="51000"/>
                      <a:satMod val="130000"/>
                    </a:schemeClr>
                  </a:gs>
                  <a:gs pos="80000">
                    <a:schemeClr val="accent4">
                      <a:lumMod val="60000"/>
                      <a:shade val="93000"/>
                      <a:satMod val="130000"/>
                    </a:schemeClr>
                  </a:gs>
                  <a:gs pos="100000">
                    <a:schemeClr val="accent4">
                      <a:lumMod val="6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dir="t" rig="threePt">
                  <a:rot lat="0" lon="0" rev="1200000"/>
                </a:lightRig>
              </a:scene3d>
              <a:sp3d>
                <a:bevelT w="63500" h="25400"/>
              </a:sp3d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Sheet2!$B$5:$B$15</c:f>
              <c:numCache>
                <c:formatCode>General</c:formatCode>
                <c:ptCount val="10"/>
                <c:pt idx="0">
                  <c:v>41.0</c:v>
                </c:pt>
                <c:pt idx="1">
                  <c:v>57.0</c:v>
                </c:pt>
                <c:pt idx="2">
                  <c:v>54.0</c:v>
                </c:pt>
                <c:pt idx="3">
                  <c:v>39.0</c:v>
                </c:pt>
                <c:pt idx="4">
                  <c:v>50.0</c:v>
                </c:pt>
                <c:pt idx="5">
                  <c:v>57.0</c:v>
                </c:pt>
                <c:pt idx="6">
                  <c:v>50.0</c:v>
                </c:pt>
                <c:pt idx="7">
                  <c:v>56.0</c:v>
                </c:pt>
                <c:pt idx="8">
                  <c:v>52.0</c:v>
                </c:pt>
                <c:pt idx="9">
                  <c:v>48.0</c:v>
                </c:pt>
              </c:numCache>
            </c:numRef>
          </c:val>
        </c:ser>
        <c:ser>
          <c:idx val="1"/>
          <c:order val="1"/>
          <c:tx>
            <c:strRef>
              <c:f>Sheet2!$C$3:$C$4</c:f>
              <c:strCache>
                <c:ptCount val="1"/>
                <c:pt idx="0">
                  <c:v>Part-Time</c:v>
                </c:pt>
              </c:strCache>
            </c:strRef>
          </c:tx>
          <c:dPt>
            <c:idx val="0"/>
            <c:spPr>
              <a:gradFill rotWithShape="1">
                <a:gsLst>
                  <a:gs pos="0">
                    <a:schemeClr val="accent1">
                      <a:shade val="51000"/>
                      <a:satMod val="130000"/>
                    </a:schemeClr>
                  </a:gs>
                  <a:gs pos="80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dir="t" rig="threeP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1"/>
            <c:spPr>
              <a:gradFill rotWithShape="1">
                <a:gsLst>
                  <a:gs pos="0">
                    <a:schemeClr val="accent2">
                      <a:shade val="51000"/>
                      <a:satMod val="130000"/>
                    </a:schemeClr>
                  </a:gs>
                  <a:gs pos="80000">
                    <a:schemeClr val="accent2">
                      <a:shade val="93000"/>
                      <a:satMod val="130000"/>
                    </a:schemeClr>
                  </a:gs>
                  <a:gs pos="100000">
                    <a:schemeClr val="accent2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dir="t" rig="threeP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2"/>
            <c:spPr>
              <a:gradFill rotWithShape="1">
                <a:gsLst>
                  <a:gs pos="0">
                    <a:schemeClr val="accent3">
                      <a:shade val="51000"/>
                      <a:satMod val="130000"/>
                    </a:schemeClr>
                  </a:gs>
                  <a:gs pos="80000">
                    <a:schemeClr val="accent3">
                      <a:shade val="93000"/>
                      <a:satMod val="130000"/>
                    </a:schemeClr>
                  </a:gs>
                  <a:gs pos="100000">
                    <a:schemeClr val="accent3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dir="t" rig="threeP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3"/>
            <c:spPr>
              <a:gradFill rotWithShape="1">
                <a:gsLst>
                  <a:gs pos="0">
                    <a:schemeClr val="accent4">
                      <a:shade val="51000"/>
                      <a:satMod val="130000"/>
                    </a:schemeClr>
                  </a:gs>
                  <a:gs pos="80000">
                    <a:schemeClr val="accent4">
                      <a:shade val="93000"/>
                      <a:satMod val="130000"/>
                    </a:schemeClr>
                  </a:gs>
                  <a:gs pos="100000">
                    <a:schemeClr val="accent4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dir="t" rig="threeP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4"/>
            <c:spPr>
              <a:gradFill rotWithShape="1">
                <a:gsLst>
                  <a:gs pos="0">
                    <a:schemeClr val="accent5">
                      <a:shade val="51000"/>
                      <a:satMod val="130000"/>
                    </a:schemeClr>
                  </a:gs>
                  <a:gs pos="80000">
                    <a:schemeClr val="accent5">
                      <a:shade val="93000"/>
                      <a:satMod val="130000"/>
                    </a:schemeClr>
                  </a:gs>
                  <a:gs pos="100000">
                    <a:schemeClr val="accent5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dir="t" rig="threeP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5"/>
            <c:spPr>
              <a:gradFill rotWithShape="1">
                <a:gsLst>
                  <a:gs pos="0">
                    <a:schemeClr val="accent6">
                      <a:shade val="51000"/>
                      <a:satMod val="130000"/>
                    </a:schemeClr>
                  </a:gs>
                  <a:gs pos="80000">
                    <a:schemeClr val="accent6">
                      <a:shade val="93000"/>
                      <a:satMod val="130000"/>
                    </a:schemeClr>
                  </a:gs>
                  <a:gs pos="100000">
                    <a:schemeClr val="accent6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dir="t" rig="threeP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6"/>
            <c:spPr>
              <a:gradFill rotWithShape="1">
                <a:gsLst>
                  <a:gs pos="0">
                    <a:schemeClr val="accent1">
                      <a:lumMod val="60000"/>
                      <a:shade val="51000"/>
                      <a:satMod val="130000"/>
                    </a:schemeClr>
                  </a:gs>
                  <a:gs pos="80000">
                    <a:schemeClr val="accent1">
                      <a:lumMod val="60000"/>
                      <a:shade val="93000"/>
                      <a:satMod val="130000"/>
                    </a:schemeClr>
                  </a:gs>
                  <a:gs pos="100000">
                    <a:schemeClr val="accent1">
                      <a:lumMod val="6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dir="t" rig="threeP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7"/>
            <c:spPr>
              <a:gradFill rotWithShape="1">
                <a:gsLst>
                  <a:gs pos="0">
                    <a:schemeClr val="accent2">
                      <a:lumMod val="60000"/>
                      <a:shade val="51000"/>
                      <a:satMod val="130000"/>
                    </a:schemeClr>
                  </a:gs>
                  <a:gs pos="80000">
                    <a:schemeClr val="accent2">
                      <a:lumMod val="60000"/>
                      <a:shade val="93000"/>
                      <a:satMod val="130000"/>
                    </a:schemeClr>
                  </a:gs>
                  <a:gs pos="100000">
                    <a:schemeClr val="accent2">
                      <a:lumMod val="6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dir="t" rig="threeP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8"/>
            <c:spPr>
              <a:gradFill rotWithShape="1">
                <a:gsLst>
                  <a:gs pos="0">
                    <a:schemeClr val="accent3">
                      <a:lumMod val="60000"/>
                      <a:shade val="51000"/>
                      <a:satMod val="130000"/>
                    </a:schemeClr>
                  </a:gs>
                  <a:gs pos="80000">
                    <a:schemeClr val="accent3">
                      <a:lumMod val="60000"/>
                      <a:shade val="93000"/>
                      <a:satMod val="130000"/>
                    </a:schemeClr>
                  </a:gs>
                  <a:gs pos="100000">
                    <a:schemeClr val="accent3">
                      <a:lumMod val="6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dir="t" rig="threeP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9"/>
            <c:spPr>
              <a:gradFill rotWithShape="1">
                <a:gsLst>
                  <a:gs pos="0">
                    <a:schemeClr val="accent4">
                      <a:lumMod val="60000"/>
                      <a:shade val="51000"/>
                      <a:satMod val="130000"/>
                    </a:schemeClr>
                  </a:gs>
                  <a:gs pos="80000">
                    <a:schemeClr val="accent4">
                      <a:lumMod val="60000"/>
                      <a:shade val="93000"/>
                      <a:satMod val="130000"/>
                    </a:schemeClr>
                  </a:gs>
                  <a:gs pos="100000">
                    <a:schemeClr val="accent4">
                      <a:lumMod val="6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dir="t" rig="threePt">
                  <a:rot lat="0" lon="0" rev="1200000"/>
                </a:lightRig>
              </a:scene3d>
              <a:sp3d>
                <a:bevelT w="63500" h="25400"/>
              </a:sp3d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Sheet2!$C$5:$C$15</c:f>
              <c:numCache>
                <c:formatCode>General</c:formatCode>
                <c:ptCount val="10"/>
                <c:pt idx="0">
                  <c:v>40.0</c:v>
                </c:pt>
                <c:pt idx="1">
                  <c:v>44.0</c:v>
                </c:pt>
                <c:pt idx="2">
                  <c:v>53.0</c:v>
                </c:pt>
                <c:pt idx="3">
                  <c:v>55.0</c:v>
                </c:pt>
                <c:pt idx="4">
                  <c:v>50.0</c:v>
                </c:pt>
                <c:pt idx="5">
                  <c:v>40.0</c:v>
                </c:pt>
                <c:pt idx="6">
                  <c:v>51.0</c:v>
                </c:pt>
                <c:pt idx="7">
                  <c:v>48.0</c:v>
                </c:pt>
                <c:pt idx="8">
                  <c:v>49.0</c:v>
                </c:pt>
                <c:pt idx="9">
                  <c:v>47.0</c:v>
                </c:pt>
              </c:numCache>
            </c:numRef>
          </c:val>
        </c:ser>
        <c:ser>
          <c:idx val="2"/>
          <c:order val="2"/>
          <c:tx>
            <c:strRef>
              <c:f>Sheet2!$D$3:$D$4</c:f>
              <c:strCache>
                <c:ptCount val="1"/>
                <c:pt idx="0">
                  <c:v>Temporary</c:v>
                </c:pt>
              </c:strCache>
            </c:strRef>
          </c:tx>
          <c:dPt>
            <c:idx val="0"/>
            <c:spPr>
              <a:gradFill rotWithShape="1">
                <a:gsLst>
                  <a:gs pos="0">
                    <a:schemeClr val="accent1">
                      <a:shade val="51000"/>
                      <a:satMod val="130000"/>
                    </a:schemeClr>
                  </a:gs>
                  <a:gs pos="80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dir="t" rig="threeP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1"/>
            <c:spPr>
              <a:gradFill rotWithShape="1">
                <a:gsLst>
                  <a:gs pos="0">
                    <a:schemeClr val="accent2">
                      <a:shade val="51000"/>
                      <a:satMod val="130000"/>
                    </a:schemeClr>
                  </a:gs>
                  <a:gs pos="80000">
                    <a:schemeClr val="accent2">
                      <a:shade val="93000"/>
                      <a:satMod val="130000"/>
                    </a:schemeClr>
                  </a:gs>
                  <a:gs pos="100000">
                    <a:schemeClr val="accent2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dir="t" rig="threeP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2"/>
            <c:spPr>
              <a:gradFill rotWithShape="1">
                <a:gsLst>
                  <a:gs pos="0">
                    <a:schemeClr val="accent3">
                      <a:shade val="51000"/>
                      <a:satMod val="130000"/>
                    </a:schemeClr>
                  </a:gs>
                  <a:gs pos="80000">
                    <a:schemeClr val="accent3">
                      <a:shade val="93000"/>
                      <a:satMod val="130000"/>
                    </a:schemeClr>
                  </a:gs>
                  <a:gs pos="100000">
                    <a:schemeClr val="accent3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dir="t" rig="threeP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3"/>
            <c:spPr>
              <a:gradFill rotWithShape="1">
                <a:gsLst>
                  <a:gs pos="0">
                    <a:schemeClr val="accent4">
                      <a:shade val="51000"/>
                      <a:satMod val="130000"/>
                    </a:schemeClr>
                  </a:gs>
                  <a:gs pos="80000">
                    <a:schemeClr val="accent4">
                      <a:shade val="93000"/>
                      <a:satMod val="130000"/>
                    </a:schemeClr>
                  </a:gs>
                  <a:gs pos="100000">
                    <a:schemeClr val="accent4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dir="t" rig="threeP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4"/>
            <c:spPr>
              <a:gradFill rotWithShape="1">
                <a:gsLst>
                  <a:gs pos="0">
                    <a:schemeClr val="accent5">
                      <a:shade val="51000"/>
                      <a:satMod val="130000"/>
                    </a:schemeClr>
                  </a:gs>
                  <a:gs pos="80000">
                    <a:schemeClr val="accent5">
                      <a:shade val="93000"/>
                      <a:satMod val="130000"/>
                    </a:schemeClr>
                  </a:gs>
                  <a:gs pos="100000">
                    <a:schemeClr val="accent5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dir="t" rig="threeP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5"/>
            <c:spPr>
              <a:gradFill rotWithShape="1">
                <a:gsLst>
                  <a:gs pos="0">
                    <a:schemeClr val="accent6">
                      <a:shade val="51000"/>
                      <a:satMod val="130000"/>
                    </a:schemeClr>
                  </a:gs>
                  <a:gs pos="80000">
                    <a:schemeClr val="accent6">
                      <a:shade val="93000"/>
                      <a:satMod val="130000"/>
                    </a:schemeClr>
                  </a:gs>
                  <a:gs pos="100000">
                    <a:schemeClr val="accent6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dir="t" rig="threeP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6"/>
            <c:spPr>
              <a:gradFill rotWithShape="1">
                <a:gsLst>
                  <a:gs pos="0">
                    <a:schemeClr val="accent1">
                      <a:lumMod val="60000"/>
                      <a:shade val="51000"/>
                      <a:satMod val="130000"/>
                    </a:schemeClr>
                  </a:gs>
                  <a:gs pos="80000">
                    <a:schemeClr val="accent1">
                      <a:lumMod val="60000"/>
                      <a:shade val="93000"/>
                      <a:satMod val="130000"/>
                    </a:schemeClr>
                  </a:gs>
                  <a:gs pos="100000">
                    <a:schemeClr val="accent1">
                      <a:lumMod val="6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dir="t" rig="threeP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7"/>
            <c:spPr>
              <a:gradFill rotWithShape="1">
                <a:gsLst>
                  <a:gs pos="0">
                    <a:schemeClr val="accent2">
                      <a:lumMod val="60000"/>
                      <a:shade val="51000"/>
                      <a:satMod val="130000"/>
                    </a:schemeClr>
                  </a:gs>
                  <a:gs pos="80000">
                    <a:schemeClr val="accent2">
                      <a:lumMod val="60000"/>
                      <a:shade val="93000"/>
                      <a:satMod val="130000"/>
                    </a:schemeClr>
                  </a:gs>
                  <a:gs pos="100000">
                    <a:schemeClr val="accent2">
                      <a:lumMod val="6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dir="t" rig="threeP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8"/>
            <c:spPr>
              <a:gradFill rotWithShape="1">
                <a:gsLst>
                  <a:gs pos="0">
                    <a:schemeClr val="accent3">
                      <a:lumMod val="60000"/>
                      <a:shade val="51000"/>
                      <a:satMod val="130000"/>
                    </a:schemeClr>
                  </a:gs>
                  <a:gs pos="80000">
                    <a:schemeClr val="accent3">
                      <a:lumMod val="60000"/>
                      <a:shade val="93000"/>
                      <a:satMod val="130000"/>
                    </a:schemeClr>
                  </a:gs>
                  <a:gs pos="100000">
                    <a:schemeClr val="accent3">
                      <a:lumMod val="6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dir="t" rig="threeP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9"/>
            <c:spPr>
              <a:gradFill rotWithShape="1">
                <a:gsLst>
                  <a:gs pos="0">
                    <a:schemeClr val="accent4">
                      <a:lumMod val="60000"/>
                      <a:shade val="51000"/>
                      <a:satMod val="130000"/>
                    </a:schemeClr>
                  </a:gs>
                  <a:gs pos="80000">
                    <a:schemeClr val="accent4">
                      <a:lumMod val="60000"/>
                      <a:shade val="93000"/>
                      <a:satMod val="130000"/>
                    </a:schemeClr>
                  </a:gs>
                  <a:gs pos="100000">
                    <a:schemeClr val="accent4">
                      <a:lumMod val="6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dir="t" rig="threePt">
                  <a:rot lat="0" lon="0" rev="1200000"/>
                </a:lightRig>
              </a:scene3d>
              <a:sp3d>
                <a:bevelT w="63500" h="25400"/>
              </a:sp3d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Sheet2!$D$5:$D$15</c:f>
              <c:numCache>
                <c:formatCode>General</c:formatCode>
                <c:ptCount val="10"/>
                <c:pt idx="0">
                  <c:v>69.0</c:v>
                </c:pt>
                <c:pt idx="1">
                  <c:v>44.0</c:v>
                </c:pt>
                <c:pt idx="2">
                  <c:v>47.0</c:v>
                </c:pt>
                <c:pt idx="3">
                  <c:v>63.0</c:v>
                </c:pt>
                <c:pt idx="4">
                  <c:v>54.0</c:v>
                </c:pt>
                <c:pt idx="5">
                  <c:v>46.0</c:v>
                </c:pt>
                <c:pt idx="6">
                  <c:v>56.0</c:v>
                </c:pt>
                <c:pt idx="7">
                  <c:v>63.0</c:v>
                </c:pt>
                <c:pt idx="8">
                  <c:v>49.0</c:v>
                </c:pt>
                <c:pt idx="9">
                  <c:v>61.0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1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7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5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6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06-09-2024</a:t>
            </a:fld>
            <a:endParaRPr lang="en-IN"/>
          </a:p>
        </p:txBody>
      </p:sp>
      <p:sp>
        <p:nvSpPr>
          <p:cNvPr id="1048707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8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9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0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2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9/6/2024</a:t>
            </a:fld>
            <a:endParaRPr lang="en-US"/>
          </a:p>
        </p:txBody>
      </p:sp>
      <p:sp>
        <p:nvSpPr>
          <p:cNvPr id="10486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7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8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9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0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9/6/2024</a:t>
            </a:fld>
            <a:endParaRPr lang="en-US"/>
          </a:p>
        </p:txBody>
      </p:sp>
      <p:sp>
        <p:nvSpPr>
          <p:cNvPr id="1048701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3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9/6/2024</a:t>
            </a:fld>
            <a:endParaRPr lang="en-US"/>
          </a:p>
        </p:txBody>
      </p:sp>
      <p:sp>
        <p:nvSpPr>
          <p:cNvPr id="1048704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2554542" y="3314150"/>
            <a:ext cx="8610600" cy="1938992"/>
          </a:xfrm>
          <a:prstGeom prst="rect"/>
          <a:noFill/>
          <a:ln>
            <a:solidFill>
              <a:schemeClr val="tx1"/>
            </a:solidFill>
          </a:ln>
        </p:spPr>
        <p:txBody>
          <a:bodyPr rtlCol="0" wrap="square">
            <a:spAutoFit/>
          </a:bodyPr>
          <a:p>
            <a:r>
              <a:rPr dirty="0" sz="2400" lang="en-US"/>
              <a:t>STUDENT NAME: </a:t>
            </a:r>
            <a:r>
              <a:rPr altLang="en-IN" dirty="0" sz="2400" lang="en-US" smtClean="0"/>
              <a:t>A</a:t>
            </a:r>
            <a:r>
              <a:rPr altLang="en-IN" dirty="0" sz="2400" lang="en-US" smtClean="0"/>
              <a:t>.</a:t>
            </a:r>
            <a:r>
              <a:rPr altLang="en-IN" dirty="0" sz="2400" lang="en-US" smtClean="0"/>
              <a:t>J</a:t>
            </a:r>
            <a:r>
              <a:rPr altLang="en-IN" dirty="0" sz="2400" lang="en-US" smtClean="0"/>
              <a:t>A</a:t>
            </a:r>
            <a:r>
              <a:rPr altLang="en-IN" dirty="0" sz="2400" lang="en-US" smtClean="0"/>
              <a:t>F</a:t>
            </a:r>
            <a:r>
              <a:rPr altLang="en-IN" dirty="0" sz="2400" lang="en-US" smtClean="0"/>
              <a:t>U</a:t>
            </a:r>
            <a:r>
              <a:rPr altLang="en-IN" dirty="0" sz="2400" lang="en-US" smtClean="0"/>
              <a:t>R</a:t>
            </a:r>
            <a:r>
              <a:rPr altLang="en-IN" dirty="0" sz="2400" lang="en-US" smtClean="0"/>
              <a:t>U</a:t>
            </a:r>
            <a:r>
              <a:rPr altLang="en-IN" dirty="0" sz="2400" lang="en-US" smtClean="0"/>
              <a:t>L</a:t>
            </a:r>
            <a:r>
              <a:rPr altLang="en-IN" dirty="0" sz="2400" lang="en-US" smtClean="0"/>
              <a:t>L</a:t>
            </a:r>
            <a:r>
              <a:rPr altLang="en-IN" dirty="0" sz="2400" lang="en-US" smtClean="0"/>
              <a:t>A</a:t>
            </a:r>
            <a:endParaRPr dirty="0" sz="2400" lang="en-US"/>
          </a:p>
          <a:p>
            <a:r>
              <a:rPr dirty="0" sz="2400" lang="en-US"/>
              <a:t>REGISTE</a:t>
            </a:r>
            <a:r>
              <a:rPr altLang="en-IN" dirty="0" sz="2400" lang="en-US"/>
              <a:t>R</a:t>
            </a:r>
            <a:r>
              <a:rPr altLang="en-IN" dirty="0" sz="2400" lang="en-US"/>
              <a:t> </a:t>
            </a:r>
            <a:r>
              <a:rPr altLang="en-IN" dirty="0" sz="2400" lang="en-US"/>
              <a:t>N</a:t>
            </a:r>
            <a:r>
              <a:rPr altLang="en-IN" dirty="0" sz="2400" lang="en-US"/>
              <a:t>o</a:t>
            </a:r>
            <a:r>
              <a:rPr altLang="en-IN" dirty="0" sz="2400" lang="en-US"/>
              <a:t> </a:t>
            </a:r>
            <a:r>
              <a:rPr altLang="en-IN" dirty="0" sz="2400" lang="en-US"/>
              <a:t>:</a:t>
            </a:r>
            <a:r>
              <a:rPr altLang="en-IN" dirty="0" sz="2400" lang="en-US"/>
              <a:t> </a:t>
            </a:r>
            <a:r>
              <a:rPr altLang="en-IN" dirty="0" sz="2400" lang="en-US"/>
              <a:t>3</a:t>
            </a:r>
            <a:r>
              <a:rPr altLang="en-IN" dirty="0" sz="2400" lang="en-US"/>
              <a:t>1</a:t>
            </a:r>
            <a:r>
              <a:rPr altLang="en-IN" dirty="0" sz="2400" lang="en-US"/>
              <a:t>2</a:t>
            </a:r>
            <a:r>
              <a:rPr altLang="en-IN" dirty="0" sz="2400" lang="en-US"/>
              <a:t>2</a:t>
            </a:r>
            <a:r>
              <a:rPr altLang="en-IN" dirty="0" sz="2400" lang="en-US"/>
              <a:t>0</a:t>
            </a:r>
            <a:r>
              <a:rPr altLang="en-IN" dirty="0" sz="2400" lang="en-US"/>
              <a:t>4</a:t>
            </a:r>
            <a:r>
              <a:rPr altLang="en-IN" dirty="0" sz="2400" lang="en-US"/>
              <a:t>8</a:t>
            </a:r>
            <a:r>
              <a:rPr altLang="en-IN" dirty="0" sz="2400" lang="en-US"/>
              <a:t>8</a:t>
            </a:r>
            <a:r>
              <a:rPr altLang="en-IN" dirty="0" sz="2400" lang="en-US"/>
              <a:t>9</a:t>
            </a:r>
            <a:endParaRPr dirty="0" sz="2400" lang="en-US"/>
          </a:p>
          <a:p>
            <a:r>
              <a:rPr dirty="0" sz="2400" lang="en-US"/>
              <a:t>DEPARTMENT: B.COM (GENERAL)</a:t>
            </a:r>
          </a:p>
          <a:p>
            <a:r>
              <a:rPr dirty="0" sz="2400" lang="en-US"/>
              <a:t>COLLEGE: NAZARETH COLLEGE OF ARTS AND SCIENCE</a:t>
            </a:r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0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1" name="object 8"/>
          <p:cNvSpPr txBox="1"/>
          <p:nvPr/>
        </p:nvSpPr>
        <p:spPr>
          <a:xfrm>
            <a:off x="739775" y="291147"/>
            <a:ext cx="3303904" cy="14865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82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3" name="TextBox 2"/>
          <p:cNvSpPr txBox="1"/>
          <p:nvPr/>
        </p:nvSpPr>
        <p:spPr>
          <a:xfrm>
            <a:off x="739775" y="1371600"/>
            <a:ext cx="8251825" cy="5400040"/>
          </a:xfrm>
          <a:prstGeom prst="rect"/>
          <a:noFill/>
        </p:spPr>
        <p:txBody>
          <a:bodyPr wrap="square">
            <a:spAutoFit/>
          </a:bodyPr>
          <a:p>
            <a:pPr indent="-285750" marL="285750">
              <a:buFont typeface="Wingdings" panose="05000000000000000000" pitchFamily="2" charset="2"/>
              <a:buChar char="v"/>
            </a:pPr>
            <a:r>
              <a:rPr dirty="0" lang="en-IN"/>
              <a:t>        </a:t>
            </a:r>
            <a:r>
              <a:rPr b="1" dirty="0" lang="en-IN"/>
              <a:t>REGRESSION ANALYSIS</a:t>
            </a:r>
            <a:r>
              <a:rPr dirty="0" lang="en-IN"/>
              <a:t>:</a:t>
            </a:r>
          </a:p>
          <a:p>
            <a:r>
              <a:rPr dirty="0" lang="en-IN"/>
              <a:t>                                           </a:t>
            </a:r>
            <a:r>
              <a:rPr dirty="0" lang="en-IN">
                <a:latin typeface="Aptos Display" panose="020B0004020202020204" pitchFamily="34" charset="0"/>
              </a:rPr>
              <a:t>PREDICT EMPLOYEE PERFORMANCE BASED ON HYSTORICAL DATA.</a:t>
            </a:r>
          </a:p>
          <a:p>
            <a:r>
              <a:rPr dirty="0" lang="en-IN"/>
              <a:t>      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dirty="0" lang="en-IN"/>
              <a:t>        </a:t>
            </a:r>
            <a:r>
              <a:rPr b="1" dirty="0" lang="en-IN"/>
              <a:t>CLUSTER ANALYSIS</a:t>
            </a:r>
            <a:r>
              <a:rPr dirty="0" lang="en-IN"/>
              <a:t>:</a:t>
            </a:r>
          </a:p>
          <a:p>
            <a:r>
              <a:rPr dirty="0" lang="en-IN"/>
              <a:t>                                        </a:t>
            </a:r>
          </a:p>
          <a:p>
            <a:r>
              <a:rPr dirty="0" lang="en-IN"/>
              <a:t>                                            GROUP EMPLOYEES WITH SIMILAR PERFORMANCE</a:t>
            </a:r>
          </a:p>
          <a:p>
            <a:r>
              <a:rPr dirty="0" lang="en-IN"/>
              <a:t> CHARACTERISTICS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endParaRPr dirty="0" lang="en-IN"/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dirty="0" lang="en-IN"/>
              <a:t>        </a:t>
            </a:r>
            <a:r>
              <a:rPr b="1" dirty="0" lang="en-IN"/>
              <a:t>DECISION TREES</a:t>
            </a:r>
            <a:r>
              <a:rPr dirty="0" lang="en-IN"/>
              <a:t>:</a:t>
            </a:r>
          </a:p>
          <a:p>
            <a:r>
              <a:rPr dirty="0" lang="en-IN"/>
              <a:t>                                        IDENTIFY KEY FACTORS INFLUENCING EMPLOYE PERFORMANCE 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endParaRPr dirty="0" lang="en-IN"/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dirty="0" lang="en-IN"/>
              <a:t>        </a:t>
            </a:r>
            <a:r>
              <a:rPr b="1" dirty="0" lang="en-IN"/>
              <a:t>CONDITIONAL FORMATTING</a:t>
            </a:r>
            <a:r>
              <a:rPr dirty="0" lang="en-IN"/>
              <a:t>: </a:t>
            </a:r>
          </a:p>
          <a:p>
            <a:r>
              <a:rPr dirty="0" lang="en-IN"/>
              <a:t>                                         HIGHLIGHT PERFORMANCE TREND &amp; OUTLINES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endParaRPr dirty="0" lang="en-IN"/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dirty="0" lang="en-IN"/>
              <a:t>         </a:t>
            </a:r>
            <a:r>
              <a:rPr b="1" dirty="0" lang="en-IN"/>
              <a:t>PIVOT TABLES</a:t>
            </a:r>
            <a:r>
              <a:rPr dirty="0" lang="en-IN"/>
              <a:t>: </a:t>
            </a:r>
          </a:p>
          <a:p>
            <a:r>
              <a:rPr dirty="0" lang="en-IN"/>
              <a:t>                                     ANALYZE &amp; SUMMARIZE LARGE DATASETS    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5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6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14865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88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4194304" name="Chart 1"/>
          <p:cNvGraphicFramePr>
            <a:graphicFrameLocks/>
          </p:cNvGraphicFramePr>
          <p:nvPr/>
        </p:nvGraphicFramePr>
        <p:xfrm>
          <a:off x="1666875" y="1600200"/>
          <a:ext cx="6835140" cy="4114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0" name="TextBox 3"/>
          <p:cNvSpPr txBox="1"/>
          <p:nvPr/>
        </p:nvSpPr>
        <p:spPr>
          <a:xfrm>
            <a:off x="723377" y="1447800"/>
            <a:ext cx="8464868" cy="4003040"/>
          </a:xfrm>
          <a:prstGeom prst="rect"/>
          <a:noFill/>
        </p:spPr>
        <p:txBody>
          <a:bodyPr wrap="square">
            <a:spAutoFit/>
          </a:bodyPr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US"/>
              <a:t>   EMPOWERS DATA DRIVEN DECISION MAKING ENHANCE PERFORMANCE MANAGEMENT BOOSTS EMPLOYEE ENGAGEMENT AND GROWTH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endParaRPr dirty="0" lang="en-US"/>
          </a:p>
          <a:p>
            <a:pPr indent="-285750" marL="285750">
              <a:buFont typeface="Wingdings" panose="05000000000000000000" pitchFamily="2" charset="2"/>
              <a:buChar char="Ø"/>
            </a:pPr>
            <a:endParaRPr dirty="0" lang="en-US">
              <a:latin typeface="Aptos Display" panose="020B0004020202020204" pitchFamily="34" charset="0"/>
            </a:endParaRP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US"/>
              <a:t>   BY LEVERAGING EXCEL FOR EMPLOYEE PERFORMANCE ANALYSIS , ORGANIZATION.</a:t>
            </a:r>
          </a:p>
          <a:p>
            <a:endParaRPr dirty="0" lang="en-US"/>
          </a:p>
          <a:p>
            <a:endParaRPr dirty="0" lang="en-US"/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US"/>
              <a:t>  UNLOCK EMPLOYEE POTENTIAL DRIVE BUSINESSSUCESS STAY COMPETITIVE IN THE MARKET 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endParaRPr dirty="0" lang="en-US"/>
          </a:p>
          <a:p>
            <a:endParaRPr dirty="0" lang="en-US"/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US"/>
              <a:t>  EMBRACE DATA DRIVEN PERFORMANCE MANAGEMENT &amp; EMPOWER YOUR WORK FORCE TO EXCE</a:t>
            </a:r>
            <a:endParaRPr dirty="0"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44655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865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8412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dirty="0" spc="10"/>
          </a:p>
        </p:txBody>
      </p:sp>
      <p:sp>
        <p:nvSpPr>
          <p:cNvPr id="1048649" name="TextBox 10"/>
          <p:cNvSpPr txBox="1"/>
          <p:nvPr/>
        </p:nvSpPr>
        <p:spPr>
          <a:xfrm>
            <a:off x="1150068" y="1857374"/>
            <a:ext cx="6317532" cy="2308324"/>
          </a:xfrm>
          <a:prstGeom prst="rect"/>
          <a:noFill/>
        </p:spPr>
        <p:txBody>
          <a:bodyPr wrap="square">
            <a:spAutoFit/>
          </a:bodyPr>
          <a:p>
            <a:r>
              <a:rPr dirty="0" lang="en-US">
                <a:latin typeface="Aptos Display" panose="020B0004020202020204" pitchFamily="34" charset="0"/>
              </a:rPr>
              <a:t>• DATA COLECTION &amp; MANAGEMENT OF EMPLOYEE PERFORMANCE DATA.</a:t>
            </a:r>
          </a:p>
          <a:p>
            <a:endParaRPr dirty="0" lang="en-US">
              <a:latin typeface="Aptos Display" panose="020B0004020202020204" pitchFamily="34" charset="0"/>
            </a:endParaRPr>
          </a:p>
          <a:p>
            <a:r>
              <a:rPr dirty="0" lang="en-US">
                <a:latin typeface="Aptos Display" panose="020B0004020202020204" pitchFamily="34" charset="0"/>
              </a:rPr>
              <a:t> • VISUALIZATION OF EMPLOYEE PERFORMANCE TRENDS &amp; COMPARISIONS USING CHART, GRAPH &amp; DASHBOARD.</a:t>
            </a:r>
          </a:p>
          <a:p>
            <a:endParaRPr dirty="0" lang="en-US">
              <a:latin typeface="Aptos Display" panose="020B0004020202020204" pitchFamily="34" charset="0"/>
            </a:endParaRPr>
          </a:p>
          <a:p>
            <a:r>
              <a:rPr dirty="0" lang="en-US">
                <a:latin typeface="Aptos Display" panose="020B0004020202020204" pitchFamily="34" charset="0"/>
              </a:rPr>
              <a:t> • ANALYSIS OF PERFORMANCE MATRICS BY DEPARTMENT, TEAM, OR INDIVIDUAL.</a:t>
            </a:r>
            <a:endParaRPr dirty="0" lang="en-IN">
              <a:latin typeface="Aptos Display" panose="020B00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13373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dirty="0"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dirty="0" spc="10"/>
          </a:p>
        </p:txBody>
      </p:sp>
      <p:sp>
        <p:nvSpPr>
          <p:cNvPr id="1048655" name="TextBox 15"/>
          <p:cNvSpPr txBox="1"/>
          <p:nvPr/>
        </p:nvSpPr>
        <p:spPr>
          <a:xfrm>
            <a:off x="914400" y="1908994"/>
            <a:ext cx="8362950" cy="369332"/>
          </a:xfrm>
          <a:prstGeom prst="rect"/>
          <a:noFill/>
        </p:spPr>
        <p:txBody>
          <a:bodyPr wrap="square">
            <a:spAutoFit/>
          </a:bodyPr>
          <a:p>
            <a:r>
              <a:rPr dirty="0" lang="en-US"/>
              <a:t>     </a:t>
            </a:r>
            <a:endParaRPr dirty="0" lang="en-IN"/>
          </a:p>
        </p:txBody>
      </p:sp>
      <p:sp>
        <p:nvSpPr>
          <p:cNvPr id="1048656" name="TextBox 17"/>
          <p:cNvSpPr txBox="1"/>
          <p:nvPr/>
        </p:nvSpPr>
        <p:spPr>
          <a:xfrm>
            <a:off x="609600" y="1908994"/>
            <a:ext cx="8236974" cy="2326640"/>
          </a:xfrm>
          <a:prstGeom prst="rect"/>
          <a:noFill/>
        </p:spPr>
        <p:txBody>
          <a:bodyPr wrap="square">
            <a:spAutoFit/>
          </a:bodyPr>
          <a:p>
            <a:pPr indent="-285750" marL="285750">
              <a:buFont typeface="Courier New" panose="02070309020205020404" pitchFamily="49" charset="0"/>
              <a:buChar char="o"/>
            </a:pPr>
            <a:r>
              <a:rPr dirty="0" lang="en-US"/>
              <a:t> IDENTIFICATION OF TOP PRFORMERS, UNDERPERFORMER, &amp; TRAINING NEEDS</a:t>
            </a:r>
          </a:p>
          <a:p>
            <a:endParaRPr dirty="0" lang="en-US"/>
          </a:p>
          <a:p>
            <a:pPr indent="-285750" marL="285750">
              <a:buFont typeface="Courier New" panose="02070309020205020404" pitchFamily="49" charset="0"/>
              <a:buChar char="o"/>
            </a:pPr>
            <a:r>
              <a:rPr dirty="0" lang="en-US"/>
              <a:t>  DEPARTMENTAL &amp; TEAM PERFORMANCE COMPARAISION. </a:t>
            </a:r>
          </a:p>
          <a:p>
            <a:pPr indent="-285750" marL="285750">
              <a:buFont typeface="Courier New" panose="02070309020205020404" pitchFamily="49" charset="0"/>
              <a:buChar char="o"/>
            </a:pPr>
            <a:endParaRPr dirty="0" lang="en-US"/>
          </a:p>
          <a:p>
            <a:pPr indent="-285750" marL="285750">
              <a:buFont typeface="Courier New" panose="02070309020205020404" pitchFamily="49" charset="0"/>
              <a:buChar char="o"/>
            </a:pPr>
            <a:r>
              <a:rPr dirty="0" lang="en-US"/>
              <a:t> PERFORMANCE MATIRIC CALCULATION &amp; ANALYSIS.</a:t>
            </a:r>
          </a:p>
          <a:p>
            <a:endParaRPr dirty="0" lang="en-US"/>
          </a:p>
          <a:p>
            <a:pPr indent="-285750" marL="285750">
              <a:buFont typeface="Courier New" panose="02070309020205020404" pitchFamily="49" charset="0"/>
              <a:buChar char="o"/>
            </a:pPr>
            <a:r>
              <a:rPr dirty="0" lang="en-US"/>
              <a:t>  DATA COLLECTION &amp; MANAGEMENT</a:t>
            </a:r>
            <a:endParaRPr dirty="0" lang="en-I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8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9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0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1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dirty="0" spc="10"/>
          </a:p>
        </p:txBody>
      </p:sp>
      <p:sp>
        <p:nvSpPr>
          <p:cNvPr id="1048662" name="TextBox 11"/>
          <p:cNvSpPr txBox="1"/>
          <p:nvPr/>
        </p:nvSpPr>
        <p:spPr>
          <a:xfrm>
            <a:off x="838200" y="1857375"/>
            <a:ext cx="8160774" cy="2606040"/>
          </a:xfrm>
          <a:prstGeom prst="rect"/>
          <a:noFill/>
        </p:spPr>
        <p:txBody>
          <a:bodyPr wrap="square">
            <a:spAutoFit/>
          </a:bodyPr>
          <a:p>
            <a:pPr indent="-285750" marL="285750">
              <a:buFont typeface="Wingdings" panose="05000000000000000000" pitchFamily="2" charset="2"/>
              <a:buChar char="v"/>
            </a:pPr>
            <a:r>
              <a:rPr dirty="0" lang="en-US"/>
              <a:t>HR MANAGERS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dirty="0" lang="en-US"/>
              <a:t>DEPARTMENT HEADS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dirty="0" lang="en-US"/>
              <a:t>TEAM LEAD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dirty="0" lang="en-US"/>
              <a:t>EMPLOYEES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dirty="0" lang="en-US"/>
              <a:t>TALENT MANAGEMENT TEAMS</a:t>
            </a:r>
          </a:p>
          <a:p>
            <a:endParaRPr dirty="0" lang="en-US">
              <a:latin typeface="Aptos Display" panose="020B0004020202020204" pitchFamily="34" charset="0"/>
            </a:endParaRPr>
          </a:p>
          <a:p>
            <a:r>
              <a:rPr dirty="0" lang="en-US"/>
              <a:t> BY CONSIDERING THE NEEDS &amp; REQUIREMENTS OF THESE END USERS, YOU CAN DESIGN AN EFFECTIVE EMPLOYEE PERFORMANCE ANALYSIS SYSTEM IN EXCEL</a:t>
            </a:r>
            <a:endParaRPr dirty="0" lang="en-I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7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dirty="0" spc="10"/>
          </a:p>
        </p:txBody>
      </p:sp>
      <p:sp>
        <p:nvSpPr>
          <p:cNvPr id="1048668" name="TextBox 9"/>
          <p:cNvSpPr txBox="1"/>
          <p:nvPr/>
        </p:nvSpPr>
        <p:spPr>
          <a:xfrm>
            <a:off x="3048000" y="1817925"/>
            <a:ext cx="5943599" cy="3723640"/>
          </a:xfrm>
          <a:prstGeom prst="rect"/>
          <a:noFill/>
        </p:spPr>
        <p:txBody>
          <a:bodyPr wrap="square">
            <a:spAutoFit/>
          </a:bodyPr>
          <a:p>
            <a:pPr indent="-285750" marL="285750">
              <a:buFont typeface="Wingdings" panose="05000000000000000000" pitchFamily="2" charset="2"/>
              <a:buChar char="v"/>
            </a:pPr>
            <a:r>
              <a:rPr dirty="0" lang="en-IN"/>
              <a:t>AUTOMATED PERFORMANCE TRACKING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endParaRPr dirty="0" lang="en-IN"/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dirty="0" lang="en-IN"/>
              <a:t> CUSTOMIZABLE DASHBOARDS 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endParaRPr dirty="0" lang="en-IN"/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dirty="0" lang="en-IN"/>
              <a:t> DATA-DRIVEN INSIGHT</a:t>
            </a:r>
          </a:p>
          <a:p>
            <a:endParaRPr dirty="0" lang="en-IN"/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dirty="0" lang="en-IN"/>
              <a:t>  ENHANCED DECISION-MAKING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endParaRPr dirty="0" lang="en-IN"/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dirty="0" lang="en-IN"/>
              <a:t>  IMPROVED EMPLOYEE ENGAGEMENT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endParaRPr dirty="0" lang="en-IN"/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dirty="0" lang="en-IN"/>
              <a:t>  STREAMLINED PERFORMANCE MANAGEMENT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endParaRPr dirty="0" lang="en-IN"/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dirty="0" lang="en-IN"/>
              <a:t> </a:t>
            </a:r>
            <a:r>
              <a:rPr dirty="0" lang="en-IN" err="1"/>
              <a:t>vSTRATEGIC</a:t>
            </a:r>
            <a:r>
              <a:rPr dirty="0" lang="en-IN"/>
              <a:t> WORKFORCE PLANNING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70" name="TextBox 3"/>
          <p:cNvSpPr txBox="1"/>
          <p:nvPr/>
        </p:nvSpPr>
        <p:spPr>
          <a:xfrm>
            <a:off x="1828800" y="1582340"/>
            <a:ext cx="6100916" cy="3723640"/>
          </a:xfrm>
          <a:prstGeom prst="rect"/>
          <a:noFill/>
        </p:spPr>
        <p:txBody>
          <a:bodyPr wrap="square">
            <a:spAutoFit/>
          </a:bodyPr>
          <a:p>
            <a:pPr indent="-285750" marL="285750">
              <a:buFont typeface="Wingdings" panose="05000000000000000000" pitchFamily="2" charset="2"/>
              <a:buChar char="v"/>
            </a:pPr>
            <a:r>
              <a:rPr dirty="0" lang="en-IN"/>
              <a:t> </a:t>
            </a:r>
            <a:r>
              <a:rPr dirty="0" lang="en-IN">
                <a:latin typeface="Aptos Display" panose="020B0004020202020204" pitchFamily="34" charset="0"/>
              </a:rPr>
              <a:t>EMPLOYEE INFORMATION TABLE 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dirty="0" lang="en-IN">
                <a:latin typeface="Aptos Display" panose="020B0004020202020204" pitchFamily="34" charset="0"/>
              </a:rPr>
              <a:t> PERFORMANCE METRICS TABLE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dirty="0" lang="en-IN">
                <a:latin typeface="Aptos Display" panose="020B0004020202020204" pitchFamily="34" charset="0"/>
              </a:rPr>
              <a:t> PERFORMANCE EVALUATIONS TABLE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dirty="0" lang="en-IN">
                <a:latin typeface="Aptos Display" panose="020B0004020202020204" pitchFamily="34" charset="0"/>
              </a:rPr>
              <a:t> TRAINING &amp; DEVELOPMENT TABLE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dirty="0" lang="en-IN">
                <a:latin typeface="Aptos Display" panose="020B0004020202020204" pitchFamily="34" charset="0"/>
              </a:rPr>
              <a:t> FEEDBACK &amp; SURVEYS TABLE 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dirty="0" lang="en-IN">
                <a:latin typeface="Aptos Display" panose="020B0004020202020204" pitchFamily="34" charset="0"/>
              </a:rPr>
              <a:t> SALES/PRODUCTION DATA TABLE 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endParaRPr dirty="0" lang="en-IN">
              <a:latin typeface="Aptos Display" panose="020B0004020202020204" pitchFamily="34" charset="0"/>
            </a:endParaRPr>
          </a:p>
          <a:p>
            <a:r>
              <a:rPr dirty="0" lang="en-IN"/>
              <a:t>               </a:t>
            </a:r>
            <a:r>
              <a:rPr dirty="0" lang="en-IN">
                <a:latin typeface="Arial Black" panose="020B0A04020102020204" pitchFamily="34" charset="0"/>
              </a:rPr>
              <a:t>DATA TYPE INCLUEDS:                 </a:t>
            </a:r>
          </a:p>
          <a:p>
            <a:r>
              <a:rPr dirty="0" lang="en-IN"/>
              <a:t>                     </a:t>
            </a:r>
            <a:r>
              <a:rPr dirty="0" lang="en-IN">
                <a:latin typeface="Aptos Display" panose="020B0004020202020204" pitchFamily="34" charset="0"/>
              </a:rPr>
              <a:t>A.  EMPLOYEER ID</a:t>
            </a:r>
          </a:p>
          <a:p>
            <a:r>
              <a:rPr dirty="0" lang="en-IN">
                <a:latin typeface="Aptos Display" panose="020B0004020202020204" pitchFamily="34" charset="0"/>
              </a:rPr>
              <a:t>                        B.   DEPARTMENT </a:t>
            </a:r>
          </a:p>
          <a:p>
            <a:r>
              <a:rPr dirty="0" lang="en-IN">
                <a:latin typeface="Aptos Display" panose="020B0004020202020204" pitchFamily="34" charset="0"/>
              </a:rPr>
              <a:t>                        C.  RATINGS</a:t>
            </a:r>
          </a:p>
          <a:p>
            <a:r>
              <a:rPr dirty="0" lang="en-IN">
                <a:latin typeface="Aptos Display" panose="020B0004020202020204" pitchFamily="34" charset="0"/>
              </a:rPr>
              <a:t>                        D.  GOAL </a:t>
            </a:r>
          </a:p>
          <a:p>
            <a:r>
              <a:rPr dirty="0" lang="en-IN">
                <a:latin typeface="Aptos Display" panose="020B0004020202020204" pitchFamily="34" charset="0"/>
              </a:rPr>
              <a:t>                        E.  COMMENTS   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5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6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7" name="TextBox 8"/>
          <p:cNvSpPr txBox="1"/>
          <p:nvPr/>
        </p:nvSpPr>
        <p:spPr>
          <a:xfrm>
            <a:off x="2743200" y="2354703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78" name="TextBox 10"/>
          <p:cNvSpPr txBox="1"/>
          <p:nvPr/>
        </p:nvSpPr>
        <p:spPr>
          <a:xfrm>
            <a:off x="2381250" y="1695451"/>
            <a:ext cx="6770124" cy="4282440"/>
          </a:xfrm>
          <a:prstGeom prst="rect"/>
          <a:noFill/>
        </p:spPr>
        <p:txBody>
          <a:bodyPr wrap="square">
            <a:spAutoFit/>
          </a:bodyPr>
          <a:p>
            <a:pPr indent="-285750" marL="285750">
              <a:buFont typeface="Wingdings" panose="05000000000000000000" pitchFamily="2" charset="2"/>
              <a:buChar char="q"/>
            </a:pPr>
            <a:r>
              <a:rPr b="1" dirty="0" lang="en-IN"/>
              <a:t>      AUTOMATED PERFORMANCE TRACKING</a:t>
            </a:r>
            <a:r>
              <a:rPr dirty="0" lang="en-IN"/>
              <a:t>:</a:t>
            </a:r>
          </a:p>
          <a:p>
            <a:r>
              <a:rPr dirty="0" lang="en-IN"/>
              <a:t>                    </a:t>
            </a:r>
            <a:r>
              <a:rPr dirty="0" lang="en-IN">
                <a:latin typeface="Aptos Display" panose="020B0004020202020204" pitchFamily="34" charset="0"/>
              </a:rPr>
              <a:t>EFFORTLESSLY MONITOR EMPLOYEE PERFORMANCE METRICS, ELIMINATING MANUAL DATA ENTRY</a:t>
            </a:r>
          </a:p>
          <a:p>
            <a:pPr indent="-285750" marL="285750">
              <a:buFont typeface="Wingdings" panose="05000000000000000000" pitchFamily="2" charset="2"/>
              <a:buChar char="q"/>
            </a:pPr>
            <a:endParaRPr dirty="0" lang="en-IN"/>
          </a:p>
          <a:p>
            <a:pPr indent="-285750" marL="285750">
              <a:buFont typeface="Wingdings" panose="05000000000000000000" pitchFamily="2" charset="2"/>
              <a:buChar char="q"/>
            </a:pPr>
            <a:r>
              <a:rPr dirty="0" lang="en-IN"/>
              <a:t>        </a:t>
            </a:r>
            <a:r>
              <a:rPr b="1" dirty="0" lang="en-IN"/>
              <a:t>PREDICTIVE ANALYTICS</a:t>
            </a:r>
            <a:r>
              <a:rPr dirty="0" lang="en-IN"/>
              <a:t>: </a:t>
            </a:r>
          </a:p>
          <a:p>
            <a:r>
              <a:rPr dirty="0" lang="en-IN"/>
              <a:t>                   </a:t>
            </a:r>
            <a:r>
              <a:rPr dirty="0" lang="en-IN">
                <a:latin typeface="Aptos Display" panose="020B0004020202020204" pitchFamily="34" charset="0"/>
              </a:rPr>
              <a:t>IDENTIFY POTENTIAL PERFORMANCE ISSUES BEFORE THEY ARISE, ENABLING PROACTIVE INTERVENTIONS                           </a:t>
            </a:r>
          </a:p>
          <a:p>
            <a:pPr indent="-285750" marL="285750">
              <a:buFont typeface="Wingdings" panose="05000000000000000000" pitchFamily="2" charset="2"/>
              <a:buChar char="q"/>
            </a:pPr>
            <a:endParaRPr dirty="0" lang="en-IN"/>
          </a:p>
          <a:p>
            <a:pPr indent="-285750" marL="285750">
              <a:buFont typeface="Wingdings" panose="05000000000000000000" pitchFamily="2" charset="2"/>
              <a:buChar char="q"/>
            </a:pPr>
            <a:r>
              <a:rPr dirty="0" lang="en-IN"/>
              <a:t>        </a:t>
            </a:r>
            <a:r>
              <a:rPr b="1" dirty="0" lang="en-IN"/>
              <a:t>CUSTOMIZABLE PERFORMANCE METRICS</a:t>
            </a:r>
            <a:r>
              <a:rPr dirty="0" lang="en-IN"/>
              <a:t>:</a:t>
            </a:r>
          </a:p>
          <a:p>
            <a:r>
              <a:rPr dirty="0" lang="en-IN"/>
              <a:t>                     </a:t>
            </a:r>
            <a:r>
              <a:rPr dirty="0" lang="en-IN">
                <a:latin typeface="Aptos Display" panose="020B0004020202020204" pitchFamily="34" charset="0"/>
              </a:rPr>
              <a:t>ALIGN METRICS WITH ORGANIZATION GOALS, ENSURING RELEVANT PERFORMANCE MEASUEMENT. </a:t>
            </a:r>
          </a:p>
          <a:p>
            <a:r>
              <a:rPr dirty="0" lang="en-IN"/>
              <a:t>          </a:t>
            </a:r>
          </a:p>
          <a:p>
            <a:pPr indent="-285750" marL="285750">
              <a:buFont typeface="Wingdings" panose="05000000000000000000" pitchFamily="2" charset="2"/>
              <a:buChar char="q"/>
            </a:pPr>
            <a:r>
              <a:rPr dirty="0" lang="en-IN"/>
              <a:t>        </a:t>
            </a:r>
            <a:r>
              <a:rPr b="1" dirty="0" lang="en-IN"/>
              <a:t>REAL TIME REPORTING</a:t>
            </a:r>
            <a:r>
              <a:rPr dirty="0" lang="en-IN"/>
              <a:t>:</a:t>
            </a:r>
          </a:p>
          <a:p>
            <a:r>
              <a:rPr dirty="0" lang="en-IN"/>
              <a:t>                     </a:t>
            </a:r>
            <a:r>
              <a:rPr dirty="0" lang="en-IN">
                <a:latin typeface="Aptos Display" panose="020B0004020202020204" pitchFamily="34" charset="0"/>
              </a:rPr>
              <a:t>GENERATE INSTANT REPORTS, FACILITATING TIMELY DECISION-MAKING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user</cp:lastModifiedBy>
  <dcterms:created xsi:type="dcterms:W3CDTF">2024-03-29T04:07:22Z</dcterms:created>
  <dcterms:modified xsi:type="dcterms:W3CDTF">2024-09-06T10:39:09Z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39f6975f73a546629609dbb991717f76</vt:lpwstr>
  </property>
</Properties>
</file>