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348" r:id="rId3"/>
    <p:sldId id="403" r:id="rId4"/>
    <p:sldId id="269" r:id="rId5"/>
    <p:sldId id="404" r:id="rId6"/>
    <p:sldId id="271" r:id="rId7"/>
    <p:sldId id="405" r:id="rId8"/>
    <p:sldId id="406" r:id="rId9"/>
    <p:sldId id="407" r:id="rId10"/>
    <p:sldId id="408" r:id="rId11"/>
    <p:sldId id="409" r:id="rId12"/>
    <p:sldId id="273" r:id="rId13"/>
    <p:sldId id="398" r:id="rId14"/>
    <p:sldId id="410" r:id="rId15"/>
    <p:sldId id="397" r:id="rId16"/>
    <p:sldId id="399" r:id="rId17"/>
    <p:sldId id="396" r:id="rId18"/>
    <p:sldId id="411" r:id="rId19"/>
    <p:sldId id="412" r:id="rId20"/>
    <p:sldId id="413" r:id="rId21"/>
    <p:sldId id="414" r:id="rId22"/>
    <p:sldId id="400" r:id="rId23"/>
    <p:sldId id="421" r:id="rId24"/>
    <p:sldId id="268" r:id="rId25"/>
    <p:sldId id="272" r:id="rId26"/>
    <p:sldId id="422" r:id="rId27"/>
    <p:sldId id="401" r:id="rId28"/>
    <p:sldId id="423" r:id="rId29"/>
    <p:sldId id="278" r:id="rId30"/>
    <p:sldId id="280" r:id="rId31"/>
    <p:sldId id="274" r:id="rId32"/>
    <p:sldId id="275" r:id="rId33"/>
    <p:sldId id="415" r:id="rId34"/>
    <p:sldId id="416" r:id="rId35"/>
    <p:sldId id="417" r:id="rId36"/>
    <p:sldId id="425" r:id="rId37"/>
    <p:sldId id="427" r:id="rId38"/>
    <p:sldId id="402" r:id="rId39"/>
    <p:sldId id="428" r:id="rId40"/>
    <p:sldId id="418" r:id="rId41"/>
    <p:sldId id="419" r:id="rId42"/>
    <p:sldId id="424" r:id="rId43"/>
    <p:sldId id="42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14" autoAdjust="0"/>
    <p:restoredTop sz="94660"/>
  </p:normalViewPr>
  <p:slideViewPr>
    <p:cSldViewPr snapToGrid="0">
      <p:cViewPr varScale="1">
        <p:scale>
          <a:sx n="92" d="100"/>
          <a:sy n="92" d="100"/>
        </p:scale>
        <p:origin x="5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54AE-5FCC-4FE6-A251-2B4893BA5C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4F48A-D74F-4224-BB5D-1DBC6D41DC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E5CDC7-1264-4B5B-B7B1-9C0C11E05299}"/>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5" name="Footer Placeholder 4">
            <a:extLst>
              <a:ext uri="{FF2B5EF4-FFF2-40B4-BE49-F238E27FC236}">
                <a16:creationId xmlns:a16="http://schemas.microsoft.com/office/drawing/2014/main" id="{74B7A7CC-704D-4710-95F0-2AB6AAA35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D0C3E-F47A-4C68-A0EA-405D9A255DAB}"/>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96764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8CCB-25E0-423E-A0F6-948F3CD58C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065-D12C-4AD4-9E1B-0DE395FB2C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E7FD8-3E03-4EAD-9D53-B28B710E15AF}"/>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5" name="Footer Placeholder 4">
            <a:extLst>
              <a:ext uri="{FF2B5EF4-FFF2-40B4-BE49-F238E27FC236}">
                <a16:creationId xmlns:a16="http://schemas.microsoft.com/office/drawing/2014/main" id="{82587A01-A9D7-41E8-9212-D0000C3A4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88134-4B05-4E46-8E87-463317E7D890}"/>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686246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331CF-ED51-485E-96C3-FA8E027793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E34817-5E5A-43D5-A653-79CFB9E6FB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73452-7192-40C5-8F43-529689DDFE6C}"/>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5" name="Footer Placeholder 4">
            <a:extLst>
              <a:ext uri="{FF2B5EF4-FFF2-40B4-BE49-F238E27FC236}">
                <a16:creationId xmlns:a16="http://schemas.microsoft.com/office/drawing/2014/main" id="{9761D72D-1746-4E96-BD17-42869FDE2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022A3-9E18-4102-AE50-199E47E3E9B0}"/>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303193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8D0D-07BE-476C-9729-07786A025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DD329E-6980-4C38-8217-632F2B4646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C8ED3-92E1-48EB-B2F4-839F2F71B653}"/>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5" name="Footer Placeholder 4">
            <a:extLst>
              <a:ext uri="{FF2B5EF4-FFF2-40B4-BE49-F238E27FC236}">
                <a16:creationId xmlns:a16="http://schemas.microsoft.com/office/drawing/2014/main" id="{ADFD7266-B52F-4235-BB28-8662BC15A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04CDC-D252-4A57-801E-087E70E9B00D}"/>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230749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CB45-3162-4357-9D5E-7EFFFD4BA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4A978-D4D6-4752-8257-0431797BAB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27CCC0-4F7A-4487-9D35-B55D485E567E}"/>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5" name="Footer Placeholder 4">
            <a:extLst>
              <a:ext uri="{FF2B5EF4-FFF2-40B4-BE49-F238E27FC236}">
                <a16:creationId xmlns:a16="http://schemas.microsoft.com/office/drawing/2014/main" id="{551968CA-D875-43E2-A46C-90D2CECBA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C9F2A-CA10-4670-908F-03A909D1E77E}"/>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88198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B889-8E32-4E77-B134-A3903F272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6A755E-4A04-4D6C-8C6E-B63297C184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9D2B74-4C9A-4B09-9307-2F11FC8F9D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368AF1-B1D5-4760-B95F-36E1AB4A219A}"/>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6" name="Footer Placeholder 5">
            <a:extLst>
              <a:ext uri="{FF2B5EF4-FFF2-40B4-BE49-F238E27FC236}">
                <a16:creationId xmlns:a16="http://schemas.microsoft.com/office/drawing/2014/main" id="{D67381E7-FBD4-4BD8-87D7-D6B1F3872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3ECB7-7034-4D1A-AFBA-793BB9B97C7D}"/>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223313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7724-5505-430F-B7F6-C0AE6F88CD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832534-95A4-4A1D-924F-68EE22C5B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0F7F7C-AEF0-4C68-8DE0-E0E422017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F37031-D00C-4504-8FB5-5D3218CCF6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245B3-B52F-459E-A717-979D4927C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53257F-7332-4382-A135-51B8ADB7D92F}"/>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8" name="Footer Placeholder 7">
            <a:extLst>
              <a:ext uri="{FF2B5EF4-FFF2-40B4-BE49-F238E27FC236}">
                <a16:creationId xmlns:a16="http://schemas.microsoft.com/office/drawing/2014/main" id="{2831483C-62F9-4A99-A1AB-7E7DD16E5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38C055-BC40-46AB-B700-F753EC5F2BE6}"/>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58890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F7C2-4BA7-41E9-BE7C-53412F2DA7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0E136A-BDD9-44F0-9A6A-6E42F46CCF27}"/>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4" name="Footer Placeholder 3">
            <a:extLst>
              <a:ext uri="{FF2B5EF4-FFF2-40B4-BE49-F238E27FC236}">
                <a16:creationId xmlns:a16="http://schemas.microsoft.com/office/drawing/2014/main" id="{FBC85CA3-A6F9-4D8C-AC90-4E78556D16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83BBC3-02C6-4E06-B2CD-4CEE79242AA0}"/>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93826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46C8A-6A17-4AB0-8C25-680AAAC8D7DE}"/>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3" name="Footer Placeholder 2">
            <a:extLst>
              <a:ext uri="{FF2B5EF4-FFF2-40B4-BE49-F238E27FC236}">
                <a16:creationId xmlns:a16="http://schemas.microsoft.com/office/drawing/2014/main" id="{62D435A7-FC4F-422E-85CE-789289A13B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63672-F954-4C08-BF1E-535654DFE64C}"/>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127755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4474-ACE7-4F08-8DAE-28FD50CC0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7459C-CB5F-46EF-89B2-87CF65F92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9AC21C-5423-4611-AF07-3E68A0EB5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8AA65-5035-46EC-B766-325FC31EDE39}"/>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6" name="Footer Placeholder 5">
            <a:extLst>
              <a:ext uri="{FF2B5EF4-FFF2-40B4-BE49-F238E27FC236}">
                <a16:creationId xmlns:a16="http://schemas.microsoft.com/office/drawing/2014/main" id="{5BBF13E9-B3FD-4078-9019-9E52E308D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D3936E-0C09-44B9-9503-1472D5ACF8EF}"/>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2915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4ACE-75EA-4D8B-A8E6-7CE44C6A4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5C123F-2308-4DD5-BE55-869A9F8122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595CF3-A2C0-4641-B0F6-216AD4ED3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35E7F-9C15-4609-99BE-78EDF4B60FEF}"/>
              </a:ext>
            </a:extLst>
          </p:cNvPr>
          <p:cNvSpPr>
            <a:spLocks noGrp="1"/>
          </p:cNvSpPr>
          <p:nvPr>
            <p:ph type="dt" sz="half" idx="10"/>
          </p:nvPr>
        </p:nvSpPr>
        <p:spPr/>
        <p:txBody>
          <a:bodyPr/>
          <a:lstStyle/>
          <a:p>
            <a:fld id="{1FC1256B-469F-4540-BB7A-FC62336250EC}" type="datetimeFigureOut">
              <a:rPr lang="en-US" smtClean="0"/>
              <a:t>11/16/2019</a:t>
            </a:fld>
            <a:endParaRPr lang="en-US"/>
          </a:p>
        </p:txBody>
      </p:sp>
      <p:sp>
        <p:nvSpPr>
          <p:cNvPr id="6" name="Footer Placeholder 5">
            <a:extLst>
              <a:ext uri="{FF2B5EF4-FFF2-40B4-BE49-F238E27FC236}">
                <a16:creationId xmlns:a16="http://schemas.microsoft.com/office/drawing/2014/main" id="{22D1DE9F-CB5C-4827-B672-2C8C01182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F6D97-0B74-4E9E-BE31-6127831E5806}"/>
              </a:ext>
            </a:extLst>
          </p:cNvPr>
          <p:cNvSpPr>
            <a:spLocks noGrp="1"/>
          </p:cNvSpPr>
          <p:nvPr>
            <p:ph type="sldNum" sz="quarter" idx="12"/>
          </p:nvPr>
        </p:nvSpPr>
        <p:spPr/>
        <p:txBody>
          <a:bodyPr/>
          <a:lstStyle/>
          <a:p>
            <a:fld id="{3D32162D-C461-42D8-BC7F-5DE1D9B4059F}" type="slidenum">
              <a:rPr lang="en-US" smtClean="0"/>
              <a:t>‹#›</a:t>
            </a:fld>
            <a:endParaRPr lang="en-US"/>
          </a:p>
        </p:txBody>
      </p:sp>
    </p:spTree>
    <p:extLst>
      <p:ext uri="{BB962C8B-B14F-4D97-AF65-F5344CB8AC3E}">
        <p14:creationId xmlns:p14="http://schemas.microsoft.com/office/powerpoint/2010/main" val="190569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A5001D-ED18-4ED8-A608-744C010B3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C20D0-347C-4788-8725-8302D2B52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0ABB6-29C2-405E-BB19-D0C2D6296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1256B-469F-4540-BB7A-FC62336250EC}" type="datetimeFigureOut">
              <a:rPr lang="en-US" smtClean="0"/>
              <a:t>11/16/2019</a:t>
            </a:fld>
            <a:endParaRPr lang="en-US"/>
          </a:p>
        </p:txBody>
      </p:sp>
      <p:sp>
        <p:nvSpPr>
          <p:cNvPr id="5" name="Footer Placeholder 4">
            <a:extLst>
              <a:ext uri="{FF2B5EF4-FFF2-40B4-BE49-F238E27FC236}">
                <a16:creationId xmlns:a16="http://schemas.microsoft.com/office/drawing/2014/main" id="{17A5C402-F9DA-478D-B712-EC57EF4DC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3DB749-2B32-4C5C-83E9-119A46220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162D-C461-42D8-BC7F-5DE1D9B4059F}" type="slidenum">
              <a:rPr lang="en-US" smtClean="0"/>
              <a:t>‹#›</a:t>
            </a:fld>
            <a:endParaRPr lang="en-US"/>
          </a:p>
        </p:txBody>
      </p:sp>
    </p:spTree>
    <p:extLst>
      <p:ext uri="{BB962C8B-B14F-4D97-AF65-F5344CB8AC3E}">
        <p14:creationId xmlns:p14="http://schemas.microsoft.com/office/powerpoint/2010/main" val="1964046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tektutorialshub.com/asp-net-core/asp-net-core-kestrel-web-server/"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docs.microsoft.com/en-us/aspnet/core/fundamentals/static-files" TargetMode="External"/><Relationship Id="rId3" Type="http://schemas.openxmlformats.org/officeDocument/2006/relationships/hyperlink" Target="https://docs.microsoft.com/en-us/aspnet/core/security/cors" TargetMode="External"/><Relationship Id="rId7" Type="http://schemas.openxmlformats.org/officeDocument/2006/relationships/hyperlink" Target="https://docs.microsoft.com/en-us/aspnet/core/fundamentals/app-state" TargetMode="External"/><Relationship Id="rId2" Type="http://schemas.openxmlformats.org/officeDocument/2006/relationships/hyperlink" Target="https://docs.microsoft.com/en-us/aspnet/core/security/authentication/identity" TargetMode="External"/><Relationship Id="rId1" Type="http://schemas.openxmlformats.org/officeDocument/2006/relationships/slideLayout" Target="../slideLayouts/slideLayout2.xml"/><Relationship Id="rId6" Type="http://schemas.openxmlformats.org/officeDocument/2006/relationships/hyperlink" Target="https://docs.microsoft.com/en-us/aspnet/core/fundamentals/routing" TargetMode="External"/><Relationship Id="rId5" Type="http://schemas.openxmlformats.org/officeDocument/2006/relationships/hyperlink" Target="https://docs.microsoft.com/en-us/aspnet/core/performance/response-compression" TargetMode="External"/><Relationship Id="rId10" Type="http://schemas.openxmlformats.org/officeDocument/2006/relationships/image" Target="../media/image3.jpg"/><Relationship Id="rId4" Type="http://schemas.openxmlformats.org/officeDocument/2006/relationships/hyperlink" Target="https://docs.microsoft.com/en-us/aspnet/core/performance/caching/middleware" TargetMode="External"/><Relationship Id="rId9" Type="http://schemas.openxmlformats.org/officeDocument/2006/relationships/hyperlink" Target="https://docs.microsoft.com/en-us/aspnet/core/fundamentals/url-rewriting"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3264" y="481"/>
            <a:ext cx="7238492" cy="6857519"/>
          </a:xfrm>
          <a:prstGeom prst="rect">
            <a:avLst/>
          </a:prstGeom>
          <a:blipFill>
            <a:blip r:embed="rId2" cstate="print"/>
            <a:stretch>
              <a:fillRect/>
            </a:stretch>
          </a:blipFill>
        </p:spPr>
        <p:txBody>
          <a:bodyPr wrap="square" lIns="0" tIns="0" rIns="0" bIns="0" rtlCol="0"/>
          <a:lstStyle/>
          <a:p>
            <a:endParaRPr sz="1092" dirty="0"/>
          </a:p>
        </p:txBody>
      </p:sp>
      <p:sp>
        <p:nvSpPr>
          <p:cNvPr id="4" name="object 4"/>
          <p:cNvSpPr txBox="1"/>
          <p:nvPr/>
        </p:nvSpPr>
        <p:spPr>
          <a:xfrm>
            <a:off x="7034382" y="3782982"/>
            <a:ext cx="4654035" cy="576818"/>
          </a:xfrm>
          <a:prstGeom prst="rect">
            <a:avLst/>
          </a:prstGeom>
        </p:spPr>
        <p:txBody>
          <a:bodyPr vert="horz" wrap="square" lIns="0" tIns="83559" rIns="0" bIns="0" rtlCol="0">
            <a:spAutoFit/>
          </a:bodyPr>
          <a:lstStyle/>
          <a:p>
            <a:pPr marL="7701">
              <a:spcBef>
                <a:spcPts val="658"/>
              </a:spcBef>
            </a:pPr>
            <a:r>
              <a:rPr lang="en-US" sz="3200" b="1" dirty="0">
                <a:solidFill>
                  <a:schemeClr val="bg2"/>
                </a:solidFill>
              </a:rPr>
              <a:t>By Jafar </a:t>
            </a:r>
            <a:r>
              <a:rPr lang="en-US" sz="3200" b="1" dirty="0" err="1">
                <a:solidFill>
                  <a:schemeClr val="bg2"/>
                </a:solidFill>
              </a:rPr>
              <a:t>Muzeyin</a:t>
            </a:r>
            <a:endParaRPr lang="en-US" sz="3200" b="1" dirty="0">
              <a:solidFill>
                <a:schemeClr val="bg2"/>
              </a:solidFill>
              <a:latin typeface="Arial"/>
              <a:cs typeface="Arial"/>
            </a:endParaRPr>
          </a:p>
        </p:txBody>
      </p:sp>
      <p:sp>
        <p:nvSpPr>
          <p:cNvPr id="8" name="object 8"/>
          <p:cNvSpPr txBox="1"/>
          <p:nvPr/>
        </p:nvSpPr>
        <p:spPr>
          <a:xfrm>
            <a:off x="6271591" y="1204487"/>
            <a:ext cx="5294245" cy="946149"/>
          </a:xfrm>
          <a:prstGeom prst="rect">
            <a:avLst/>
          </a:prstGeom>
        </p:spPr>
        <p:txBody>
          <a:bodyPr vert="horz" wrap="square" lIns="0" tIns="83559" rIns="0" bIns="0" rtlCol="0">
            <a:spAutoFit/>
          </a:bodyPr>
          <a:lstStyle/>
          <a:p>
            <a:r>
              <a:rPr lang="en-US" sz="2800" b="1" spc="-5" dirty="0">
                <a:solidFill>
                  <a:schemeClr val="bg1"/>
                </a:solidFill>
                <a:cs typeface="Arial"/>
              </a:rPr>
              <a:t>ASP.NET CORE AND ASP.NET CORE MVC</a:t>
            </a:r>
            <a:endParaRPr lang="en-US" sz="2800" b="1" dirty="0">
              <a:solidFill>
                <a:schemeClr val="bg1"/>
              </a:solidFill>
            </a:endParaRPr>
          </a:p>
        </p:txBody>
      </p:sp>
      <p:pic>
        <p:nvPicPr>
          <p:cNvPr id="6" name="Picture 5">
            <a:extLst>
              <a:ext uri="{FF2B5EF4-FFF2-40B4-BE49-F238E27FC236}">
                <a16:creationId xmlns:a16="http://schemas.microsoft.com/office/drawing/2014/main" id="{1A187275-9929-479D-BFAB-B13FC8973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20" y="43115"/>
            <a:ext cx="6325483" cy="1676634"/>
          </a:xfrm>
          <a:prstGeom prst="rect">
            <a:avLst/>
          </a:prstGeom>
        </p:spPr>
      </p:pic>
    </p:spTree>
    <p:extLst>
      <p:ext uri="{BB962C8B-B14F-4D97-AF65-F5344CB8AC3E}">
        <p14:creationId xmlns:p14="http://schemas.microsoft.com/office/powerpoint/2010/main" val="253586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7FE92-B984-46DE-A9F9-57A17901AB74}"/>
              </a:ext>
            </a:extLst>
          </p:cNvPr>
          <p:cNvSpPr>
            <a:spLocks noGrp="1"/>
          </p:cNvSpPr>
          <p:nvPr>
            <p:ph idx="1"/>
          </p:nvPr>
        </p:nvSpPr>
        <p:spPr/>
        <p:txBody>
          <a:bodyPr/>
          <a:lstStyle/>
          <a:p>
            <a:r>
              <a:rPr lang="en-US" dirty="0"/>
              <a:t>Use dotnet run to start the application</a:t>
            </a:r>
          </a:p>
        </p:txBody>
      </p:sp>
      <p:sp>
        <p:nvSpPr>
          <p:cNvPr id="4" name="object 2">
            <a:extLst>
              <a:ext uri="{FF2B5EF4-FFF2-40B4-BE49-F238E27FC236}">
                <a16:creationId xmlns:a16="http://schemas.microsoft.com/office/drawing/2014/main" id="{B4E7EE73-AA67-4A19-918B-B15FDBB7FAEC}"/>
              </a:ext>
            </a:extLst>
          </p:cNvPr>
          <p:cNvSpPr/>
          <p:nvPr/>
        </p:nvSpPr>
        <p:spPr>
          <a:xfrm>
            <a:off x="856" y="0"/>
            <a:ext cx="12191144" cy="825442"/>
          </a:xfrm>
          <a:prstGeom prst="rect">
            <a:avLst/>
          </a:prstGeom>
          <a:blipFill>
            <a:blip r:embed="rId2" cstate="print"/>
            <a:stretch>
              <a:fillRect/>
            </a:stretch>
          </a:blipFill>
        </p:spPr>
        <p:txBody>
          <a:bodyPr wrap="square" lIns="0" tIns="0" rIns="0" bIns="0" rtlCol="0"/>
          <a:lstStyle/>
          <a:p>
            <a:endParaRPr sz="1092"/>
          </a:p>
        </p:txBody>
      </p:sp>
      <p:sp>
        <p:nvSpPr>
          <p:cNvPr id="6" name="Title 1">
            <a:extLst>
              <a:ext uri="{FF2B5EF4-FFF2-40B4-BE49-F238E27FC236}">
                <a16:creationId xmlns:a16="http://schemas.microsoft.com/office/drawing/2014/main" id="{60709D6A-ED4A-437E-AD1D-2F7D77E8C28A}"/>
              </a:ext>
            </a:extLst>
          </p:cNvPr>
          <p:cNvSpPr txBox="1">
            <a:spLocks/>
          </p:cNvSpPr>
          <p:nvPr/>
        </p:nvSpPr>
        <p:spPr>
          <a:xfrm>
            <a:off x="0" y="-29"/>
            <a:ext cx="12191144" cy="825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Running the Application with dotnet run</a:t>
            </a:r>
            <a:endParaRPr lang="en-US" dirty="0">
              <a:solidFill>
                <a:schemeClr val="bg1"/>
              </a:solidFill>
            </a:endParaRPr>
          </a:p>
        </p:txBody>
      </p:sp>
    </p:spTree>
    <p:extLst>
      <p:ext uri="{BB962C8B-B14F-4D97-AF65-F5344CB8AC3E}">
        <p14:creationId xmlns:p14="http://schemas.microsoft.com/office/powerpoint/2010/main" val="260451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398" y="2394175"/>
            <a:ext cx="11792602" cy="1359807"/>
          </a:xfrm>
          <a:prstGeom prst="rect">
            <a:avLst/>
          </a:prstGeom>
        </p:spPr>
        <p:txBody>
          <a:bodyPr vert="horz" wrap="square" lIns="0" tIns="127456" rIns="0" bIns="0" rtlCol="0">
            <a:spAutoFit/>
          </a:bodyPr>
          <a:lstStyle/>
          <a:p>
            <a:pPr marL="8086" algn="ctr">
              <a:spcBef>
                <a:spcPts val="1004"/>
              </a:spcBef>
            </a:pPr>
            <a:r>
              <a:rPr lang="en-US" sz="8000" dirty="0">
                <a:latin typeface="Arrus-Black" panose="02020500000000000000" pitchFamily="18" charset="0"/>
                <a:cs typeface="Arial"/>
              </a:rPr>
              <a:t>Web app Start</a:t>
            </a:r>
            <a:endParaRPr sz="8000" dirty="0">
              <a:latin typeface="Arial"/>
              <a:cs typeface="Arial"/>
            </a:endParaRPr>
          </a:p>
        </p:txBody>
      </p:sp>
    </p:spTree>
    <p:extLst>
      <p:ext uri="{BB962C8B-B14F-4D97-AF65-F5344CB8AC3E}">
        <p14:creationId xmlns:p14="http://schemas.microsoft.com/office/powerpoint/2010/main" val="169521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8" y="0"/>
            <a:ext cx="12191144" cy="825442"/>
          </a:xfrm>
          <a:prstGeom prst="rect">
            <a:avLst/>
          </a:prstGeom>
          <a:blipFill>
            <a:blip r:embed="rId2" cstate="print"/>
            <a:stretch>
              <a:fillRect/>
            </a:stretch>
          </a:blipFill>
        </p:spPr>
        <p:txBody>
          <a:bodyPr wrap="square" lIns="0" tIns="0" rIns="0" bIns="0" rtlCol="0"/>
          <a:lstStyle/>
          <a:p>
            <a:endParaRPr sz="1092"/>
          </a:p>
        </p:txBody>
      </p:sp>
      <p:sp>
        <p:nvSpPr>
          <p:cNvPr id="3" name="object 3"/>
          <p:cNvSpPr txBox="1">
            <a:spLocks noGrp="1"/>
          </p:cNvSpPr>
          <p:nvPr>
            <p:ph type="title"/>
          </p:nvPr>
        </p:nvSpPr>
        <p:spPr>
          <a:xfrm>
            <a:off x="367350" y="159130"/>
            <a:ext cx="9691050" cy="469373"/>
          </a:xfrm>
          <a:prstGeom prst="rect">
            <a:avLst/>
          </a:prstGeom>
        </p:spPr>
        <p:txBody>
          <a:bodyPr vert="horz" wrap="square" lIns="0" tIns="7316" rIns="0" bIns="0" rtlCol="0" anchor="ctr">
            <a:spAutoFit/>
          </a:bodyPr>
          <a:lstStyle/>
          <a:p>
            <a:pPr marL="7701">
              <a:lnSpc>
                <a:spcPct val="100000"/>
              </a:lnSpc>
              <a:spcBef>
                <a:spcPts val="58"/>
              </a:spcBef>
            </a:pPr>
            <a:r>
              <a:rPr lang="en-US" sz="3002" dirty="0">
                <a:solidFill>
                  <a:schemeClr val="accent3">
                    <a:lumMod val="20000"/>
                    <a:lumOff val="80000"/>
                  </a:schemeClr>
                </a:solidFill>
                <a:latin typeface="Arial"/>
                <a:cs typeface="Arial"/>
              </a:rPr>
              <a:t>Steps to create web application in asp.net core</a:t>
            </a:r>
            <a:endParaRPr sz="3002" dirty="0">
              <a:solidFill>
                <a:schemeClr val="accent3">
                  <a:lumMod val="20000"/>
                  <a:lumOff val="80000"/>
                </a:schemeClr>
              </a:solidFill>
              <a:latin typeface="Arial"/>
              <a:cs typeface="Arial"/>
            </a:endParaRPr>
          </a:p>
        </p:txBody>
      </p:sp>
      <p:sp>
        <p:nvSpPr>
          <p:cNvPr id="22" name="object 12">
            <a:extLst>
              <a:ext uri="{FF2B5EF4-FFF2-40B4-BE49-F238E27FC236}">
                <a16:creationId xmlns:a16="http://schemas.microsoft.com/office/drawing/2014/main" id="{739E4858-7F74-4FB8-A4B7-C16A408567B6}"/>
              </a:ext>
            </a:extLst>
          </p:cNvPr>
          <p:cNvSpPr txBox="1"/>
          <p:nvPr/>
        </p:nvSpPr>
        <p:spPr>
          <a:xfrm>
            <a:off x="934903" y="1130045"/>
            <a:ext cx="8555944" cy="5217920"/>
          </a:xfrm>
          <a:prstGeom prst="rect">
            <a:avLst/>
          </a:prstGeom>
        </p:spPr>
        <p:txBody>
          <a:bodyPr vert="horz" wrap="square" lIns="0" tIns="7701" rIns="0" bIns="0" rtlCol="0">
            <a:spAutoFit/>
          </a:bodyPr>
          <a:lstStyle/>
          <a:p>
            <a:pPr marL="274166" marR="192532" indent="-266849">
              <a:lnSpc>
                <a:spcPct val="131000"/>
              </a:lnSpc>
              <a:spcBef>
                <a:spcPts val="61"/>
              </a:spcBef>
              <a:tabLst>
                <a:tab pos="274166" algn="l"/>
              </a:tabLst>
            </a:pPr>
            <a:r>
              <a:rPr lang="en-US" sz="2000" b="1" dirty="0">
                <a:latin typeface="Calibri (Body)"/>
              </a:rPr>
              <a:t>Step 1 :</a:t>
            </a:r>
            <a:r>
              <a:rPr lang="en-US" sz="2000" dirty="0">
                <a:latin typeface="Calibri (Body)"/>
              </a:rPr>
              <a:t> To create a new asp.net core project in Visual Studio 2017</a:t>
            </a:r>
          </a:p>
          <a:p>
            <a:pPr marL="274166" marR="192532" indent="-266849">
              <a:lnSpc>
                <a:spcPct val="131000"/>
              </a:lnSpc>
              <a:spcBef>
                <a:spcPts val="61"/>
              </a:spcBef>
              <a:tabLst>
                <a:tab pos="274166" algn="l"/>
              </a:tabLst>
            </a:pPr>
            <a:r>
              <a:rPr lang="en-US" sz="2000" b="1" dirty="0">
                <a:latin typeface="Calibri (Body)"/>
              </a:rPr>
              <a:t>Step 2 :</a:t>
            </a:r>
            <a:r>
              <a:rPr lang="en-US" sz="2000" dirty="0">
                <a:latin typeface="Calibri (Body)"/>
              </a:rPr>
              <a:t> In Visual Studio click on </a:t>
            </a:r>
            <a:r>
              <a:rPr lang="en-US" sz="2000" b="1" dirty="0">
                <a:latin typeface="Calibri (Body)"/>
              </a:rPr>
              <a:t>File - New - Project.</a:t>
            </a:r>
            <a:endParaRPr lang="en-US" sz="2000" dirty="0">
              <a:latin typeface="Calibri (Body)"/>
            </a:endParaRPr>
          </a:p>
          <a:p>
            <a:pPr marL="274166" marR="192532" indent="-266849">
              <a:lnSpc>
                <a:spcPct val="131000"/>
              </a:lnSpc>
              <a:spcBef>
                <a:spcPts val="61"/>
              </a:spcBef>
              <a:tabLst>
                <a:tab pos="274166" algn="l"/>
              </a:tabLst>
            </a:pPr>
            <a:r>
              <a:rPr lang="en-US" sz="2000" b="1" dirty="0">
                <a:latin typeface="Calibri (Body)"/>
              </a:rPr>
              <a:t>Step 3 :</a:t>
            </a:r>
            <a:r>
              <a:rPr lang="en-US" sz="2000" dirty="0">
                <a:latin typeface="Calibri (Body)"/>
              </a:rPr>
              <a:t> In the </a:t>
            </a:r>
            <a:r>
              <a:rPr lang="en-US" sz="2000" b="1" dirty="0">
                <a:latin typeface="Calibri (Body)"/>
              </a:rPr>
              <a:t>"New Project" </a:t>
            </a:r>
            <a:r>
              <a:rPr lang="en-US" sz="2000" dirty="0">
                <a:latin typeface="Calibri (Body)"/>
              </a:rPr>
              <a:t>dialog, expand </a:t>
            </a:r>
            <a:r>
              <a:rPr lang="en-US" sz="2000" b="1" dirty="0">
                <a:latin typeface="Calibri (Body)"/>
              </a:rPr>
              <a:t>"Installed"</a:t>
            </a:r>
            <a:r>
              <a:rPr lang="en-US" sz="2000" dirty="0">
                <a:latin typeface="Calibri (Body)"/>
              </a:rPr>
              <a:t>. Then expand </a:t>
            </a:r>
            <a:r>
              <a:rPr lang="en-US" sz="2000" b="1" dirty="0">
                <a:latin typeface="Calibri (Body)"/>
              </a:rPr>
              <a:t>"Visual C#" and </a:t>
            </a:r>
            <a:r>
              <a:rPr lang="en-US" sz="2000" dirty="0">
                <a:latin typeface="Calibri (Body)"/>
              </a:rPr>
              <a:t>select </a:t>
            </a:r>
            <a:r>
              <a:rPr lang="en-US" sz="2000" b="1" dirty="0">
                <a:latin typeface="Calibri (Body)"/>
              </a:rPr>
              <a:t>.NET Core</a:t>
            </a:r>
          </a:p>
          <a:p>
            <a:pPr marL="274166" marR="192532" indent="-266849">
              <a:lnSpc>
                <a:spcPct val="131000"/>
              </a:lnSpc>
              <a:spcBef>
                <a:spcPts val="61"/>
              </a:spcBef>
              <a:tabLst>
                <a:tab pos="274166" algn="l"/>
              </a:tabLst>
            </a:pPr>
            <a:r>
              <a:rPr lang="en-US" sz="2000" b="1" dirty="0">
                <a:latin typeface="Calibri (Body)"/>
              </a:rPr>
              <a:t>Step 4 : </a:t>
            </a:r>
            <a:r>
              <a:rPr lang="en-US" sz="2000" dirty="0">
                <a:latin typeface="Calibri (Body)"/>
              </a:rPr>
              <a:t>In the middle pane, you will find all the installed project templates. For example, you will find templates for creating .NET Console Application, Class Library, Unit Testing Projects (with </a:t>
            </a:r>
            <a:r>
              <a:rPr lang="en-US" sz="2000" dirty="0" err="1">
                <a:latin typeface="Calibri (Body)"/>
              </a:rPr>
              <a:t>MSTest</a:t>
            </a:r>
            <a:r>
              <a:rPr lang="en-US" sz="2000" dirty="0">
                <a:latin typeface="Calibri (Body)"/>
              </a:rPr>
              <a:t>, </a:t>
            </a:r>
            <a:r>
              <a:rPr lang="en-US" sz="2000" dirty="0" err="1">
                <a:latin typeface="Calibri (Body)"/>
              </a:rPr>
              <a:t>NUnit</a:t>
            </a:r>
            <a:r>
              <a:rPr lang="en-US" sz="2000" dirty="0">
                <a:latin typeface="Calibri (Body)"/>
              </a:rPr>
              <a:t> or </a:t>
            </a:r>
            <a:r>
              <a:rPr lang="en-US" sz="2000" dirty="0" err="1">
                <a:latin typeface="Calibri (Body)"/>
              </a:rPr>
              <a:t>xUnit</a:t>
            </a:r>
            <a:endParaRPr lang="en-US" sz="2000" b="1" dirty="0">
              <a:latin typeface="Calibri (Body)"/>
            </a:endParaRPr>
          </a:p>
          <a:p>
            <a:pPr marL="274166" marR="192532" indent="-266849">
              <a:lnSpc>
                <a:spcPct val="131000"/>
              </a:lnSpc>
              <a:spcBef>
                <a:spcPts val="61"/>
              </a:spcBef>
              <a:tabLst>
                <a:tab pos="274166" algn="l"/>
              </a:tabLst>
            </a:pPr>
            <a:endParaRPr lang="en-US" sz="2000" b="1" dirty="0">
              <a:latin typeface="+mj-lt"/>
            </a:endParaRPr>
          </a:p>
          <a:p>
            <a:pPr marL="274166" marR="192532" indent="-266849">
              <a:lnSpc>
                <a:spcPct val="131000"/>
              </a:lnSpc>
              <a:spcBef>
                <a:spcPts val="61"/>
              </a:spcBef>
              <a:tabLst>
                <a:tab pos="274166" algn="l"/>
              </a:tabLst>
            </a:pPr>
            <a:br>
              <a:rPr lang="en-US" sz="2000" dirty="0">
                <a:latin typeface="+mj-lt"/>
              </a:rPr>
            </a:br>
            <a:br>
              <a:rPr lang="en-US" sz="2000" dirty="0">
                <a:latin typeface="+mj-lt"/>
              </a:rPr>
            </a:br>
            <a:br>
              <a:rPr lang="en-US" sz="2000" dirty="0">
                <a:latin typeface="+mj-lt"/>
              </a:rPr>
            </a:br>
            <a:endParaRPr sz="2000" dirty="0">
              <a:latin typeface="+mj-lt"/>
              <a:cs typeface="Arial"/>
            </a:endParaRPr>
          </a:p>
          <a:p>
            <a:pPr>
              <a:spcBef>
                <a:spcPts val="12"/>
              </a:spcBef>
            </a:pPr>
            <a:endParaRPr sz="2000" dirty="0">
              <a:latin typeface="+mj-lt"/>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Vertic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arn(inVertical)">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barn(inVertical)">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barn(inVertical)">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animEffect transition="in" filter="barn(inVertical)">
                                      <p:cBhvr>
                                        <p:cTn id="27"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 y="-18905"/>
            <a:ext cx="12191144" cy="825442"/>
          </a:xfrm>
          <a:prstGeom prst="rect">
            <a:avLst/>
          </a:prstGeom>
          <a:blipFill>
            <a:blip r:embed="rId2" cstate="print"/>
            <a:stretch>
              <a:fillRect/>
            </a:stretch>
          </a:blipFill>
        </p:spPr>
        <p:txBody>
          <a:bodyPr wrap="square" lIns="0" tIns="0" rIns="0" bIns="0" rtlCol="0"/>
          <a:lstStyle/>
          <a:p>
            <a:endParaRPr sz="1092"/>
          </a:p>
        </p:txBody>
      </p:sp>
      <p:sp>
        <p:nvSpPr>
          <p:cNvPr id="3" name="object 3"/>
          <p:cNvSpPr txBox="1">
            <a:spLocks noGrp="1"/>
          </p:cNvSpPr>
          <p:nvPr>
            <p:ph type="title"/>
          </p:nvPr>
        </p:nvSpPr>
        <p:spPr>
          <a:xfrm>
            <a:off x="367350" y="159130"/>
            <a:ext cx="9691050" cy="469373"/>
          </a:xfrm>
          <a:prstGeom prst="rect">
            <a:avLst/>
          </a:prstGeom>
        </p:spPr>
        <p:txBody>
          <a:bodyPr vert="horz" wrap="square" lIns="0" tIns="7316" rIns="0" bIns="0" rtlCol="0" anchor="ctr">
            <a:spAutoFit/>
          </a:bodyPr>
          <a:lstStyle/>
          <a:p>
            <a:pPr marL="7701">
              <a:lnSpc>
                <a:spcPct val="100000"/>
              </a:lnSpc>
              <a:spcBef>
                <a:spcPts val="58"/>
              </a:spcBef>
            </a:pPr>
            <a:r>
              <a:rPr lang="en-US" sz="3002" dirty="0">
                <a:solidFill>
                  <a:schemeClr val="accent3">
                    <a:lumMod val="20000"/>
                    <a:lumOff val="80000"/>
                  </a:schemeClr>
                </a:solidFill>
                <a:latin typeface="Arial"/>
                <a:cs typeface="Arial"/>
              </a:rPr>
              <a:t>WHAT HAPPENS WHEN WE ACCESS WEB PAGE</a:t>
            </a:r>
            <a:endParaRPr sz="3002" dirty="0">
              <a:solidFill>
                <a:schemeClr val="accent3">
                  <a:lumMod val="20000"/>
                  <a:lumOff val="80000"/>
                </a:schemeClr>
              </a:solidFill>
              <a:latin typeface="Arial"/>
              <a:cs typeface="Arial"/>
            </a:endParaRPr>
          </a:p>
        </p:txBody>
      </p:sp>
      <p:sp>
        <p:nvSpPr>
          <p:cNvPr id="22" name="object 12">
            <a:extLst>
              <a:ext uri="{FF2B5EF4-FFF2-40B4-BE49-F238E27FC236}">
                <a16:creationId xmlns:a16="http://schemas.microsoft.com/office/drawing/2014/main" id="{739E4858-7F74-4FB8-A4B7-C16A408567B6}"/>
              </a:ext>
            </a:extLst>
          </p:cNvPr>
          <p:cNvSpPr txBox="1"/>
          <p:nvPr/>
        </p:nvSpPr>
        <p:spPr>
          <a:xfrm>
            <a:off x="146330" y="823365"/>
            <a:ext cx="6623776" cy="7246681"/>
          </a:xfrm>
          <a:prstGeom prst="rect">
            <a:avLst/>
          </a:prstGeom>
        </p:spPr>
        <p:txBody>
          <a:bodyPr vert="horz" wrap="square" lIns="0" tIns="7701" rIns="0" bIns="0" rtlCol="0">
            <a:spAutoFit/>
          </a:bodyPr>
          <a:lstStyle/>
          <a:p>
            <a:pPr marL="7317" marR="192532">
              <a:lnSpc>
                <a:spcPct val="131000"/>
              </a:lnSpc>
              <a:spcBef>
                <a:spcPts val="61"/>
              </a:spcBef>
              <a:tabLst>
                <a:tab pos="274166" algn="l"/>
              </a:tabLst>
            </a:pPr>
            <a:r>
              <a:rPr lang="en-US" sz="2000" b="1" dirty="0">
                <a:latin typeface="Calibri (Body)"/>
              </a:rPr>
              <a:t>Step 5 : </a:t>
            </a:r>
            <a:r>
              <a:rPr lang="en-US" sz="2000" dirty="0">
                <a:latin typeface="Calibri (Body)"/>
              </a:rPr>
              <a:t>We want to create "ASP.NET Core Web  Application". So, select </a:t>
            </a:r>
            <a:r>
              <a:rPr lang="en-US" sz="2000" b="1" dirty="0">
                <a:latin typeface="Calibri (Body)"/>
              </a:rPr>
              <a:t>"ASP.NET Core Web Application“</a:t>
            </a:r>
          </a:p>
          <a:p>
            <a:pPr marL="7317" marR="192532">
              <a:lnSpc>
                <a:spcPct val="131000"/>
              </a:lnSpc>
              <a:spcBef>
                <a:spcPts val="61"/>
              </a:spcBef>
              <a:tabLst>
                <a:tab pos="274166" algn="l"/>
              </a:tabLst>
            </a:pPr>
            <a:r>
              <a:rPr lang="en-US" sz="2000" b="1" dirty="0">
                <a:latin typeface="Calibri (Body)"/>
              </a:rPr>
              <a:t>Step 6 : </a:t>
            </a:r>
            <a:r>
              <a:rPr lang="en-US" sz="2000" dirty="0">
                <a:latin typeface="Calibri (Body)"/>
              </a:rPr>
              <a:t>In the </a:t>
            </a:r>
            <a:r>
              <a:rPr lang="en-US" sz="2000" b="1" dirty="0">
                <a:latin typeface="Calibri (Body)"/>
              </a:rPr>
              <a:t>"Name"</a:t>
            </a:r>
            <a:r>
              <a:rPr lang="en-US" sz="2000" dirty="0">
                <a:latin typeface="Calibri (Body)"/>
              </a:rPr>
              <a:t> textbox, type a name for your project</a:t>
            </a:r>
          </a:p>
          <a:p>
            <a:pPr marL="7317" marR="192532">
              <a:lnSpc>
                <a:spcPct val="131000"/>
              </a:lnSpc>
              <a:spcBef>
                <a:spcPts val="61"/>
              </a:spcBef>
              <a:tabLst>
                <a:tab pos="274166" algn="l"/>
              </a:tabLst>
            </a:pPr>
            <a:r>
              <a:rPr lang="en-US" sz="2000" b="1" dirty="0">
                <a:latin typeface="Calibri (Body)"/>
              </a:rPr>
              <a:t>Step 7 : </a:t>
            </a:r>
            <a:r>
              <a:rPr lang="en-US" sz="2000" dirty="0">
                <a:latin typeface="Calibri (Body)"/>
              </a:rPr>
              <a:t>Also, specify a location where the project to be created. </a:t>
            </a:r>
          </a:p>
          <a:p>
            <a:pPr marL="7317" marR="192532">
              <a:lnSpc>
                <a:spcPct val="131000"/>
              </a:lnSpc>
              <a:spcBef>
                <a:spcPts val="61"/>
              </a:spcBef>
              <a:tabLst>
                <a:tab pos="274166" algn="l"/>
              </a:tabLst>
            </a:pPr>
            <a:r>
              <a:rPr lang="en-US" sz="2000" b="1" dirty="0">
                <a:latin typeface="Calibri (Body)"/>
              </a:rPr>
              <a:t>Step 8 : </a:t>
            </a:r>
            <a:r>
              <a:rPr lang="en-US" sz="2000" dirty="0">
                <a:latin typeface="Calibri (Body)"/>
              </a:rPr>
              <a:t>Finally click </a:t>
            </a:r>
            <a:r>
              <a:rPr lang="en-US" sz="2000" b="1" dirty="0">
                <a:latin typeface="Calibri (Body)"/>
              </a:rPr>
              <a:t>OK</a:t>
            </a:r>
            <a:r>
              <a:rPr lang="en-US" sz="2000" dirty="0">
                <a:latin typeface="Calibri (Body)"/>
              </a:rPr>
              <a:t>.</a:t>
            </a:r>
            <a:endParaRPr lang="en-US" sz="2000" b="1" dirty="0">
              <a:latin typeface="Calibri (Body)"/>
            </a:endParaRPr>
          </a:p>
          <a:p>
            <a:pPr marL="7317" marR="192532">
              <a:lnSpc>
                <a:spcPct val="131000"/>
              </a:lnSpc>
              <a:spcBef>
                <a:spcPts val="61"/>
              </a:spcBef>
              <a:tabLst>
                <a:tab pos="274166" algn="l"/>
              </a:tabLst>
            </a:pPr>
            <a:r>
              <a:rPr lang="en-US" sz="2000" b="1" dirty="0">
                <a:latin typeface="Calibri (Body)"/>
              </a:rPr>
              <a:t>Step 9 :</a:t>
            </a:r>
            <a:r>
              <a:rPr lang="en-US" sz="2000" dirty="0">
                <a:latin typeface="Calibri (Body)"/>
              </a:rPr>
              <a:t> On the next screen, select </a:t>
            </a:r>
            <a:r>
              <a:rPr lang="en-US" sz="2000" b="1" dirty="0">
                <a:latin typeface="Calibri (Body)"/>
              </a:rPr>
              <a:t>ASP.NET Core</a:t>
            </a:r>
          </a:p>
          <a:p>
            <a:pPr marL="7317" marR="192532">
              <a:lnSpc>
                <a:spcPct val="131000"/>
              </a:lnSpc>
              <a:spcBef>
                <a:spcPts val="61"/>
              </a:spcBef>
              <a:tabLst>
                <a:tab pos="274166" algn="l"/>
              </a:tabLst>
            </a:pPr>
            <a:r>
              <a:rPr lang="en-US" sz="2000" b="1" dirty="0">
                <a:latin typeface="Calibri (Body)"/>
              </a:rPr>
              <a:t>Empty : </a:t>
            </a:r>
            <a:r>
              <a:rPr lang="en-US" sz="2000" dirty="0">
                <a:latin typeface="Calibri (Body)"/>
              </a:rPr>
              <a:t>The "Empty" template as the name implies does not contain any content. This is the template that we will use and set up everything manually from scratch so we clearly understand how the different pieces fit together.</a:t>
            </a:r>
            <a:br>
              <a:rPr lang="en-US" sz="2000" dirty="0">
                <a:latin typeface="Calibri (Body)"/>
              </a:rPr>
            </a:br>
            <a:endParaRPr lang="en-US" sz="2000" b="1" dirty="0">
              <a:latin typeface="Calibri (Body)"/>
            </a:endParaRPr>
          </a:p>
          <a:p>
            <a:pPr marL="274166" marR="192532" indent="-266849">
              <a:lnSpc>
                <a:spcPct val="131000"/>
              </a:lnSpc>
              <a:spcBef>
                <a:spcPts val="61"/>
              </a:spcBef>
              <a:tabLst>
                <a:tab pos="274166" algn="l"/>
              </a:tabLst>
            </a:pPr>
            <a:br>
              <a:rPr lang="en-US" sz="2000" dirty="0">
                <a:latin typeface="Calibri (Body)"/>
              </a:rPr>
            </a:br>
            <a:br>
              <a:rPr lang="en-US" sz="2000" dirty="0">
                <a:latin typeface="Calibri (Body)"/>
              </a:rPr>
            </a:br>
            <a:br>
              <a:rPr lang="en-US" sz="2000" dirty="0">
                <a:latin typeface="Calibri (Body)"/>
              </a:rPr>
            </a:br>
            <a:br>
              <a:rPr lang="en-US" sz="2000" dirty="0">
                <a:latin typeface="Calibri (Body)"/>
              </a:rPr>
            </a:br>
            <a:endParaRPr sz="2000" dirty="0">
              <a:latin typeface="Calibri (Body)"/>
              <a:cs typeface="Arial"/>
            </a:endParaRPr>
          </a:p>
          <a:p>
            <a:pPr>
              <a:spcBef>
                <a:spcPts val="12"/>
              </a:spcBef>
            </a:pPr>
            <a:endParaRPr sz="2000" dirty="0">
              <a:latin typeface="Calibri (Body)"/>
              <a:cs typeface="Times New Roman"/>
            </a:endParaRPr>
          </a:p>
        </p:txBody>
      </p:sp>
      <p:pic>
        <p:nvPicPr>
          <p:cNvPr id="6" name="Picture 5" descr="create asp.net core project in visual studio 2017">
            <a:extLst>
              <a:ext uri="{FF2B5EF4-FFF2-40B4-BE49-F238E27FC236}">
                <a16:creationId xmlns:a16="http://schemas.microsoft.com/office/drawing/2014/main" id="{FAF69210-B0BB-474E-9E70-CA6D5C976C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72812" y="1333609"/>
            <a:ext cx="4229100" cy="4048125"/>
          </a:xfrm>
          <a:prstGeom prst="rect">
            <a:avLst/>
          </a:prstGeom>
          <a:noFill/>
          <a:ln>
            <a:noFill/>
          </a:ln>
        </p:spPr>
      </p:pic>
    </p:spTree>
    <p:extLst>
      <p:ext uri="{BB962C8B-B14F-4D97-AF65-F5344CB8AC3E}">
        <p14:creationId xmlns:p14="http://schemas.microsoft.com/office/powerpoint/2010/main" val="406559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xEl>
                                              <p:pRg st="6" end="6"/>
                                            </p:txEl>
                                          </p:spTgt>
                                        </p:tgtEl>
                                        <p:attrNameLst>
                                          <p:attrName>style.visibility</p:attrName>
                                        </p:attrNameLst>
                                      </p:cBhvr>
                                      <p:to>
                                        <p:strVal val="visible"/>
                                      </p:to>
                                    </p:set>
                                    <p:animEffect transition="in" filter="barn(inVertical)">
                                      <p:cBhvr>
                                        <p:cTn id="7"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398" y="2394175"/>
            <a:ext cx="11792602" cy="2590913"/>
          </a:xfrm>
          <a:prstGeom prst="rect">
            <a:avLst/>
          </a:prstGeom>
        </p:spPr>
        <p:txBody>
          <a:bodyPr vert="horz" wrap="square" lIns="0" tIns="127456" rIns="0" bIns="0" rtlCol="0">
            <a:spAutoFit/>
          </a:bodyPr>
          <a:lstStyle/>
          <a:p>
            <a:pPr marL="8086" algn="ctr">
              <a:spcBef>
                <a:spcPts val="1004"/>
              </a:spcBef>
            </a:pPr>
            <a:r>
              <a:rPr lang="fr-FR" sz="8000" dirty="0">
                <a:latin typeface="Arrus-Black" panose="02020500000000000000" pitchFamily="18" charset="0"/>
                <a:ea typeface="Arrus-Black" panose="02020500000000000000" pitchFamily="18" charset="0"/>
                <a:cs typeface="Arrus-Black" panose="02020500000000000000" pitchFamily="18" charset="0"/>
              </a:rPr>
              <a:t>ASP.NET </a:t>
            </a:r>
            <a:r>
              <a:rPr lang="fr-FR" sz="8000" dirty="0" err="1">
                <a:latin typeface="Arrus-Black" panose="02020500000000000000" pitchFamily="18" charset="0"/>
                <a:ea typeface="Arrus-Black" panose="02020500000000000000" pitchFamily="18" charset="0"/>
                <a:cs typeface="Arrus-Black" panose="02020500000000000000" pitchFamily="18" charset="0"/>
              </a:rPr>
              <a:t>Core</a:t>
            </a:r>
            <a:r>
              <a:rPr lang="fr-FR" sz="8000" dirty="0">
                <a:latin typeface="Arrus-Black" panose="02020500000000000000" pitchFamily="18" charset="0"/>
                <a:ea typeface="Arrus-Black" panose="02020500000000000000" pitchFamily="18" charset="0"/>
                <a:cs typeface="Arrus-Black" panose="02020500000000000000" pitchFamily="18" charset="0"/>
              </a:rPr>
              <a:t> Solution Structure</a:t>
            </a:r>
            <a:endParaRPr sz="8000" dirty="0">
              <a:latin typeface="Arial"/>
              <a:cs typeface="Arial"/>
            </a:endParaRPr>
          </a:p>
        </p:txBody>
      </p:sp>
    </p:spTree>
    <p:extLst>
      <p:ext uri="{BB962C8B-B14F-4D97-AF65-F5344CB8AC3E}">
        <p14:creationId xmlns:p14="http://schemas.microsoft.com/office/powerpoint/2010/main" val="365083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8905"/>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3" name="object 3"/>
          <p:cNvSpPr txBox="1">
            <a:spLocks noGrp="1"/>
          </p:cNvSpPr>
          <p:nvPr>
            <p:ph type="title"/>
          </p:nvPr>
        </p:nvSpPr>
        <p:spPr>
          <a:xfrm>
            <a:off x="367348" y="85424"/>
            <a:ext cx="8028507" cy="616785"/>
          </a:xfrm>
          <a:prstGeom prst="rect">
            <a:avLst/>
          </a:prstGeom>
        </p:spPr>
        <p:txBody>
          <a:bodyPr vert="horz" wrap="square" lIns="0" tIns="7316" rIns="0" bIns="0" rtlCol="0" anchor="ctr">
            <a:spAutoFit/>
          </a:bodyPr>
          <a:lstStyle/>
          <a:p>
            <a:r>
              <a:rPr lang="en-US" dirty="0">
                <a:solidFill>
                  <a:schemeClr val="bg1"/>
                </a:solidFill>
              </a:rPr>
              <a:t>New Project Solution Structure</a:t>
            </a:r>
          </a:p>
        </p:txBody>
      </p:sp>
      <p:sp>
        <p:nvSpPr>
          <p:cNvPr id="12" name="object 12"/>
          <p:cNvSpPr txBox="1"/>
          <p:nvPr/>
        </p:nvSpPr>
        <p:spPr>
          <a:xfrm>
            <a:off x="0" y="910866"/>
            <a:ext cx="6096000" cy="4617756"/>
          </a:xfrm>
          <a:prstGeom prst="rect">
            <a:avLst/>
          </a:prstGeom>
        </p:spPr>
        <p:txBody>
          <a:bodyPr vert="horz" wrap="square" lIns="0" tIns="7701" rIns="0" bIns="0" rtlCol="0">
            <a:spAutoFit/>
          </a:bodyPr>
          <a:lstStyle/>
          <a:p>
            <a:pPr marL="350217" marR="192532" indent="-342900">
              <a:lnSpc>
                <a:spcPct val="131000"/>
              </a:lnSpc>
              <a:spcBef>
                <a:spcPts val="61"/>
              </a:spcBef>
              <a:buFont typeface="Arial" panose="020B0604020202020204" pitchFamily="34" charset="0"/>
              <a:buChar char="•"/>
              <a:tabLst>
                <a:tab pos="274166" algn="l"/>
              </a:tabLst>
            </a:pPr>
            <a:r>
              <a:rPr lang="en-US" sz="2000" b="1" dirty="0">
                <a:latin typeface="Calibri (Body)"/>
              </a:rPr>
              <a:t>TargetFramework : </a:t>
            </a:r>
            <a:r>
              <a:rPr lang="en-US" sz="2000" dirty="0">
                <a:latin typeface="Calibri (Body)"/>
              </a:rPr>
              <a:t>Specifies the target framework for the application </a:t>
            </a:r>
          </a:p>
          <a:p>
            <a:pPr marL="350217" marR="192532" indent="-342900">
              <a:lnSpc>
                <a:spcPct val="131000"/>
              </a:lnSpc>
              <a:spcBef>
                <a:spcPts val="61"/>
              </a:spcBef>
              <a:buFont typeface="Arial" panose="020B0604020202020204" pitchFamily="34" charset="0"/>
              <a:buChar char="•"/>
              <a:tabLst>
                <a:tab pos="274166" algn="l"/>
              </a:tabLst>
            </a:pPr>
            <a:r>
              <a:rPr lang="en-US" sz="2000" b="1" dirty="0">
                <a:latin typeface="Calibri (Body)"/>
              </a:rPr>
              <a:t>PackageReference </a:t>
            </a:r>
            <a:r>
              <a:rPr lang="en-US" sz="2000" dirty="0">
                <a:latin typeface="Calibri (Body)"/>
              </a:rPr>
              <a:t>used to include a reference to all the NuGet packages that are installed for the</a:t>
            </a:r>
          </a:p>
          <a:p>
            <a:pPr marL="274166" marR="192532" indent="-266849">
              <a:lnSpc>
                <a:spcPct val="131000"/>
              </a:lnSpc>
              <a:spcBef>
                <a:spcPts val="61"/>
              </a:spcBef>
              <a:tabLst>
                <a:tab pos="274166" algn="l"/>
              </a:tabLst>
            </a:pPr>
            <a:r>
              <a:rPr lang="en-US" sz="2000" dirty="0">
                <a:latin typeface="Calibri (Body)"/>
              </a:rPr>
              <a:t>      application</a:t>
            </a:r>
          </a:p>
          <a:p>
            <a:pPr marL="350217" marR="192532" indent="-342900">
              <a:lnSpc>
                <a:spcPct val="131000"/>
              </a:lnSpc>
              <a:spcBef>
                <a:spcPts val="61"/>
              </a:spcBef>
              <a:buFont typeface="Arial" panose="020B0604020202020204" pitchFamily="34" charset="0"/>
              <a:buChar char="•"/>
              <a:tabLst>
                <a:tab pos="274166" algn="l"/>
              </a:tabLst>
            </a:pPr>
            <a:r>
              <a:rPr lang="en-US" sz="2000" dirty="0">
                <a:latin typeface="Calibri (Body)"/>
              </a:rPr>
              <a:t>The current two packages available in this project</a:t>
            </a:r>
          </a:p>
          <a:p>
            <a:pPr lvl="3"/>
            <a:r>
              <a:rPr lang="en-US" sz="2000" dirty="0">
                <a:latin typeface="Calibri (Body)"/>
              </a:rPr>
              <a:t>Microsoft.AspNetCore.App</a:t>
            </a:r>
          </a:p>
          <a:p>
            <a:pPr lvl="3"/>
            <a:r>
              <a:rPr lang="en-US" sz="2000" dirty="0">
                <a:latin typeface="Calibri (Body)"/>
              </a:rPr>
              <a:t>Microsoft.AspNetCore.Razor.Design</a:t>
            </a:r>
          </a:p>
          <a:p>
            <a:pPr marL="350217" marR="192532" indent="-342900">
              <a:lnSpc>
                <a:spcPct val="131000"/>
              </a:lnSpc>
              <a:spcBef>
                <a:spcPts val="61"/>
              </a:spcBef>
              <a:buFont typeface="Arial" panose="020B0604020202020204" pitchFamily="34" charset="0"/>
              <a:buChar char="•"/>
              <a:tabLst>
                <a:tab pos="274166" algn="l"/>
              </a:tabLst>
            </a:pPr>
            <a:r>
              <a:rPr lang="en-US" sz="2000" b="1" dirty="0">
                <a:latin typeface="Calibri (Body)"/>
              </a:rPr>
              <a:t>Folder  </a:t>
            </a:r>
            <a:r>
              <a:rPr lang="en-US" sz="2000" spc="-736" baseline="2583" dirty="0">
                <a:solidFill>
                  <a:srgbClr val="444444"/>
                </a:solidFill>
                <a:latin typeface="Calibri (Body)"/>
              </a:rPr>
              <a:t> </a:t>
            </a:r>
            <a:r>
              <a:rPr lang="en-US" sz="2000" spc="-736" dirty="0">
                <a:solidFill>
                  <a:srgbClr val="444444"/>
                </a:solidFill>
                <a:latin typeface="Calibri (Body)"/>
              </a:rPr>
              <a:t> </a:t>
            </a:r>
            <a:r>
              <a:rPr lang="en-US" sz="2000" dirty="0">
                <a:latin typeface="Calibri (Body)"/>
              </a:rPr>
              <a:t>This element defines the </a:t>
            </a:r>
            <a:r>
              <a:rPr lang="en-US" sz="2000" b="1" dirty="0">
                <a:latin typeface="Calibri (Body)"/>
              </a:rPr>
              <a:t>Wwwroot</a:t>
            </a:r>
            <a:r>
              <a:rPr lang="en-US" sz="2000" dirty="0">
                <a:latin typeface="Calibri (Body)"/>
              </a:rPr>
              <a:t> content </a:t>
            </a:r>
          </a:p>
          <a:p>
            <a:pPr marL="274166" marR="192532" indent="-266849">
              <a:lnSpc>
                <a:spcPct val="131000"/>
              </a:lnSpc>
              <a:spcBef>
                <a:spcPts val="61"/>
              </a:spcBef>
              <a:tabLst>
                <a:tab pos="274166" algn="l"/>
              </a:tabLst>
            </a:pPr>
            <a:r>
              <a:rPr lang="en-US" sz="2000" b="1" dirty="0">
                <a:latin typeface="Calibri (Body)"/>
              </a:rPr>
              <a:t>    folder</a:t>
            </a:r>
            <a:r>
              <a:rPr lang="en-US" sz="2000" dirty="0">
                <a:latin typeface="Calibri (Body)"/>
              </a:rPr>
              <a:t> that is designed to </a:t>
            </a:r>
            <a:r>
              <a:rPr lang="en-US" sz="2000" b="1" dirty="0">
                <a:latin typeface="Calibri (Body)"/>
              </a:rPr>
              <a:t>contain</a:t>
            </a:r>
            <a:r>
              <a:rPr lang="en-US" sz="2000" dirty="0">
                <a:latin typeface="Calibri (Body)"/>
              </a:rPr>
              <a:t> static web content.</a:t>
            </a:r>
            <a:endParaRPr sz="2000" dirty="0">
              <a:latin typeface="Calibri (Body)"/>
              <a:cs typeface="Arial" panose="020B0604020202020204" pitchFamily="34" charset="0"/>
            </a:endParaRPr>
          </a:p>
          <a:p>
            <a:pPr marL="274166" marR="275321" indent="-266849">
              <a:lnSpc>
                <a:spcPct val="129400"/>
              </a:lnSpc>
              <a:tabLst>
                <a:tab pos="274166" algn="l"/>
              </a:tabLst>
            </a:pPr>
            <a:endParaRPr sz="2000" dirty="0">
              <a:latin typeface="Calibri (Body)"/>
              <a:cs typeface="Arial"/>
            </a:endParaRPr>
          </a:p>
          <a:p>
            <a:pPr>
              <a:spcBef>
                <a:spcPts val="12"/>
              </a:spcBef>
            </a:pPr>
            <a:endParaRPr sz="2000" dirty="0">
              <a:latin typeface="Calibri (Body)"/>
              <a:cs typeface="Times New Roman"/>
            </a:endParaRPr>
          </a:p>
        </p:txBody>
      </p:sp>
      <p:pic>
        <p:nvPicPr>
          <p:cNvPr id="6" name="Picture 5">
            <a:extLst>
              <a:ext uri="{FF2B5EF4-FFF2-40B4-BE49-F238E27FC236}">
                <a16:creationId xmlns:a16="http://schemas.microsoft.com/office/drawing/2014/main" id="{3C017AB8-4977-4311-9DB4-3E195C62F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44" y="910866"/>
            <a:ext cx="5957455" cy="4791744"/>
          </a:xfrm>
          <a:prstGeom prst="rect">
            <a:avLst/>
          </a:prstGeom>
        </p:spPr>
      </p:pic>
    </p:spTree>
    <p:extLst>
      <p:ext uri="{BB962C8B-B14F-4D97-AF65-F5344CB8AC3E}">
        <p14:creationId xmlns:p14="http://schemas.microsoft.com/office/powerpoint/2010/main" val="138425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arn(inVertical)">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arn(inVertical)">
                                      <p:cBhvr>
                                        <p:cTn id="17" dur="500"/>
                                        <p:tgtEl>
                                          <p:spTgt spid="12">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barn(inVertical)">
                                      <p:cBhvr>
                                        <p:cTn id="20" dur="500"/>
                                        <p:tgtEl>
                                          <p:spTgt spid="1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Effect transition="in" filter="barn(inVertical)">
                                      <p:cBhvr>
                                        <p:cTn id="25" dur="500"/>
                                        <p:tgtEl>
                                          <p:spTgt spid="12">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barn(inVertical)">
                                      <p:cBhvr>
                                        <p:cTn id="28" dur="500"/>
                                        <p:tgtEl>
                                          <p:spTgt spid="12">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Effect transition="in" filter="barn(inVertical)">
                                      <p:cBhvr>
                                        <p:cTn id="31" dur="500"/>
                                        <p:tgtEl>
                                          <p:spTgt spid="1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2">
                                            <p:txEl>
                                              <p:pRg st="6" end="6"/>
                                            </p:txEl>
                                          </p:spTgt>
                                        </p:tgtEl>
                                        <p:attrNameLst>
                                          <p:attrName>style.visibility</p:attrName>
                                        </p:attrNameLst>
                                      </p:cBhvr>
                                      <p:to>
                                        <p:strVal val="visible"/>
                                      </p:to>
                                    </p:set>
                                    <p:animEffect transition="in" filter="barn(inVertical)">
                                      <p:cBhvr>
                                        <p:cTn id="36" dur="500"/>
                                        <p:tgtEl>
                                          <p:spTgt spid="12">
                                            <p:txEl>
                                              <p:pRg st="6" end="6"/>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animEffect transition="in" filter="barn(inVertical)">
                                      <p:cBhvr>
                                        <p:cTn id="39"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6" y="-12468"/>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3" name="object 3"/>
          <p:cNvSpPr txBox="1">
            <a:spLocks noGrp="1"/>
          </p:cNvSpPr>
          <p:nvPr>
            <p:ph type="title"/>
          </p:nvPr>
        </p:nvSpPr>
        <p:spPr>
          <a:xfrm>
            <a:off x="367348" y="85424"/>
            <a:ext cx="8028507" cy="616785"/>
          </a:xfrm>
          <a:prstGeom prst="rect">
            <a:avLst/>
          </a:prstGeom>
        </p:spPr>
        <p:txBody>
          <a:bodyPr vert="horz" wrap="square" lIns="0" tIns="7316" rIns="0" bIns="0" rtlCol="0" anchor="ctr">
            <a:spAutoFit/>
          </a:bodyPr>
          <a:lstStyle/>
          <a:p>
            <a:r>
              <a:rPr lang="en-US" dirty="0">
                <a:solidFill>
                  <a:schemeClr val="bg1"/>
                </a:solidFill>
              </a:rPr>
              <a:t>Project Solution Structure</a:t>
            </a:r>
          </a:p>
        </p:txBody>
      </p:sp>
      <p:sp>
        <p:nvSpPr>
          <p:cNvPr id="12" name="object 12"/>
          <p:cNvSpPr txBox="1"/>
          <p:nvPr/>
        </p:nvSpPr>
        <p:spPr>
          <a:xfrm>
            <a:off x="-1" y="812974"/>
            <a:ext cx="11804073" cy="6069436"/>
          </a:xfrm>
          <a:prstGeom prst="rect">
            <a:avLst/>
          </a:prstGeom>
        </p:spPr>
        <p:txBody>
          <a:bodyPr vert="horz" wrap="square" lIns="0" tIns="7701" rIns="0" bIns="0" rtlCol="0">
            <a:spAutoFit/>
          </a:bodyPr>
          <a:lstStyle/>
          <a:p>
            <a:pPr marL="274166" marR="192532" indent="-266849" algn="ctr">
              <a:lnSpc>
                <a:spcPct val="131000"/>
              </a:lnSpc>
              <a:spcBef>
                <a:spcPts val="61"/>
              </a:spcBef>
              <a:tabLst>
                <a:tab pos="274166" algn="l"/>
              </a:tabLst>
            </a:pPr>
            <a:r>
              <a:rPr lang="en-US" sz="2000" b="1" dirty="0" err="1">
                <a:latin typeface="Calibri (Body)"/>
              </a:rPr>
              <a:t>launchsettings.json</a:t>
            </a:r>
            <a:r>
              <a:rPr lang="en-US" sz="2000" b="1" dirty="0">
                <a:latin typeface="Calibri (Body)"/>
              </a:rPr>
              <a:t> file </a:t>
            </a:r>
            <a:endParaRPr lang="en-US" sz="2000" dirty="0">
              <a:latin typeface="Calibri (Body)"/>
            </a:endParaRP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The settings in this file are used when, ASP.NET core project run either from Visual Studio or by using .NET Core CLI.</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It is only  used on local development machine and not for publishing the application.</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When  the project run from Visual Studio, the profile with   "</a:t>
            </a:r>
            <a:r>
              <a:rPr lang="en-US" sz="2000" dirty="0" err="1">
                <a:latin typeface="Calibri (Body)"/>
              </a:rPr>
              <a:t>commandName</a:t>
            </a:r>
            <a:r>
              <a:rPr lang="en-US" sz="2000" dirty="0">
                <a:latin typeface="Calibri (Body)"/>
              </a:rPr>
              <a:t>": "</a:t>
            </a:r>
            <a:r>
              <a:rPr lang="en-US" sz="2000" dirty="0" err="1">
                <a:latin typeface="Calibri (Body)"/>
              </a:rPr>
              <a:t>IISExpress</a:t>
            </a:r>
            <a:r>
              <a:rPr lang="en-US" sz="2000" dirty="0">
                <a:latin typeface="Calibri (Body)"/>
              </a:rPr>
              <a:t>" is used.</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 When the project run using .NET Core CLI (dotnet run), the profile with the  "</a:t>
            </a:r>
            <a:r>
              <a:rPr lang="en-US" sz="2000" dirty="0" err="1">
                <a:latin typeface="Calibri (Body)"/>
              </a:rPr>
              <a:t>commandName</a:t>
            </a:r>
            <a:r>
              <a:rPr lang="en-US" sz="2000" dirty="0">
                <a:latin typeface="Calibri (Body)"/>
              </a:rPr>
              <a:t>": "Project" is used. can change which profile to use by clicking on the </a:t>
            </a:r>
            <a:r>
              <a:rPr lang="en-US" sz="2000" dirty="0" err="1">
                <a:latin typeface="Calibri (Body)"/>
              </a:rPr>
              <a:t>dropdownlist</a:t>
            </a:r>
            <a:r>
              <a:rPr lang="en-US" sz="2000" dirty="0">
                <a:latin typeface="Calibri (Body)"/>
              </a:rPr>
              <a:t> in Visual Studio</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The profile can be to use by clicking on the dropdown list in Visual Studio</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The settings in </a:t>
            </a:r>
            <a:r>
              <a:rPr lang="en-US" sz="2000" b="1" dirty="0" err="1">
                <a:latin typeface="Calibri (Body)"/>
              </a:rPr>
              <a:t>launchSettings.json</a:t>
            </a:r>
            <a:r>
              <a:rPr lang="en-US" sz="2000" b="1" dirty="0">
                <a:latin typeface="Calibri (Body)"/>
              </a:rPr>
              <a:t> </a:t>
            </a:r>
            <a:r>
              <a:rPr lang="en-US" sz="2000" dirty="0">
                <a:latin typeface="Calibri (Body)"/>
              </a:rPr>
              <a:t>file can be edited directly by editing the file or  changing the settings using the Graphical User Interface (GUI) provided by Visual Studio. </a:t>
            </a:r>
          </a:p>
          <a:p>
            <a:pPr marL="274166" marR="192532" indent="-266849">
              <a:lnSpc>
                <a:spcPct val="131000"/>
              </a:lnSpc>
              <a:spcBef>
                <a:spcPts val="61"/>
              </a:spcBef>
              <a:tabLst>
                <a:tab pos="274166" algn="l"/>
              </a:tabLst>
            </a:pPr>
            <a:endParaRPr lang="en-US" sz="2000" dirty="0">
              <a:latin typeface="Calibri (Body)"/>
            </a:endParaRPr>
          </a:p>
          <a:p>
            <a:pPr marL="274166" marR="192532" indent="-266849">
              <a:lnSpc>
                <a:spcPct val="131000"/>
              </a:lnSpc>
              <a:spcBef>
                <a:spcPts val="61"/>
              </a:spcBef>
              <a:tabLst>
                <a:tab pos="274166" algn="l"/>
              </a:tabLst>
            </a:pPr>
            <a:endParaRPr lang="en-US" sz="2000" dirty="0">
              <a:latin typeface="Calibri (Body)"/>
              <a:cs typeface="Arial" panose="020B0604020202020204" pitchFamily="34" charset="0"/>
            </a:endParaRPr>
          </a:p>
          <a:p>
            <a:pPr marL="274166" marR="192532" indent="-266849">
              <a:lnSpc>
                <a:spcPct val="131000"/>
              </a:lnSpc>
              <a:spcBef>
                <a:spcPts val="61"/>
              </a:spcBef>
              <a:tabLst>
                <a:tab pos="274166" algn="l"/>
              </a:tabLst>
            </a:pPr>
            <a:endParaRPr sz="2000" dirty="0">
              <a:latin typeface="Calibri (Body)"/>
              <a:cs typeface="Arial" panose="020B0604020202020204" pitchFamily="34" charset="0"/>
            </a:endParaRPr>
          </a:p>
          <a:p>
            <a:pPr marL="274166" marR="275321" indent="-266849">
              <a:lnSpc>
                <a:spcPct val="129400"/>
              </a:lnSpc>
              <a:tabLst>
                <a:tab pos="274166" algn="l"/>
              </a:tabLst>
            </a:pPr>
            <a:endParaRPr sz="2000" dirty="0">
              <a:latin typeface="Calibri (Body)"/>
              <a:cs typeface="Arial"/>
            </a:endParaRPr>
          </a:p>
          <a:p>
            <a:pPr>
              <a:spcBef>
                <a:spcPts val="12"/>
              </a:spcBef>
            </a:pPr>
            <a:endParaRPr sz="2000" dirty="0">
              <a:latin typeface="Calibri (Body)"/>
              <a:cs typeface="Times New Roman"/>
            </a:endParaRPr>
          </a:p>
        </p:txBody>
      </p:sp>
    </p:spTree>
    <p:extLst>
      <p:ext uri="{BB962C8B-B14F-4D97-AF65-F5344CB8AC3E}">
        <p14:creationId xmlns:p14="http://schemas.microsoft.com/office/powerpoint/2010/main" val="177644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arn(inVertical)">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arn(inVertical)">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barn(inVertical)">
                                      <p:cBhvr>
                                        <p:cTn id="20" dur="500"/>
                                        <p:tgtEl>
                                          <p:spTgt spid="1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barn(inVertical)">
                                      <p:cBhvr>
                                        <p:cTn id="25" dur="500"/>
                                        <p:tgtEl>
                                          <p:spTgt spid="1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2">
                                            <p:txEl>
                                              <p:pRg st="5" end="5"/>
                                            </p:txEl>
                                          </p:spTgt>
                                        </p:tgtEl>
                                        <p:attrNameLst>
                                          <p:attrName>style.visibility</p:attrName>
                                        </p:attrNameLst>
                                      </p:cBhvr>
                                      <p:to>
                                        <p:strVal val="visible"/>
                                      </p:to>
                                    </p:set>
                                    <p:animEffect transition="in" filter="barn(inVertical)">
                                      <p:cBhvr>
                                        <p:cTn id="30" dur="500"/>
                                        <p:tgtEl>
                                          <p:spTgt spid="1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barn(inVertical)">
                                      <p:cBhvr>
                                        <p:cTn id="35"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8905"/>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3" name="object 3"/>
          <p:cNvSpPr txBox="1">
            <a:spLocks noGrp="1"/>
          </p:cNvSpPr>
          <p:nvPr>
            <p:ph type="title"/>
          </p:nvPr>
        </p:nvSpPr>
        <p:spPr>
          <a:xfrm>
            <a:off x="367348" y="85424"/>
            <a:ext cx="8028507" cy="616785"/>
          </a:xfrm>
          <a:prstGeom prst="rect">
            <a:avLst/>
          </a:prstGeom>
        </p:spPr>
        <p:txBody>
          <a:bodyPr vert="horz" wrap="square" lIns="0" tIns="7316" rIns="0" bIns="0" rtlCol="0" anchor="ctr">
            <a:spAutoFit/>
          </a:bodyPr>
          <a:lstStyle/>
          <a:p>
            <a:r>
              <a:rPr lang="en-US" dirty="0">
                <a:solidFill>
                  <a:schemeClr val="bg1"/>
                </a:solidFill>
              </a:rPr>
              <a:t>Project Solution Structure</a:t>
            </a:r>
          </a:p>
        </p:txBody>
      </p:sp>
      <p:sp>
        <p:nvSpPr>
          <p:cNvPr id="12" name="object 12"/>
          <p:cNvSpPr txBox="1"/>
          <p:nvPr/>
        </p:nvSpPr>
        <p:spPr>
          <a:xfrm>
            <a:off x="160557" y="1038752"/>
            <a:ext cx="6874088" cy="5224589"/>
          </a:xfrm>
          <a:prstGeom prst="rect">
            <a:avLst/>
          </a:prstGeom>
        </p:spPr>
        <p:txBody>
          <a:bodyPr vert="horz" wrap="square" lIns="0" tIns="7701" rIns="0" bIns="0" rtlCol="0">
            <a:spAutoFit/>
          </a:bodyPr>
          <a:lstStyle/>
          <a:p>
            <a:pPr marL="274166" marR="192532" indent="-266849" algn="ctr">
              <a:lnSpc>
                <a:spcPct val="131000"/>
              </a:lnSpc>
              <a:spcBef>
                <a:spcPts val="61"/>
              </a:spcBef>
              <a:tabLst>
                <a:tab pos="274166" algn="l"/>
              </a:tabLst>
            </a:pPr>
            <a:r>
              <a:rPr lang="en-US" sz="2000" b="1" dirty="0" err="1">
                <a:latin typeface="Calibri (Body)"/>
              </a:rPr>
              <a:t>Program.cs</a:t>
            </a:r>
            <a:endParaRPr lang="en-US" sz="2000" dirty="0">
              <a:latin typeface="Calibri (Body)"/>
            </a:endParaRP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 The </a:t>
            </a:r>
            <a:r>
              <a:rPr lang="en-US" sz="2000" b="1" dirty="0">
                <a:latin typeface="Calibri (Body)"/>
              </a:rPr>
              <a:t>Main()</a:t>
            </a:r>
            <a:r>
              <a:rPr lang="en-US" sz="2000" dirty="0">
                <a:latin typeface="Calibri (Body)"/>
              </a:rPr>
              <a:t> method in </a:t>
            </a:r>
            <a:r>
              <a:rPr lang="en-US" sz="2000" b="1" dirty="0" err="1">
                <a:latin typeface="Calibri (Body)"/>
              </a:rPr>
              <a:t>Program.cs</a:t>
            </a:r>
            <a:r>
              <a:rPr lang="en-US" sz="2000" dirty="0">
                <a:latin typeface="Calibri (Body)"/>
              </a:rPr>
              <a:t> file is the entry point. </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when the runtime executes the application</a:t>
            </a:r>
            <a:r>
              <a:rPr lang="en-US" sz="2000" b="1" dirty="0">
                <a:latin typeface="Calibri (Body)"/>
              </a:rPr>
              <a:t> looks for this Main() method </a:t>
            </a:r>
            <a:r>
              <a:rPr lang="en-US" sz="2000" dirty="0">
                <a:latin typeface="Calibri (Body)"/>
              </a:rPr>
              <a:t>and this where the execution starts.</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This </a:t>
            </a:r>
            <a:r>
              <a:rPr lang="en-US" sz="2000" b="1" dirty="0">
                <a:latin typeface="Calibri (Body)"/>
              </a:rPr>
              <a:t>Main() method configures asp.net core </a:t>
            </a:r>
            <a:r>
              <a:rPr lang="en-US" sz="2000" dirty="0">
                <a:latin typeface="Calibri (Body)"/>
              </a:rPr>
              <a:t>and starts it and at that point it becomes an asp.net core web application.</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The </a:t>
            </a:r>
            <a:r>
              <a:rPr lang="en-US" sz="2000" b="1" dirty="0">
                <a:latin typeface="Calibri (Body)"/>
              </a:rPr>
              <a:t>Main()</a:t>
            </a:r>
            <a:r>
              <a:rPr lang="en-US" sz="2000" dirty="0">
                <a:latin typeface="Calibri (Body)"/>
              </a:rPr>
              <a:t> method, calls </a:t>
            </a:r>
            <a:r>
              <a:rPr lang="en-US" sz="2000" dirty="0" err="1">
                <a:latin typeface="Calibri (Body)"/>
              </a:rPr>
              <a:t>CreateWebHostBuilder</a:t>
            </a:r>
            <a:r>
              <a:rPr lang="en-US" sz="2000" dirty="0">
                <a:latin typeface="Calibri (Body)"/>
              </a:rPr>
              <a:t>() method passing it the command line arguments.</a:t>
            </a:r>
            <a:br>
              <a:rPr lang="en-US" sz="2000" dirty="0">
                <a:latin typeface="Calibri (Body)"/>
              </a:rPr>
            </a:br>
            <a:endParaRPr lang="en-US" sz="2000" dirty="0">
              <a:latin typeface="Calibri (Body)"/>
            </a:endParaRPr>
          </a:p>
          <a:p>
            <a:pPr marL="274166" marR="192532" indent="-266849">
              <a:lnSpc>
                <a:spcPct val="131000"/>
              </a:lnSpc>
              <a:spcBef>
                <a:spcPts val="61"/>
              </a:spcBef>
              <a:tabLst>
                <a:tab pos="274166" algn="l"/>
              </a:tabLst>
            </a:pPr>
            <a:endParaRPr lang="en-US" sz="2000" dirty="0">
              <a:latin typeface="Calibri (Body)"/>
              <a:cs typeface="Arial" panose="020B0604020202020204" pitchFamily="34" charset="0"/>
            </a:endParaRPr>
          </a:p>
          <a:p>
            <a:pPr marL="274166" marR="192532" indent="-266849">
              <a:lnSpc>
                <a:spcPct val="131000"/>
              </a:lnSpc>
              <a:spcBef>
                <a:spcPts val="61"/>
              </a:spcBef>
              <a:tabLst>
                <a:tab pos="274166" algn="l"/>
              </a:tabLst>
            </a:pPr>
            <a:endParaRPr sz="2000" dirty="0">
              <a:latin typeface="Calibri (Body)"/>
              <a:cs typeface="Arial" panose="020B0604020202020204" pitchFamily="34" charset="0"/>
            </a:endParaRPr>
          </a:p>
          <a:p>
            <a:pPr marL="274166" marR="275321" indent="-266849">
              <a:lnSpc>
                <a:spcPct val="129400"/>
              </a:lnSpc>
              <a:tabLst>
                <a:tab pos="274166" algn="l"/>
              </a:tabLst>
            </a:pPr>
            <a:endParaRPr sz="2000" dirty="0">
              <a:latin typeface="Calibri (Body)"/>
              <a:cs typeface="Arial"/>
            </a:endParaRPr>
          </a:p>
          <a:p>
            <a:pPr>
              <a:spcBef>
                <a:spcPts val="12"/>
              </a:spcBef>
            </a:pPr>
            <a:endParaRPr sz="2000" dirty="0">
              <a:latin typeface="Calibri (Body)"/>
              <a:cs typeface="Times New Roman"/>
            </a:endParaRPr>
          </a:p>
        </p:txBody>
      </p:sp>
      <p:pic>
        <p:nvPicPr>
          <p:cNvPr id="5" name="Picture 4">
            <a:extLst>
              <a:ext uri="{FF2B5EF4-FFF2-40B4-BE49-F238E27FC236}">
                <a16:creationId xmlns:a16="http://schemas.microsoft.com/office/drawing/2014/main" id="{166C82BA-7A20-4BF8-A83A-224BF149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728" y="1038752"/>
            <a:ext cx="5403272" cy="5004998"/>
          </a:xfrm>
          <a:prstGeom prst="rect">
            <a:avLst/>
          </a:prstGeom>
        </p:spPr>
      </p:pic>
    </p:spTree>
    <p:extLst>
      <p:ext uri="{BB962C8B-B14F-4D97-AF65-F5344CB8AC3E}">
        <p14:creationId xmlns:p14="http://schemas.microsoft.com/office/powerpoint/2010/main" val="320212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arn(inVertical)">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arn(inVertical)">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barn(inVertical)">
                                      <p:cBhvr>
                                        <p:cTn id="20" dur="500"/>
                                        <p:tgtEl>
                                          <p:spTgt spid="1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barn(inVertical)">
                                      <p:cBhvr>
                                        <p:cTn id="25"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127" y="903050"/>
            <a:ext cx="10515600" cy="4351338"/>
          </a:xfrm>
        </p:spPr>
        <p:txBody>
          <a:bodyPr>
            <a:normAutofit/>
          </a:bodyPr>
          <a:lstStyle/>
          <a:p>
            <a:r>
              <a:rPr lang="en-US" sz="2000" dirty="0"/>
              <a:t>ASP.NET Core apps require a Startup class. By convention, the Startup class is named "Startup". </a:t>
            </a:r>
          </a:p>
          <a:p>
            <a:r>
              <a:rPr lang="en-US" sz="2000" dirty="0"/>
              <a:t>You specify the startup class name in the Main programs </a:t>
            </a:r>
            <a:r>
              <a:rPr lang="en-US" sz="2000" dirty="0" err="1"/>
              <a:t>WebHostBuilderExtensions</a:t>
            </a:r>
            <a:r>
              <a:rPr lang="en-US" sz="2000" dirty="0"/>
              <a:t> </a:t>
            </a:r>
            <a:r>
              <a:rPr lang="en-US" sz="2000" dirty="0" err="1"/>
              <a:t>UseStartup</a:t>
            </a:r>
            <a:r>
              <a:rPr lang="en-US" sz="2000" dirty="0"/>
              <a:t>&lt;</a:t>
            </a:r>
            <a:r>
              <a:rPr lang="en-US" sz="2000" dirty="0" err="1"/>
              <a:t>TStartup</a:t>
            </a:r>
            <a:r>
              <a:rPr lang="en-US" sz="2000" dirty="0"/>
              <a:t>&gt; method.</a:t>
            </a:r>
          </a:p>
          <a:p>
            <a:r>
              <a:rPr lang="en-US" sz="2000" dirty="0"/>
              <a:t>You can define separate Startup classes for different environments, and the appropriate one will be selected at runtime</a:t>
            </a:r>
          </a:p>
          <a:p>
            <a:r>
              <a:rPr lang="en-US" sz="2000" dirty="0"/>
              <a:t>The Startup class constructor can accept dependencies that are provided through dependency injection</a:t>
            </a:r>
          </a:p>
          <a:p>
            <a:r>
              <a:rPr lang="en-US" sz="2000" dirty="0"/>
              <a:t>The Startup class must include a Configure method and can optionally include a </a:t>
            </a:r>
            <a:r>
              <a:rPr lang="en-US" sz="2000" dirty="0" err="1"/>
              <a:t>ConfigureServices</a:t>
            </a:r>
            <a:r>
              <a:rPr lang="en-US" sz="2000" dirty="0"/>
              <a:t> method, both of which are called when the application starts.</a:t>
            </a:r>
          </a:p>
        </p:txBody>
      </p:sp>
      <p:sp>
        <p:nvSpPr>
          <p:cNvPr id="4" name="object 2">
            <a:extLst>
              <a:ext uri="{FF2B5EF4-FFF2-40B4-BE49-F238E27FC236}">
                <a16:creationId xmlns:a16="http://schemas.microsoft.com/office/drawing/2014/main" id="{61EF7CCB-B96D-4486-A0BD-7DC66DCF7FC4}"/>
              </a:ext>
            </a:extLst>
          </p:cNvPr>
          <p:cNvSpPr/>
          <p:nvPr/>
        </p:nvSpPr>
        <p:spPr>
          <a:xfrm>
            <a:off x="856" y="-289343"/>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8" name="Title 1">
            <a:extLst>
              <a:ext uri="{FF2B5EF4-FFF2-40B4-BE49-F238E27FC236}">
                <a16:creationId xmlns:a16="http://schemas.microsoft.com/office/drawing/2014/main" id="{F9FCDBB5-C075-4450-B8F4-02D18AEB1D42}"/>
              </a:ext>
            </a:extLst>
          </p:cNvPr>
          <p:cNvSpPr txBox="1">
            <a:spLocks/>
          </p:cNvSpPr>
          <p:nvPr/>
        </p:nvSpPr>
        <p:spPr>
          <a:xfrm>
            <a:off x="0" y="-289344"/>
            <a:ext cx="11856027" cy="943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The Startup class</a:t>
            </a:r>
          </a:p>
        </p:txBody>
      </p:sp>
    </p:spTree>
    <p:extLst>
      <p:ext uri="{BB962C8B-B14F-4D97-AF65-F5344CB8AC3E}">
        <p14:creationId xmlns:p14="http://schemas.microsoft.com/office/powerpoint/2010/main" val="255059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077" y="1139825"/>
            <a:ext cx="10515600" cy="4351338"/>
          </a:xfrm>
        </p:spPr>
        <p:txBody>
          <a:bodyPr/>
          <a:lstStyle/>
          <a:p>
            <a:r>
              <a:rPr lang="en-US" dirty="0"/>
              <a:t>The Configure method is used to specify how the ASP.NET application will respond to HTTP requests. </a:t>
            </a:r>
          </a:p>
          <a:p>
            <a:r>
              <a:rPr lang="en-US" dirty="0"/>
              <a:t>The request pipeline is configured by adding middleware components to an </a:t>
            </a:r>
            <a:r>
              <a:rPr lang="en-US" dirty="0" err="1"/>
              <a:t>IApplicationBuilder</a:t>
            </a:r>
            <a:r>
              <a:rPr lang="en-US" dirty="0"/>
              <a:t> instance that is provided by dependency injection.</a:t>
            </a:r>
          </a:p>
        </p:txBody>
      </p:sp>
      <p:sp>
        <p:nvSpPr>
          <p:cNvPr id="4" name="object 2">
            <a:extLst>
              <a:ext uri="{FF2B5EF4-FFF2-40B4-BE49-F238E27FC236}">
                <a16:creationId xmlns:a16="http://schemas.microsoft.com/office/drawing/2014/main" id="{692DB5D3-929E-4E82-A38B-AED04B932815}"/>
              </a:ext>
            </a:extLst>
          </p:cNvPr>
          <p:cNvSpPr/>
          <p:nvPr/>
        </p:nvSpPr>
        <p:spPr>
          <a:xfrm>
            <a:off x="856" y="-289343"/>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5" name="Title 1">
            <a:extLst>
              <a:ext uri="{FF2B5EF4-FFF2-40B4-BE49-F238E27FC236}">
                <a16:creationId xmlns:a16="http://schemas.microsoft.com/office/drawing/2014/main" id="{623ACCD7-4638-4FD2-B24E-64B251254991}"/>
              </a:ext>
            </a:extLst>
          </p:cNvPr>
          <p:cNvSpPr txBox="1">
            <a:spLocks/>
          </p:cNvSpPr>
          <p:nvPr/>
        </p:nvSpPr>
        <p:spPr>
          <a:xfrm>
            <a:off x="0" y="-235786"/>
            <a:ext cx="11181677" cy="886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The Configure method</a:t>
            </a:r>
          </a:p>
        </p:txBody>
      </p:sp>
    </p:spTree>
    <p:extLst>
      <p:ext uri="{BB962C8B-B14F-4D97-AF65-F5344CB8AC3E}">
        <p14:creationId xmlns:p14="http://schemas.microsoft.com/office/powerpoint/2010/main" val="234660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398" y="2394175"/>
            <a:ext cx="11792602" cy="2590913"/>
          </a:xfrm>
          <a:prstGeom prst="rect">
            <a:avLst/>
          </a:prstGeom>
        </p:spPr>
        <p:txBody>
          <a:bodyPr vert="horz" wrap="square" lIns="0" tIns="127456" rIns="0" bIns="0" rtlCol="0">
            <a:spAutoFit/>
          </a:bodyPr>
          <a:lstStyle/>
          <a:p>
            <a:pPr marL="8086" algn="ctr">
              <a:spcBef>
                <a:spcPts val="1004"/>
              </a:spcBef>
            </a:pPr>
            <a:r>
              <a:rPr lang="en-US" sz="8000" dirty="0">
                <a:latin typeface="Arrus-Black" panose="02020500000000000000" pitchFamily="18" charset="0"/>
                <a:ea typeface="Arrus-Black" panose="02020500000000000000" pitchFamily="18" charset="0"/>
                <a:cs typeface="Arrus-Black" panose="02020500000000000000" pitchFamily="18" charset="0"/>
              </a:rPr>
              <a:t>Dotnet CLI The command line tool for ASP.NET Core</a:t>
            </a:r>
            <a:endParaRPr sz="8000" dirty="0">
              <a:latin typeface="Arial"/>
              <a:cs typeface="Arial"/>
            </a:endParaRPr>
          </a:p>
        </p:txBody>
      </p:sp>
    </p:spTree>
    <p:extLst>
      <p:ext uri="{BB962C8B-B14F-4D97-AF65-F5344CB8AC3E}">
        <p14:creationId xmlns:p14="http://schemas.microsoft.com/office/powerpoint/2010/main" val="3433242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78" y="700846"/>
            <a:ext cx="10515600" cy="4914900"/>
          </a:xfrm>
        </p:spPr>
        <p:txBody>
          <a:bodyPr/>
          <a:lstStyle/>
          <a:p>
            <a:r>
              <a:rPr lang="en-US" dirty="0"/>
              <a:t>The </a:t>
            </a:r>
            <a:r>
              <a:rPr lang="en-US" dirty="0" err="1"/>
              <a:t>ConfigureServices</a:t>
            </a:r>
            <a:r>
              <a:rPr lang="en-US" dirty="0"/>
              <a:t> method is optional; but if used, it's called before the Configure method by the runtime (some features are added before they're wired up to the request pipeline).</a:t>
            </a:r>
          </a:p>
          <a:p>
            <a:r>
              <a:rPr lang="en-US" dirty="0"/>
              <a:t>For features that require substantial setup there are Add[Service] extension methods on </a:t>
            </a:r>
            <a:r>
              <a:rPr lang="en-US" dirty="0" err="1"/>
              <a:t>IServiceCollection</a:t>
            </a:r>
            <a:r>
              <a:rPr lang="en-US" dirty="0"/>
              <a:t>. </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90" y="2795952"/>
            <a:ext cx="6687483" cy="2819794"/>
          </a:xfrm>
          <a:prstGeom prst="rect">
            <a:avLst/>
          </a:prstGeom>
        </p:spPr>
      </p:pic>
      <p:sp>
        <p:nvSpPr>
          <p:cNvPr id="7" name="object 2">
            <a:extLst>
              <a:ext uri="{FF2B5EF4-FFF2-40B4-BE49-F238E27FC236}">
                <a16:creationId xmlns:a16="http://schemas.microsoft.com/office/drawing/2014/main" id="{AE8851F3-CBFB-4128-B27E-E38A5B2B4167}"/>
              </a:ext>
            </a:extLst>
          </p:cNvPr>
          <p:cNvSpPr/>
          <p:nvPr/>
        </p:nvSpPr>
        <p:spPr>
          <a:xfrm>
            <a:off x="856" y="-289343"/>
            <a:ext cx="12191144" cy="825442"/>
          </a:xfrm>
          <a:prstGeom prst="rect">
            <a:avLst/>
          </a:prstGeom>
          <a:blipFill>
            <a:blip r:embed="rId3" cstate="print"/>
            <a:stretch>
              <a:fillRect/>
            </a:stretch>
          </a:blipFill>
        </p:spPr>
        <p:txBody>
          <a:bodyPr wrap="square" lIns="0" tIns="0" rIns="0" bIns="0" rtlCol="0"/>
          <a:lstStyle/>
          <a:p>
            <a:endParaRPr sz="1092" dirty="0"/>
          </a:p>
        </p:txBody>
      </p:sp>
      <p:sp>
        <p:nvSpPr>
          <p:cNvPr id="9" name="Title 1">
            <a:extLst>
              <a:ext uri="{FF2B5EF4-FFF2-40B4-BE49-F238E27FC236}">
                <a16:creationId xmlns:a16="http://schemas.microsoft.com/office/drawing/2014/main" id="{76CDB8EF-F9B7-4038-822B-E03FCAD452D5}"/>
              </a:ext>
            </a:extLst>
          </p:cNvPr>
          <p:cNvSpPr txBox="1">
            <a:spLocks/>
          </p:cNvSpPr>
          <p:nvPr/>
        </p:nvSpPr>
        <p:spPr>
          <a:xfrm>
            <a:off x="1" y="-289343"/>
            <a:ext cx="11440884" cy="825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The </a:t>
            </a:r>
            <a:r>
              <a:rPr lang="en-US" dirty="0" err="1">
                <a:solidFill>
                  <a:schemeClr val="bg1"/>
                </a:solidFill>
              </a:rPr>
              <a:t>ConfigureServices</a:t>
            </a:r>
            <a:r>
              <a:rPr lang="en-US" dirty="0">
                <a:solidFill>
                  <a:schemeClr val="bg1"/>
                </a:solidFill>
              </a:rPr>
              <a:t> method</a:t>
            </a:r>
          </a:p>
        </p:txBody>
      </p:sp>
    </p:spTree>
    <p:extLst>
      <p:ext uri="{BB962C8B-B14F-4D97-AF65-F5344CB8AC3E}">
        <p14:creationId xmlns:p14="http://schemas.microsoft.com/office/powerpoint/2010/main" val="425703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18" y="1119043"/>
            <a:ext cx="10515600" cy="4351338"/>
          </a:xfrm>
        </p:spPr>
        <p:txBody>
          <a:bodyPr>
            <a:normAutofit/>
          </a:bodyPr>
          <a:lstStyle/>
          <a:p>
            <a:r>
              <a:rPr lang="en-US" dirty="0"/>
              <a:t>ASP.NET Core dependency injection provides application services during an application's startup. </a:t>
            </a:r>
          </a:p>
          <a:p>
            <a:r>
              <a:rPr lang="en-US" dirty="0"/>
              <a:t>You can request these services by including the appropriate interface as a parameter on your Startup class's constructor or one of its Configure or </a:t>
            </a:r>
            <a:r>
              <a:rPr lang="en-US" dirty="0" err="1"/>
              <a:t>ConfigureServices</a:t>
            </a:r>
            <a:r>
              <a:rPr lang="en-US" dirty="0"/>
              <a:t> methods.</a:t>
            </a:r>
          </a:p>
        </p:txBody>
      </p:sp>
      <p:sp>
        <p:nvSpPr>
          <p:cNvPr id="4" name="object 2">
            <a:extLst>
              <a:ext uri="{FF2B5EF4-FFF2-40B4-BE49-F238E27FC236}">
                <a16:creationId xmlns:a16="http://schemas.microsoft.com/office/drawing/2014/main" id="{B49BC1CB-9927-4346-949F-35E5DF7A39BB}"/>
              </a:ext>
            </a:extLst>
          </p:cNvPr>
          <p:cNvSpPr/>
          <p:nvPr/>
        </p:nvSpPr>
        <p:spPr>
          <a:xfrm>
            <a:off x="0" y="-216074"/>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5" name="Title 1">
            <a:extLst>
              <a:ext uri="{FF2B5EF4-FFF2-40B4-BE49-F238E27FC236}">
                <a16:creationId xmlns:a16="http://schemas.microsoft.com/office/drawing/2014/main" id="{8E1DE9D8-ED1D-40F5-AEB2-F91534F3A9FD}"/>
              </a:ext>
            </a:extLst>
          </p:cNvPr>
          <p:cNvSpPr txBox="1">
            <a:spLocks/>
          </p:cNvSpPr>
          <p:nvPr/>
        </p:nvSpPr>
        <p:spPr>
          <a:xfrm>
            <a:off x="0" y="-144405"/>
            <a:ext cx="12192000" cy="7537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Services Available in Startup</a:t>
            </a:r>
          </a:p>
        </p:txBody>
      </p:sp>
    </p:spTree>
    <p:extLst>
      <p:ext uri="{BB962C8B-B14F-4D97-AF65-F5344CB8AC3E}">
        <p14:creationId xmlns:p14="http://schemas.microsoft.com/office/powerpoint/2010/main" val="43538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8905"/>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3" name="object 3"/>
          <p:cNvSpPr txBox="1">
            <a:spLocks noGrp="1"/>
          </p:cNvSpPr>
          <p:nvPr>
            <p:ph type="title"/>
          </p:nvPr>
        </p:nvSpPr>
        <p:spPr>
          <a:xfrm>
            <a:off x="367348" y="85424"/>
            <a:ext cx="8028507" cy="616785"/>
          </a:xfrm>
          <a:prstGeom prst="rect">
            <a:avLst/>
          </a:prstGeom>
        </p:spPr>
        <p:txBody>
          <a:bodyPr vert="horz" wrap="square" lIns="0" tIns="7316" rIns="0" bIns="0" rtlCol="0" anchor="ctr">
            <a:spAutoFit/>
          </a:bodyPr>
          <a:lstStyle/>
          <a:p>
            <a:r>
              <a:rPr lang="en-US" dirty="0"/>
              <a:t>Project Solution Structure</a:t>
            </a:r>
          </a:p>
        </p:txBody>
      </p:sp>
      <p:sp>
        <p:nvSpPr>
          <p:cNvPr id="12" name="object 12"/>
          <p:cNvSpPr txBox="1"/>
          <p:nvPr/>
        </p:nvSpPr>
        <p:spPr>
          <a:xfrm>
            <a:off x="191730" y="1121879"/>
            <a:ext cx="6593534" cy="3547271"/>
          </a:xfrm>
          <a:prstGeom prst="rect">
            <a:avLst/>
          </a:prstGeom>
        </p:spPr>
        <p:txBody>
          <a:bodyPr vert="horz" wrap="square" lIns="0" tIns="7701" rIns="0" bIns="0" rtlCol="0">
            <a:spAutoFit/>
          </a:bodyPr>
          <a:lstStyle/>
          <a:p>
            <a:pPr marL="274166" marR="192532" indent="-266849" algn="ctr">
              <a:lnSpc>
                <a:spcPct val="131000"/>
              </a:lnSpc>
              <a:spcBef>
                <a:spcPts val="61"/>
              </a:spcBef>
              <a:tabLst>
                <a:tab pos="274166" algn="l"/>
              </a:tabLst>
            </a:pPr>
            <a:r>
              <a:rPr lang="en-US" b="1" dirty="0" err="1"/>
              <a:t>appsettings.json</a:t>
            </a:r>
            <a:endParaRPr lang="en-US" dirty="0"/>
          </a:p>
          <a:p>
            <a:pPr marL="274166" marR="192532" indent="-266849">
              <a:lnSpc>
                <a:spcPct val="131000"/>
              </a:lnSpc>
              <a:spcBef>
                <a:spcPts val="61"/>
              </a:spcBef>
              <a:tabLst>
                <a:tab pos="274166" algn="l"/>
              </a:tabLst>
            </a:pPr>
            <a:r>
              <a:rPr lang="en-US" spc="-736" baseline="2583" dirty="0">
                <a:solidFill>
                  <a:srgbClr val="444444"/>
                </a:solidFill>
                <a:latin typeface="Segoe UI Emoji"/>
                <a:cs typeface="Segoe UI Emoji"/>
              </a:rPr>
              <a:t>👉	</a:t>
            </a:r>
            <a:r>
              <a:rPr lang="en-US" dirty="0"/>
              <a:t>In previous versions of ASP.NET application, we generally used to store the application configuration settings such as database connection strings, any application scope global variables and many more within the </a:t>
            </a:r>
            <a:r>
              <a:rPr lang="en-US" dirty="0" err="1"/>
              <a:t>web.config</a:t>
            </a:r>
            <a:r>
              <a:rPr lang="en-US" dirty="0"/>
              <a:t> file.</a:t>
            </a:r>
          </a:p>
          <a:p>
            <a:pPr marL="274166" marR="192532" indent="-266849">
              <a:lnSpc>
                <a:spcPct val="131000"/>
              </a:lnSpc>
              <a:spcBef>
                <a:spcPts val="61"/>
              </a:spcBef>
              <a:tabLst>
                <a:tab pos="274166" algn="l"/>
              </a:tabLst>
            </a:pPr>
            <a:br>
              <a:rPr lang="en-US" dirty="0"/>
            </a:br>
            <a:r>
              <a:rPr lang="en-US" sz="1400" dirty="0"/>
              <a:t>.</a:t>
            </a:r>
          </a:p>
          <a:p>
            <a:pPr marL="274166" marR="192532" indent="-266849">
              <a:lnSpc>
                <a:spcPct val="131000"/>
              </a:lnSpc>
              <a:spcBef>
                <a:spcPts val="61"/>
              </a:spcBef>
              <a:tabLst>
                <a:tab pos="274166" algn="l"/>
              </a:tabLst>
            </a:pPr>
            <a:endParaRPr lang="en-US" sz="1100" dirty="0">
              <a:latin typeface="Arial" panose="020B0604020202020204" pitchFamily="34" charset="0"/>
              <a:cs typeface="Arial" panose="020B0604020202020204" pitchFamily="34" charset="0"/>
            </a:endParaRPr>
          </a:p>
          <a:p>
            <a:pPr marL="274166" marR="192532" indent="-266849">
              <a:lnSpc>
                <a:spcPct val="131000"/>
              </a:lnSpc>
              <a:spcBef>
                <a:spcPts val="61"/>
              </a:spcBef>
              <a:tabLst>
                <a:tab pos="274166" algn="l"/>
              </a:tabLst>
            </a:pPr>
            <a:endParaRPr sz="1400" dirty="0">
              <a:latin typeface="Arial" panose="020B0604020202020204" pitchFamily="34" charset="0"/>
              <a:cs typeface="Arial" panose="020B0604020202020204" pitchFamily="34" charset="0"/>
            </a:endParaRPr>
          </a:p>
          <a:p>
            <a:pPr marL="274166" marR="275321" indent="-266849">
              <a:lnSpc>
                <a:spcPct val="129400"/>
              </a:lnSpc>
              <a:tabLst>
                <a:tab pos="274166" algn="l"/>
              </a:tabLst>
            </a:pPr>
            <a:endParaRPr sz="1304" dirty="0">
              <a:latin typeface="Arial"/>
              <a:cs typeface="Arial"/>
            </a:endParaRPr>
          </a:p>
          <a:p>
            <a:pPr>
              <a:spcBef>
                <a:spcPts val="12"/>
              </a:spcBef>
            </a:pPr>
            <a:endParaRPr sz="1728" dirty="0">
              <a:latin typeface="Times New Roman"/>
              <a:cs typeface="Times New Roman"/>
            </a:endParaRPr>
          </a:p>
        </p:txBody>
      </p:sp>
    </p:spTree>
    <p:extLst>
      <p:ext uri="{BB962C8B-B14F-4D97-AF65-F5344CB8AC3E}">
        <p14:creationId xmlns:p14="http://schemas.microsoft.com/office/powerpoint/2010/main" val="17218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arn(inVertical)">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arn(inVertical)">
                                      <p:cBhvr>
                                        <p:cTn id="1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398" y="2394175"/>
            <a:ext cx="11792602" cy="1359807"/>
          </a:xfrm>
          <a:prstGeom prst="rect">
            <a:avLst/>
          </a:prstGeom>
        </p:spPr>
        <p:txBody>
          <a:bodyPr vert="horz" wrap="square" lIns="0" tIns="127456" rIns="0" bIns="0" rtlCol="0">
            <a:spAutoFit/>
          </a:bodyPr>
          <a:lstStyle/>
          <a:p>
            <a:pPr marL="8086" algn="ctr">
              <a:spcBef>
                <a:spcPts val="1004"/>
              </a:spcBef>
            </a:pPr>
            <a:r>
              <a:rPr lang="fr-FR" sz="8000" dirty="0">
                <a:latin typeface="Arrus-Black" panose="02020500000000000000" pitchFamily="18" charset="0"/>
                <a:ea typeface="Arrus-Black" panose="02020500000000000000" pitchFamily="18" charset="0"/>
                <a:cs typeface="Arrus-Black" panose="02020500000000000000" pitchFamily="18" charset="0"/>
              </a:rPr>
              <a:t>ASP.NET </a:t>
            </a:r>
            <a:r>
              <a:rPr lang="fr-FR" sz="8000" dirty="0" err="1">
                <a:latin typeface="Arrus-Black" panose="02020500000000000000" pitchFamily="18" charset="0"/>
                <a:ea typeface="Arrus-Black" panose="02020500000000000000" pitchFamily="18" charset="0"/>
                <a:cs typeface="Arrus-Black" panose="02020500000000000000" pitchFamily="18" charset="0"/>
              </a:rPr>
              <a:t>Core</a:t>
            </a:r>
            <a:r>
              <a:rPr lang="fr-FR" sz="8000" dirty="0">
                <a:latin typeface="Arrus-Black" panose="02020500000000000000" pitchFamily="18" charset="0"/>
                <a:ea typeface="Arrus-Black" panose="02020500000000000000" pitchFamily="18" charset="0"/>
                <a:cs typeface="Arrus-Black" panose="02020500000000000000" pitchFamily="18" charset="0"/>
              </a:rPr>
              <a:t> </a:t>
            </a:r>
            <a:r>
              <a:rPr lang="en-US" sz="8000" dirty="0" err="1"/>
              <a:t>Midleware</a:t>
            </a:r>
            <a:endParaRPr sz="8000" dirty="0">
              <a:latin typeface="Arial"/>
              <a:cs typeface="Arial"/>
            </a:endParaRPr>
          </a:p>
        </p:txBody>
      </p:sp>
    </p:spTree>
    <p:extLst>
      <p:ext uri="{BB962C8B-B14F-4D97-AF65-F5344CB8AC3E}">
        <p14:creationId xmlns:p14="http://schemas.microsoft.com/office/powerpoint/2010/main" val="1127588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0"/>
            <a:ext cx="10515600" cy="5012387"/>
          </a:xfrm>
        </p:spPr>
        <p:txBody>
          <a:bodyPr>
            <a:normAutofit fontScale="92500" lnSpcReduction="10000"/>
          </a:bodyPr>
          <a:lstStyle/>
          <a:p>
            <a:r>
              <a:rPr lang="en-US" dirty="0"/>
              <a:t>The Request Pipeline is the mechanism by which requests are processed beginning with a Request and ending with a Response.</a:t>
            </a:r>
          </a:p>
          <a:p>
            <a:r>
              <a:rPr lang="en-US" dirty="0"/>
              <a:t>The pipeline specifies how the application should respond to the HTTP request. The Request arriving from the browser goes through the pipeline and back</a:t>
            </a:r>
          </a:p>
          <a:p>
            <a:r>
              <a:rPr lang="en-US" dirty="0"/>
              <a:t>The individual components that make up the pipeline are called Middleware.</a:t>
            </a:r>
          </a:p>
          <a:p>
            <a:r>
              <a:rPr lang="en-US" dirty="0"/>
              <a:t>Middleware is software component that hooks into the request pipeline to handle web requests and generate responses. </a:t>
            </a:r>
          </a:p>
          <a:p>
            <a:r>
              <a:rPr lang="en-US" dirty="0"/>
              <a:t>Each middleware Process and manipulates the request as it is received from the previous middleware.</a:t>
            </a:r>
          </a:p>
          <a:p>
            <a:r>
              <a:rPr lang="en-US" dirty="0"/>
              <a:t>It may decide to call the next middleware in the pipeline or send the response back to the previous middleware ( terminating the pipeline )</a:t>
            </a:r>
          </a:p>
          <a:p>
            <a:endParaRPr lang="en-US" dirty="0"/>
          </a:p>
        </p:txBody>
      </p:sp>
      <p:sp>
        <p:nvSpPr>
          <p:cNvPr id="4" name="object 2">
            <a:extLst>
              <a:ext uri="{FF2B5EF4-FFF2-40B4-BE49-F238E27FC236}">
                <a16:creationId xmlns:a16="http://schemas.microsoft.com/office/drawing/2014/main" id="{A5421AF4-DF99-448B-8439-871970BF0354}"/>
              </a:ext>
            </a:extLst>
          </p:cNvPr>
          <p:cNvSpPr/>
          <p:nvPr/>
        </p:nvSpPr>
        <p:spPr>
          <a:xfrm>
            <a:off x="856" y="0"/>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7" name="Title 1">
            <a:extLst>
              <a:ext uri="{FF2B5EF4-FFF2-40B4-BE49-F238E27FC236}">
                <a16:creationId xmlns:a16="http://schemas.microsoft.com/office/drawing/2014/main" id="{59A01C19-4FDA-4325-9956-50C8ADC64EAF}"/>
              </a:ext>
            </a:extLst>
          </p:cNvPr>
          <p:cNvSpPr>
            <a:spLocks noGrp="1"/>
          </p:cNvSpPr>
          <p:nvPr>
            <p:ph type="title"/>
          </p:nvPr>
        </p:nvSpPr>
        <p:spPr>
          <a:xfrm>
            <a:off x="0" y="16019"/>
            <a:ext cx="12192000" cy="681037"/>
          </a:xfrm>
        </p:spPr>
        <p:txBody>
          <a:bodyPr>
            <a:normAutofit fontScale="90000"/>
          </a:bodyPr>
          <a:lstStyle/>
          <a:p>
            <a:r>
              <a:rPr lang="en-US" dirty="0">
                <a:solidFill>
                  <a:schemeClr val="bg1"/>
                </a:solidFill>
              </a:rPr>
              <a:t>Middleware</a:t>
            </a:r>
          </a:p>
        </p:txBody>
      </p:sp>
    </p:spTree>
    <p:extLst>
      <p:ext uri="{BB962C8B-B14F-4D97-AF65-F5344CB8AC3E}">
        <p14:creationId xmlns:p14="http://schemas.microsoft.com/office/powerpoint/2010/main" val="371632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214" y="1833764"/>
            <a:ext cx="10171572" cy="4567036"/>
          </a:xfrm>
        </p:spPr>
      </p:pic>
      <p:sp>
        <p:nvSpPr>
          <p:cNvPr id="5" name="object 2">
            <a:extLst>
              <a:ext uri="{FF2B5EF4-FFF2-40B4-BE49-F238E27FC236}">
                <a16:creationId xmlns:a16="http://schemas.microsoft.com/office/drawing/2014/main" id="{E34B4733-827D-40C4-9EEC-1284651750E7}"/>
              </a:ext>
            </a:extLst>
          </p:cNvPr>
          <p:cNvSpPr/>
          <p:nvPr/>
        </p:nvSpPr>
        <p:spPr>
          <a:xfrm>
            <a:off x="856" y="0"/>
            <a:ext cx="12191144" cy="825442"/>
          </a:xfrm>
          <a:prstGeom prst="rect">
            <a:avLst/>
          </a:prstGeom>
          <a:blipFill>
            <a:blip r:embed="rId3" cstate="print"/>
            <a:stretch>
              <a:fillRect/>
            </a:stretch>
          </a:blipFill>
        </p:spPr>
        <p:txBody>
          <a:bodyPr wrap="square" lIns="0" tIns="0" rIns="0" bIns="0" rtlCol="0"/>
          <a:lstStyle/>
          <a:p>
            <a:endParaRPr sz="1092" dirty="0"/>
          </a:p>
        </p:txBody>
      </p:sp>
      <p:sp>
        <p:nvSpPr>
          <p:cNvPr id="7" name="Title 1">
            <a:extLst>
              <a:ext uri="{FF2B5EF4-FFF2-40B4-BE49-F238E27FC236}">
                <a16:creationId xmlns:a16="http://schemas.microsoft.com/office/drawing/2014/main" id="{7D84C0A4-6C0B-4AC5-8579-1920C68EEBA7}"/>
              </a:ext>
            </a:extLst>
          </p:cNvPr>
          <p:cNvSpPr>
            <a:spLocks noGrp="1"/>
          </p:cNvSpPr>
          <p:nvPr>
            <p:ph type="title"/>
          </p:nvPr>
        </p:nvSpPr>
        <p:spPr>
          <a:xfrm>
            <a:off x="0" y="78567"/>
            <a:ext cx="12063845" cy="746875"/>
          </a:xfrm>
        </p:spPr>
        <p:txBody>
          <a:bodyPr/>
          <a:lstStyle/>
          <a:p>
            <a:r>
              <a:rPr lang="en-US" dirty="0">
                <a:solidFill>
                  <a:schemeClr val="bg1"/>
                </a:solidFill>
              </a:rPr>
              <a:t>Processing HTTP Requests</a:t>
            </a:r>
          </a:p>
        </p:txBody>
      </p:sp>
    </p:spTree>
    <p:extLst>
      <p:ext uri="{BB962C8B-B14F-4D97-AF65-F5344CB8AC3E}">
        <p14:creationId xmlns:p14="http://schemas.microsoft.com/office/powerpoint/2010/main" val="216126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41461"/>
            <a:ext cx="6096000" cy="5902239"/>
          </a:xfrm>
        </p:spPr>
        <p:txBody>
          <a:bodyPr>
            <a:normAutofit/>
          </a:bodyPr>
          <a:lstStyle/>
          <a:p>
            <a:pPr algn="just"/>
            <a:r>
              <a:rPr lang="en-US" sz="1800" dirty="0"/>
              <a:t> First, the Http Request arrives (directly or via External web server) </a:t>
            </a:r>
          </a:p>
          <a:p>
            <a:pPr algn="just"/>
            <a:r>
              <a:rPr lang="en-US" sz="1800" dirty="0"/>
              <a:t>The </a:t>
            </a:r>
            <a:r>
              <a:rPr lang="en-US" sz="1800" b="1" u="sng" dirty="0">
                <a:hlinkClick r:id="rId2"/>
              </a:rPr>
              <a:t>Kestrel Web server</a:t>
            </a:r>
            <a:r>
              <a:rPr lang="en-US" sz="1800" dirty="0"/>
              <a:t> picks up the Request and creates the </a:t>
            </a:r>
            <a:r>
              <a:rPr lang="en-US" sz="1800" dirty="0" err="1">
                <a:solidFill>
                  <a:srgbClr val="FF0000"/>
                </a:solidFill>
              </a:rPr>
              <a:t>httpContext</a:t>
            </a:r>
            <a:r>
              <a:rPr lang="en-US" sz="1800" dirty="0"/>
              <a:t> and passes it to the First Middleware in the request pipeline</a:t>
            </a:r>
          </a:p>
          <a:p>
            <a:pPr algn="just"/>
            <a:r>
              <a:rPr lang="en-US" sz="1800" dirty="0"/>
              <a:t>The First Middleware then takes over, process the request and passes it to the next Middleware. This goes on until it reaches the last middleware.</a:t>
            </a:r>
          </a:p>
          <a:p>
            <a:pPr algn="just"/>
            <a:r>
              <a:rPr lang="en-US" sz="1800" dirty="0"/>
              <a:t>The last middleware returns the request back to the previous middleware, effectively terminating the request pipeline.</a:t>
            </a:r>
          </a:p>
          <a:p>
            <a:pPr algn="just"/>
            <a:r>
              <a:rPr lang="en-US" sz="1800" dirty="0"/>
              <a:t>Each middleware in the sequence gets a second chance to inspect the request and modify the response on its way back.</a:t>
            </a:r>
          </a:p>
          <a:p>
            <a:pPr algn="just"/>
            <a:r>
              <a:rPr lang="en-US" sz="1800" dirty="0"/>
              <a:t>Finally, the response reaches kestrel, which returns the response back to the client</a:t>
            </a:r>
          </a:p>
          <a:p>
            <a:pPr algn="just"/>
            <a:r>
              <a:rPr lang="en-US" sz="1800" dirty="0"/>
              <a:t>Any of the middleware in the request pipeline can terminate the request pipeline by simply not passing the request to the next middleware</a:t>
            </a:r>
          </a:p>
        </p:txBody>
      </p:sp>
      <p:sp>
        <p:nvSpPr>
          <p:cNvPr id="4" name="object 2">
            <a:extLst>
              <a:ext uri="{FF2B5EF4-FFF2-40B4-BE49-F238E27FC236}">
                <a16:creationId xmlns:a16="http://schemas.microsoft.com/office/drawing/2014/main" id="{A5421AF4-DF99-448B-8439-871970BF0354}"/>
              </a:ext>
            </a:extLst>
          </p:cNvPr>
          <p:cNvSpPr/>
          <p:nvPr/>
        </p:nvSpPr>
        <p:spPr>
          <a:xfrm>
            <a:off x="856" y="0"/>
            <a:ext cx="12191144" cy="825442"/>
          </a:xfrm>
          <a:prstGeom prst="rect">
            <a:avLst/>
          </a:prstGeom>
          <a:blipFill>
            <a:blip r:embed="rId3" cstate="print"/>
            <a:stretch>
              <a:fillRect/>
            </a:stretch>
          </a:blipFill>
        </p:spPr>
        <p:txBody>
          <a:bodyPr wrap="square" lIns="0" tIns="0" rIns="0" bIns="0" rtlCol="0"/>
          <a:lstStyle/>
          <a:p>
            <a:endParaRPr sz="1092" dirty="0"/>
          </a:p>
        </p:txBody>
      </p:sp>
      <p:sp>
        <p:nvSpPr>
          <p:cNvPr id="7" name="Title 1">
            <a:extLst>
              <a:ext uri="{FF2B5EF4-FFF2-40B4-BE49-F238E27FC236}">
                <a16:creationId xmlns:a16="http://schemas.microsoft.com/office/drawing/2014/main" id="{59A01C19-4FDA-4325-9956-50C8ADC64EAF}"/>
              </a:ext>
            </a:extLst>
          </p:cNvPr>
          <p:cNvSpPr>
            <a:spLocks noGrp="1"/>
          </p:cNvSpPr>
          <p:nvPr>
            <p:ph type="title"/>
          </p:nvPr>
        </p:nvSpPr>
        <p:spPr>
          <a:xfrm>
            <a:off x="0" y="16019"/>
            <a:ext cx="12192000" cy="681037"/>
          </a:xfrm>
        </p:spPr>
        <p:txBody>
          <a:bodyPr>
            <a:normAutofit fontScale="90000"/>
          </a:bodyPr>
          <a:lstStyle/>
          <a:p>
            <a:r>
              <a:rPr lang="en-US" dirty="0">
                <a:solidFill>
                  <a:schemeClr val="bg1"/>
                </a:solidFill>
              </a:rPr>
              <a:t>How the Middleware Works?</a:t>
            </a:r>
          </a:p>
        </p:txBody>
      </p:sp>
      <p:pic>
        <p:nvPicPr>
          <p:cNvPr id="5" name="Picture 4">
            <a:extLst>
              <a:ext uri="{FF2B5EF4-FFF2-40B4-BE49-F238E27FC236}">
                <a16:creationId xmlns:a16="http://schemas.microsoft.com/office/drawing/2014/main" id="{1ABC8ED2-A294-4A3B-A672-9120C4AA7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3928" y="1569027"/>
            <a:ext cx="5448300" cy="3813463"/>
          </a:xfrm>
          <a:prstGeom prst="rect">
            <a:avLst/>
          </a:prstGeom>
        </p:spPr>
      </p:pic>
    </p:spTree>
    <p:extLst>
      <p:ext uri="{BB962C8B-B14F-4D97-AF65-F5344CB8AC3E}">
        <p14:creationId xmlns:p14="http://schemas.microsoft.com/office/powerpoint/2010/main" val="382969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To start using any Middleware, we need to add it to the Request pipeline.</a:t>
            </a:r>
          </a:p>
          <a:p>
            <a:r>
              <a:rPr lang="en-US" dirty="0"/>
              <a:t>This is done in the Configure method of the startup class. Most middleware will live in a NuGet package. </a:t>
            </a:r>
          </a:p>
          <a:p>
            <a:r>
              <a:rPr lang="en-US" dirty="0"/>
              <a:t>The Configure method gets the instance of </a:t>
            </a:r>
            <a:r>
              <a:rPr lang="en-US" dirty="0" err="1">
                <a:solidFill>
                  <a:srgbClr val="FF0000"/>
                </a:solidFill>
              </a:rPr>
              <a:t>IApplicationBuilder</a:t>
            </a:r>
            <a:r>
              <a:rPr lang="en-US" dirty="0"/>
              <a:t>, using which we can register our Middleware</a:t>
            </a:r>
          </a:p>
        </p:txBody>
      </p:sp>
      <p:sp>
        <p:nvSpPr>
          <p:cNvPr id="4" name="object 2">
            <a:extLst>
              <a:ext uri="{FF2B5EF4-FFF2-40B4-BE49-F238E27FC236}">
                <a16:creationId xmlns:a16="http://schemas.microsoft.com/office/drawing/2014/main" id="{5D9E2CEE-3373-4B34-86F0-4F23F491A9CA}"/>
              </a:ext>
            </a:extLst>
          </p:cNvPr>
          <p:cNvSpPr/>
          <p:nvPr/>
        </p:nvSpPr>
        <p:spPr>
          <a:xfrm>
            <a:off x="856" y="1"/>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7" name="Title 1">
            <a:extLst>
              <a:ext uri="{FF2B5EF4-FFF2-40B4-BE49-F238E27FC236}">
                <a16:creationId xmlns:a16="http://schemas.microsoft.com/office/drawing/2014/main" id="{C30E784D-9547-4284-AEDF-59903E2EC277}"/>
              </a:ext>
            </a:extLst>
          </p:cNvPr>
          <p:cNvSpPr>
            <a:spLocks noGrp="1"/>
          </p:cNvSpPr>
          <p:nvPr>
            <p:ph type="title"/>
          </p:nvPr>
        </p:nvSpPr>
        <p:spPr>
          <a:xfrm>
            <a:off x="0" y="18255"/>
            <a:ext cx="10515600" cy="662782"/>
          </a:xfrm>
        </p:spPr>
        <p:txBody>
          <a:bodyPr>
            <a:normAutofit fontScale="90000"/>
          </a:bodyPr>
          <a:lstStyle/>
          <a:p>
            <a:r>
              <a:rPr lang="en-US" dirty="0">
                <a:solidFill>
                  <a:schemeClr val="bg1"/>
                </a:solidFill>
              </a:rPr>
              <a:t>Configuring Middleware</a:t>
            </a:r>
          </a:p>
        </p:txBody>
      </p:sp>
    </p:spTree>
    <p:extLst>
      <p:ext uri="{BB962C8B-B14F-4D97-AF65-F5344CB8AC3E}">
        <p14:creationId xmlns:p14="http://schemas.microsoft.com/office/powerpoint/2010/main" val="37159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a:t>
            </a:r>
            <a:r>
              <a:rPr lang="en-US" dirty="0">
                <a:solidFill>
                  <a:srgbClr val="C00000"/>
                </a:solidFill>
              </a:rPr>
              <a:t>Use </a:t>
            </a:r>
            <a:r>
              <a:rPr lang="en-US" dirty="0"/>
              <a:t>and </a:t>
            </a:r>
            <a:r>
              <a:rPr lang="en-US" dirty="0">
                <a:solidFill>
                  <a:srgbClr val="C00000"/>
                </a:solidFill>
              </a:rPr>
              <a:t>Run</a:t>
            </a:r>
            <a:r>
              <a:rPr lang="en-US" dirty="0"/>
              <a:t> method extensions allow us to register the Inline </a:t>
            </a:r>
            <a:r>
              <a:rPr lang="en-US" dirty="0" err="1"/>
              <a:t>Middlewares</a:t>
            </a:r>
            <a:r>
              <a:rPr lang="en-US" dirty="0"/>
              <a:t> to the Request pipeline.</a:t>
            </a:r>
          </a:p>
          <a:p>
            <a:r>
              <a:rPr lang="en-US" dirty="0"/>
              <a:t>The </a:t>
            </a:r>
            <a:r>
              <a:rPr lang="en-US" dirty="0">
                <a:solidFill>
                  <a:srgbClr val="C00000"/>
                </a:solidFill>
              </a:rPr>
              <a:t>Run</a:t>
            </a:r>
            <a:r>
              <a:rPr lang="en-US" dirty="0"/>
              <a:t> method adds the terminating middleware. </a:t>
            </a:r>
          </a:p>
          <a:p>
            <a:r>
              <a:rPr lang="en-US" dirty="0"/>
              <a:t>The</a:t>
            </a:r>
            <a:r>
              <a:rPr lang="en-US" dirty="0">
                <a:solidFill>
                  <a:srgbClr val="C00000"/>
                </a:solidFill>
              </a:rPr>
              <a:t> Use </a:t>
            </a:r>
            <a:r>
              <a:rPr lang="en-US" dirty="0"/>
              <a:t>method adds the middleware, which may call the next middleware in the pipeline</a:t>
            </a:r>
          </a:p>
          <a:p>
            <a:r>
              <a:rPr lang="en-US" dirty="0"/>
              <a:t>The </a:t>
            </a:r>
            <a:r>
              <a:rPr lang="en-US" dirty="0" err="1">
                <a:solidFill>
                  <a:srgbClr val="C00000"/>
                </a:solidFill>
              </a:rPr>
              <a:t>app.Use</a:t>
            </a:r>
            <a:r>
              <a:rPr lang="en-US" dirty="0">
                <a:solidFill>
                  <a:srgbClr val="C00000"/>
                </a:solidFill>
              </a:rPr>
              <a:t> </a:t>
            </a:r>
            <a:r>
              <a:rPr lang="en-US" dirty="0"/>
              <a:t>gets two arguments. One is </a:t>
            </a:r>
            <a:r>
              <a:rPr lang="en-US" dirty="0" err="1">
                <a:solidFill>
                  <a:srgbClr val="C00000"/>
                </a:solidFill>
              </a:rPr>
              <a:t>HttpContext</a:t>
            </a:r>
            <a:r>
              <a:rPr lang="en-US" dirty="0"/>
              <a:t> and the second one is a </a:t>
            </a:r>
            <a:r>
              <a:rPr lang="en-US" dirty="0" err="1">
                <a:solidFill>
                  <a:srgbClr val="C00000"/>
                </a:solidFill>
              </a:rPr>
              <a:t>RequestDelegate</a:t>
            </a:r>
            <a:r>
              <a:rPr lang="en-US" dirty="0"/>
              <a:t>, which is basically the reference to the next middleware.</a:t>
            </a:r>
          </a:p>
        </p:txBody>
      </p:sp>
      <p:sp>
        <p:nvSpPr>
          <p:cNvPr id="4" name="object 2">
            <a:extLst>
              <a:ext uri="{FF2B5EF4-FFF2-40B4-BE49-F238E27FC236}">
                <a16:creationId xmlns:a16="http://schemas.microsoft.com/office/drawing/2014/main" id="{5D9E2CEE-3373-4B34-86F0-4F23F491A9CA}"/>
              </a:ext>
            </a:extLst>
          </p:cNvPr>
          <p:cNvSpPr/>
          <p:nvPr/>
        </p:nvSpPr>
        <p:spPr>
          <a:xfrm>
            <a:off x="856" y="1"/>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7" name="Title 1">
            <a:extLst>
              <a:ext uri="{FF2B5EF4-FFF2-40B4-BE49-F238E27FC236}">
                <a16:creationId xmlns:a16="http://schemas.microsoft.com/office/drawing/2014/main" id="{C30E784D-9547-4284-AEDF-59903E2EC277}"/>
              </a:ext>
            </a:extLst>
          </p:cNvPr>
          <p:cNvSpPr>
            <a:spLocks noGrp="1"/>
          </p:cNvSpPr>
          <p:nvPr>
            <p:ph type="title"/>
          </p:nvPr>
        </p:nvSpPr>
        <p:spPr>
          <a:xfrm>
            <a:off x="0" y="18255"/>
            <a:ext cx="10515600" cy="662782"/>
          </a:xfrm>
        </p:spPr>
        <p:txBody>
          <a:bodyPr>
            <a:normAutofit fontScale="90000"/>
          </a:bodyPr>
          <a:lstStyle/>
          <a:p>
            <a:r>
              <a:rPr lang="en-US" b="1" dirty="0">
                <a:solidFill>
                  <a:schemeClr val="bg1"/>
                </a:solidFill>
              </a:rPr>
              <a:t>Configure Middleware with Use and Run</a:t>
            </a:r>
          </a:p>
        </p:txBody>
      </p:sp>
    </p:spTree>
    <p:extLst>
      <p:ext uri="{BB962C8B-B14F-4D97-AF65-F5344CB8AC3E}">
        <p14:creationId xmlns:p14="http://schemas.microsoft.com/office/powerpoint/2010/main" val="225117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The order that middleware components are added in the Configure method defines the order in which they are invoked on requests, and the reverse order for the response. </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167" y="3127880"/>
            <a:ext cx="6925642" cy="2267266"/>
          </a:xfrm>
          <a:prstGeom prst="rect">
            <a:avLst/>
          </a:prstGeom>
        </p:spPr>
      </p:pic>
      <p:sp>
        <p:nvSpPr>
          <p:cNvPr id="5" name="object 2">
            <a:extLst>
              <a:ext uri="{FF2B5EF4-FFF2-40B4-BE49-F238E27FC236}">
                <a16:creationId xmlns:a16="http://schemas.microsoft.com/office/drawing/2014/main" id="{28F63ABF-DD91-4CED-A3EB-4B772C323FA6}"/>
              </a:ext>
            </a:extLst>
          </p:cNvPr>
          <p:cNvSpPr/>
          <p:nvPr/>
        </p:nvSpPr>
        <p:spPr>
          <a:xfrm>
            <a:off x="856" y="0"/>
            <a:ext cx="12191144" cy="825442"/>
          </a:xfrm>
          <a:prstGeom prst="rect">
            <a:avLst/>
          </a:prstGeom>
          <a:blipFill>
            <a:blip r:embed="rId3" cstate="print"/>
            <a:stretch>
              <a:fillRect/>
            </a:stretch>
          </a:blipFill>
        </p:spPr>
        <p:txBody>
          <a:bodyPr wrap="square" lIns="0" tIns="0" rIns="0" bIns="0" rtlCol="0"/>
          <a:lstStyle/>
          <a:p>
            <a:endParaRPr sz="1092" dirty="0"/>
          </a:p>
        </p:txBody>
      </p:sp>
      <p:sp>
        <p:nvSpPr>
          <p:cNvPr id="9" name="Title 1">
            <a:extLst>
              <a:ext uri="{FF2B5EF4-FFF2-40B4-BE49-F238E27FC236}">
                <a16:creationId xmlns:a16="http://schemas.microsoft.com/office/drawing/2014/main" id="{D3D2E91C-2B90-4C3E-A42F-6BC97032E158}"/>
              </a:ext>
            </a:extLst>
          </p:cNvPr>
          <p:cNvSpPr>
            <a:spLocks noGrp="1"/>
          </p:cNvSpPr>
          <p:nvPr>
            <p:ph type="title"/>
          </p:nvPr>
        </p:nvSpPr>
        <p:spPr>
          <a:xfrm>
            <a:off x="0" y="69821"/>
            <a:ext cx="10979727" cy="685800"/>
          </a:xfrm>
        </p:spPr>
        <p:txBody>
          <a:bodyPr>
            <a:normAutofit fontScale="90000"/>
          </a:bodyPr>
          <a:lstStyle/>
          <a:p>
            <a:r>
              <a:rPr lang="en-US" dirty="0">
                <a:solidFill>
                  <a:schemeClr val="bg1"/>
                </a:solidFill>
              </a:rPr>
              <a:t>Configuring Middleware</a:t>
            </a:r>
          </a:p>
        </p:txBody>
      </p:sp>
    </p:spTree>
    <p:extLst>
      <p:ext uri="{BB962C8B-B14F-4D97-AF65-F5344CB8AC3E}">
        <p14:creationId xmlns:p14="http://schemas.microsoft.com/office/powerpoint/2010/main" val="157703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B8FCC-4733-4C17-9873-D5C9033E4502}"/>
              </a:ext>
            </a:extLst>
          </p:cNvPr>
          <p:cNvSpPr>
            <a:spLocks noGrp="1"/>
          </p:cNvSpPr>
          <p:nvPr>
            <p:ph idx="1"/>
          </p:nvPr>
        </p:nvSpPr>
        <p:spPr/>
        <p:txBody>
          <a:bodyPr/>
          <a:lstStyle/>
          <a:p>
            <a:r>
              <a:rPr lang="en-US" dirty="0"/>
              <a:t>The dotnet CLI is a command-line interface (CLI) is a new tool for developing the .NET application. </a:t>
            </a:r>
          </a:p>
          <a:p>
            <a:r>
              <a:rPr lang="en-US" dirty="0"/>
              <a:t>It is a cross-platform tool and can be used in Windows, MAC or Linux.</a:t>
            </a:r>
          </a:p>
        </p:txBody>
      </p:sp>
      <p:sp>
        <p:nvSpPr>
          <p:cNvPr id="4" name="object 2">
            <a:extLst>
              <a:ext uri="{FF2B5EF4-FFF2-40B4-BE49-F238E27FC236}">
                <a16:creationId xmlns:a16="http://schemas.microsoft.com/office/drawing/2014/main" id="{AF8A0062-457B-482E-9209-EEEDDD1C1975}"/>
              </a:ext>
            </a:extLst>
          </p:cNvPr>
          <p:cNvSpPr/>
          <p:nvPr/>
        </p:nvSpPr>
        <p:spPr>
          <a:xfrm>
            <a:off x="856" y="0"/>
            <a:ext cx="12191144" cy="825442"/>
          </a:xfrm>
          <a:prstGeom prst="rect">
            <a:avLst/>
          </a:prstGeom>
          <a:blipFill>
            <a:blip r:embed="rId2" cstate="print"/>
            <a:stretch>
              <a:fillRect/>
            </a:stretch>
          </a:blipFill>
        </p:spPr>
        <p:txBody>
          <a:bodyPr wrap="square" lIns="0" tIns="0" rIns="0" bIns="0" rtlCol="0"/>
          <a:lstStyle/>
          <a:p>
            <a:endParaRPr sz="1092"/>
          </a:p>
        </p:txBody>
      </p:sp>
      <p:sp>
        <p:nvSpPr>
          <p:cNvPr id="5" name="Title 1">
            <a:extLst>
              <a:ext uri="{FF2B5EF4-FFF2-40B4-BE49-F238E27FC236}">
                <a16:creationId xmlns:a16="http://schemas.microsoft.com/office/drawing/2014/main" id="{9D8FC1D7-B52F-4B57-8A2D-C14B5F7311A8}"/>
              </a:ext>
            </a:extLst>
          </p:cNvPr>
          <p:cNvSpPr txBox="1">
            <a:spLocks/>
          </p:cNvSpPr>
          <p:nvPr/>
        </p:nvSpPr>
        <p:spPr>
          <a:xfrm>
            <a:off x="0" y="18255"/>
            <a:ext cx="11980718" cy="8071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Dotnet CLI</a:t>
            </a:r>
          </a:p>
        </p:txBody>
      </p:sp>
    </p:spTree>
    <p:extLst>
      <p:ext uri="{BB962C8B-B14F-4D97-AF65-F5344CB8AC3E}">
        <p14:creationId xmlns:p14="http://schemas.microsoft.com/office/powerpoint/2010/main" val="310323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222004194"/>
              </p:ext>
            </p:extLst>
          </p:nvPr>
        </p:nvGraphicFramePr>
        <p:xfrm>
          <a:off x="1187042" y="1402773"/>
          <a:ext cx="8775512" cy="4579899"/>
        </p:xfrm>
        <a:graphic>
          <a:graphicData uri="http://schemas.openxmlformats.org/drawingml/2006/table">
            <a:tbl>
              <a:tblPr/>
              <a:tblGrid>
                <a:gridCol w="4387756">
                  <a:extLst>
                    <a:ext uri="{9D8B030D-6E8A-4147-A177-3AD203B41FA5}">
                      <a16:colId xmlns:a16="http://schemas.microsoft.com/office/drawing/2014/main" val="20000"/>
                    </a:ext>
                  </a:extLst>
                </a:gridCol>
                <a:gridCol w="4387756">
                  <a:extLst>
                    <a:ext uri="{9D8B030D-6E8A-4147-A177-3AD203B41FA5}">
                      <a16:colId xmlns:a16="http://schemas.microsoft.com/office/drawing/2014/main" val="20001"/>
                    </a:ext>
                  </a:extLst>
                </a:gridCol>
              </a:tblGrid>
              <a:tr h="610563">
                <a:tc>
                  <a:txBody>
                    <a:bodyPr/>
                    <a:lstStyle/>
                    <a:p>
                      <a:pPr algn="l" fontAlgn="b"/>
                      <a:r>
                        <a:rPr lang="en-US" sz="1400" b="0" dirty="0">
                          <a:solidFill>
                            <a:srgbClr val="C00000"/>
                          </a:solidFill>
                          <a:effectLst/>
                          <a:latin typeface="segoe-ui_semibold"/>
                        </a:rPr>
                        <a:t>Middleware</a:t>
                      </a:r>
                    </a:p>
                  </a:txBody>
                  <a:tcPr marL="117836" marR="117836" marT="88377" marB="88377"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algn="l" fontAlgn="b"/>
                      <a:r>
                        <a:rPr lang="en-US" sz="1400" b="0" dirty="0">
                          <a:solidFill>
                            <a:srgbClr val="C00000"/>
                          </a:solidFill>
                          <a:effectLst/>
                          <a:latin typeface="segoe-ui_semibold"/>
                        </a:rPr>
                        <a:t>Description</a:t>
                      </a:r>
                    </a:p>
                  </a:txBody>
                  <a:tcPr marL="117836" marR="117836" marT="88377" marB="88377"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00"/>
                  </a:ext>
                </a:extLst>
              </a:tr>
              <a:tr h="388860">
                <a:tc>
                  <a:txBody>
                    <a:bodyPr/>
                    <a:lstStyle/>
                    <a:p>
                      <a:pPr fontAlgn="t"/>
                      <a:r>
                        <a:rPr lang="en-US" sz="1400" u="none" strike="noStrike" dirty="0">
                          <a:solidFill>
                            <a:srgbClr val="007BB8"/>
                          </a:solidFill>
                          <a:effectLst/>
                          <a:hlinkClick r:id="rId2"/>
                        </a:rPr>
                        <a:t>Authentication</a:t>
                      </a:r>
                      <a:endParaRPr lang="en-US" sz="1400" dirty="0">
                        <a:effectLst/>
                      </a:endParaRP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fontAlgn="t"/>
                      <a:r>
                        <a:rPr lang="en-US" sz="1400">
                          <a:effectLst/>
                        </a:rPr>
                        <a:t>Provides authentication support.</a:t>
                      </a: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01"/>
                  </a:ext>
                </a:extLst>
              </a:tr>
              <a:tr h="388860">
                <a:tc>
                  <a:txBody>
                    <a:bodyPr/>
                    <a:lstStyle/>
                    <a:p>
                      <a:pPr fontAlgn="t"/>
                      <a:r>
                        <a:rPr lang="en-US" sz="1400" u="none" strike="noStrike">
                          <a:solidFill>
                            <a:srgbClr val="007BB8"/>
                          </a:solidFill>
                          <a:effectLst/>
                          <a:hlinkClick r:id="rId3"/>
                        </a:rPr>
                        <a:t>CORS</a:t>
                      </a:r>
                      <a:endParaRPr lang="en-US" sz="1400">
                        <a:effectLst/>
                      </a:endParaRP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fontAlgn="t"/>
                      <a:r>
                        <a:rPr lang="en-US" sz="1400">
                          <a:effectLst/>
                        </a:rPr>
                        <a:t>Configures Cross-Origin Resource Sharing.</a:t>
                      </a: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02"/>
                  </a:ext>
                </a:extLst>
              </a:tr>
              <a:tr h="388860">
                <a:tc>
                  <a:txBody>
                    <a:bodyPr/>
                    <a:lstStyle/>
                    <a:p>
                      <a:pPr fontAlgn="t"/>
                      <a:r>
                        <a:rPr lang="en-US" sz="1400" u="none" strike="noStrike" dirty="0">
                          <a:solidFill>
                            <a:srgbClr val="007BB8"/>
                          </a:solidFill>
                          <a:effectLst/>
                          <a:hlinkClick r:id="rId4"/>
                        </a:rPr>
                        <a:t>Response Caching</a:t>
                      </a:r>
                      <a:endParaRPr lang="en-US" sz="1400" dirty="0">
                        <a:effectLst/>
                      </a:endParaRP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fontAlgn="t"/>
                      <a:r>
                        <a:rPr lang="en-US" sz="1400">
                          <a:effectLst/>
                        </a:rPr>
                        <a:t>Provides support for caching responses.</a:t>
                      </a: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03"/>
                  </a:ext>
                </a:extLst>
              </a:tr>
              <a:tr h="600966">
                <a:tc>
                  <a:txBody>
                    <a:bodyPr/>
                    <a:lstStyle/>
                    <a:p>
                      <a:pPr fontAlgn="t"/>
                      <a:r>
                        <a:rPr lang="en-US" sz="1400" u="none" strike="noStrike">
                          <a:solidFill>
                            <a:srgbClr val="007BB8"/>
                          </a:solidFill>
                          <a:effectLst/>
                          <a:hlinkClick r:id="rId5"/>
                        </a:rPr>
                        <a:t>Response Compression</a:t>
                      </a:r>
                      <a:endParaRPr lang="en-US" sz="1400">
                        <a:effectLst/>
                      </a:endParaRP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fontAlgn="t"/>
                      <a:r>
                        <a:rPr lang="en-US" sz="1400">
                          <a:effectLst/>
                        </a:rPr>
                        <a:t>Provides support for compressing responses.</a:t>
                      </a: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04"/>
                  </a:ext>
                </a:extLst>
              </a:tr>
              <a:tr h="388860">
                <a:tc>
                  <a:txBody>
                    <a:bodyPr/>
                    <a:lstStyle/>
                    <a:p>
                      <a:pPr fontAlgn="t"/>
                      <a:r>
                        <a:rPr lang="en-US" sz="1400" u="none" strike="noStrike">
                          <a:solidFill>
                            <a:srgbClr val="007BB8"/>
                          </a:solidFill>
                          <a:effectLst/>
                          <a:hlinkClick r:id="rId6"/>
                        </a:rPr>
                        <a:t>Routing</a:t>
                      </a:r>
                      <a:endParaRPr lang="en-US" sz="1400">
                        <a:effectLst/>
                      </a:endParaRP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fontAlgn="t"/>
                      <a:r>
                        <a:rPr lang="en-US" sz="1400">
                          <a:effectLst/>
                        </a:rPr>
                        <a:t>Defines and constrains request routes.</a:t>
                      </a: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05"/>
                  </a:ext>
                </a:extLst>
              </a:tr>
              <a:tr h="600966">
                <a:tc>
                  <a:txBody>
                    <a:bodyPr/>
                    <a:lstStyle/>
                    <a:p>
                      <a:pPr fontAlgn="t"/>
                      <a:r>
                        <a:rPr lang="en-US" sz="1400" u="none" strike="noStrike">
                          <a:solidFill>
                            <a:srgbClr val="007BB8"/>
                          </a:solidFill>
                          <a:effectLst/>
                          <a:hlinkClick r:id="rId7"/>
                        </a:rPr>
                        <a:t>Session</a:t>
                      </a:r>
                      <a:endParaRPr lang="en-US" sz="1400">
                        <a:effectLst/>
                      </a:endParaRP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fontAlgn="t"/>
                      <a:r>
                        <a:rPr lang="en-US" sz="1400">
                          <a:effectLst/>
                        </a:rPr>
                        <a:t>Provides support for managing user sessions.</a:t>
                      </a: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06"/>
                  </a:ext>
                </a:extLst>
              </a:tr>
              <a:tr h="600966">
                <a:tc>
                  <a:txBody>
                    <a:bodyPr/>
                    <a:lstStyle/>
                    <a:p>
                      <a:pPr fontAlgn="t"/>
                      <a:r>
                        <a:rPr lang="en-US" sz="1400" u="none" strike="noStrike" dirty="0">
                          <a:solidFill>
                            <a:srgbClr val="007BB8"/>
                          </a:solidFill>
                          <a:effectLst/>
                          <a:hlinkClick r:id="rId8"/>
                        </a:rPr>
                        <a:t>Static Files</a:t>
                      </a:r>
                      <a:endParaRPr lang="en-US" sz="1400" dirty="0">
                        <a:effectLst/>
                      </a:endParaRP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fontAlgn="t"/>
                      <a:r>
                        <a:rPr lang="en-US" sz="1400">
                          <a:effectLst/>
                        </a:rPr>
                        <a:t>Provides support for serving static files and directory browsing.</a:t>
                      </a: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07"/>
                  </a:ext>
                </a:extLst>
              </a:tr>
              <a:tr h="600966">
                <a:tc>
                  <a:txBody>
                    <a:bodyPr/>
                    <a:lstStyle/>
                    <a:p>
                      <a:pPr fontAlgn="t"/>
                      <a:r>
                        <a:rPr lang="en-US" sz="1400" u="none" strike="noStrike" dirty="0">
                          <a:solidFill>
                            <a:srgbClr val="007BB8"/>
                          </a:solidFill>
                          <a:effectLst/>
                          <a:hlinkClick r:id="rId9"/>
                        </a:rPr>
                        <a:t>URL Rewriting Middleware</a:t>
                      </a:r>
                      <a:endParaRPr lang="en-US" sz="1400" dirty="0">
                        <a:effectLst/>
                      </a:endParaRP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r>
                        <a:rPr lang="en-US" sz="1400" dirty="0">
                          <a:effectLst/>
                        </a:rPr>
                        <a:t>Provides support for rewriting URLs and redirecting requests.</a:t>
                      </a:r>
                    </a:p>
                  </a:txBody>
                  <a:tcPr marL="117836" marR="117836" marT="88377" marB="8837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object 2">
            <a:extLst>
              <a:ext uri="{FF2B5EF4-FFF2-40B4-BE49-F238E27FC236}">
                <a16:creationId xmlns:a16="http://schemas.microsoft.com/office/drawing/2014/main" id="{7F6B27E1-25B9-4BBE-9965-671D0D729A53}"/>
              </a:ext>
            </a:extLst>
          </p:cNvPr>
          <p:cNvSpPr/>
          <p:nvPr/>
        </p:nvSpPr>
        <p:spPr>
          <a:xfrm>
            <a:off x="856" y="0"/>
            <a:ext cx="12191144" cy="825442"/>
          </a:xfrm>
          <a:prstGeom prst="rect">
            <a:avLst/>
          </a:prstGeom>
          <a:blipFill>
            <a:blip r:embed="rId10" cstate="print"/>
            <a:stretch>
              <a:fillRect/>
            </a:stretch>
          </a:blipFill>
        </p:spPr>
        <p:txBody>
          <a:bodyPr wrap="square" lIns="0" tIns="0" rIns="0" bIns="0" rtlCol="0"/>
          <a:lstStyle/>
          <a:p>
            <a:endParaRPr sz="1092" dirty="0"/>
          </a:p>
        </p:txBody>
      </p:sp>
      <p:sp>
        <p:nvSpPr>
          <p:cNvPr id="7" name="Title 1">
            <a:extLst>
              <a:ext uri="{FF2B5EF4-FFF2-40B4-BE49-F238E27FC236}">
                <a16:creationId xmlns:a16="http://schemas.microsoft.com/office/drawing/2014/main" id="{729AA187-33D8-44BD-9F0B-1CB0115D7219}"/>
              </a:ext>
            </a:extLst>
          </p:cNvPr>
          <p:cNvSpPr>
            <a:spLocks noGrp="1"/>
          </p:cNvSpPr>
          <p:nvPr>
            <p:ph type="title"/>
          </p:nvPr>
        </p:nvSpPr>
        <p:spPr>
          <a:xfrm>
            <a:off x="0" y="0"/>
            <a:ext cx="12191144" cy="825442"/>
          </a:xfrm>
        </p:spPr>
        <p:txBody>
          <a:bodyPr>
            <a:normAutofit/>
          </a:bodyPr>
          <a:lstStyle/>
          <a:p>
            <a:r>
              <a:rPr lang="en-US" dirty="0">
                <a:solidFill>
                  <a:schemeClr val="bg1"/>
                </a:solidFill>
              </a:rPr>
              <a:t>Built-in middleware</a:t>
            </a:r>
          </a:p>
        </p:txBody>
      </p:sp>
    </p:spTree>
    <p:extLst>
      <p:ext uri="{BB962C8B-B14F-4D97-AF65-F5344CB8AC3E}">
        <p14:creationId xmlns:p14="http://schemas.microsoft.com/office/powerpoint/2010/main" val="64889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lstStyle/>
          <a:p>
            <a:r>
              <a:rPr lang="en-US" dirty="0"/>
              <a:t>First, </a:t>
            </a:r>
            <a:r>
              <a:rPr lang="en-US" i="1" dirty="0"/>
              <a:t>Invoke</a:t>
            </a:r>
            <a:r>
              <a:rPr lang="en-US" dirty="0"/>
              <a:t> will receive an </a:t>
            </a:r>
            <a:r>
              <a:rPr lang="en-US" i="1" dirty="0" err="1"/>
              <a:t>HttpContext</a:t>
            </a:r>
            <a:r>
              <a:rPr lang="en-US" dirty="0"/>
              <a:t> object with access to the request and the response. </a:t>
            </a:r>
          </a:p>
          <a:p>
            <a:r>
              <a:rPr lang="en-US" dirty="0"/>
              <a:t>You can inspect incoming headers and create outgoing headers. </a:t>
            </a:r>
          </a:p>
          <a:p>
            <a:r>
              <a:rPr lang="en-US" dirty="0"/>
              <a:t>You can read the request body or write into the response. </a:t>
            </a:r>
          </a:p>
          <a:p>
            <a:r>
              <a:rPr lang="en-US" dirty="0"/>
              <a:t>The logic inside Invoke can decide if you want to call the next piece of middleware or handle the response entirely in the current middleware. </a:t>
            </a:r>
          </a:p>
          <a:p>
            <a:r>
              <a:rPr lang="en-US" dirty="0"/>
              <a:t>Note the name </a:t>
            </a:r>
            <a:r>
              <a:rPr lang="en-US" i="1" dirty="0"/>
              <a:t>Invoke</a:t>
            </a:r>
            <a:r>
              <a:rPr lang="en-US" dirty="0"/>
              <a:t> is the method ASP.NET will automatically look for (no interface implementation required), and is injectable.</a:t>
            </a:r>
          </a:p>
        </p:txBody>
      </p:sp>
      <p:sp>
        <p:nvSpPr>
          <p:cNvPr id="4" name="object 2">
            <a:extLst>
              <a:ext uri="{FF2B5EF4-FFF2-40B4-BE49-F238E27FC236}">
                <a16:creationId xmlns:a16="http://schemas.microsoft.com/office/drawing/2014/main" id="{A4054782-EB64-45D7-B1A4-FDA1C7C80F11}"/>
              </a:ext>
            </a:extLst>
          </p:cNvPr>
          <p:cNvSpPr/>
          <p:nvPr/>
        </p:nvSpPr>
        <p:spPr>
          <a:xfrm>
            <a:off x="856" y="0"/>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7" name="Title 1">
            <a:extLst>
              <a:ext uri="{FF2B5EF4-FFF2-40B4-BE49-F238E27FC236}">
                <a16:creationId xmlns:a16="http://schemas.microsoft.com/office/drawing/2014/main" id="{C05DD85B-986D-4283-B4ED-4DB34625B3CA}"/>
              </a:ext>
            </a:extLst>
          </p:cNvPr>
          <p:cNvSpPr>
            <a:spLocks noGrp="1"/>
          </p:cNvSpPr>
          <p:nvPr>
            <p:ph type="title"/>
          </p:nvPr>
        </p:nvSpPr>
        <p:spPr>
          <a:xfrm>
            <a:off x="0" y="153532"/>
            <a:ext cx="10515600" cy="518377"/>
          </a:xfrm>
        </p:spPr>
        <p:txBody>
          <a:bodyPr>
            <a:normAutofit fontScale="90000"/>
          </a:bodyPr>
          <a:lstStyle/>
          <a:p>
            <a:r>
              <a:rPr lang="en-US" dirty="0">
                <a:solidFill>
                  <a:schemeClr val="bg1"/>
                </a:solidFill>
              </a:rPr>
              <a:t>Creating Middleware</a:t>
            </a:r>
          </a:p>
        </p:txBody>
      </p:sp>
    </p:spTree>
    <p:extLst>
      <p:ext uri="{BB962C8B-B14F-4D97-AF65-F5344CB8AC3E}">
        <p14:creationId xmlns:p14="http://schemas.microsoft.com/office/powerpoint/2010/main" val="337650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0770"/>
            <a:ext cx="10515600" cy="4351338"/>
          </a:xfrm>
        </p:spPr>
        <p:txBody>
          <a:bodyPr/>
          <a:lstStyle/>
          <a:p>
            <a:r>
              <a:rPr lang="en-US" dirty="0"/>
              <a:t>The ability to explicitly configure every component of the HTTP processing pipeline makes it easy to know what is happening inside an application.</a:t>
            </a:r>
          </a:p>
          <a:p>
            <a:r>
              <a:rPr lang="en-US" dirty="0"/>
              <a:t>The application is also as lean as possible because we can install only the features an application requires.</a:t>
            </a:r>
          </a:p>
          <a:p>
            <a:r>
              <a:rPr lang="en-US" dirty="0"/>
              <a:t>Middleware is one reason why ASP.NET Core can perform better and use less memory than its predecessors.</a:t>
            </a:r>
          </a:p>
        </p:txBody>
      </p:sp>
      <p:sp>
        <p:nvSpPr>
          <p:cNvPr id="4" name="object 2">
            <a:extLst>
              <a:ext uri="{FF2B5EF4-FFF2-40B4-BE49-F238E27FC236}">
                <a16:creationId xmlns:a16="http://schemas.microsoft.com/office/drawing/2014/main" id="{9BFF01C6-B728-4E34-B9E5-118356C84556}"/>
              </a:ext>
            </a:extLst>
          </p:cNvPr>
          <p:cNvSpPr/>
          <p:nvPr/>
        </p:nvSpPr>
        <p:spPr>
          <a:xfrm>
            <a:off x="0" y="5369"/>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5" name="Title 1">
            <a:extLst>
              <a:ext uri="{FF2B5EF4-FFF2-40B4-BE49-F238E27FC236}">
                <a16:creationId xmlns:a16="http://schemas.microsoft.com/office/drawing/2014/main" id="{DEC79A78-24B8-4BB6-A464-D2E9CADB447E}"/>
              </a:ext>
            </a:extLst>
          </p:cNvPr>
          <p:cNvSpPr txBox="1">
            <a:spLocks/>
          </p:cNvSpPr>
          <p:nvPr/>
        </p:nvSpPr>
        <p:spPr>
          <a:xfrm>
            <a:off x="0" y="90055"/>
            <a:ext cx="12095018" cy="7407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Advantages</a:t>
            </a:r>
            <a:endParaRPr lang="en-US" dirty="0"/>
          </a:p>
        </p:txBody>
      </p:sp>
    </p:spTree>
    <p:extLst>
      <p:ext uri="{BB962C8B-B14F-4D97-AF65-F5344CB8AC3E}">
        <p14:creationId xmlns:p14="http://schemas.microsoft.com/office/powerpoint/2010/main" val="279063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398" y="2394175"/>
            <a:ext cx="11792602" cy="2590913"/>
          </a:xfrm>
          <a:prstGeom prst="rect">
            <a:avLst/>
          </a:prstGeom>
        </p:spPr>
        <p:txBody>
          <a:bodyPr vert="horz" wrap="square" lIns="0" tIns="127456" rIns="0" bIns="0" rtlCol="0">
            <a:spAutoFit/>
          </a:bodyPr>
          <a:lstStyle/>
          <a:p>
            <a:pPr marL="8086" algn="ctr">
              <a:spcBef>
                <a:spcPts val="1004"/>
              </a:spcBef>
            </a:pPr>
            <a:r>
              <a:rPr lang="en-US" sz="8000" dirty="0">
                <a:latin typeface="Arrus-Black" panose="02020500000000000000" pitchFamily="18" charset="0"/>
                <a:ea typeface="Arrus-Black" panose="02020500000000000000" pitchFamily="18" charset="0"/>
                <a:cs typeface="Arrus-Black" panose="02020500000000000000" pitchFamily="18" charset="0"/>
              </a:rPr>
              <a:t>Serving Static Files in ASP.NET Core</a:t>
            </a:r>
            <a:endParaRPr sz="8000" dirty="0">
              <a:latin typeface="Arial"/>
              <a:cs typeface="Arial"/>
            </a:endParaRPr>
          </a:p>
        </p:txBody>
      </p:sp>
    </p:spTree>
    <p:extLst>
      <p:ext uri="{BB962C8B-B14F-4D97-AF65-F5344CB8AC3E}">
        <p14:creationId xmlns:p14="http://schemas.microsoft.com/office/powerpoint/2010/main" val="2891958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3231E-8E60-4F70-86FC-66CB6EA01122}"/>
              </a:ext>
            </a:extLst>
          </p:cNvPr>
          <p:cNvSpPr>
            <a:spLocks noGrp="1"/>
          </p:cNvSpPr>
          <p:nvPr>
            <p:ph idx="1"/>
          </p:nvPr>
        </p:nvSpPr>
        <p:spPr/>
        <p:txBody>
          <a:bodyPr/>
          <a:lstStyle/>
          <a:p>
            <a:r>
              <a:rPr lang="en-US" dirty="0"/>
              <a:t>The ASP.NET Core has the ability to serve the static files such as HTML, CSS, image, and JavaScript directly to clients, without going through the MVC Middleware.</a:t>
            </a:r>
          </a:p>
        </p:txBody>
      </p:sp>
      <p:sp>
        <p:nvSpPr>
          <p:cNvPr id="4" name="object 2">
            <a:extLst>
              <a:ext uri="{FF2B5EF4-FFF2-40B4-BE49-F238E27FC236}">
                <a16:creationId xmlns:a16="http://schemas.microsoft.com/office/drawing/2014/main" id="{57424B7F-6DAE-48F7-B758-7558E5EE9D86}"/>
              </a:ext>
            </a:extLst>
          </p:cNvPr>
          <p:cNvSpPr/>
          <p:nvPr/>
        </p:nvSpPr>
        <p:spPr>
          <a:xfrm>
            <a:off x="0" y="5369"/>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9" name="Title 1">
            <a:extLst>
              <a:ext uri="{FF2B5EF4-FFF2-40B4-BE49-F238E27FC236}">
                <a16:creationId xmlns:a16="http://schemas.microsoft.com/office/drawing/2014/main" id="{B4CF97E6-5DD4-4C80-972F-6B57C50A1DCC}"/>
              </a:ext>
            </a:extLst>
          </p:cNvPr>
          <p:cNvSpPr txBox="1">
            <a:spLocks/>
          </p:cNvSpPr>
          <p:nvPr/>
        </p:nvSpPr>
        <p:spPr>
          <a:xfrm>
            <a:off x="159327" y="152228"/>
            <a:ext cx="10515600" cy="6993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Overview</a:t>
            </a:r>
          </a:p>
        </p:txBody>
      </p:sp>
    </p:spTree>
    <p:extLst>
      <p:ext uri="{BB962C8B-B14F-4D97-AF65-F5344CB8AC3E}">
        <p14:creationId xmlns:p14="http://schemas.microsoft.com/office/powerpoint/2010/main" val="113570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B15E7-490D-4149-B7E6-E2AEE6D9C696}"/>
              </a:ext>
            </a:extLst>
          </p:cNvPr>
          <p:cNvSpPr>
            <a:spLocks noGrp="1"/>
          </p:cNvSpPr>
          <p:nvPr>
            <p:ph idx="1"/>
          </p:nvPr>
        </p:nvSpPr>
        <p:spPr>
          <a:xfrm>
            <a:off x="1056408" y="1576243"/>
            <a:ext cx="10515600" cy="4351338"/>
          </a:xfrm>
        </p:spPr>
        <p:txBody>
          <a:bodyPr/>
          <a:lstStyle/>
          <a:p>
            <a:r>
              <a:rPr lang="en-US" dirty="0"/>
              <a:t>HTML, CSS, images, JavaScript files are called static files. </a:t>
            </a:r>
          </a:p>
          <a:p>
            <a:r>
              <a:rPr lang="en-US" dirty="0"/>
              <a:t>There are two ways you can serve static files in ASP.NET Core MVC. Directly or through controller Action.</a:t>
            </a:r>
          </a:p>
          <a:p>
            <a:r>
              <a:rPr lang="en-US" dirty="0"/>
              <a:t>The Static files are those files, whose content does not change dynamically when the user requests for it. </a:t>
            </a:r>
          </a:p>
          <a:p>
            <a:r>
              <a:rPr lang="en-US" dirty="0"/>
              <a:t>The ASP.NET Core provides a built-in Middleware just for this task.</a:t>
            </a:r>
          </a:p>
        </p:txBody>
      </p:sp>
      <p:sp>
        <p:nvSpPr>
          <p:cNvPr id="4" name="object 2">
            <a:extLst>
              <a:ext uri="{FF2B5EF4-FFF2-40B4-BE49-F238E27FC236}">
                <a16:creationId xmlns:a16="http://schemas.microsoft.com/office/drawing/2014/main" id="{22D1E910-D9C4-4711-AC40-24D70A20724A}"/>
              </a:ext>
            </a:extLst>
          </p:cNvPr>
          <p:cNvSpPr/>
          <p:nvPr/>
        </p:nvSpPr>
        <p:spPr>
          <a:xfrm>
            <a:off x="-37672" y="0"/>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5" name="Title 1">
            <a:extLst>
              <a:ext uri="{FF2B5EF4-FFF2-40B4-BE49-F238E27FC236}">
                <a16:creationId xmlns:a16="http://schemas.microsoft.com/office/drawing/2014/main" id="{0877A8E0-7F09-47A6-89B0-F0DC0528A68B}"/>
              </a:ext>
            </a:extLst>
          </p:cNvPr>
          <p:cNvSpPr txBox="1">
            <a:spLocks/>
          </p:cNvSpPr>
          <p:nvPr/>
        </p:nvSpPr>
        <p:spPr>
          <a:xfrm>
            <a:off x="38528" y="0"/>
            <a:ext cx="11928764" cy="825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Serving Static Files</a:t>
            </a:r>
          </a:p>
        </p:txBody>
      </p:sp>
    </p:spTree>
    <p:extLst>
      <p:ext uri="{BB962C8B-B14F-4D97-AF65-F5344CB8AC3E}">
        <p14:creationId xmlns:p14="http://schemas.microsoft.com/office/powerpoint/2010/main" val="93948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B15E7-490D-4149-B7E6-E2AEE6D9C696}"/>
              </a:ext>
            </a:extLst>
          </p:cNvPr>
          <p:cNvSpPr>
            <a:spLocks noGrp="1"/>
          </p:cNvSpPr>
          <p:nvPr>
            <p:ph idx="1"/>
          </p:nvPr>
        </p:nvSpPr>
        <p:spPr>
          <a:xfrm>
            <a:off x="838200" y="1253331"/>
            <a:ext cx="10515600" cy="4351338"/>
          </a:xfrm>
        </p:spPr>
        <p:txBody>
          <a:bodyPr>
            <a:normAutofit fontScale="92500" lnSpcReduction="10000"/>
          </a:bodyPr>
          <a:lstStyle/>
          <a:p>
            <a:r>
              <a:rPr lang="en-US" dirty="0"/>
              <a:t>By Convention, the static files are stored in the web root (</a:t>
            </a:r>
            <a:r>
              <a:rPr lang="en-US" dirty="0" err="1">
                <a:solidFill>
                  <a:srgbClr val="C00000"/>
                </a:solidFill>
              </a:rPr>
              <a:t>wwwroot</a:t>
            </a:r>
            <a:r>
              <a:rPr lang="en-US" dirty="0"/>
              <a:t>) folder (&lt;</a:t>
            </a:r>
            <a:r>
              <a:rPr lang="en-US" dirty="0">
                <a:solidFill>
                  <a:srgbClr val="C00000"/>
                </a:solidFill>
              </a:rPr>
              <a:t>content-roo</a:t>
            </a:r>
            <a:r>
              <a:rPr lang="en-US" dirty="0"/>
              <a:t>t&gt;/</a:t>
            </a:r>
            <a:r>
              <a:rPr lang="en-US" dirty="0" err="1">
                <a:solidFill>
                  <a:srgbClr val="C00000"/>
                </a:solidFill>
              </a:rPr>
              <a:t>wwwroot</a:t>
            </a:r>
            <a:r>
              <a:rPr lang="en-US" dirty="0"/>
              <a:t>). You can change this if you wish. </a:t>
            </a:r>
          </a:p>
          <a:p>
            <a:pPr marL="0" indent="0">
              <a:buNone/>
            </a:pPr>
            <a:r>
              <a:rPr lang="en-US" dirty="0"/>
              <a:t>     </a:t>
            </a:r>
            <a:r>
              <a:rPr lang="en-US" b="1" dirty="0"/>
              <a:t>Content root</a:t>
            </a:r>
          </a:p>
          <a:p>
            <a:r>
              <a:rPr lang="en-US" dirty="0"/>
              <a:t>The Content root is the base path of the application. All the application files such as view, controllers, pages, </a:t>
            </a:r>
            <a:r>
              <a:rPr lang="en-US" dirty="0" err="1"/>
              <a:t>javascript</a:t>
            </a:r>
            <a:r>
              <a:rPr lang="en-US" dirty="0"/>
              <a:t> or any files belonging to the application.</a:t>
            </a:r>
          </a:p>
          <a:p>
            <a:r>
              <a:rPr lang="en-US" dirty="0"/>
              <a:t>The Content root is same as the application base path for the executable hosting the app.</a:t>
            </a:r>
          </a:p>
          <a:p>
            <a:pPr marL="0" indent="0">
              <a:buNone/>
            </a:pPr>
            <a:r>
              <a:rPr lang="en-US" b="1" dirty="0"/>
              <a:t>       Webroot</a:t>
            </a:r>
          </a:p>
          <a:p>
            <a:r>
              <a:rPr lang="en-US" dirty="0"/>
              <a:t>The web root of an app is the directory inside the content root from where the static   resources, such as CSS, JavaScript, and image files are stored.</a:t>
            </a:r>
            <a:endParaRPr lang="en-US" b="1" dirty="0"/>
          </a:p>
          <a:p>
            <a:endParaRPr lang="en-US" dirty="0"/>
          </a:p>
        </p:txBody>
      </p:sp>
      <p:sp>
        <p:nvSpPr>
          <p:cNvPr id="4" name="object 2">
            <a:extLst>
              <a:ext uri="{FF2B5EF4-FFF2-40B4-BE49-F238E27FC236}">
                <a16:creationId xmlns:a16="http://schemas.microsoft.com/office/drawing/2014/main" id="{22D1E910-D9C4-4711-AC40-24D70A20724A}"/>
              </a:ext>
            </a:extLst>
          </p:cNvPr>
          <p:cNvSpPr/>
          <p:nvPr/>
        </p:nvSpPr>
        <p:spPr>
          <a:xfrm>
            <a:off x="-37672" y="0"/>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5" name="Title 1">
            <a:extLst>
              <a:ext uri="{FF2B5EF4-FFF2-40B4-BE49-F238E27FC236}">
                <a16:creationId xmlns:a16="http://schemas.microsoft.com/office/drawing/2014/main" id="{0877A8E0-7F09-47A6-89B0-F0DC0528A68B}"/>
              </a:ext>
            </a:extLst>
          </p:cNvPr>
          <p:cNvSpPr txBox="1">
            <a:spLocks/>
          </p:cNvSpPr>
          <p:nvPr/>
        </p:nvSpPr>
        <p:spPr>
          <a:xfrm>
            <a:off x="38528" y="0"/>
            <a:ext cx="11928764" cy="82544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solidFill>
                <a:schemeClr val="bg1"/>
              </a:solidFill>
            </a:endParaRPr>
          </a:p>
          <a:p>
            <a:r>
              <a:rPr lang="en-US" b="1" dirty="0">
                <a:solidFill>
                  <a:schemeClr val="bg1"/>
                </a:solidFill>
              </a:rPr>
              <a:t>Where is the static File</a:t>
            </a:r>
          </a:p>
          <a:p>
            <a:endParaRPr lang="en-US" dirty="0">
              <a:solidFill>
                <a:schemeClr val="bg1"/>
              </a:solidFill>
            </a:endParaRPr>
          </a:p>
        </p:txBody>
      </p:sp>
    </p:spTree>
    <p:extLst>
      <p:ext uri="{BB962C8B-B14F-4D97-AF65-F5344CB8AC3E}">
        <p14:creationId xmlns:p14="http://schemas.microsoft.com/office/powerpoint/2010/main" val="200781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B15E7-490D-4149-B7E6-E2AEE6D9C696}"/>
              </a:ext>
            </a:extLst>
          </p:cNvPr>
          <p:cNvSpPr>
            <a:spLocks noGrp="1"/>
          </p:cNvSpPr>
          <p:nvPr>
            <p:ph idx="1"/>
          </p:nvPr>
        </p:nvSpPr>
        <p:spPr>
          <a:xfrm>
            <a:off x="838200" y="1253331"/>
            <a:ext cx="10515600" cy="4351338"/>
          </a:xfrm>
        </p:spPr>
        <p:txBody>
          <a:bodyPr>
            <a:normAutofit/>
          </a:bodyPr>
          <a:lstStyle/>
          <a:p>
            <a:r>
              <a:rPr lang="en-US" dirty="0"/>
              <a:t>The static file middleware does not check if the user is </a:t>
            </a:r>
            <a:r>
              <a:rPr lang="en-US" dirty="0" err="1"/>
              <a:t>authorised</a:t>
            </a:r>
            <a:r>
              <a:rPr lang="en-US" dirty="0"/>
              <a:t> to view the file.</a:t>
            </a:r>
          </a:p>
          <a:p>
            <a:r>
              <a:rPr lang="en-US" dirty="0"/>
              <a:t>If you want to only the </a:t>
            </a:r>
            <a:r>
              <a:rPr lang="en-US" dirty="0" err="1">
                <a:solidFill>
                  <a:srgbClr val="C00000"/>
                </a:solidFill>
              </a:rPr>
              <a:t>authorised</a:t>
            </a:r>
            <a:r>
              <a:rPr lang="en-US" dirty="0">
                <a:solidFill>
                  <a:srgbClr val="C00000"/>
                </a:solidFill>
              </a:rPr>
              <a:t> </a:t>
            </a:r>
            <a:r>
              <a:rPr lang="en-US" dirty="0"/>
              <a:t>user to access the file, then you have to store the file outside the </a:t>
            </a:r>
            <a:r>
              <a:rPr lang="en-US" dirty="0" err="1">
                <a:solidFill>
                  <a:srgbClr val="C00000"/>
                </a:solidFill>
              </a:rPr>
              <a:t>wwwroot</a:t>
            </a:r>
            <a:r>
              <a:rPr lang="en-US" dirty="0"/>
              <a:t> folder. You can then serve the file using controller action and returning a </a:t>
            </a:r>
            <a:r>
              <a:rPr lang="en-US" dirty="0" err="1"/>
              <a:t>FileResult</a:t>
            </a:r>
            <a:r>
              <a:rPr lang="en-US" dirty="0"/>
              <a:t>.</a:t>
            </a:r>
          </a:p>
          <a:p>
            <a:r>
              <a:rPr lang="en-US" dirty="0"/>
              <a:t>The Content root is same as the application base path for the executable hosting the app.</a:t>
            </a:r>
          </a:p>
          <a:p>
            <a:endParaRPr lang="en-US" dirty="0"/>
          </a:p>
        </p:txBody>
      </p:sp>
      <p:sp>
        <p:nvSpPr>
          <p:cNvPr id="4" name="object 2">
            <a:extLst>
              <a:ext uri="{FF2B5EF4-FFF2-40B4-BE49-F238E27FC236}">
                <a16:creationId xmlns:a16="http://schemas.microsoft.com/office/drawing/2014/main" id="{22D1E910-D9C4-4711-AC40-24D70A20724A}"/>
              </a:ext>
            </a:extLst>
          </p:cNvPr>
          <p:cNvSpPr/>
          <p:nvPr/>
        </p:nvSpPr>
        <p:spPr>
          <a:xfrm>
            <a:off x="-37672" y="0"/>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5" name="Title 1">
            <a:extLst>
              <a:ext uri="{FF2B5EF4-FFF2-40B4-BE49-F238E27FC236}">
                <a16:creationId xmlns:a16="http://schemas.microsoft.com/office/drawing/2014/main" id="{0877A8E0-7F09-47A6-89B0-F0DC0528A68B}"/>
              </a:ext>
            </a:extLst>
          </p:cNvPr>
          <p:cNvSpPr txBox="1">
            <a:spLocks/>
          </p:cNvSpPr>
          <p:nvPr/>
        </p:nvSpPr>
        <p:spPr>
          <a:xfrm>
            <a:off x="38528" y="0"/>
            <a:ext cx="11928764" cy="82544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solidFill>
                <a:schemeClr val="bg1"/>
              </a:solidFill>
            </a:endParaRPr>
          </a:p>
          <a:p>
            <a:r>
              <a:rPr lang="en-US" b="1" dirty="0">
                <a:solidFill>
                  <a:schemeClr val="bg1"/>
                </a:solidFill>
              </a:rPr>
              <a:t>Where is the static File</a:t>
            </a:r>
          </a:p>
          <a:p>
            <a:endParaRPr lang="en-US" dirty="0">
              <a:solidFill>
                <a:schemeClr val="bg1"/>
              </a:solidFill>
            </a:endParaRPr>
          </a:p>
        </p:txBody>
      </p:sp>
    </p:spTree>
    <p:extLst>
      <p:ext uri="{BB962C8B-B14F-4D97-AF65-F5344CB8AC3E}">
        <p14:creationId xmlns:p14="http://schemas.microsoft.com/office/powerpoint/2010/main" val="339601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8905"/>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3" name="object 3"/>
          <p:cNvSpPr txBox="1">
            <a:spLocks noGrp="1"/>
          </p:cNvSpPr>
          <p:nvPr>
            <p:ph type="title"/>
          </p:nvPr>
        </p:nvSpPr>
        <p:spPr>
          <a:xfrm>
            <a:off x="367348" y="85424"/>
            <a:ext cx="8028507" cy="616785"/>
          </a:xfrm>
          <a:prstGeom prst="rect">
            <a:avLst/>
          </a:prstGeom>
        </p:spPr>
        <p:txBody>
          <a:bodyPr vert="horz" wrap="square" lIns="0" tIns="7316" rIns="0" bIns="0" rtlCol="0" anchor="ctr">
            <a:spAutoFit/>
          </a:bodyPr>
          <a:lstStyle/>
          <a:p>
            <a:r>
              <a:rPr lang="en-US" dirty="0">
                <a:solidFill>
                  <a:schemeClr val="bg1"/>
                </a:solidFill>
              </a:rPr>
              <a:t>Serving Static Files</a:t>
            </a:r>
          </a:p>
        </p:txBody>
      </p:sp>
      <p:sp>
        <p:nvSpPr>
          <p:cNvPr id="12" name="object 12"/>
          <p:cNvSpPr txBox="1"/>
          <p:nvPr/>
        </p:nvSpPr>
        <p:spPr>
          <a:xfrm>
            <a:off x="181335" y="1151008"/>
            <a:ext cx="5668743" cy="2773726"/>
          </a:xfrm>
          <a:prstGeom prst="rect">
            <a:avLst/>
          </a:prstGeom>
        </p:spPr>
        <p:txBody>
          <a:bodyPr vert="horz" wrap="square" lIns="0" tIns="7701" rIns="0" bIns="0" rtlCol="0">
            <a:spAutoFit/>
          </a:bodyPr>
          <a:lstStyle/>
          <a:p>
            <a:pPr marL="293067" marR="192532" indent="-285750">
              <a:lnSpc>
                <a:spcPct val="131000"/>
              </a:lnSpc>
              <a:spcBef>
                <a:spcPts val="61"/>
              </a:spcBef>
              <a:buFont typeface="Arial" panose="020B0604020202020204" pitchFamily="34" charset="0"/>
              <a:buChar char="•"/>
              <a:tabLst>
                <a:tab pos="274166" algn="l"/>
              </a:tabLst>
            </a:pPr>
            <a:r>
              <a:rPr lang="en-US" sz="2000" b="1" dirty="0">
                <a:latin typeface="Calibri body"/>
              </a:rPr>
              <a:t> </a:t>
            </a:r>
            <a:r>
              <a:rPr lang="en-US" sz="2000" dirty="0">
                <a:latin typeface="Calibri body"/>
              </a:rPr>
              <a:t>By default, an asp.net core application will not serve static files</a:t>
            </a:r>
          </a:p>
          <a:p>
            <a:pPr marL="285750" lvl="0" indent="-285750">
              <a:buFont typeface="Arial" panose="020B0604020202020204" pitchFamily="34" charset="0"/>
              <a:buChar char="•"/>
            </a:pPr>
            <a:r>
              <a:rPr lang="en-US" sz="2000" dirty="0">
                <a:latin typeface="Calibri body"/>
              </a:rPr>
              <a:t>The default directory for static files is </a:t>
            </a:r>
            <a:r>
              <a:rPr lang="en-US" sz="2000" dirty="0" err="1">
                <a:latin typeface="Calibri body"/>
              </a:rPr>
              <a:t>wwwroot</a:t>
            </a:r>
            <a:r>
              <a:rPr lang="en-US" sz="2000" dirty="0">
                <a:latin typeface="Calibri body"/>
              </a:rPr>
              <a:t> and this    directory must be in the root project folder</a:t>
            </a:r>
          </a:p>
          <a:p>
            <a:pPr marL="293067" marR="192532" indent="-285750">
              <a:lnSpc>
                <a:spcPct val="131000"/>
              </a:lnSpc>
              <a:spcBef>
                <a:spcPts val="61"/>
              </a:spcBef>
              <a:buFont typeface="Arial" panose="020B0604020202020204" pitchFamily="34" charset="0"/>
              <a:buChar char="•"/>
              <a:tabLst>
                <a:tab pos="274166" algn="l"/>
              </a:tabLst>
            </a:pPr>
            <a:r>
              <a:rPr lang="en-US" sz="2000" spc="-736" baseline="2583" dirty="0" err="1">
                <a:solidFill>
                  <a:srgbClr val="444444"/>
                </a:solidFill>
                <a:latin typeface="Calibri body"/>
                <a:cs typeface="Segoe UI Emoji"/>
              </a:rPr>
              <a:t>To</a:t>
            </a:r>
            <a:r>
              <a:rPr lang="en-US" sz="2000" b="1" dirty="0" err="1">
                <a:latin typeface="Calibri body"/>
              </a:rPr>
              <a:t>T</a:t>
            </a:r>
            <a:r>
              <a:rPr lang="en-US" sz="2000" dirty="0" err="1">
                <a:latin typeface="Calibri body"/>
              </a:rPr>
              <a:t>he</a:t>
            </a:r>
            <a:r>
              <a:rPr lang="en-US" sz="2000" dirty="0">
                <a:latin typeface="Calibri body"/>
              </a:rPr>
              <a:t> The middleware that we need is   </a:t>
            </a:r>
            <a:r>
              <a:rPr lang="en-US" sz="2000" dirty="0" err="1">
                <a:latin typeface="Calibri body"/>
              </a:rPr>
              <a:t>UseStaticFiles</a:t>
            </a:r>
            <a:r>
              <a:rPr lang="en-US" sz="2000" dirty="0">
                <a:latin typeface="Calibri body"/>
              </a:rPr>
              <a:t>() middleware. </a:t>
            </a:r>
          </a:p>
          <a:p>
            <a:pPr marL="274166" marR="275321" indent="-266849">
              <a:lnSpc>
                <a:spcPct val="129400"/>
              </a:lnSpc>
              <a:tabLst>
                <a:tab pos="274166" algn="l"/>
              </a:tabLst>
            </a:pPr>
            <a:endParaRPr sz="1304" dirty="0">
              <a:latin typeface="Arial"/>
              <a:cs typeface="Arial"/>
            </a:endParaRPr>
          </a:p>
          <a:p>
            <a:pPr>
              <a:spcBef>
                <a:spcPts val="12"/>
              </a:spcBef>
            </a:pPr>
            <a:endParaRPr sz="1728" dirty="0">
              <a:latin typeface="Times New Roman"/>
              <a:cs typeface="Times New Roman"/>
            </a:endParaRPr>
          </a:p>
        </p:txBody>
      </p:sp>
      <p:sp>
        <p:nvSpPr>
          <p:cNvPr id="5" name="object 12">
            <a:extLst>
              <a:ext uri="{FF2B5EF4-FFF2-40B4-BE49-F238E27FC236}">
                <a16:creationId xmlns:a16="http://schemas.microsoft.com/office/drawing/2014/main" id="{BB74E467-6ED0-420A-B86A-FACD6FE8DF19}"/>
              </a:ext>
            </a:extLst>
          </p:cNvPr>
          <p:cNvSpPr txBox="1"/>
          <p:nvPr/>
        </p:nvSpPr>
        <p:spPr>
          <a:xfrm>
            <a:off x="6227622" y="1151008"/>
            <a:ext cx="5668743" cy="5536469"/>
          </a:xfrm>
          <a:prstGeom prst="rect">
            <a:avLst/>
          </a:prstGeom>
        </p:spPr>
        <p:txBody>
          <a:bodyPr vert="horz" wrap="square" lIns="0" tIns="7701" rIns="0" bIns="0" rtlCol="0">
            <a:spAutoFit/>
          </a:bodyPr>
          <a:lstStyle/>
          <a:p>
            <a:pPr marL="274166" marR="192532" indent="-266849" algn="just">
              <a:lnSpc>
                <a:spcPct val="131000"/>
              </a:lnSpc>
              <a:spcBef>
                <a:spcPts val="61"/>
              </a:spcBef>
              <a:tabLst>
                <a:tab pos="274166" algn="l"/>
              </a:tabLst>
            </a:pPr>
            <a:r>
              <a:rPr lang="en-US" spc="-736" baseline="2583" dirty="0">
                <a:solidFill>
                  <a:srgbClr val="444444"/>
                </a:solidFill>
                <a:latin typeface="Segoe UI Emoji"/>
                <a:cs typeface="Segoe UI Emoji"/>
              </a:rPr>
              <a:t>     </a:t>
            </a:r>
            <a:r>
              <a:rPr lang="en-US" b="1" dirty="0"/>
              <a:t>Serving a default document</a:t>
            </a:r>
            <a:endParaRPr lang="en-US" spc="-736" baseline="2583" dirty="0">
              <a:solidFill>
                <a:srgbClr val="444444"/>
              </a:solidFill>
              <a:latin typeface="Segoe UI Emoji"/>
              <a:cs typeface="Segoe UI Emoji"/>
            </a:endParaRPr>
          </a:p>
          <a:p>
            <a:pPr marL="293067" marR="192532" indent="-285750" algn="just">
              <a:lnSpc>
                <a:spcPct val="131000"/>
              </a:lnSpc>
              <a:spcBef>
                <a:spcPts val="61"/>
              </a:spcBef>
              <a:buFont typeface="Arial" panose="020B0604020202020204" pitchFamily="34" charset="0"/>
              <a:buChar char="•"/>
              <a:tabLst>
                <a:tab pos="274166" algn="l"/>
              </a:tabLst>
            </a:pPr>
            <a:r>
              <a:rPr lang="en-US" b="1" dirty="0"/>
              <a:t> </a:t>
            </a:r>
            <a:r>
              <a:rPr lang="en-US" dirty="0"/>
              <a:t>By </a:t>
            </a:r>
            <a:r>
              <a:rPr lang="en-US" dirty="0" err="1"/>
              <a:t>defaultTo</a:t>
            </a:r>
            <a:r>
              <a:rPr lang="en-US" dirty="0"/>
              <a:t> be able to serve default page we have to plug in the </a:t>
            </a:r>
            <a:r>
              <a:rPr lang="en-US" dirty="0" err="1"/>
              <a:t>UseDefaultFiles</a:t>
            </a:r>
            <a:r>
              <a:rPr lang="en-US" dirty="0"/>
              <a:t>() middleware in our application's request processing pipeline.</a:t>
            </a:r>
          </a:p>
          <a:p>
            <a:pPr marL="285750" lvl="0" indent="-285750" algn="just">
              <a:buFont typeface="Arial" panose="020B0604020202020204" pitchFamily="34" charset="0"/>
              <a:buChar char="•"/>
            </a:pPr>
            <a:r>
              <a:rPr lang="en-US" spc="-736" baseline="2583" dirty="0">
                <a:solidFill>
                  <a:srgbClr val="444444"/>
                </a:solidFill>
                <a:latin typeface="Segoe UI Emoji"/>
                <a:cs typeface="Segoe UI Emoji"/>
              </a:rPr>
              <a:t>       </a:t>
            </a:r>
            <a:r>
              <a:rPr lang="en-US" dirty="0"/>
              <a:t>set </a:t>
            </a:r>
            <a:r>
              <a:rPr lang="en-US" dirty="0" err="1"/>
              <a:t>DefaultFiles</a:t>
            </a:r>
            <a:r>
              <a:rPr lang="en-US" dirty="0"/>
              <a:t> must be called before </a:t>
            </a:r>
            <a:r>
              <a:rPr lang="en-US" dirty="0" err="1"/>
              <a:t>UseStaticFiles</a:t>
            </a:r>
            <a:r>
              <a:rPr lang="en-US" dirty="0"/>
              <a:t> to serve the default file.</a:t>
            </a:r>
          </a:p>
          <a:p>
            <a:pPr marL="293067" marR="192532" indent="-285750">
              <a:lnSpc>
                <a:spcPct val="131000"/>
              </a:lnSpc>
              <a:spcBef>
                <a:spcPts val="61"/>
              </a:spcBef>
              <a:buFont typeface="Arial" panose="020B0604020202020204" pitchFamily="34" charset="0"/>
              <a:buChar char="•"/>
              <a:tabLst>
                <a:tab pos="274166" algn="l"/>
              </a:tabLst>
            </a:pPr>
            <a:r>
              <a:rPr lang="en-US" b="1" dirty="0"/>
              <a:t>Folder</a:t>
            </a:r>
            <a:r>
              <a:rPr lang="en-US" sz="1400" spc="-736" baseline="2583" dirty="0">
                <a:solidFill>
                  <a:srgbClr val="444444"/>
                </a:solidFill>
                <a:latin typeface="Segoe UI Emoji"/>
                <a:cs typeface="Segoe UI Emoji"/>
              </a:rPr>
              <a:t>	</a:t>
            </a:r>
            <a:r>
              <a:rPr lang="en-US" dirty="0"/>
              <a:t>The following are the default files which </a:t>
            </a:r>
            <a:r>
              <a:rPr lang="en-US" dirty="0" err="1"/>
              <a:t>UseDefaultFiles</a:t>
            </a:r>
            <a:r>
              <a:rPr lang="en-US" dirty="0"/>
              <a:t> middleware looks for</a:t>
            </a:r>
            <a:br>
              <a:rPr lang="en-US" dirty="0"/>
            </a:br>
            <a:r>
              <a:rPr lang="en-US" dirty="0"/>
              <a:t>index.htm</a:t>
            </a:r>
            <a:br>
              <a:rPr lang="en-US" dirty="0"/>
            </a:br>
            <a:r>
              <a:rPr lang="en-US" dirty="0"/>
              <a:t>index.html</a:t>
            </a:r>
            <a:br>
              <a:rPr lang="en-US" dirty="0"/>
            </a:br>
            <a:r>
              <a:rPr lang="en-US" dirty="0"/>
              <a:t>default.htm</a:t>
            </a:r>
            <a:br>
              <a:rPr lang="en-US" dirty="0"/>
            </a:br>
            <a:r>
              <a:rPr lang="en-US" dirty="0"/>
              <a:t>default.html</a:t>
            </a:r>
          </a:p>
          <a:p>
            <a:pPr marL="293067" marR="192532" indent="-285750">
              <a:lnSpc>
                <a:spcPct val="131000"/>
              </a:lnSpc>
              <a:spcBef>
                <a:spcPts val="61"/>
              </a:spcBef>
              <a:buFont typeface="Arial" panose="020B0604020202020204" pitchFamily="34" charset="0"/>
              <a:buChar char="•"/>
              <a:tabLst>
                <a:tab pos="274166" algn="l"/>
              </a:tabLst>
            </a:pPr>
            <a:r>
              <a:rPr lang="en-US" dirty="0" err="1"/>
              <a:t>UseFileServer</a:t>
            </a:r>
            <a:r>
              <a:rPr lang="en-US" dirty="0"/>
              <a:t> combines the functionality </a:t>
            </a:r>
            <a:r>
              <a:rPr lang="en-US" dirty="0">
                <a:latin typeface="Calibri body"/>
              </a:rPr>
              <a:t>is   </a:t>
            </a:r>
            <a:r>
              <a:rPr lang="en-US" dirty="0" err="1">
                <a:latin typeface="Calibri body"/>
              </a:rPr>
              <a:t>UseStaticFiles</a:t>
            </a:r>
            <a:r>
              <a:rPr lang="en-US" dirty="0">
                <a:latin typeface="Calibri body"/>
              </a:rPr>
              <a:t> and </a:t>
            </a:r>
            <a:r>
              <a:rPr lang="en-US" dirty="0" err="1"/>
              <a:t>UseDefaultFiles</a:t>
            </a:r>
            <a:endParaRPr lang="en-US" dirty="0"/>
          </a:p>
          <a:p>
            <a:pPr marL="293067" marR="192532" indent="-285750">
              <a:lnSpc>
                <a:spcPct val="131000"/>
              </a:lnSpc>
              <a:spcBef>
                <a:spcPts val="61"/>
              </a:spcBef>
              <a:buFont typeface="Arial" panose="020B0604020202020204" pitchFamily="34" charset="0"/>
              <a:buChar char="•"/>
              <a:tabLst>
                <a:tab pos="274166" algn="l"/>
              </a:tabLst>
            </a:pPr>
            <a:endParaRPr sz="1304" dirty="0">
              <a:latin typeface="Arial"/>
              <a:cs typeface="Arial"/>
            </a:endParaRPr>
          </a:p>
          <a:p>
            <a:pPr>
              <a:spcBef>
                <a:spcPts val="12"/>
              </a:spcBef>
            </a:pPr>
            <a:endParaRPr sz="1728" dirty="0">
              <a:latin typeface="Times New Roman"/>
              <a:cs typeface="Times New Roman"/>
            </a:endParaRPr>
          </a:p>
        </p:txBody>
      </p:sp>
    </p:spTree>
    <p:extLst>
      <p:ext uri="{BB962C8B-B14F-4D97-AF65-F5344CB8AC3E}">
        <p14:creationId xmlns:p14="http://schemas.microsoft.com/office/powerpoint/2010/main" val="103598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arn(inVertic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arn(inVertic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arn(inVertic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arn(inVertical)">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arn(inVertical)">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barn(inVertic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barn(inVertic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398" y="2394175"/>
            <a:ext cx="11792602" cy="1359807"/>
          </a:xfrm>
          <a:prstGeom prst="rect">
            <a:avLst/>
          </a:prstGeom>
        </p:spPr>
        <p:txBody>
          <a:bodyPr vert="horz" wrap="square" lIns="0" tIns="127456" rIns="0" bIns="0" rtlCol="0">
            <a:spAutoFit/>
          </a:bodyPr>
          <a:lstStyle/>
          <a:p>
            <a:pPr marL="8086" algn="ctr">
              <a:spcBef>
                <a:spcPts val="1004"/>
              </a:spcBef>
            </a:pPr>
            <a:r>
              <a:rPr lang="en-US" sz="8000" dirty="0"/>
              <a:t>Environment Variable.</a:t>
            </a:r>
            <a:endParaRPr sz="8000" dirty="0">
              <a:latin typeface="Arial"/>
              <a:cs typeface="Arial"/>
            </a:endParaRPr>
          </a:p>
        </p:txBody>
      </p:sp>
    </p:spTree>
    <p:extLst>
      <p:ext uri="{BB962C8B-B14F-4D97-AF65-F5344CB8AC3E}">
        <p14:creationId xmlns:p14="http://schemas.microsoft.com/office/powerpoint/2010/main" val="20126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CC7D5D-9942-4D78-AB0B-4AACB1B86B2D}"/>
              </a:ext>
            </a:extLst>
          </p:cNvPr>
          <p:cNvSpPr>
            <a:spLocks noGrp="1"/>
          </p:cNvSpPr>
          <p:nvPr>
            <p:ph idx="1"/>
          </p:nvPr>
        </p:nvSpPr>
        <p:spPr>
          <a:xfrm>
            <a:off x="838200" y="1056843"/>
            <a:ext cx="10515600" cy="4351338"/>
          </a:xfrm>
        </p:spPr>
        <p:txBody>
          <a:bodyPr/>
          <a:lstStyle/>
          <a:p>
            <a:r>
              <a:rPr lang="en-US" dirty="0"/>
              <a:t>The Dot Net CLI is installed as part of the Net Core SDK. You can download the Net Core SDK from this </a:t>
            </a:r>
            <a:r>
              <a:rPr lang="en-US" b="1" u="sng" dirty="0">
                <a:hlinkClick r:id="rId2"/>
              </a:rPr>
              <a:t>link</a:t>
            </a:r>
            <a:endParaRPr lang="en-US" b="1" u="sng" dirty="0"/>
          </a:p>
          <a:p>
            <a:r>
              <a:rPr lang="en-US" dirty="0"/>
              <a:t>The syntax of Dotnet CLI consists of three parts. The driver, the “verb”, and the “arguments”</a:t>
            </a:r>
          </a:p>
          <a:p>
            <a:pPr lvl="1"/>
            <a:r>
              <a:rPr lang="en-US" dirty="0"/>
              <a:t>dotnet [verb] [arguments]</a:t>
            </a:r>
          </a:p>
          <a:p>
            <a:r>
              <a:rPr lang="en-US" dirty="0"/>
              <a:t>The driver is named “dotnet”</a:t>
            </a:r>
          </a:p>
          <a:p>
            <a:r>
              <a:rPr lang="en-US" dirty="0"/>
              <a:t>The “verb” is the command that you want to execute. The command performs an action</a:t>
            </a:r>
          </a:p>
          <a:p>
            <a:r>
              <a:rPr lang="en-US" dirty="0"/>
              <a:t>The “arguments” are passed to the commands invoked</a:t>
            </a:r>
          </a:p>
          <a:p>
            <a:endParaRPr lang="en-US" dirty="0"/>
          </a:p>
        </p:txBody>
      </p:sp>
      <p:sp>
        <p:nvSpPr>
          <p:cNvPr id="4" name="object 2">
            <a:extLst>
              <a:ext uri="{FF2B5EF4-FFF2-40B4-BE49-F238E27FC236}">
                <a16:creationId xmlns:a16="http://schemas.microsoft.com/office/drawing/2014/main" id="{085BF786-040E-4938-B5D9-F8501DA8E75B}"/>
              </a:ext>
            </a:extLst>
          </p:cNvPr>
          <p:cNvSpPr/>
          <p:nvPr/>
        </p:nvSpPr>
        <p:spPr>
          <a:xfrm>
            <a:off x="856" y="0"/>
            <a:ext cx="12191144" cy="825442"/>
          </a:xfrm>
          <a:prstGeom prst="rect">
            <a:avLst/>
          </a:prstGeom>
          <a:blipFill>
            <a:blip r:embed="rId3" cstate="print"/>
            <a:stretch>
              <a:fillRect/>
            </a:stretch>
          </a:blipFill>
        </p:spPr>
        <p:txBody>
          <a:bodyPr wrap="square" lIns="0" tIns="0" rIns="0" bIns="0" rtlCol="0"/>
          <a:lstStyle/>
          <a:p>
            <a:endParaRPr sz="1092"/>
          </a:p>
        </p:txBody>
      </p:sp>
      <p:sp>
        <p:nvSpPr>
          <p:cNvPr id="8" name="Title 1">
            <a:extLst>
              <a:ext uri="{FF2B5EF4-FFF2-40B4-BE49-F238E27FC236}">
                <a16:creationId xmlns:a16="http://schemas.microsoft.com/office/drawing/2014/main" id="{03F846F7-74B5-4775-BB84-418F7303C0A8}"/>
              </a:ext>
            </a:extLst>
          </p:cNvPr>
          <p:cNvSpPr>
            <a:spLocks noGrp="1"/>
          </p:cNvSpPr>
          <p:nvPr>
            <p:ph type="title"/>
          </p:nvPr>
        </p:nvSpPr>
        <p:spPr>
          <a:xfrm>
            <a:off x="0" y="-1"/>
            <a:ext cx="11353800" cy="825443"/>
          </a:xfrm>
        </p:spPr>
        <p:txBody>
          <a:bodyPr/>
          <a:lstStyle/>
          <a:p>
            <a:r>
              <a:rPr lang="en-US" b="1" dirty="0">
                <a:solidFill>
                  <a:schemeClr val="bg1"/>
                </a:solidFill>
              </a:rPr>
              <a:t>Using Dotnet CLI</a:t>
            </a:r>
          </a:p>
        </p:txBody>
      </p:sp>
    </p:spTree>
    <p:extLst>
      <p:ext uri="{BB962C8B-B14F-4D97-AF65-F5344CB8AC3E}">
        <p14:creationId xmlns:p14="http://schemas.microsoft.com/office/powerpoint/2010/main" val="140542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8905"/>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3" name="object 3"/>
          <p:cNvSpPr txBox="1">
            <a:spLocks noGrp="1"/>
          </p:cNvSpPr>
          <p:nvPr>
            <p:ph type="title"/>
          </p:nvPr>
        </p:nvSpPr>
        <p:spPr>
          <a:xfrm>
            <a:off x="367348" y="85424"/>
            <a:ext cx="8028507" cy="616785"/>
          </a:xfrm>
          <a:prstGeom prst="rect">
            <a:avLst/>
          </a:prstGeom>
        </p:spPr>
        <p:txBody>
          <a:bodyPr vert="horz" wrap="square" lIns="0" tIns="7316" rIns="0" bIns="0" rtlCol="0" anchor="ctr">
            <a:spAutoFit/>
          </a:bodyPr>
          <a:lstStyle/>
          <a:p>
            <a:r>
              <a:rPr lang="en-US" dirty="0">
                <a:solidFill>
                  <a:schemeClr val="bg1"/>
                </a:solidFill>
              </a:rPr>
              <a:t>Environment Variable</a:t>
            </a:r>
          </a:p>
        </p:txBody>
      </p:sp>
      <p:sp>
        <p:nvSpPr>
          <p:cNvPr id="12" name="object 12"/>
          <p:cNvSpPr txBox="1"/>
          <p:nvPr/>
        </p:nvSpPr>
        <p:spPr>
          <a:xfrm>
            <a:off x="960656" y="1215396"/>
            <a:ext cx="9222436" cy="5237413"/>
          </a:xfrm>
          <a:prstGeom prst="rect">
            <a:avLst/>
          </a:prstGeom>
        </p:spPr>
        <p:txBody>
          <a:bodyPr vert="horz" wrap="square" lIns="0" tIns="7701" rIns="0" bIns="0" rtlCol="0">
            <a:spAutoFit/>
          </a:bodyPr>
          <a:lstStyle/>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There are multiple phases where an application is tested before publishing it to the real users.</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These phases by convention are development</a:t>
            </a:r>
          </a:p>
          <a:p>
            <a:pPr marL="1207467" marR="192532" lvl="2" indent="-285750">
              <a:lnSpc>
                <a:spcPct val="131000"/>
              </a:lnSpc>
              <a:spcBef>
                <a:spcPts val="61"/>
              </a:spcBef>
              <a:buFont typeface="Arial" panose="020B0604020202020204" pitchFamily="34" charset="0"/>
              <a:buChar char="•"/>
              <a:tabLst>
                <a:tab pos="274166" algn="l"/>
              </a:tabLst>
            </a:pPr>
            <a:r>
              <a:rPr lang="en-US" sz="2000" dirty="0">
                <a:latin typeface="Calibri body"/>
              </a:rPr>
              <a:t>Development, </a:t>
            </a:r>
          </a:p>
          <a:p>
            <a:pPr marL="1207467" marR="192532" lvl="2" indent="-285750">
              <a:lnSpc>
                <a:spcPct val="131000"/>
              </a:lnSpc>
              <a:spcBef>
                <a:spcPts val="61"/>
              </a:spcBef>
              <a:buFont typeface="Arial" panose="020B0604020202020204" pitchFamily="34" charset="0"/>
              <a:buChar char="•"/>
              <a:tabLst>
                <a:tab pos="274166" algn="l"/>
              </a:tabLst>
            </a:pPr>
            <a:r>
              <a:rPr lang="en-US" sz="2000" dirty="0">
                <a:latin typeface="Calibri body"/>
              </a:rPr>
              <a:t>Staging, </a:t>
            </a:r>
          </a:p>
          <a:p>
            <a:pPr marL="1207467" marR="192532" lvl="2" indent="-285750">
              <a:lnSpc>
                <a:spcPct val="131000"/>
              </a:lnSpc>
              <a:spcBef>
                <a:spcPts val="61"/>
              </a:spcBef>
              <a:buFont typeface="Arial" panose="020B0604020202020204" pitchFamily="34" charset="0"/>
              <a:buChar char="•"/>
              <a:tabLst>
                <a:tab pos="274166" algn="l"/>
              </a:tabLst>
            </a:pPr>
            <a:r>
              <a:rPr lang="en-US" sz="2000" dirty="0">
                <a:latin typeface="Calibri body"/>
              </a:rPr>
              <a:t>Production.</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Environment variable indicates the runtime environment in which an application is currently running. </a:t>
            </a:r>
          </a:p>
          <a:p>
            <a:pPr marL="293067" marR="192532" indent="-285750">
              <a:lnSpc>
                <a:spcPct val="131000"/>
              </a:lnSpc>
              <a:spcBef>
                <a:spcPts val="61"/>
              </a:spcBef>
              <a:buFont typeface="Arial" panose="020B0604020202020204" pitchFamily="34" charset="0"/>
              <a:buChar char="•"/>
              <a:tabLst>
                <a:tab pos="274166" algn="l"/>
              </a:tabLst>
            </a:pPr>
            <a:r>
              <a:rPr lang="en-US" sz="2000" dirty="0">
                <a:latin typeface="Calibri body"/>
              </a:rPr>
              <a:t>ASP.NET Core uses an environment variables called </a:t>
            </a:r>
            <a:r>
              <a:rPr lang="en-US" sz="2000" b="1" dirty="0">
                <a:solidFill>
                  <a:schemeClr val="accent2">
                    <a:lumMod val="75000"/>
                  </a:schemeClr>
                </a:solidFill>
                <a:latin typeface="Calibri body"/>
              </a:rPr>
              <a:t>ASPNETCORE_ENVIROMENT </a:t>
            </a:r>
            <a:r>
              <a:rPr lang="en-US" sz="2000" dirty="0">
                <a:latin typeface="Calibri body"/>
              </a:rPr>
              <a:t>to indicate the run time environment.</a:t>
            </a:r>
          </a:p>
          <a:p>
            <a:pPr marL="293067" marR="192532" indent="-285750">
              <a:lnSpc>
                <a:spcPct val="131000"/>
              </a:lnSpc>
              <a:spcBef>
                <a:spcPts val="61"/>
              </a:spcBef>
              <a:buFont typeface="Arial" panose="020B0604020202020204" pitchFamily="34" charset="0"/>
              <a:buChar char="•"/>
              <a:tabLst>
                <a:tab pos="274166" algn="l"/>
              </a:tabLst>
            </a:pPr>
            <a:endParaRPr lang="en-US" sz="2000" dirty="0">
              <a:latin typeface="Calibri body"/>
            </a:endParaRPr>
          </a:p>
          <a:p>
            <a:pPr marL="274166" marR="275321" indent="-266849">
              <a:lnSpc>
                <a:spcPct val="129400"/>
              </a:lnSpc>
              <a:tabLst>
                <a:tab pos="274166" algn="l"/>
              </a:tabLst>
            </a:pPr>
            <a:endParaRPr sz="2000" dirty="0">
              <a:latin typeface="Calibri body"/>
              <a:cs typeface="Arial"/>
            </a:endParaRPr>
          </a:p>
          <a:p>
            <a:pPr>
              <a:spcBef>
                <a:spcPts val="12"/>
              </a:spcBef>
            </a:pPr>
            <a:endParaRPr sz="2000" dirty="0">
              <a:latin typeface="Calibri body"/>
              <a:cs typeface="Times New Roman"/>
            </a:endParaRPr>
          </a:p>
        </p:txBody>
      </p:sp>
    </p:spTree>
    <p:extLst>
      <p:ext uri="{BB962C8B-B14F-4D97-AF65-F5344CB8AC3E}">
        <p14:creationId xmlns:p14="http://schemas.microsoft.com/office/powerpoint/2010/main" val="143497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arn(inVertic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arn(inVertical)">
                                      <p:cBhvr>
                                        <p:cTn id="17" dur="500"/>
                                        <p:tgtEl>
                                          <p:spTgt spid="12">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barn(inVertical)">
                                      <p:cBhvr>
                                        <p:cTn id="20" dur="500"/>
                                        <p:tgtEl>
                                          <p:spTgt spid="12">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barn(inVertical)">
                                      <p:cBhvr>
                                        <p:cTn id="23" dur="5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barn(inVertical)">
                                      <p:cBhvr>
                                        <p:cTn id="28" dur="500"/>
                                        <p:tgtEl>
                                          <p:spTgt spid="1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Effect transition="in" filter="barn(inVertical)">
                                      <p:cBhvr>
                                        <p:cTn id="33"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8905"/>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3" name="object 3"/>
          <p:cNvSpPr txBox="1">
            <a:spLocks noGrp="1"/>
          </p:cNvSpPr>
          <p:nvPr>
            <p:ph type="title"/>
          </p:nvPr>
        </p:nvSpPr>
        <p:spPr>
          <a:xfrm>
            <a:off x="0" y="85423"/>
            <a:ext cx="9950825" cy="616785"/>
          </a:xfrm>
          <a:prstGeom prst="rect">
            <a:avLst/>
          </a:prstGeom>
        </p:spPr>
        <p:txBody>
          <a:bodyPr vert="horz" wrap="square" lIns="0" tIns="7316" rIns="0" bIns="0" rtlCol="0" anchor="ctr">
            <a:spAutoFit/>
          </a:bodyPr>
          <a:lstStyle/>
          <a:p>
            <a:r>
              <a:rPr lang="en-US" dirty="0">
                <a:solidFill>
                  <a:schemeClr val="bg1"/>
                </a:solidFill>
              </a:rPr>
              <a:t>Access Environment Variable at Runtime</a:t>
            </a:r>
          </a:p>
        </p:txBody>
      </p:sp>
      <p:sp>
        <p:nvSpPr>
          <p:cNvPr id="12" name="object 12"/>
          <p:cNvSpPr txBox="1"/>
          <p:nvPr/>
        </p:nvSpPr>
        <p:spPr>
          <a:xfrm>
            <a:off x="181337" y="1038751"/>
            <a:ext cx="5668743" cy="4199629"/>
          </a:xfrm>
          <a:prstGeom prst="rect">
            <a:avLst/>
          </a:prstGeom>
        </p:spPr>
        <p:txBody>
          <a:bodyPr vert="horz" wrap="square" lIns="0" tIns="7701" rIns="0" bIns="0" rtlCol="0">
            <a:spAutoFit/>
          </a:bodyPr>
          <a:lstStyle/>
          <a:p>
            <a:pPr marL="293067" marR="192532" indent="-285750" algn="just">
              <a:lnSpc>
                <a:spcPct val="131000"/>
              </a:lnSpc>
              <a:spcBef>
                <a:spcPts val="61"/>
              </a:spcBef>
              <a:buFont typeface="Arial" panose="020B0604020202020204" pitchFamily="34" charset="0"/>
              <a:buChar char="•"/>
              <a:tabLst>
                <a:tab pos="274166" algn="l"/>
              </a:tabLst>
            </a:pPr>
            <a:r>
              <a:rPr lang="en-US" dirty="0"/>
              <a:t>It is possible to get the value of an environment variable in side of the  code to execute some additional code based on its value.</a:t>
            </a:r>
          </a:p>
          <a:p>
            <a:pPr marL="293067" marR="192532" indent="-285750" algn="just">
              <a:lnSpc>
                <a:spcPct val="131000"/>
              </a:lnSpc>
              <a:spcBef>
                <a:spcPts val="61"/>
              </a:spcBef>
              <a:buFont typeface="Arial" panose="020B0604020202020204" pitchFamily="34" charset="0"/>
              <a:buChar char="•"/>
              <a:tabLst>
                <a:tab pos="274166" algn="l"/>
              </a:tabLst>
            </a:pPr>
            <a:r>
              <a:rPr lang="en-US" dirty="0"/>
              <a:t>The </a:t>
            </a:r>
            <a:r>
              <a:rPr lang="en-US" b="1" dirty="0" err="1">
                <a:solidFill>
                  <a:schemeClr val="accent2">
                    <a:lumMod val="75000"/>
                  </a:schemeClr>
                </a:solidFill>
              </a:rPr>
              <a:t>IHostingEnvironment</a:t>
            </a:r>
            <a:r>
              <a:rPr lang="en-US" b="1" dirty="0">
                <a:solidFill>
                  <a:schemeClr val="accent2">
                    <a:lumMod val="75000"/>
                  </a:schemeClr>
                </a:solidFill>
              </a:rPr>
              <a:t> </a:t>
            </a:r>
            <a:r>
              <a:rPr lang="en-US" dirty="0"/>
              <a:t> service includes Environment Name property which contains the value of </a:t>
            </a:r>
            <a:r>
              <a:rPr lang="en-US" dirty="0">
                <a:solidFill>
                  <a:schemeClr val="accent2">
                    <a:lumMod val="75000"/>
                  </a:schemeClr>
                </a:solidFill>
              </a:rPr>
              <a:t>ASPNETCORE_ENVIROMENT </a:t>
            </a:r>
            <a:endParaRPr lang="en-US" dirty="0"/>
          </a:p>
          <a:p>
            <a:pPr marL="293067" marR="192532" indent="-285750" algn="just">
              <a:lnSpc>
                <a:spcPct val="131000"/>
              </a:lnSpc>
              <a:spcBef>
                <a:spcPts val="61"/>
              </a:spcBef>
              <a:buFont typeface="Arial" panose="020B0604020202020204" pitchFamily="34" charset="0"/>
              <a:buChar char="•"/>
              <a:tabLst>
                <a:tab pos="274166" algn="l"/>
              </a:tabLst>
            </a:pPr>
            <a:r>
              <a:rPr lang="en-US" dirty="0"/>
              <a:t>ASP.NET Core also includes extension methods to check the environment such as </a:t>
            </a:r>
            <a:r>
              <a:rPr lang="en-US" dirty="0" err="1"/>
              <a:t>IsDevelopment</a:t>
            </a:r>
            <a:r>
              <a:rPr lang="en-US" dirty="0"/>
              <a:t>(), </a:t>
            </a:r>
            <a:r>
              <a:rPr lang="en-US" dirty="0" err="1"/>
              <a:t>IsStating</a:t>
            </a:r>
            <a:r>
              <a:rPr lang="en-US" dirty="0"/>
              <a:t>(), </a:t>
            </a:r>
            <a:r>
              <a:rPr lang="en-US" dirty="0" err="1"/>
              <a:t>IsEnvironment</a:t>
            </a:r>
            <a:r>
              <a:rPr lang="en-US" dirty="0"/>
              <a:t>() and </a:t>
            </a:r>
            <a:r>
              <a:rPr lang="en-US" dirty="0" err="1"/>
              <a:t>IsProduction</a:t>
            </a:r>
            <a:r>
              <a:rPr lang="en-US" dirty="0"/>
              <a:t>().</a:t>
            </a:r>
          </a:p>
          <a:p>
            <a:pPr marL="293067" marR="192532" indent="-285750">
              <a:lnSpc>
                <a:spcPct val="131000"/>
              </a:lnSpc>
              <a:spcBef>
                <a:spcPts val="61"/>
              </a:spcBef>
              <a:buFont typeface="Arial" panose="020B0604020202020204" pitchFamily="34" charset="0"/>
              <a:buChar char="•"/>
              <a:tabLst>
                <a:tab pos="274166" algn="l"/>
              </a:tabLst>
            </a:pPr>
            <a:endParaRPr lang="en-US" dirty="0"/>
          </a:p>
          <a:p>
            <a:pPr marL="274166" marR="275321" indent="-266849">
              <a:lnSpc>
                <a:spcPct val="129400"/>
              </a:lnSpc>
              <a:tabLst>
                <a:tab pos="274166" algn="l"/>
              </a:tabLst>
            </a:pPr>
            <a:endParaRPr sz="1304" dirty="0">
              <a:latin typeface="Arial"/>
              <a:cs typeface="Arial"/>
            </a:endParaRPr>
          </a:p>
          <a:p>
            <a:pPr>
              <a:spcBef>
                <a:spcPts val="12"/>
              </a:spcBef>
            </a:pPr>
            <a:endParaRPr sz="1728" dirty="0">
              <a:latin typeface="Times New Roman"/>
              <a:cs typeface="Times New Roman"/>
            </a:endParaRPr>
          </a:p>
        </p:txBody>
      </p:sp>
      <p:pic>
        <p:nvPicPr>
          <p:cNvPr id="7" name="Picture 6">
            <a:extLst>
              <a:ext uri="{FF2B5EF4-FFF2-40B4-BE49-F238E27FC236}">
                <a16:creationId xmlns:a16="http://schemas.microsoft.com/office/drawing/2014/main" id="{4C54D82B-282A-46A8-8D1B-0F06CB5CA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222" y="910865"/>
            <a:ext cx="5819048" cy="5619048"/>
          </a:xfrm>
          <a:prstGeom prst="rect">
            <a:avLst/>
          </a:prstGeom>
        </p:spPr>
      </p:pic>
    </p:spTree>
    <p:extLst>
      <p:ext uri="{BB962C8B-B14F-4D97-AF65-F5344CB8AC3E}">
        <p14:creationId xmlns:p14="http://schemas.microsoft.com/office/powerpoint/2010/main" val="310958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arn(inVertic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arn(inVertic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398" y="2394175"/>
            <a:ext cx="11792602" cy="2590913"/>
          </a:xfrm>
          <a:prstGeom prst="rect">
            <a:avLst/>
          </a:prstGeom>
        </p:spPr>
        <p:txBody>
          <a:bodyPr vert="horz" wrap="square" lIns="0" tIns="127456" rIns="0" bIns="0" rtlCol="0">
            <a:spAutoFit/>
          </a:bodyPr>
          <a:lstStyle/>
          <a:p>
            <a:pPr marL="8086" algn="ctr">
              <a:spcBef>
                <a:spcPts val="1004"/>
              </a:spcBef>
            </a:pPr>
            <a:r>
              <a:rPr lang="en-US" sz="8000" dirty="0"/>
              <a:t>Exceptions and error handling.</a:t>
            </a:r>
            <a:endParaRPr sz="8000" dirty="0">
              <a:latin typeface="Arial"/>
              <a:cs typeface="Arial"/>
            </a:endParaRPr>
          </a:p>
        </p:txBody>
      </p:sp>
    </p:spTree>
    <p:extLst>
      <p:ext uri="{BB962C8B-B14F-4D97-AF65-F5344CB8AC3E}">
        <p14:creationId xmlns:p14="http://schemas.microsoft.com/office/powerpoint/2010/main" val="463129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8905"/>
            <a:ext cx="12191144" cy="825442"/>
          </a:xfrm>
          <a:prstGeom prst="rect">
            <a:avLst/>
          </a:prstGeom>
          <a:blipFill>
            <a:blip r:embed="rId2" cstate="print"/>
            <a:stretch>
              <a:fillRect/>
            </a:stretch>
          </a:blipFill>
        </p:spPr>
        <p:txBody>
          <a:bodyPr wrap="square" lIns="0" tIns="0" rIns="0" bIns="0" rtlCol="0"/>
          <a:lstStyle/>
          <a:p>
            <a:endParaRPr sz="1092" dirty="0"/>
          </a:p>
        </p:txBody>
      </p:sp>
      <p:sp>
        <p:nvSpPr>
          <p:cNvPr id="3" name="object 3"/>
          <p:cNvSpPr txBox="1">
            <a:spLocks noGrp="1"/>
          </p:cNvSpPr>
          <p:nvPr>
            <p:ph type="title"/>
          </p:nvPr>
        </p:nvSpPr>
        <p:spPr>
          <a:xfrm>
            <a:off x="367348" y="85424"/>
            <a:ext cx="8028507" cy="616785"/>
          </a:xfrm>
          <a:prstGeom prst="rect">
            <a:avLst/>
          </a:prstGeom>
        </p:spPr>
        <p:txBody>
          <a:bodyPr vert="horz" wrap="square" lIns="0" tIns="7316" rIns="0" bIns="0" rtlCol="0" anchor="ctr">
            <a:spAutoFit/>
          </a:bodyPr>
          <a:lstStyle/>
          <a:p>
            <a:r>
              <a:rPr lang="en-US" b="1" dirty="0">
                <a:solidFill>
                  <a:schemeClr val="bg1"/>
                </a:solidFill>
              </a:rPr>
              <a:t>Exceptions and error handling</a:t>
            </a:r>
            <a:r>
              <a:rPr lang="en-US" dirty="0">
                <a:solidFill>
                  <a:schemeClr val="bg1"/>
                </a:solidFill>
              </a:rPr>
              <a:t>.</a:t>
            </a:r>
          </a:p>
        </p:txBody>
      </p:sp>
      <p:sp>
        <p:nvSpPr>
          <p:cNvPr id="12" name="object 12"/>
          <p:cNvSpPr txBox="1"/>
          <p:nvPr/>
        </p:nvSpPr>
        <p:spPr>
          <a:xfrm>
            <a:off x="529050" y="910866"/>
            <a:ext cx="11098377" cy="5392648"/>
          </a:xfrm>
          <a:prstGeom prst="rect">
            <a:avLst/>
          </a:prstGeom>
        </p:spPr>
        <p:txBody>
          <a:bodyPr vert="horz" wrap="square" lIns="0" tIns="7701" rIns="0" bIns="0" rtlCol="0">
            <a:spAutoFit/>
          </a:bodyPr>
          <a:lstStyle/>
          <a:p>
            <a:pPr marL="293067" marR="192532" indent="-285750" algn="just">
              <a:lnSpc>
                <a:spcPct val="131000"/>
              </a:lnSpc>
              <a:spcBef>
                <a:spcPts val="61"/>
              </a:spcBef>
              <a:buFont typeface="Arial" panose="020B0604020202020204" pitchFamily="34" charset="0"/>
              <a:buChar char="•"/>
              <a:tabLst>
                <a:tab pos="274166" algn="l"/>
              </a:tabLst>
            </a:pPr>
            <a:r>
              <a:rPr lang="en-US" dirty="0"/>
              <a:t>By default, ASP.NET Core returns a simple status code for any exception that occurs in an application</a:t>
            </a:r>
          </a:p>
          <a:p>
            <a:pPr marL="293067" marR="192532" indent="-285750">
              <a:lnSpc>
                <a:spcPct val="131000"/>
              </a:lnSpc>
              <a:spcBef>
                <a:spcPts val="61"/>
              </a:spcBef>
              <a:buFont typeface="Arial" panose="020B0604020202020204" pitchFamily="34" charset="0"/>
              <a:buChar char="•"/>
              <a:tabLst>
                <a:tab pos="274166" algn="l"/>
              </a:tabLst>
            </a:pPr>
            <a:r>
              <a:rPr lang="en-US" altLang="en-US" dirty="0">
                <a:solidFill>
                  <a:srgbClr val="181717"/>
                </a:solidFill>
                <a:latin typeface="Verdana" panose="020B0604030504040204" pitchFamily="34" charset="0"/>
                <a:ea typeface="Calibri" panose="020F0502020204030204" pitchFamily="34" charset="0"/>
                <a:cs typeface="Times New Roman" panose="02020603050405020304" pitchFamily="18" charset="0"/>
              </a:rPr>
              <a:t>Handle exceptions and display  messages, it needs to install     </a:t>
            </a:r>
            <a:r>
              <a:rPr lang="en-US" alt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Microsoft.AspNetCore.Diagnostics</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solidFill>
                  <a:srgbClr val="181717"/>
                </a:solidFill>
                <a:latin typeface="Verdana" panose="020B0604030504040204" pitchFamily="34" charset="0"/>
                <a:ea typeface="Calibri" panose="020F0502020204030204" pitchFamily="34" charset="0"/>
                <a:cs typeface="Times New Roman" panose="02020603050405020304" pitchFamily="18" charset="0"/>
              </a:rPr>
              <a:t>NuGet package</a:t>
            </a:r>
            <a:r>
              <a:rPr lang="en-US" altLang="en-US" dirty="0">
                <a:latin typeface="Calibri" panose="020F0502020204030204" pitchFamily="34" charset="0"/>
                <a:ea typeface="Calibri" panose="020F0502020204030204" pitchFamily="34" charset="0"/>
                <a:cs typeface="Times New Roman" panose="02020603050405020304" pitchFamily="18" charset="0"/>
              </a:rPr>
              <a:t> and add middleware in the </a:t>
            </a:r>
            <a:r>
              <a:rPr lang="en-US" altLang="en-US" sz="2000" dirty="0">
                <a:solidFill>
                  <a:srgbClr val="000000"/>
                </a:solidFill>
                <a:latin typeface="Consolas" panose="020B0609020204030204" pitchFamily="49" charset="0"/>
                <a:ea typeface="Calibri" panose="020F0502020204030204" pitchFamily="34" charset="0"/>
                <a:cs typeface="Courier New" panose="02070309020205020404" pitchFamily="49" charset="0"/>
              </a:rPr>
              <a:t>Configure()</a:t>
            </a:r>
            <a:r>
              <a:rPr lang="en-US" altLang="en-US" dirty="0">
                <a:solidFill>
                  <a:srgbClr val="181717"/>
                </a:solidFill>
                <a:latin typeface="Calibri" panose="020F0502020204030204" pitchFamily="34" charset="0"/>
                <a:ea typeface="Calibri" panose="020F0502020204030204" pitchFamily="34" charset="0"/>
                <a:cs typeface="Times New Roman" panose="02020603050405020304" pitchFamily="18" charset="0"/>
              </a:rPr>
              <a:t> </a:t>
            </a:r>
            <a:r>
              <a:rPr lang="en-US" altLang="en-US" dirty="0">
                <a:solidFill>
                  <a:srgbClr val="181717"/>
                </a:solidFill>
                <a:latin typeface="Verdana" panose="020B0604030504040204" pitchFamily="34" charset="0"/>
                <a:ea typeface="Calibri" panose="020F0502020204030204" pitchFamily="34" charset="0"/>
                <a:cs typeface="Times New Roman" panose="02020603050405020304" pitchFamily="18" charset="0"/>
              </a:rPr>
              <a:t>method.</a:t>
            </a:r>
            <a:endParaRPr lang="en-US" altLang="en-US" sz="3200" dirty="0">
              <a:latin typeface="Arial" panose="020B0604020202020204" pitchFamily="34" charset="0"/>
            </a:endParaRPr>
          </a:p>
          <a:p>
            <a:pPr marL="293067" marR="192532" indent="-285750" algn="just">
              <a:lnSpc>
                <a:spcPct val="131000"/>
              </a:lnSpc>
              <a:spcBef>
                <a:spcPts val="61"/>
              </a:spcBef>
              <a:buFont typeface="Arial" panose="020B0604020202020204" pitchFamily="34" charset="0"/>
              <a:buChar char="•"/>
              <a:tabLst>
                <a:tab pos="274166" algn="l"/>
              </a:tabLst>
            </a:pPr>
            <a:r>
              <a:rPr lang="en-US" dirty="0"/>
              <a:t>The </a:t>
            </a:r>
            <a:r>
              <a:rPr lang="en-US" dirty="0" err="1"/>
              <a:t>Microsoft.AspNetCore.Diagnostics</a:t>
            </a:r>
            <a:r>
              <a:rPr lang="en-US" dirty="0"/>
              <a:t> package includes following extension methods to handle exceptions in different scenario:</a:t>
            </a:r>
          </a:p>
          <a:p>
            <a:pPr marL="1207467" marR="192532" lvl="2" indent="-285750" algn="just">
              <a:lnSpc>
                <a:spcPct val="131000"/>
              </a:lnSpc>
              <a:spcBef>
                <a:spcPts val="61"/>
              </a:spcBef>
              <a:buFont typeface="Arial" panose="020B0604020202020204" pitchFamily="34" charset="0"/>
              <a:buChar char="•"/>
              <a:tabLst>
                <a:tab pos="274166" algn="l"/>
              </a:tabLst>
            </a:pPr>
            <a:r>
              <a:rPr lang="en-US" dirty="0" err="1"/>
              <a:t>UseDeveloperExceptionPage</a:t>
            </a:r>
            <a:endParaRPr lang="en-US" dirty="0"/>
          </a:p>
          <a:p>
            <a:pPr marL="1207467" marR="192532" lvl="2" indent="-285750" algn="just">
              <a:lnSpc>
                <a:spcPct val="131000"/>
              </a:lnSpc>
              <a:spcBef>
                <a:spcPts val="61"/>
              </a:spcBef>
              <a:buFont typeface="Arial" panose="020B0604020202020204" pitchFamily="34" charset="0"/>
              <a:buChar char="•"/>
              <a:tabLst>
                <a:tab pos="274166" algn="l"/>
              </a:tabLst>
            </a:pPr>
            <a:r>
              <a:rPr lang="en-US" dirty="0" err="1"/>
              <a:t>UseExceptionHandler</a:t>
            </a:r>
            <a:endParaRPr lang="en-US" dirty="0"/>
          </a:p>
          <a:p>
            <a:pPr marL="293067" marR="192532" indent="-285750" algn="just">
              <a:lnSpc>
                <a:spcPct val="131000"/>
              </a:lnSpc>
              <a:spcBef>
                <a:spcPts val="61"/>
              </a:spcBef>
              <a:buFont typeface="Arial" panose="020B0604020202020204" pitchFamily="34" charset="0"/>
              <a:buChar char="•"/>
              <a:tabLst>
                <a:tab pos="274166" algn="l"/>
              </a:tabLst>
            </a:pPr>
            <a:r>
              <a:rPr lang="en-US" b="1" dirty="0" err="1">
                <a:solidFill>
                  <a:schemeClr val="accent2">
                    <a:lumMod val="75000"/>
                  </a:schemeClr>
                </a:solidFill>
              </a:rPr>
              <a:t>TheUseDeveloperExceptionPage</a:t>
            </a:r>
            <a:r>
              <a:rPr lang="en-US" b="1" dirty="0">
                <a:solidFill>
                  <a:schemeClr val="accent2">
                    <a:lumMod val="75000"/>
                  </a:schemeClr>
                </a:solidFill>
              </a:rPr>
              <a:t> </a:t>
            </a:r>
            <a:r>
              <a:rPr lang="en-US" dirty="0"/>
              <a:t>extension method adds middleware into the request pipeline which displays developer friendly exception detail page.</a:t>
            </a:r>
          </a:p>
          <a:p>
            <a:pPr marL="293067" marR="192532" indent="-285750" algn="just">
              <a:lnSpc>
                <a:spcPct val="131000"/>
              </a:lnSpc>
              <a:spcBef>
                <a:spcPts val="61"/>
              </a:spcBef>
              <a:buFont typeface="Arial" panose="020B0604020202020204" pitchFamily="34" charset="0"/>
              <a:buChar char="•"/>
              <a:tabLst>
                <a:tab pos="274166" algn="l"/>
              </a:tabLst>
            </a:pPr>
            <a:r>
              <a:rPr lang="en-US" b="1" dirty="0" err="1">
                <a:solidFill>
                  <a:schemeClr val="accent2">
                    <a:lumMod val="75000"/>
                  </a:schemeClr>
                </a:solidFill>
              </a:rPr>
              <a:t>TheUseDeveloperExceptionPage</a:t>
            </a:r>
            <a:r>
              <a:rPr lang="en-US" b="1" dirty="0">
                <a:solidFill>
                  <a:schemeClr val="accent2">
                    <a:lumMod val="75000"/>
                  </a:schemeClr>
                </a:solidFill>
              </a:rPr>
              <a:t> </a:t>
            </a:r>
            <a:r>
              <a:rPr lang="en-US" dirty="0"/>
              <a:t>helps developers in tracing errors that occur during development phase.</a:t>
            </a:r>
            <a:endParaRPr lang="en-US" b="1" dirty="0">
              <a:solidFill>
                <a:schemeClr val="accent2">
                  <a:lumMod val="75000"/>
                </a:schemeClr>
              </a:solidFill>
            </a:endParaRPr>
          </a:p>
          <a:p>
            <a:pPr marL="293067" marR="192532" indent="-285750" algn="just">
              <a:lnSpc>
                <a:spcPct val="131000"/>
              </a:lnSpc>
              <a:spcBef>
                <a:spcPts val="61"/>
              </a:spcBef>
              <a:buFont typeface="Arial" panose="020B0604020202020204" pitchFamily="34" charset="0"/>
              <a:buChar char="•"/>
              <a:tabLst>
                <a:tab pos="274166" algn="l"/>
              </a:tabLst>
            </a:pPr>
            <a:r>
              <a:rPr lang="en-US" dirty="0" err="1">
                <a:solidFill>
                  <a:schemeClr val="accent2">
                    <a:lumMod val="75000"/>
                  </a:schemeClr>
                </a:solidFill>
              </a:rPr>
              <a:t>UseExceptionHandler</a:t>
            </a:r>
            <a:r>
              <a:rPr lang="en-US" dirty="0"/>
              <a:t> extension method allows to configure custom error handling route. </a:t>
            </a:r>
          </a:p>
          <a:p>
            <a:pPr marL="293067" marR="192532" indent="-285750" algn="just">
              <a:lnSpc>
                <a:spcPct val="131000"/>
              </a:lnSpc>
              <a:spcBef>
                <a:spcPts val="61"/>
              </a:spcBef>
              <a:buFont typeface="Arial" panose="020B0604020202020204" pitchFamily="34" charset="0"/>
              <a:buChar char="•"/>
              <a:tabLst>
                <a:tab pos="274166" algn="l"/>
              </a:tabLst>
            </a:pPr>
            <a:r>
              <a:rPr lang="en-US" dirty="0" err="1">
                <a:solidFill>
                  <a:schemeClr val="accent2">
                    <a:lumMod val="75000"/>
                  </a:schemeClr>
                </a:solidFill>
              </a:rPr>
              <a:t>UseExceptionHandler</a:t>
            </a:r>
            <a:r>
              <a:rPr lang="en-US" dirty="0">
                <a:solidFill>
                  <a:schemeClr val="accent2">
                    <a:lumMod val="75000"/>
                  </a:schemeClr>
                </a:solidFill>
              </a:rPr>
              <a:t> </a:t>
            </a:r>
            <a:r>
              <a:rPr lang="en-US" dirty="0"/>
              <a:t>is useful when an application runs under production environment.</a:t>
            </a:r>
          </a:p>
          <a:p>
            <a:pPr marL="274166" marR="275321" indent="-266849" algn="just">
              <a:lnSpc>
                <a:spcPct val="129400"/>
              </a:lnSpc>
              <a:tabLst>
                <a:tab pos="274166" algn="l"/>
              </a:tabLst>
            </a:pPr>
            <a:endParaRPr sz="1304" dirty="0">
              <a:latin typeface="Arial"/>
              <a:cs typeface="Arial"/>
            </a:endParaRPr>
          </a:p>
          <a:p>
            <a:pPr algn="just">
              <a:spcBef>
                <a:spcPts val="12"/>
              </a:spcBef>
            </a:pPr>
            <a:endParaRPr sz="1728" dirty="0">
              <a:latin typeface="Times New Roman"/>
              <a:cs typeface="Times New Roman"/>
            </a:endParaRPr>
          </a:p>
        </p:txBody>
      </p:sp>
    </p:spTree>
    <p:extLst>
      <p:ext uri="{BB962C8B-B14F-4D97-AF65-F5344CB8AC3E}">
        <p14:creationId xmlns:p14="http://schemas.microsoft.com/office/powerpoint/2010/main" val="240160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91296CA-1ADB-4511-BE6C-C1779306FF7A}"/>
              </a:ext>
            </a:extLst>
          </p:cNvPr>
          <p:cNvGraphicFramePr>
            <a:graphicFrameLocks noGrp="1"/>
          </p:cNvGraphicFramePr>
          <p:nvPr>
            <p:ph idx="1"/>
            <p:extLst>
              <p:ext uri="{D42A27DB-BD31-4B8C-83A1-F6EECF244321}">
                <p14:modId xmlns:p14="http://schemas.microsoft.com/office/powerpoint/2010/main" val="2998426348"/>
              </p:ext>
            </p:extLst>
          </p:nvPr>
        </p:nvGraphicFramePr>
        <p:xfrm>
          <a:off x="1135577" y="1091045"/>
          <a:ext cx="9798928" cy="5293276"/>
        </p:xfrm>
        <a:graphic>
          <a:graphicData uri="http://schemas.openxmlformats.org/drawingml/2006/table">
            <a:tbl>
              <a:tblPr/>
              <a:tblGrid>
                <a:gridCol w="1110088">
                  <a:extLst>
                    <a:ext uri="{9D8B030D-6E8A-4147-A177-3AD203B41FA5}">
                      <a16:colId xmlns:a16="http://schemas.microsoft.com/office/drawing/2014/main" val="102393617"/>
                    </a:ext>
                  </a:extLst>
                </a:gridCol>
                <a:gridCol w="8688840">
                  <a:extLst>
                    <a:ext uri="{9D8B030D-6E8A-4147-A177-3AD203B41FA5}">
                      <a16:colId xmlns:a16="http://schemas.microsoft.com/office/drawing/2014/main" val="1908108221"/>
                    </a:ext>
                  </a:extLst>
                </a:gridCol>
              </a:tblGrid>
              <a:tr h="640814">
                <a:tc>
                  <a:txBody>
                    <a:bodyPr/>
                    <a:lstStyle/>
                    <a:p>
                      <a:pPr algn="l" fontAlgn="ctr"/>
                      <a:r>
                        <a:rPr lang="en-US" sz="1600" b="1" cap="all">
                          <a:solidFill>
                            <a:schemeClr val="bg1"/>
                          </a:solidFill>
                          <a:effectLst/>
                        </a:rPr>
                        <a:t>COMMAND</a:t>
                      </a:r>
                    </a:p>
                  </a:txBody>
                  <a:tcPr marL="31995" marR="31995" marT="31995" marB="31995" anchor="ctr">
                    <a:lnL>
                      <a:noFill/>
                    </a:lnL>
                    <a:lnR>
                      <a:noFill/>
                    </a:lnR>
                    <a:lnT>
                      <a:noFill/>
                    </a:lnT>
                    <a:lnB w="9525" cap="flat" cmpd="sng" algn="ctr">
                      <a:solidFill>
                        <a:srgbClr val="DDDDDD"/>
                      </a:solidFill>
                      <a:prstDash val="solid"/>
                      <a:round/>
                      <a:headEnd type="none" w="med" len="med"/>
                      <a:tailEnd type="none" w="med" len="med"/>
                    </a:lnB>
                    <a:solidFill>
                      <a:schemeClr val="tx1"/>
                    </a:solidFill>
                  </a:tcPr>
                </a:tc>
                <a:tc>
                  <a:txBody>
                    <a:bodyPr/>
                    <a:lstStyle/>
                    <a:p>
                      <a:pPr algn="l" fontAlgn="ctr"/>
                      <a:r>
                        <a:rPr lang="en-US" sz="1600" b="1" cap="all" dirty="0">
                          <a:solidFill>
                            <a:schemeClr val="bg1"/>
                          </a:solidFill>
                          <a:effectLst/>
                        </a:rPr>
                        <a:t>DESCRIPTION</a:t>
                      </a:r>
                    </a:p>
                  </a:txBody>
                  <a:tcPr marL="31995" marR="31995" marT="31995" marB="31995" anchor="ctr">
                    <a:lnL>
                      <a:noFill/>
                    </a:lnL>
                    <a:lnR>
                      <a:noFill/>
                    </a:lnR>
                    <a:lnT>
                      <a:noFill/>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4077443481"/>
                  </a:ext>
                </a:extLst>
              </a:tr>
              <a:tr h="409538">
                <a:tc>
                  <a:txBody>
                    <a:bodyPr/>
                    <a:lstStyle/>
                    <a:p>
                      <a:pPr algn="l" fontAlgn="t"/>
                      <a:r>
                        <a:rPr lang="en-US" sz="1600">
                          <a:solidFill>
                            <a:schemeClr val="bg1"/>
                          </a:solidFill>
                          <a:effectLst/>
                        </a:rPr>
                        <a:t>new</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dirty="0">
                          <a:solidFill>
                            <a:schemeClr val="bg1"/>
                          </a:solidFill>
                          <a:effectLst/>
                        </a:rPr>
                        <a:t>Creates a new project, configuration </a:t>
                      </a:r>
                      <a:r>
                        <a:rPr lang="en-US" sz="1600" b="0" i="0" u="sng" dirty="0">
                          <a:solidFill>
                            <a:schemeClr val="bg1"/>
                          </a:solidFill>
                          <a:effectLst/>
                          <a:latin typeface="noto sans"/>
                        </a:rPr>
                        <a:t>file</a:t>
                      </a:r>
                      <a:r>
                        <a:rPr lang="en-US" sz="1600" dirty="0">
                          <a:solidFill>
                            <a:schemeClr val="bg1"/>
                          </a:solidFill>
                          <a:effectLst/>
                        </a:rPr>
                        <a:t>, or solution based on the specified template.</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580466704"/>
                  </a:ext>
                </a:extLst>
              </a:tr>
              <a:tr h="294355">
                <a:tc>
                  <a:txBody>
                    <a:bodyPr/>
                    <a:lstStyle/>
                    <a:p>
                      <a:pPr algn="l" fontAlgn="t"/>
                      <a:r>
                        <a:rPr lang="en-US" sz="1600">
                          <a:solidFill>
                            <a:schemeClr val="bg1"/>
                          </a:solidFill>
                          <a:effectLst/>
                        </a:rPr>
                        <a:t>restore</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dirty="0">
                          <a:solidFill>
                            <a:schemeClr val="bg1"/>
                          </a:solidFill>
                          <a:effectLst/>
                        </a:rPr>
                        <a:t>Restores the dependencies and tools of a project.</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883495860"/>
                  </a:ext>
                </a:extLst>
              </a:tr>
              <a:tr h="294355">
                <a:tc>
                  <a:txBody>
                    <a:bodyPr/>
                    <a:lstStyle/>
                    <a:p>
                      <a:pPr algn="l" fontAlgn="t"/>
                      <a:r>
                        <a:rPr lang="en-US" sz="1600">
                          <a:solidFill>
                            <a:schemeClr val="bg1"/>
                          </a:solidFill>
                          <a:effectLst/>
                        </a:rPr>
                        <a:t>build</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dirty="0">
                          <a:solidFill>
                            <a:schemeClr val="bg1"/>
                          </a:solidFill>
                          <a:effectLst/>
                        </a:rPr>
                        <a:t>Builds a project and all of its dependencies.</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750500575"/>
                  </a:ext>
                </a:extLst>
              </a:tr>
              <a:tr h="524720">
                <a:tc>
                  <a:txBody>
                    <a:bodyPr/>
                    <a:lstStyle/>
                    <a:p>
                      <a:pPr algn="l" fontAlgn="t"/>
                      <a:r>
                        <a:rPr lang="en-US" sz="1600">
                          <a:solidFill>
                            <a:schemeClr val="bg1"/>
                          </a:solidFill>
                          <a:effectLst/>
                        </a:rPr>
                        <a:t>publish</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br>
                        <a:rPr lang="en-US" sz="1600" dirty="0">
                          <a:solidFill>
                            <a:schemeClr val="bg1"/>
                          </a:solidFill>
                          <a:effectLst/>
                        </a:rPr>
                      </a:br>
                      <a:r>
                        <a:rPr lang="en-US" sz="1600" dirty="0">
                          <a:solidFill>
                            <a:schemeClr val="bg1"/>
                          </a:solidFill>
                          <a:effectLst/>
                        </a:rPr>
                        <a:t>Packs the application and its dependencies into a folder for deployment to a hosting system.</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657734791"/>
                  </a:ext>
                </a:extLst>
              </a:tr>
              <a:tr h="409538">
                <a:tc>
                  <a:txBody>
                    <a:bodyPr/>
                    <a:lstStyle/>
                    <a:p>
                      <a:pPr algn="l" fontAlgn="t"/>
                      <a:r>
                        <a:rPr lang="en-US" sz="1600">
                          <a:solidFill>
                            <a:schemeClr val="bg1"/>
                          </a:solidFill>
                          <a:effectLst/>
                        </a:rPr>
                        <a:t>run</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a:solidFill>
                            <a:schemeClr val="bg1"/>
                          </a:solidFill>
                          <a:effectLst/>
                        </a:rPr>
                        <a:t>Runs </a:t>
                      </a:r>
                      <a:r>
                        <a:rPr lang="en-US" sz="1600" b="0" i="0" u="sng">
                          <a:solidFill>
                            <a:schemeClr val="bg1"/>
                          </a:solidFill>
                          <a:effectLst/>
                          <a:latin typeface="noto sans"/>
                        </a:rPr>
                        <a:t>source code</a:t>
                      </a:r>
                      <a:r>
                        <a:rPr lang="en-US" sz="1600">
                          <a:solidFill>
                            <a:schemeClr val="bg1"/>
                          </a:solidFill>
                          <a:effectLst/>
                        </a:rPr>
                        <a:t> without any explicit compile or launch commands.</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967398277"/>
                  </a:ext>
                </a:extLst>
              </a:tr>
              <a:tr h="294355">
                <a:tc>
                  <a:txBody>
                    <a:bodyPr/>
                    <a:lstStyle/>
                    <a:p>
                      <a:pPr algn="l" fontAlgn="t"/>
                      <a:r>
                        <a:rPr lang="en-US" sz="1600">
                          <a:solidFill>
                            <a:schemeClr val="bg1"/>
                          </a:solidFill>
                          <a:effectLst/>
                        </a:rPr>
                        <a:t>test</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a:solidFill>
                            <a:schemeClr val="bg1"/>
                          </a:solidFill>
                          <a:effectLst/>
                        </a:rPr>
                        <a:t>.NET test driver used to execute unit tests.</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608839456"/>
                  </a:ext>
                </a:extLst>
              </a:tr>
              <a:tr h="179173">
                <a:tc>
                  <a:txBody>
                    <a:bodyPr/>
                    <a:lstStyle/>
                    <a:p>
                      <a:pPr algn="l" fontAlgn="t"/>
                      <a:r>
                        <a:rPr lang="en-US" sz="1600">
                          <a:solidFill>
                            <a:schemeClr val="bg1"/>
                          </a:solidFill>
                          <a:effectLst/>
                        </a:rPr>
                        <a:t>vstest</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a:solidFill>
                            <a:schemeClr val="bg1"/>
                          </a:solidFill>
                          <a:effectLst/>
                        </a:rPr>
                        <a:t>Runs tests from the specified files.</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932564516"/>
                  </a:ext>
                </a:extLst>
              </a:tr>
              <a:tr h="294355">
                <a:tc>
                  <a:txBody>
                    <a:bodyPr/>
                    <a:lstStyle/>
                    <a:p>
                      <a:pPr algn="l" fontAlgn="t"/>
                      <a:r>
                        <a:rPr lang="en-US" sz="1600">
                          <a:solidFill>
                            <a:schemeClr val="bg1"/>
                          </a:solidFill>
                          <a:effectLst/>
                        </a:rPr>
                        <a:t>pack</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a:solidFill>
                            <a:schemeClr val="bg1"/>
                          </a:solidFill>
                          <a:effectLst/>
                        </a:rPr>
                        <a:t>Packs the code into a NuGet package.</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651253821"/>
                  </a:ext>
                </a:extLst>
              </a:tr>
              <a:tr h="409538">
                <a:tc>
                  <a:txBody>
                    <a:bodyPr/>
                    <a:lstStyle/>
                    <a:p>
                      <a:pPr algn="l" fontAlgn="t"/>
                      <a:r>
                        <a:rPr lang="en-US" sz="1600">
                          <a:solidFill>
                            <a:schemeClr val="bg1"/>
                          </a:solidFill>
                          <a:effectLst/>
                        </a:rPr>
                        <a:t>migrate</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a:solidFill>
                            <a:schemeClr val="bg1"/>
                          </a:solidFill>
                          <a:effectLst/>
                        </a:rPr>
                        <a:t>Migrates a Preview 2 .NET Core project to a .NET Core SDK 1.0 project.</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746004807"/>
                  </a:ext>
                </a:extLst>
              </a:tr>
              <a:tr h="179173">
                <a:tc>
                  <a:txBody>
                    <a:bodyPr/>
                    <a:lstStyle/>
                    <a:p>
                      <a:pPr algn="l" fontAlgn="t"/>
                      <a:r>
                        <a:rPr lang="en-US" sz="1600">
                          <a:solidFill>
                            <a:schemeClr val="bg1"/>
                          </a:solidFill>
                          <a:effectLst/>
                        </a:rPr>
                        <a:t>clean</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a:solidFill>
                            <a:schemeClr val="bg1"/>
                          </a:solidFill>
                          <a:effectLst/>
                        </a:rPr>
                        <a:t>Cleans the output of a project.</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900650975"/>
                  </a:ext>
                </a:extLst>
              </a:tr>
              <a:tr h="179173">
                <a:tc>
                  <a:txBody>
                    <a:bodyPr/>
                    <a:lstStyle/>
                    <a:p>
                      <a:pPr algn="l" fontAlgn="t"/>
                      <a:r>
                        <a:rPr lang="en-US" sz="1600">
                          <a:solidFill>
                            <a:schemeClr val="bg1"/>
                          </a:solidFill>
                          <a:effectLst/>
                        </a:rPr>
                        <a:t>sln</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fr-FR" sz="1600">
                          <a:solidFill>
                            <a:schemeClr val="bg1"/>
                          </a:solidFill>
                          <a:effectLst/>
                        </a:rPr>
                        <a:t>Modifies a .NET Core solution file.</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359351857"/>
                  </a:ext>
                </a:extLst>
              </a:tr>
              <a:tr h="409538">
                <a:tc>
                  <a:txBody>
                    <a:bodyPr/>
                    <a:lstStyle/>
                    <a:p>
                      <a:pPr algn="l" fontAlgn="t"/>
                      <a:r>
                        <a:rPr lang="en-US" sz="1600">
                          <a:solidFill>
                            <a:schemeClr val="bg1"/>
                          </a:solidFill>
                          <a:effectLst/>
                        </a:rPr>
                        <a:t>help</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600">
                          <a:solidFill>
                            <a:schemeClr val="bg1"/>
                          </a:solidFill>
                          <a:effectLst/>
                        </a:rPr>
                        <a:t>Shows more detailed documentation online for the specified command.</a:t>
                      </a:r>
                    </a:p>
                  </a:txBody>
                  <a:tcPr marL="31995" marR="31995" marT="31995" marB="3199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4112301725"/>
                  </a:ext>
                </a:extLst>
              </a:tr>
              <a:tr h="294355">
                <a:tc>
                  <a:txBody>
                    <a:bodyPr/>
                    <a:lstStyle/>
                    <a:p>
                      <a:pPr algn="l" fontAlgn="t"/>
                      <a:r>
                        <a:rPr lang="en-US" sz="1600">
                          <a:solidFill>
                            <a:schemeClr val="bg1"/>
                          </a:solidFill>
                          <a:effectLst/>
                        </a:rPr>
                        <a:t>store</a:t>
                      </a:r>
                    </a:p>
                  </a:txBody>
                  <a:tcPr marL="31995" marR="31995" marT="31995" marB="31995">
                    <a:lnL>
                      <a:noFill/>
                    </a:lnL>
                    <a:lnR>
                      <a:noFill/>
                    </a:lnR>
                    <a:lnT w="9525" cap="flat" cmpd="sng" algn="ctr">
                      <a:solidFill>
                        <a:srgbClr val="DDDDDD"/>
                      </a:solidFill>
                      <a:prstDash val="solid"/>
                      <a:round/>
                      <a:headEnd type="none" w="med" len="med"/>
                      <a:tailEnd type="none" w="med" len="med"/>
                    </a:lnT>
                    <a:lnB>
                      <a:noFill/>
                    </a:lnB>
                    <a:solidFill>
                      <a:schemeClr val="tx1"/>
                    </a:solidFill>
                  </a:tcPr>
                </a:tc>
                <a:tc>
                  <a:txBody>
                    <a:bodyPr/>
                    <a:lstStyle/>
                    <a:p>
                      <a:pPr algn="l" fontAlgn="t"/>
                      <a:r>
                        <a:rPr lang="en-US" sz="1600" dirty="0">
                          <a:solidFill>
                            <a:schemeClr val="bg1"/>
                          </a:solidFill>
                          <a:effectLst/>
                        </a:rPr>
                        <a:t>Stores the specified assemblies in the runtime package store.</a:t>
                      </a:r>
                    </a:p>
                  </a:txBody>
                  <a:tcPr marL="31995" marR="31995" marT="31995" marB="31995">
                    <a:lnL>
                      <a:noFill/>
                    </a:lnL>
                    <a:lnR>
                      <a:noFill/>
                    </a:lnR>
                    <a:lnT w="9525" cap="flat" cmpd="sng" algn="ctr">
                      <a:solidFill>
                        <a:srgbClr val="DDDDDD"/>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2501134999"/>
                  </a:ext>
                </a:extLst>
              </a:tr>
            </a:tbl>
          </a:graphicData>
        </a:graphic>
      </p:graphicFrame>
      <p:sp>
        <p:nvSpPr>
          <p:cNvPr id="5" name="object 2">
            <a:extLst>
              <a:ext uri="{FF2B5EF4-FFF2-40B4-BE49-F238E27FC236}">
                <a16:creationId xmlns:a16="http://schemas.microsoft.com/office/drawing/2014/main" id="{65EA7A43-F1B9-42BD-98F8-E18F7A17CF74}"/>
              </a:ext>
            </a:extLst>
          </p:cNvPr>
          <p:cNvSpPr/>
          <p:nvPr/>
        </p:nvSpPr>
        <p:spPr>
          <a:xfrm>
            <a:off x="856" y="0"/>
            <a:ext cx="12191144" cy="825442"/>
          </a:xfrm>
          <a:prstGeom prst="rect">
            <a:avLst/>
          </a:prstGeom>
          <a:blipFill>
            <a:blip r:embed="rId2" cstate="print"/>
            <a:stretch>
              <a:fillRect/>
            </a:stretch>
          </a:blipFill>
        </p:spPr>
        <p:txBody>
          <a:bodyPr wrap="square" lIns="0" tIns="0" rIns="0" bIns="0" rtlCol="0"/>
          <a:lstStyle/>
          <a:p>
            <a:endParaRPr sz="1092"/>
          </a:p>
        </p:txBody>
      </p:sp>
      <p:sp>
        <p:nvSpPr>
          <p:cNvPr id="8" name="Title 1">
            <a:extLst>
              <a:ext uri="{FF2B5EF4-FFF2-40B4-BE49-F238E27FC236}">
                <a16:creationId xmlns:a16="http://schemas.microsoft.com/office/drawing/2014/main" id="{4C285B93-FAB5-4F38-AD11-33A099AEB4DA}"/>
              </a:ext>
            </a:extLst>
          </p:cNvPr>
          <p:cNvSpPr txBox="1">
            <a:spLocks/>
          </p:cNvSpPr>
          <p:nvPr/>
        </p:nvSpPr>
        <p:spPr>
          <a:xfrm>
            <a:off x="1" y="-27919"/>
            <a:ext cx="12070080" cy="825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Commonly used Commands</a:t>
            </a:r>
          </a:p>
        </p:txBody>
      </p:sp>
    </p:spTree>
    <p:extLst>
      <p:ext uri="{BB962C8B-B14F-4D97-AF65-F5344CB8AC3E}">
        <p14:creationId xmlns:p14="http://schemas.microsoft.com/office/powerpoint/2010/main" val="145822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D7D3F-1198-4E00-9BD5-382A06FAC458}"/>
              </a:ext>
            </a:extLst>
          </p:cNvPr>
          <p:cNvSpPr>
            <a:spLocks noGrp="1"/>
          </p:cNvSpPr>
          <p:nvPr>
            <p:ph idx="1"/>
          </p:nvPr>
        </p:nvSpPr>
        <p:spPr/>
        <p:txBody>
          <a:bodyPr/>
          <a:lstStyle/>
          <a:p>
            <a:r>
              <a:rPr lang="en-US" dirty="0"/>
              <a:t>Open the command prompt or Windows </a:t>
            </a:r>
            <a:r>
              <a:rPr lang="en-US" dirty="0" err="1"/>
              <a:t>Powershell</a:t>
            </a:r>
            <a:r>
              <a:rPr lang="en-US" dirty="0"/>
              <a:t> and create a Folder named “HelloWorld”</a:t>
            </a:r>
          </a:p>
          <a:p>
            <a:r>
              <a:rPr lang="en-US" dirty="0"/>
              <a:t>dotnet new command is used to create the new project. The partial syntax is as follows</a:t>
            </a:r>
          </a:p>
          <a:p>
            <a:r>
              <a:rPr lang="en-US" dirty="0"/>
              <a:t>dotnet new &lt;TEMPLATE&gt; [--force] [-</a:t>
            </a:r>
            <a:r>
              <a:rPr lang="en-US" dirty="0" err="1"/>
              <a:t>i</a:t>
            </a:r>
            <a:r>
              <a:rPr lang="en-US" dirty="0"/>
              <a:t>|--install] [-</a:t>
            </a:r>
            <a:r>
              <a:rPr lang="en-US" dirty="0" err="1"/>
              <a:t>lang</a:t>
            </a:r>
            <a:r>
              <a:rPr lang="en-US" dirty="0"/>
              <a:t>|--language] [-n|--name] [-o|--output]</a:t>
            </a:r>
          </a:p>
          <a:p>
            <a:endParaRPr lang="en-US" dirty="0"/>
          </a:p>
        </p:txBody>
      </p:sp>
      <p:sp>
        <p:nvSpPr>
          <p:cNvPr id="4" name="object 2">
            <a:extLst>
              <a:ext uri="{FF2B5EF4-FFF2-40B4-BE49-F238E27FC236}">
                <a16:creationId xmlns:a16="http://schemas.microsoft.com/office/drawing/2014/main" id="{D93BEA55-E4F9-4995-8F60-25034ABB9831}"/>
              </a:ext>
            </a:extLst>
          </p:cNvPr>
          <p:cNvSpPr/>
          <p:nvPr/>
        </p:nvSpPr>
        <p:spPr>
          <a:xfrm>
            <a:off x="856" y="0"/>
            <a:ext cx="12191144" cy="825442"/>
          </a:xfrm>
          <a:prstGeom prst="rect">
            <a:avLst/>
          </a:prstGeom>
          <a:blipFill>
            <a:blip r:embed="rId2" cstate="print"/>
            <a:stretch>
              <a:fillRect/>
            </a:stretch>
          </a:blipFill>
        </p:spPr>
        <p:txBody>
          <a:bodyPr wrap="square" lIns="0" tIns="0" rIns="0" bIns="0" rtlCol="0"/>
          <a:lstStyle/>
          <a:p>
            <a:endParaRPr sz="1092"/>
          </a:p>
        </p:txBody>
      </p:sp>
      <p:sp>
        <p:nvSpPr>
          <p:cNvPr id="5" name="Title 1">
            <a:extLst>
              <a:ext uri="{FF2B5EF4-FFF2-40B4-BE49-F238E27FC236}">
                <a16:creationId xmlns:a16="http://schemas.microsoft.com/office/drawing/2014/main" id="{DF768BFE-2BEB-4922-8719-E5BA4685717A}"/>
              </a:ext>
            </a:extLst>
          </p:cNvPr>
          <p:cNvSpPr txBox="1">
            <a:spLocks/>
          </p:cNvSpPr>
          <p:nvPr/>
        </p:nvSpPr>
        <p:spPr>
          <a:xfrm>
            <a:off x="155864" y="-7360"/>
            <a:ext cx="12035279" cy="82544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Creating a New ASP.NET Core project using dotnet CLI</a:t>
            </a:r>
          </a:p>
        </p:txBody>
      </p:sp>
    </p:spTree>
    <p:extLst>
      <p:ext uri="{BB962C8B-B14F-4D97-AF65-F5344CB8AC3E}">
        <p14:creationId xmlns:p14="http://schemas.microsoft.com/office/powerpoint/2010/main" val="197833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7C58C-0724-49CD-9775-A4C871AA4D60}"/>
              </a:ext>
            </a:extLst>
          </p:cNvPr>
          <p:cNvSpPr>
            <a:spLocks noGrp="1"/>
          </p:cNvSpPr>
          <p:nvPr>
            <p:ph idx="1"/>
          </p:nvPr>
        </p:nvSpPr>
        <p:spPr/>
        <p:txBody>
          <a:bodyPr/>
          <a:lstStyle/>
          <a:p>
            <a:r>
              <a:rPr lang="en-US" dirty="0"/>
              <a:t>The following command creates a new dotnet project using the TEMPLATE</a:t>
            </a:r>
          </a:p>
          <a:p>
            <a:r>
              <a:rPr lang="en-US" dirty="0"/>
              <a:t>dotnet </a:t>
            </a:r>
            <a:r>
              <a:rPr lang="en-US" b="1" dirty="0"/>
              <a:t>new</a:t>
            </a:r>
            <a:r>
              <a:rPr lang="en-US" dirty="0"/>
              <a:t> &lt;TEMPLATE&gt;</a:t>
            </a:r>
          </a:p>
        </p:txBody>
      </p:sp>
      <p:sp>
        <p:nvSpPr>
          <p:cNvPr id="4" name="object 2">
            <a:extLst>
              <a:ext uri="{FF2B5EF4-FFF2-40B4-BE49-F238E27FC236}">
                <a16:creationId xmlns:a16="http://schemas.microsoft.com/office/drawing/2014/main" id="{DB35DF53-F391-4D33-B15B-0938B7DA40E6}"/>
              </a:ext>
            </a:extLst>
          </p:cNvPr>
          <p:cNvSpPr/>
          <p:nvPr/>
        </p:nvSpPr>
        <p:spPr>
          <a:xfrm>
            <a:off x="856" y="0"/>
            <a:ext cx="12191144" cy="825442"/>
          </a:xfrm>
          <a:prstGeom prst="rect">
            <a:avLst/>
          </a:prstGeom>
          <a:blipFill>
            <a:blip r:embed="rId2" cstate="print"/>
            <a:stretch>
              <a:fillRect/>
            </a:stretch>
          </a:blipFill>
        </p:spPr>
        <p:txBody>
          <a:bodyPr wrap="square" lIns="0" tIns="0" rIns="0" bIns="0" rtlCol="0"/>
          <a:lstStyle/>
          <a:p>
            <a:endParaRPr sz="1092"/>
          </a:p>
        </p:txBody>
      </p:sp>
      <p:sp>
        <p:nvSpPr>
          <p:cNvPr id="9" name="Title 1">
            <a:extLst>
              <a:ext uri="{FF2B5EF4-FFF2-40B4-BE49-F238E27FC236}">
                <a16:creationId xmlns:a16="http://schemas.microsoft.com/office/drawing/2014/main" id="{C192C799-411B-4C5C-AA7B-79230FD55948}"/>
              </a:ext>
            </a:extLst>
          </p:cNvPr>
          <p:cNvSpPr txBox="1">
            <a:spLocks/>
          </p:cNvSpPr>
          <p:nvPr/>
        </p:nvSpPr>
        <p:spPr>
          <a:xfrm>
            <a:off x="453736" y="0"/>
            <a:ext cx="11738264" cy="8319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Create a New Project using dotnet new</a:t>
            </a:r>
          </a:p>
        </p:txBody>
      </p:sp>
    </p:spTree>
    <p:extLst>
      <p:ext uri="{BB962C8B-B14F-4D97-AF65-F5344CB8AC3E}">
        <p14:creationId xmlns:p14="http://schemas.microsoft.com/office/powerpoint/2010/main" val="92009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92F7045-5024-47DE-B895-21E56E806615}"/>
              </a:ext>
            </a:extLst>
          </p:cNvPr>
          <p:cNvGraphicFramePr>
            <a:graphicFrameLocks noGrp="1"/>
          </p:cNvGraphicFramePr>
          <p:nvPr>
            <p:ph idx="1"/>
            <p:extLst>
              <p:ext uri="{D42A27DB-BD31-4B8C-83A1-F6EECF244321}">
                <p14:modId xmlns:p14="http://schemas.microsoft.com/office/powerpoint/2010/main" val="2837911383"/>
              </p:ext>
            </p:extLst>
          </p:nvPr>
        </p:nvGraphicFramePr>
        <p:xfrm>
          <a:off x="1046019" y="1374977"/>
          <a:ext cx="9551504" cy="4395352"/>
        </p:xfrm>
        <a:graphic>
          <a:graphicData uri="http://schemas.openxmlformats.org/drawingml/2006/table">
            <a:tbl>
              <a:tblPr/>
              <a:tblGrid>
                <a:gridCol w="2037522">
                  <a:extLst>
                    <a:ext uri="{9D8B030D-6E8A-4147-A177-3AD203B41FA5}">
                      <a16:colId xmlns:a16="http://schemas.microsoft.com/office/drawing/2014/main" val="241688097"/>
                    </a:ext>
                  </a:extLst>
                </a:gridCol>
                <a:gridCol w="7513982">
                  <a:extLst>
                    <a:ext uri="{9D8B030D-6E8A-4147-A177-3AD203B41FA5}">
                      <a16:colId xmlns:a16="http://schemas.microsoft.com/office/drawing/2014/main" val="4008064073"/>
                    </a:ext>
                  </a:extLst>
                </a:gridCol>
              </a:tblGrid>
              <a:tr h="346226">
                <a:tc>
                  <a:txBody>
                    <a:bodyPr/>
                    <a:lstStyle/>
                    <a:p>
                      <a:pPr algn="l" fontAlgn="ctr"/>
                      <a:r>
                        <a:rPr lang="en-US" sz="1400" b="1" cap="all">
                          <a:solidFill>
                            <a:schemeClr val="bg1"/>
                          </a:solidFill>
                          <a:effectLst/>
                        </a:rPr>
                        <a:t>TEMPLATE</a:t>
                      </a:r>
                    </a:p>
                  </a:txBody>
                  <a:tcPr marL="58486" marR="58486" marT="58486" marB="58486" anchor="ctr">
                    <a:lnL>
                      <a:noFill/>
                    </a:lnL>
                    <a:lnR>
                      <a:noFill/>
                    </a:lnR>
                    <a:lnT>
                      <a:noFill/>
                    </a:lnT>
                    <a:lnB w="9525" cap="flat" cmpd="sng" algn="ctr">
                      <a:solidFill>
                        <a:srgbClr val="DDDDDD"/>
                      </a:solidFill>
                      <a:prstDash val="solid"/>
                      <a:round/>
                      <a:headEnd type="none" w="med" len="med"/>
                      <a:tailEnd type="none" w="med" len="med"/>
                    </a:lnB>
                    <a:solidFill>
                      <a:schemeClr val="tx1"/>
                    </a:solidFill>
                  </a:tcPr>
                </a:tc>
                <a:tc>
                  <a:txBody>
                    <a:bodyPr/>
                    <a:lstStyle/>
                    <a:p>
                      <a:pPr algn="l" fontAlgn="ctr"/>
                      <a:r>
                        <a:rPr lang="en-US" sz="1400" b="1" cap="all">
                          <a:solidFill>
                            <a:schemeClr val="bg1"/>
                          </a:solidFill>
                          <a:effectLst/>
                        </a:rPr>
                        <a:t>DESCRIPTION</a:t>
                      </a:r>
                    </a:p>
                  </a:txBody>
                  <a:tcPr marL="58486" marR="58486" marT="58486" marB="58486" anchor="ctr">
                    <a:lnL>
                      <a:noFill/>
                    </a:lnL>
                    <a:lnR>
                      <a:noFill/>
                    </a:lnR>
                    <a:lnT>
                      <a:noFill/>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979267838"/>
                  </a:ext>
                </a:extLst>
              </a:tr>
              <a:tr h="327520">
                <a:tc>
                  <a:txBody>
                    <a:bodyPr/>
                    <a:lstStyle/>
                    <a:p>
                      <a:pPr algn="l" fontAlgn="t"/>
                      <a:r>
                        <a:rPr lang="en-US" sz="1400">
                          <a:solidFill>
                            <a:schemeClr val="bg1"/>
                          </a:solidFill>
                          <a:effectLst/>
                        </a:rPr>
                        <a:t>console</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a:solidFill>
                            <a:schemeClr val="bg1"/>
                          </a:solidFill>
                          <a:effectLst/>
                        </a:rPr>
                        <a:t>Console Application</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858523263"/>
                  </a:ext>
                </a:extLst>
              </a:tr>
              <a:tr h="327520">
                <a:tc>
                  <a:txBody>
                    <a:bodyPr/>
                    <a:lstStyle/>
                    <a:p>
                      <a:pPr algn="l" fontAlgn="t"/>
                      <a:r>
                        <a:rPr lang="en-US" sz="1400">
                          <a:solidFill>
                            <a:schemeClr val="bg1"/>
                          </a:solidFill>
                          <a:effectLst/>
                        </a:rPr>
                        <a:t>classlib</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dirty="0">
                          <a:solidFill>
                            <a:schemeClr val="bg1"/>
                          </a:solidFill>
                          <a:effectLst/>
                        </a:rPr>
                        <a:t>Class library</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29062363"/>
                  </a:ext>
                </a:extLst>
              </a:tr>
              <a:tr h="327520">
                <a:tc>
                  <a:txBody>
                    <a:bodyPr/>
                    <a:lstStyle/>
                    <a:p>
                      <a:pPr algn="l" fontAlgn="t"/>
                      <a:r>
                        <a:rPr lang="en-US" sz="1400">
                          <a:solidFill>
                            <a:schemeClr val="bg1"/>
                          </a:solidFill>
                          <a:effectLst/>
                        </a:rPr>
                        <a:t>mstest</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dirty="0">
                          <a:solidFill>
                            <a:schemeClr val="bg1"/>
                          </a:solidFill>
                          <a:effectLst/>
                        </a:rPr>
                        <a:t>Unit Test Project</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764421045"/>
                  </a:ext>
                </a:extLst>
              </a:tr>
              <a:tr h="327520">
                <a:tc>
                  <a:txBody>
                    <a:bodyPr/>
                    <a:lstStyle/>
                    <a:p>
                      <a:pPr algn="l" fontAlgn="t"/>
                      <a:r>
                        <a:rPr lang="en-US" sz="1400">
                          <a:solidFill>
                            <a:schemeClr val="bg1"/>
                          </a:solidFill>
                          <a:effectLst/>
                        </a:rPr>
                        <a:t>xunit</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a:solidFill>
                            <a:schemeClr val="bg1"/>
                          </a:solidFill>
                          <a:effectLst/>
                        </a:rPr>
                        <a:t>xUnit Test Project</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475162499"/>
                  </a:ext>
                </a:extLst>
              </a:tr>
              <a:tr h="327520">
                <a:tc>
                  <a:txBody>
                    <a:bodyPr/>
                    <a:lstStyle/>
                    <a:p>
                      <a:pPr algn="l" fontAlgn="t"/>
                      <a:r>
                        <a:rPr lang="en-US" sz="1400">
                          <a:solidFill>
                            <a:schemeClr val="bg1"/>
                          </a:solidFill>
                          <a:effectLst/>
                        </a:rPr>
                        <a:t>web</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a:solidFill>
                            <a:schemeClr val="bg1"/>
                          </a:solidFill>
                          <a:effectLst/>
                        </a:rPr>
                        <a:t>ASP.NET Core Empty</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232128920"/>
                  </a:ext>
                </a:extLst>
              </a:tr>
              <a:tr h="538069">
                <a:tc>
                  <a:txBody>
                    <a:bodyPr/>
                    <a:lstStyle/>
                    <a:p>
                      <a:pPr algn="l" fontAlgn="t"/>
                      <a:r>
                        <a:rPr lang="en-US" sz="1400">
                          <a:solidFill>
                            <a:schemeClr val="bg1"/>
                          </a:solidFill>
                          <a:effectLst/>
                        </a:rPr>
                        <a:t>mvc</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a:solidFill>
                            <a:schemeClr val="bg1"/>
                          </a:solidFill>
                          <a:effectLst/>
                        </a:rPr>
                        <a:t>ASP.NET Core Web App (Model-View-Controller)</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458699170"/>
                  </a:ext>
                </a:extLst>
              </a:tr>
              <a:tr h="327520">
                <a:tc>
                  <a:txBody>
                    <a:bodyPr/>
                    <a:lstStyle/>
                    <a:p>
                      <a:pPr algn="l" fontAlgn="t"/>
                      <a:r>
                        <a:rPr lang="en-US" sz="1400" dirty="0">
                          <a:solidFill>
                            <a:schemeClr val="bg1"/>
                          </a:solidFill>
                          <a:effectLst/>
                        </a:rPr>
                        <a:t>razor</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a:solidFill>
                            <a:schemeClr val="bg1"/>
                          </a:solidFill>
                          <a:effectLst/>
                        </a:rPr>
                        <a:t>ASP.NET Core Web App</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289394386"/>
                  </a:ext>
                </a:extLst>
              </a:tr>
              <a:tr h="327520">
                <a:tc>
                  <a:txBody>
                    <a:bodyPr/>
                    <a:lstStyle/>
                    <a:p>
                      <a:pPr algn="l" fontAlgn="t"/>
                      <a:r>
                        <a:rPr lang="en-US" sz="1400">
                          <a:solidFill>
                            <a:schemeClr val="bg1"/>
                          </a:solidFill>
                          <a:effectLst/>
                        </a:rPr>
                        <a:t>angular</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a:solidFill>
                            <a:schemeClr val="bg1"/>
                          </a:solidFill>
                          <a:effectLst/>
                        </a:rPr>
                        <a:t>ASP.NET Core with Angular</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048328849"/>
                  </a:ext>
                </a:extLst>
              </a:tr>
              <a:tr h="327520">
                <a:tc>
                  <a:txBody>
                    <a:bodyPr/>
                    <a:lstStyle/>
                    <a:p>
                      <a:pPr algn="l" fontAlgn="t"/>
                      <a:r>
                        <a:rPr lang="en-US" sz="1400">
                          <a:solidFill>
                            <a:schemeClr val="bg1"/>
                          </a:solidFill>
                          <a:effectLst/>
                        </a:rPr>
                        <a:t>react</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a:solidFill>
                            <a:schemeClr val="bg1"/>
                          </a:solidFill>
                          <a:effectLst/>
                        </a:rPr>
                        <a:t>ASP.NET Core with React.js</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263285691"/>
                  </a:ext>
                </a:extLst>
              </a:tr>
              <a:tr h="538069">
                <a:tc>
                  <a:txBody>
                    <a:bodyPr/>
                    <a:lstStyle/>
                    <a:p>
                      <a:pPr algn="l" fontAlgn="t"/>
                      <a:r>
                        <a:rPr lang="en-US" sz="1400">
                          <a:solidFill>
                            <a:schemeClr val="bg1"/>
                          </a:solidFill>
                          <a:effectLst/>
                        </a:rPr>
                        <a:t>reactredux</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l" fontAlgn="t"/>
                      <a:r>
                        <a:rPr lang="en-US" sz="1400">
                          <a:solidFill>
                            <a:schemeClr val="bg1"/>
                          </a:solidFill>
                          <a:effectLst/>
                        </a:rPr>
                        <a:t>ASP.NET Core with React.js and Redux</a:t>
                      </a:r>
                    </a:p>
                  </a:txBody>
                  <a:tcPr marL="58486" marR="58486" marT="58486" marB="58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488637257"/>
                  </a:ext>
                </a:extLst>
              </a:tr>
              <a:tr h="327520">
                <a:tc>
                  <a:txBody>
                    <a:bodyPr/>
                    <a:lstStyle/>
                    <a:p>
                      <a:pPr algn="l" fontAlgn="t"/>
                      <a:r>
                        <a:rPr lang="en-US" sz="1400">
                          <a:solidFill>
                            <a:schemeClr val="bg1"/>
                          </a:solidFill>
                          <a:effectLst/>
                        </a:rPr>
                        <a:t>webapi</a:t>
                      </a:r>
                    </a:p>
                  </a:txBody>
                  <a:tcPr marL="58486" marR="58486" marT="58486" marB="58486">
                    <a:lnL>
                      <a:noFill/>
                    </a:lnL>
                    <a:lnR>
                      <a:noFill/>
                    </a:lnR>
                    <a:lnT w="9525" cap="flat" cmpd="sng" algn="ctr">
                      <a:solidFill>
                        <a:srgbClr val="DDDDDD"/>
                      </a:solidFill>
                      <a:prstDash val="solid"/>
                      <a:round/>
                      <a:headEnd type="none" w="med" len="med"/>
                      <a:tailEnd type="none" w="med" len="med"/>
                    </a:lnT>
                    <a:lnB>
                      <a:noFill/>
                    </a:lnB>
                    <a:solidFill>
                      <a:schemeClr val="tx1"/>
                    </a:solidFill>
                  </a:tcPr>
                </a:tc>
                <a:tc>
                  <a:txBody>
                    <a:bodyPr/>
                    <a:lstStyle/>
                    <a:p>
                      <a:pPr algn="l" fontAlgn="t"/>
                      <a:r>
                        <a:rPr lang="en-US" sz="1400" dirty="0">
                          <a:solidFill>
                            <a:schemeClr val="bg1"/>
                          </a:solidFill>
                          <a:effectLst/>
                        </a:rPr>
                        <a:t>ASP.NET Core Web API</a:t>
                      </a:r>
                    </a:p>
                  </a:txBody>
                  <a:tcPr marL="58486" marR="58486" marT="58486" marB="58486">
                    <a:lnL>
                      <a:noFill/>
                    </a:lnL>
                    <a:lnR>
                      <a:noFill/>
                    </a:lnR>
                    <a:lnT w="9525" cap="flat" cmpd="sng" algn="ctr">
                      <a:solidFill>
                        <a:srgbClr val="DDDDDD"/>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2234840807"/>
                  </a:ext>
                </a:extLst>
              </a:tr>
            </a:tbl>
          </a:graphicData>
        </a:graphic>
      </p:graphicFrame>
      <p:sp>
        <p:nvSpPr>
          <p:cNvPr id="5" name="object 2">
            <a:extLst>
              <a:ext uri="{FF2B5EF4-FFF2-40B4-BE49-F238E27FC236}">
                <a16:creationId xmlns:a16="http://schemas.microsoft.com/office/drawing/2014/main" id="{929806C2-235C-4AAD-A08C-3675D83D55DA}"/>
              </a:ext>
            </a:extLst>
          </p:cNvPr>
          <p:cNvSpPr/>
          <p:nvPr/>
        </p:nvSpPr>
        <p:spPr>
          <a:xfrm>
            <a:off x="856" y="0"/>
            <a:ext cx="12191144" cy="825442"/>
          </a:xfrm>
          <a:prstGeom prst="rect">
            <a:avLst/>
          </a:prstGeom>
          <a:blipFill>
            <a:blip r:embed="rId2" cstate="print"/>
            <a:stretch>
              <a:fillRect/>
            </a:stretch>
          </a:blipFill>
        </p:spPr>
        <p:txBody>
          <a:bodyPr wrap="square" lIns="0" tIns="0" rIns="0" bIns="0" rtlCol="0"/>
          <a:lstStyle/>
          <a:p>
            <a:endParaRPr sz="1092"/>
          </a:p>
        </p:txBody>
      </p:sp>
      <p:sp>
        <p:nvSpPr>
          <p:cNvPr id="11" name="Title 1">
            <a:extLst>
              <a:ext uri="{FF2B5EF4-FFF2-40B4-BE49-F238E27FC236}">
                <a16:creationId xmlns:a16="http://schemas.microsoft.com/office/drawing/2014/main" id="{92F12409-3DB1-41AA-BF1F-0150B63DA695}"/>
              </a:ext>
            </a:extLst>
          </p:cNvPr>
          <p:cNvSpPr txBox="1">
            <a:spLocks/>
          </p:cNvSpPr>
          <p:nvPr/>
        </p:nvSpPr>
        <p:spPr>
          <a:xfrm>
            <a:off x="0" y="-250061"/>
            <a:ext cx="11949545" cy="10755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List of Templates</a:t>
            </a:r>
          </a:p>
        </p:txBody>
      </p:sp>
    </p:spTree>
    <p:extLst>
      <p:ext uri="{BB962C8B-B14F-4D97-AF65-F5344CB8AC3E}">
        <p14:creationId xmlns:p14="http://schemas.microsoft.com/office/powerpoint/2010/main" val="28935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3DCB6-813A-4853-BADD-92FFB7CF79FB}"/>
              </a:ext>
            </a:extLst>
          </p:cNvPr>
          <p:cNvSpPr>
            <a:spLocks noGrp="1"/>
          </p:cNvSpPr>
          <p:nvPr>
            <p:ph idx="1"/>
          </p:nvPr>
        </p:nvSpPr>
        <p:spPr/>
        <p:txBody>
          <a:bodyPr/>
          <a:lstStyle/>
          <a:p>
            <a:r>
              <a:rPr lang="en-US" dirty="0"/>
              <a:t>Once we created the new project, we have to download the dependencies. This is done using the restore command</a:t>
            </a:r>
          </a:p>
          <a:p>
            <a:r>
              <a:rPr lang="en-US" dirty="0"/>
              <a:t>Dotnet restore</a:t>
            </a:r>
          </a:p>
        </p:txBody>
      </p:sp>
      <p:pic>
        <p:nvPicPr>
          <p:cNvPr id="5" name="Picture 4">
            <a:extLst>
              <a:ext uri="{FF2B5EF4-FFF2-40B4-BE49-F238E27FC236}">
                <a16:creationId xmlns:a16="http://schemas.microsoft.com/office/drawing/2014/main" id="{B7A5D4D7-0DAF-47F3-B5E1-563DE27DCE7A}"/>
              </a:ext>
            </a:extLst>
          </p:cNvPr>
          <p:cNvPicPr>
            <a:picLocks noChangeAspect="1"/>
          </p:cNvPicPr>
          <p:nvPr/>
        </p:nvPicPr>
        <p:blipFill>
          <a:blip r:embed="rId2"/>
          <a:stretch>
            <a:fillRect/>
          </a:stretch>
        </p:blipFill>
        <p:spPr>
          <a:xfrm>
            <a:off x="4133850" y="2919413"/>
            <a:ext cx="6362700" cy="3257550"/>
          </a:xfrm>
          <a:prstGeom prst="rect">
            <a:avLst/>
          </a:prstGeom>
        </p:spPr>
      </p:pic>
      <p:sp>
        <p:nvSpPr>
          <p:cNvPr id="6" name="object 2">
            <a:extLst>
              <a:ext uri="{FF2B5EF4-FFF2-40B4-BE49-F238E27FC236}">
                <a16:creationId xmlns:a16="http://schemas.microsoft.com/office/drawing/2014/main" id="{14125E05-3A68-4973-AB87-8B1BA42B7FD4}"/>
              </a:ext>
            </a:extLst>
          </p:cNvPr>
          <p:cNvSpPr/>
          <p:nvPr/>
        </p:nvSpPr>
        <p:spPr>
          <a:xfrm>
            <a:off x="856" y="0"/>
            <a:ext cx="12191144" cy="825442"/>
          </a:xfrm>
          <a:prstGeom prst="rect">
            <a:avLst/>
          </a:prstGeom>
          <a:blipFill>
            <a:blip r:embed="rId3" cstate="print"/>
            <a:stretch>
              <a:fillRect/>
            </a:stretch>
          </a:blipFill>
        </p:spPr>
        <p:txBody>
          <a:bodyPr wrap="square" lIns="0" tIns="0" rIns="0" bIns="0" rtlCol="0"/>
          <a:lstStyle/>
          <a:p>
            <a:endParaRPr sz="1092"/>
          </a:p>
        </p:txBody>
      </p:sp>
      <p:sp>
        <p:nvSpPr>
          <p:cNvPr id="8" name="Title 1">
            <a:extLst>
              <a:ext uri="{FF2B5EF4-FFF2-40B4-BE49-F238E27FC236}">
                <a16:creationId xmlns:a16="http://schemas.microsoft.com/office/drawing/2014/main" id="{6D140E45-088F-445A-A721-178E0F1FC922}"/>
              </a:ext>
            </a:extLst>
          </p:cNvPr>
          <p:cNvSpPr txBox="1">
            <a:spLocks/>
          </p:cNvSpPr>
          <p:nvPr/>
        </p:nvSpPr>
        <p:spPr>
          <a:xfrm>
            <a:off x="0" y="0"/>
            <a:ext cx="12191145" cy="825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Restoring the Dependencies with dotnet restore</a:t>
            </a:r>
          </a:p>
        </p:txBody>
      </p:sp>
    </p:spTree>
    <p:extLst>
      <p:ext uri="{BB962C8B-B14F-4D97-AF65-F5344CB8AC3E}">
        <p14:creationId xmlns:p14="http://schemas.microsoft.com/office/powerpoint/2010/main" val="361851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7418</TotalTime>
  <Words>2741</Words>
  <Application>Microsoft Office PowerPoint</Application>
  <PresentationFormat>Widescreen</PresentationFormat>
  <Paragraphs>258</Paragraphs>
  <Slides>43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Arial</vt:lpstr>
      <vt:lpstr>Arrus-Black</vt:lpstr>
      <vt:lpstr>Calibri</vt:lpstr>
      <vt:lpstr>Calibri (Body)</vt:lpstr>
      <vt:lpstr>Calibri body</vt:lpstr>
      <vt:lpstr>Calibri Light</vt:lpstr>
      <vt:lpstr>Consolas</vt:lpstr>
      <vt:lpstr>noto sans</vt:lpstr>
      <vt:lpstr>Segoe UI Emoji</vt:lpstr>
      <vt:lpstr>segoe-ui_semibold</vt:lpstr>
      <vt:lpstr>Times New Roman</vt:lpstr>
      <vt:lpstr>Verdana</vt:lpstr>
      <vt:lpstr>Office Theme</vt:lpstr>
      <vt:lpstr>PowerPoint Presentation</vt:lpstr>
      <vt:lpstr>PowerPoint Presentation</vt:lpstr>
      <vt:lpstr>PowerPoint Presentation</vt:lpstr>
      <vt:lpstr>Using Dotnet CLI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to create web application in asp.net core</vt:lpstr>
      <vt:lpstr>WHAT HAPPENS WHEN WE ACCESS WEB PAGE</vt:lpstr>
      <vt:lpstr>PowerPoint Presentation</vt:lpstr>
      <vt:lpstr>New Project Solution Structure</vt:lpstr>
      <vt:lpstr>Project Solution Structure</vt:lpstr>
      <vt:lpstr>Project Solution Structure</vt:lpstr>
      <vt:lpstr>PowerPoint Presentation</vt:lpstr>
      <vt:lpstr>PowerPoint Presentation</vt:lpstr>
      <vt:lpstr>PowerPoint Presentation</vt:lpstr>
      <vt:lpstr>PowerPoint Presentation</vt:lpstr>
      <vt:lpstr>Project Solution Structure</vt:lpstr>
      <vt:lpstr>PowerPoint Presentation</vt:lpstr>
      <vt:lpstr>Middleware</vt:lpstr>
      <vt:lpstr>Processing HTTP Requests</vt:lpstr>
      <vt:lpstr>How the Middleware Works?</vt:lpstr>
      <vt:lpstr>Configuring Middleware</vt:lpstr>
      <vt:lpstr>Configure Middleware with Use and Run</vt:lpstr>
      <vt:lpstr>Configuring Middleware</vt:lpstr>
      <vt:lpstr>Built-in middleware</vt:lpstr>
      <vt:lpstr>Creating Middleware</vt:lpstr>
      <vt:lpstr>PowerPoint Presentation</vt:lpstr>
      <vt:lpstr>PowerPoint Presentation</vt:lpstr>
      <vt:lpstr>PowerPoint Presentation</vt:lpstr>
      <vt:lpstr>PowerPoint Presentation</vt:lpstr>
      <vt:lpstr>PowerPoint Presentation</vt:lpstr>
      <vt:lpstr>PowerPoint Presentation</vt:lpstr>
      <vt:lpstr>Serving Static Files</vt:lpstr>
      <vt:lpstr>PowerPoint Presentation</vt:lpstr>
      <vt:lpstr>Environment Variable</vt:lpstr>
      <vt:lpstr>Access Environment Variable at Runtime</vt:lpstr>
      <vt:lpstr>PowerPoint Presentation</vt:lpstr>
      <vt:lpstr>Exceptions and error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Jafar</cp:lastModifiedBy>
  <cp:revision>176</cp:revision>
  <dcterms:created xsi:type="dcterms:W3CDTF">2019-10-11T08:10:53Z</dcterms:created>
  <dcterms:modified xsi:type="dcterms:W3CDTF">2019-11-16T16:05:34Z</dcterms:modified>
</cp:coreProperties>
</file>