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9" r:id="rId8"/>
    <p:sldId id="260" r:id="rId9"/>
    <p:sldId id="262" r:id="rId10"/>
    <p:sldId id="263" r:id="rId11"/>
    <p:sldId id="264" r:id="rId12"/>
    <p:sldId id="265" r:id="rId13"/>
    <p:sldId id="266" r:id="rId14"/>
    <p:sldId id="267" r:id="rId15"/>
    <p:sldId id="268" r:id="rId16"/>
    <p:sldId id="269" r:id="rId17"/>
    <p:sldId id="270" r:id="rId18"/>
    <p:sldId id="258" r:id="rId19"/>
    <p:sldId id="272" r:id="rId20"/>
    <p:sldId id="271" r:id="rId21"/>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41843202" val="1040" rev64="64" revOS="1"/>
      <pr:smFileRevision xmlns:pr="smNativeData" xmlns="smNativeData" dt="1641843202" val="101"/>
      <pr:guideOptions xmlns:pr="smNativeData" xmlns="smNativeData" dt="1641843202"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85" d="100"/>
          <a:sy n="85" d="100"/>
        </p:scale>
        <p:origin x="379" y="653"/>
      </p:cViewPr>
      <p:guideLst x="0" y="0">
        <p:guide orient="horz" pos="2160"/>
        <p:guide pos="3840"/>
      </p:guideLst>
    </p:cSldViewPr>
  </p:slideViewPr>
  <p:outlineViewPr>
    <p:cViewPr>
      <p:scale>
        <a:sx n="33" d="100"/>
        <a:sy n="33" d="100"/>
      </p:scale>
      <p:origin x="0" y="0"/>
    </p:cViewPr>
  </p:outlineViewPr>
  <p:sorterViewPr>
    <p:cViewPr>
      <p:scale>
        <a:sx n="18" d="100"/>
        <a:sy n="18" d="100"/>
      </p:scale>
      <p:origin x="0" y="0"/>
    </p:cViewPr>
  </p:sorterViewPr>
  <p:notesViewPr>
    <p:cSldViewPr snapToObjects="1" showGuides="1">
      <p:cViewPr>
        <p:scale>
          <a:sx n="85" d="100"/>
          <a:sy n="85" d="100"/>
        </p:scale>
        <p:origin x="379" y="653"/>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9D6D471-3F94-8322-DA6E-C9779A202C9C}" type="datetime1">
              <a:t/>
            </a:fld>
          </a:p>
        </p:txBody>
      </p:sp>
      <p:sp>
        <p:nvSpPr>
          <p:cNvPr id="5"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1DA1421-6FEC-8FE2-A262-99B75A2C54CC}"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AorcYR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91CA62E-60A4-4950-EAA4-9605E8EA1CC3}" type="datetime1">
              <a:t/>
            </a:fld>
          </a:p>
        </p:txBody>
      </p:sp>
      <p:sp>
        <p:nvSpPr>
          <p:cNvPr id="5"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05CC0714-5AE8-99F1-A674-ACA4493A50F9}" type="slidenum">
              <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AorcYR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26B2BF7-B99F-3EDD-D1D3-4F88659D271A}" type="datetime1">
              <a:t/>
            </a:fld>
          </a:p>
        </p:txBody>
      </p:sp>
      <p:sp>
        <p:nvSpPr>
          <p:cNvPr id="5"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980575A-14B4-D5A1-FA38-E2F419760CB7}"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35786136-78D8-2D97-96C0-8EC22F8E60DB}" type="datetime1">
              <a:t/>
            </a:fld>
          </a:p>
        </p:txBody>
      </p:sp>
      <p:sp>
        <p:nvSpPr>
          <p:cNvPr id="5"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43FAC2E8-A6AE-AF34-E042-50618C0C1605}"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AorcY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50FB14C-0288-5A47-C6B7-F412FFF930A1}" type="datetime1">
              <a:t/>
            </a:fld>
          </a:p>
        </p:txBody>
      </p:sp>
      <p:sp>
        <p:nvSpPr>
          <p:cNvPr id="5"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66E7200-4ECB-3B84-85D6-B8D13C9873ED}"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CE4EB26-68F1-B11D-BF5C-9E48A51249CB}" type="datetime1">
              <a:t/>
            </a:fld>
          </a:p>
        </p:txBody>
      </p:sp>
      <p:sp>
        <p:nvSpPr>
          <p:cNvPr id="6"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044AFC0-8EDD-1159-93FC-780CE1B2652D}" type="slidenum">
              <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AorcY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AorcY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97EC914-5AA4-2B3F-EAC6-AC6A87881CF9}" type="datetime1">
              <a:t/>
            </a:fld>
          </a:p>
        </p:txBody>
      </p:sp>
      <p:sp>
        <p:nvSpPr>
          <p:cNvPr id="8"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B238AAD-E3C6-767C-889B-1529C4D57E40}" type="slidenum">
              <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2C3953B-75EF-9663-A17B-8336DB3557D6}" type="datetime1">
              <a:t/>
            </a:fld>
          </a:p>
        </p:txBody>
      </p:sp>
      <p:sp>
        <p:nvSpPr>
          <p:cNvPr id="4"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53EED67-29C8-6B1B-8686-DF4EA3C8708A}"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D900245-0BA0-C5F4-EE28-FDA14C6618A8}" type="datetime1">
              <a:t/>
            </a:fld>
          </a:p>
        </p:txBody>
      </p:sp>
      <p:sp>
        <p:nvSpPr>
          <p:cNvPr id="3"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E9678B9-F783-C38E-CD2E-01DB36603B54}"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6161216-58FB-43E4-B5AE-AEB15CE043FB}" type="datetime1">
              <a:t/>
            </a:fld>
          </a:p>
        </p:txBody>
      </p:sp>
      <p:sp>
        <p:nvSpPr>
          <p:cNvPr id="6"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8931615-5B85-C6E0-CB2B-ADB558653DF8}" type="slidenum">
              <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C146155-1BA1-4197-EFAC-EDC22FE219B8}" type="datetime1">
              <a:t/>
            </a:fld>
          </a:p>
        </p:txBody>
      </p:sp>
      <p:sp>
        <p:nvSpPr>
          <p:cNvPr id="6"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9105060-2ED4-45A6-9AA8-D8F31EE66C8D}"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1C84379D-D3F1-D1C1-BF3C-259479724970}" type="datetime1">
              <a:t/>
            </a:fld>
          </a:p>
        </p:txBody>
      </p:sp>
      <p:sp>
        <p:nvSpPr>
          <p:cNvPr id="5" name="Foot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p>
        </p:txBody>
      </p:sp>
      <p:sp>
        <p:nvSpPr>
          <p:cNvPr id="6" name="SlideNumberArea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230C29A2-ECCE-59DF-80B4-1A8A67FA764F}"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onder.cdc.gov/cancer-v2018.HTML" TargetMode="Externa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blipFill>
          <a:blip r:embed="rId2"/>
          <a:srcRect/>
          <a:stretch/>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QAAANQIAACOMAAARxgAABAAAAAmAAAACAAAAAEAAAAAAAAA"/>
              </a:ext>
            </a:extLst>
          </p:cNvSpPr>
          <p:nvPr>
            <p:ph type="ctrTitle"/>
          </p:nvPr>
        </p:nvSpPr>
        <p:spPr>
          <a:xfrm>
            <a:off x="71755" y="1435100"/>
            <a:ext cx="7821295" cy="2511425"/>
          </a:xfrm>
        </p:spPr>
        <p:txBody>
          <a:bodyPr/>
          <a:lstStyle/>
          <a:p>
            <a:pPr algn="l">
              <a:defRPr b="1" cap="none">
                <a:solidFill>
                  <a:srgbClr val="333333"/>
                </a:solidFill>
              </a:defRPr>
            </a:pPr>
            <a:r>
              <a:t>Breast Cancer Analytics</a:t>
            </a:r>
          </a:p>
          <a:p>
            <a:pPr algn="l">
              <a:defRPr b="1" cap="none">
                <a:solidFill>
                  <a:srgbClr val="333333"/>
                </a:solidFill>
              </a:defRPr>
            </a:pPr>
          </a:p>
          <a:p>
            <a:pPr algn="l">
              <a:defRPr sz="2200" b="1" cap="none">
                <a:solidFill>
                  <a:srgbClr val="333333"/>
                </a:solidFill>
              </a:defRPr>
            </a:pPr>
            <a:r>
              <a:t>Jagadish Rao</a:t>
            </a:r>
          </a:p>
          <a:p>
            <a:pPr algn="l">
              <a:defRPr sz="2200" b="1" cap="none">
                <a:solidFill>
                  <a:srgbClr val="333333"/>
                </a:solidFill>
              </a:defRPr>
            </a:pPr>
            <a:r>
              <a:t>Google Data Analytics Capstone Project</a:t>
            </a:r>
          </a:p>
          <a:p>
            <a:pPr algn="l">
              <a:defRPr sz="2200" b="1" cap="none">
                <a:solidFill>
                  <a:srgbClr val="333333"/>
                </a:solidFill>
              </a:defRPr>
            </a:pPr>
            <a:r>
              <a:t>Dec 2021</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State and Race</a:t>
            </a:r>
          </a:p>
        </p:txBody>
      </p:sp>
      <p:sp>
        <p:nvSpPr>
          <p:cNvPr id="3"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pic>
        <p:nvPicPr>
          <p:cNvPr id="4"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kDAAC/BgAAgkcAAL0pAAAQAAAAJgAAAAgAAAD//////////w=="/>
              </a:ext>
            </a:extLst>
          </p:cNvPicPr>
          <p:nvPr/>
        </p:nvPicPr>
        <p:blipFill>
          <a:blip r:embed="rId2"/>
          <a:stretch>
            <a:fillRect/>
          </a:stretch>
        </p:blipFill>
        <p:spPr>
          <a:xfrm>
            <a:off x="645795" y="1096645"/>
            <a:ext cx="10978515" cy="5688330"/>
          </a:xfrm>
          <a:prstGeom prst="rect">
            <a:avLst/>
          </a:prstGeom>
          <a:noFill/>
          <a:ln>
            <a:noFill/>
          </a:ln>
          <a:effectLst/>
        </p:spPr>
      </p:pic>
      <p:sp>
        <p:nvSpPr>
          <p:cNvPr id="5" name="Textbox2"/>
          <p:cNvSpPr txBox="1">
            <a:extLst>
              <a:ext uri="smNativeData">
                <pr:smNativeData xmlns:pr="smNativeData" xmlns="smNativeData" val="SMDATA_15_AorcYR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HADAAD/fwAA/38AAAAAAAAJAAAABAAAAGsvr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2jUAAHgWAAARRwAAuBgAAAAgAAAmAAAACAAAAP//////////"/>
              </a:ext>
            </a:extLst>
          </p:cNvSpPr>
          <p:nvPr/>
        </p:nvSpPr>
        <p:spPr>
          <a:xfrm>
            <a:off x="8754110" y="3652520"/>
            <a:ext cx="2798445" cy="365760"/>
          </a:xfrm>
          <a:prstGeom prst="rect">
            <a:avLst/>
          </a:prstGeom>
          <a:noFill/>
          <a:ln>
            <a:noFill/>
          </a:ln>
          <a:effectLst/>
        </p:spPr>
        <p:txBody>
          <a:bodyPr vert="horz" wrap="square" numCol="1" spcCol="215900" anchor="t"/>
          <a:lstStyle/>
          <a:p>
            <a:pPr>
              <a:defRPr b="1" cap="none"/>
            </a:pPr>
            <a:r>
              <a:t>Gray indicates No Data</a:t>
            </a: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State and Race</a:t>
            </a:r>
          </a:p>
        </p:txBody>
      </p:sp>
      <p:sp>
        <p:nvSpPr>
          <p:cNvPr id="3"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pic>
        <p:nvPicPr>
          <p:cNvPr id="4"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kDAAAWBwAAIkcAAH4pAAAQAAAAJgAAAAgAAAD//////////w=="/>
              </a:ext>
            </a:extLst>
          </p:cNvPicPr>
          <p:nvPr/>
        </p:nvPicPr>
        <p:blipFill>
          <a:blip r:embed="rId2"/>
          <a:stretch>
            <a:fillRect/>
          </a:stretch>
        </p:blipFill>
        <p:spPr>
          <a:xfrm>
            <a:off x="645795" y="1151890"/>
            <a:ext cx="10917555" cy="5593080"/>
          </a:xfrm>
          <a:prstGeom prst="rect">
            <a:avLst/>
          </a:prstGeom>
          <a:noFill/>
          <a:ln>
            <a:noFill/>
          </a:ln>
          <a:effectLst/>
        </p:spPr>
      </p:pic>
      <p:sp>
        <p:nvSpPr>
          <p:cNvPr id="5" name="Textbox2"/>
          <p:cNvSpPr txBox="1">
            <a:extLst>
              <a:ext uri="smNativeData">
                <pr:smNativeData xmlns:pr="smNativeData" xmlns="smNativeData" val="SMDATA_15_AorcYR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HAD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TUAAHgWAACgRgAAuBgAAAAgAAAmAAAACAAAAP//////////"/>
              </a:ext>
            </a:extLst>
          </p:cNvSpPr>
          <p:nvPr/>
        </p:nvSpPr>
        <p:spPr>
          <a:xfrm>
            <a:off x="8682355" y="3652520"/>
            <a:ext cx="2798445" cy="365760"/>
          </a:xfrm>
          <a:prstGeom prst="rect">
            <a:avLst/>
          </a:prstGeom>
          <a:noFill/>
          <a:ln>
            <a:noFill/>
          </a:ln>
          <a:effectLst/>
        </p:spPr>
        <p:txBody>
          <a:bodyPr vert="horz" wrap="square" numCol="1" spcCol="215900" anchor="t"/>
          <a:lstStyle/>
          <a:p>
            <a:pPr>
              <a:defRPr b="1" cap="none"/>
            </a:pPr>
            <a:r>
              <a:t>Gray indicates No Data</a:t>
            </a: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State and Race</a:t>
            </a:r>
          </a:p>
        </p:txBody>
      </p:sp>
      <p:sp>
        <p:nvSpPr>
          <p:cNvPr id="3"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pic>
        <p:nvPicPr>
          <p:cNvPr id="4"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kDAAAQBwAABEcAANYpAAAQAAAAJgAAAAgAAAD//////////w=="/>
              </a:ext>
            </a:extLst>
          </p:cNvPicPr>
          <p:nvPr/>
        </p:nvPicPr>
        <p:blipFill>
          <a:blip r:embed="rId2"/>
          <a:stretch>
            <a:fillRect/>
          </a:stretch>
        </p:blipFill>
        <p:spPr>
          <a:xfrm>
            <a:off x="645795" y="1148080"/>
            <a:ext cx="10898505" cy="565277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Age group</a:t>
            </a:r>
          </a:p>
        </p:txBody>
      </p:sp>
      <p:sp>
        <p:nvSpPr>
          <p:cNvPr id="3"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pic>
        <p:nvPicPr>
          <p:cNvPr id="4"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iV2lu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kLAADyBwAAaz8AAHAmAAAQAAAAJgAAAAgAAAD//////////w=="/>
              </a:ext>
            </a:extLst>
          </p:cNvPicPr>
          <p:nvPr/>
        </p:nvPicPr>
        <p:blipFill>
          <a:blip r:embed="rId2"/>
          <a:stretch>
            <a:fillRect/>
          </a:stretch>
        </p:blipFill>
        <p:spPr>
          <a:xfrm>
            <a:off x="1793875" y="1291590"/>
            <a:ext cx="8515350" cy="495681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Age group and Race</a:t>
            </a:r>
          </a:p>
        </p:txBody>
      </p:sp>
      <p:sp>
        <p:nvSpPr>
          <p:cNvPr id="3"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pic>
        <p:nvPicPr>
          <p:cNvPr id="4"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Atsg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NsEAACfBgAAckAAAHwpAAAQAAAAJgAAAAgAAAD//////////w=="/>
              </a:ext>
            </a:extLst>
          </p:cNvPicPr>
          <p:nvPr/>
        </p:nvPicPr>
        <p:blipFill>
          <a:blip r:embed="rId2"/>
          <a:stretch>
            <a:fillRect/>
          </a:stretch>
        </p:blipFill>
        <p:spPr>
          <a:xfrm>
            <a:off x="789305" y="1076325"/>
            <a:ext cx="9686925" cy="5667375"/>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Conclusions</a:t>
            </a:r>
          </a:p>
        </p:txBody>
      </p:sp>
      <p:sp>
        <p:nvSpPr>
          <p:cNvPr id="3" name="Textbox1"/>
          <p:cNvSpPr txBox="1">
            <a:extLst>
              <a:ext uri="smNativeData">
                <pr:smNativeData xmlns:pr="smNativeData" xmlns="smNativeData" val="SMDATA_15_AorcYR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8iAAD/fwAA/38AAAAAAAAJAAAABAAAAAxlpD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QMAAJ8GAAC3SQAAvxkAABAgAAAmAAAACAAAAP//////////"/>
              </a:ext>
            </a:extLst>
          </p:cNvSpPr>
          <p:nvPr/>
        </p:nvSpPr>
        <p:spPr>
          <a:xfrm>
            <a:off x="645795" y="1076325"/>
            <a:ext cx="11337290" cy="3108960"/>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1. Cancer incidence rate varies by geographical location (State). Since individual states are comprised of populations of different races and ages, it is the composite of these variables that determines the cancer rate of a state.</a:t>
            </a:r>
            <a:b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2. Race has an impact on the cancer rate with White being the highest. This may be due to factors such as lifestyle and genetics, and it is possible for results to be influenced by additional factors listed below.</a:t>
            </a:r>
            <a:b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3. Increasing age leads to a higher risk, with a peak at 65-69 years followed by decreasing risk. This is observed across all races, however the overall cancer rate varies by race, with White being the highest.</a:t>
            </a:r>
            <a:b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4. There is a relationship between race and age related cancer risk. The pattern of increasing cancer rate as age increases upto 65 years followed by a decline is consistent across all races.</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Additional Factors not addressed by this Analysis</a:t>
            </a:r>
          </a:p>
        </p:txBody>
      </p:sp>
      <p:sp>
        <p:nvSpPr>
          <p:cNvPr id="3" name="Textbox1"/>
          <p:cNvSpPr txBox="1">
            <a:extLst>
              <a:ext uri="smNativeData">
                <pr:smNativeData xmlns:pr="smNativeData" xmlns="smNativeData" val="SMDATA_15_AorcYR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8i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QMAAJ8GAAC3SQAAXxYAABAgAAAmAAAACAAAAP//////////"/>
              </a:ext>
            </a:extLst>
          </p:cNvSpPr>
          <p:nvPr/>
        </p:nvSpPr>
        <p:spPr>
          <a:xfrm>
            <a:off x="645795" y="1076325"/>
            <a:ext cx="11337290" cy="2560320"/>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Better access to medical care that leads to a higher detection/incidence rate</a:t>
            </a:r>
            <a:br/>
          </a:p>
          <a:p>
            <a:pPr marL="0" marR="0" indent="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Child bearing</a:t>
            </a:r>
            <a:br/>
          </a:p>
          <a:p>
            <a:pPr marL="0" marR="0" indent="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Dietary choices</a:t>
            </a:r>
            <a:br/>
          </a:p>
          <a:p>
            <a:pPr marL="0" marR="0" indent="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Income levels that afford access to medical care or preclude it</a:t>
            </a:r>
            <a:br/>
          </a:p>
          <a:p>
            <a:pPr marL="0" marR="0" indent="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333333"/>
                </a:solidFill>
              </a:defRPr>
            </a:pPr>
            <a:r>
              <a:t>Awareness and motivation for regular breast cancer screening</a:t>
            </a:r>
          </a:p>
        </p:txBody>
      </p:sp>
      <p:sp>
        <p:nvSpPr>
          <p:cNvPr id="4" name="Textbox2"/>
          <p:cNvSpPr txBox="1">
            <a:extLst>
              <a:ext uri="smNativeData">
                <pr:smNativeData xmlns:pr="smNativeData" xmlns="smNativeData" val="SMDATA_15_AorcYR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J8G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QMAAAsaAAC3SQAAqx8AABAgAAAmAAAACAAAAP//////////"/>
              </a:ext>
            </a:extLst>
          </p:cNvSpPr>
          <p:nvPr/>
        </p:nvSpPr>
        <p:spPr>
          <a:xfrm>
            <a:off x="645795" y="4233545"/>
            <a:ext cx="11337290" cy="914400"/>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1" cap="none">
                <a:solidFill>
                  <a:srgbClr val="000000"/>
                </a:solidFill>
              </a:defRPr>
            </a:pPr>
            <a:r>
              <a:t>In conclusion, there are numerous factors, many of which are outside the scope of this analysis that play a part in predicting a breast cancer probability. The variables used in this analysis are historical statistics that only serve as trend indicators and merit deeper scientific scrutiny with relevent datasets.</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Introduction</a:t>
            </a:r>
          </a:p>
        </p:txBody>
      </p:sp>
      <p:sp>
        <p:nvSpPr>
          <p:cNvPr id="3"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AHAABARwAAsCUAABAAAAAmAAAACAAAAAEAAAAAAAAA"/>
              </a:ext>
            </a:extLst>
          </p:cNvSpPr>
          <p:nvPr>
            <p:ph type="body" idx="1"/>
          </p:nvPr>
        </p:nvSpPr>
        <p:spPr>
          <a:xfrm>
            <a:off x="609600" y="1148080"/>
            <a:ext cx="10972800" cy="4978400"/>
          </a:xfrm>
        </p:spPr>
        <p:txBody>
          <a:bodyPr/>
          <a:lstStyle/>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Cancer is a disease that inflicts its pain, suffering, disfigurement and eventual death if not detected and treated early.</a:t>
            </a:r>
            <a:br/>
            <a:r>
              <a:t>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For women, breast cancer is a silent killer that can strike anytime, so knowing and proactively acting on the disease patterns is critical.</a:t>
            </a:r>
            <a:b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The identification of breast cancer trends in the USA has been selected for this capstone project. </a:t>
            </a:r>
            <a:b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This analysis is approached from a data analytics perspective and has no claims to being a substitute or auxiliary to a professional medical study or advice.</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Analysis Objectives</a:t>
            </a:r>
          </a:p>
        </p:txBody>
      </p:sp>
      <p:sp>
        <p:nvSpPr>
          <p:cNvPr id="3"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9jdW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QMAABAHAAARRwAAMiQAABAAAAAmAAAACAAAAAEAAAAAAAAA"/>
              </a:ext>
            </a:extLst>
          </p:cNvSpPr>
          <p:nvPr>
            <p:ph type="body" idx="1"/>
          </p:nvPr>
        </p:nvSpPr>
        <p:spPr>
          <a:xfrm>
            <a:off x="579755" y="1148080"/>
            <a:ext cx="10972800" cy="4735830"/>
          </a:xfrm>
        </p:spPr>
        <p:txBody>
          <a:bodyPr/>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There are many open questions that this analysis seeks to answer:</a:t>
            </a: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Does cancer rate vary by geographical location</a:t>
            </a:r>
            <a:b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Does race play a part</a:t>
            </a:r>
            <a:b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Does increasing age lead to a higher risk</a:t>
            </a:r>
            <a:b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Is there a relationship between race and age as related to cancer risk</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Raw Data</a:t>
            </a:r>
          </a:p>
        </p:txBody>
      </p:sp>
      <p:sp>
        <p:nvSpPr>
          <p:cNvPr id="3"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AHAABARwAAsCUAABAAAAAmAAAACAAAAAEAAAAAAAAA"/>
              </a:ext>
            </a:extLst>
          </p:cNvSpPr>
          <p:nvPr>
            <p:ph type="body" idx="1"/>
          </p:nvPr>
        </p:nvSpPr>
        <p:spPr>
          <a:xfrm>
            <a:off x="609600" y="1148080"/>
            <a:ext cx="10972800" cy="4978400"/>
          </a:xfrm>
        </p:spPr>
        <p:txBody>
          <a:bodyPr/>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latin typeface="Times-Roman" pitchFamily="0" charset="0"/>
                <a:ea typeface="Times-Roman" pitchFamily="0" charset="0"/>
                <a:cs typeface="Times-Roman" pitchFamily="0" charset="0"/>
              </a:defRPr>
            </a:pPr>
            <a:r>
              <a:t>United States Cancer Statistics - Incidence: 1999 - 2018, WONDER Online Database.</a:t>
            </a:r>
            <a:br/>
            <a:r>
              <a:t>United States Department of Health and Human Services</a:t>
            </a:r>
            <a:br/>
            <a:r>
              <a:t>Centers for Disease Control and Prevention and National Cancer Institute; 2021.</a:t>
            </a:r>
            <a:b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latin typeface="Times-Roman" pitchFamily="0" charset="0"/>
                <a:ea typeface="Times-Roman" pitchFamily="0" charset="0"/>
                <a:cs typeface="Times-Roman" pitchFamily="0" charset="0"/>
              </a:defRPr>
            </a:pPr>
            <a:r>
              <a:t>Dataset: United States and Puerto Rico Cancer Statistics, 1999-2018 Incidence</a:t>
            </a:r>
            <a:br/>
            <a:br/>
            <a:r>
              <a:t> </a:t>
            </a:r>
            <a:r>
              <a:rPr u="sng" cap="none">
                <a:hlinkClick r:id="rId2"/>
              </a:rPr>
              <a:t>https://wonder.cdc.gov/cancer-v2018.HTML</a:t>
            </a:r>
            <a:endParaRPr u="sng" cap="none">
              <a:hlinkClick r:id="rId2"/>
            </a:endParaRP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latin typeface="Times-Roman" pitchFamily="0" charset="0"/>
                <a:ea typeface="Times-Roman" pitchFamily="0" charset="0"/>
                <a:cs typeface="Times-Roman" pitchFamily="0" charset="0"/>
              </a:defRPr>
            </a:pP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latin typeface="calib" pitchFamily="0" charset="0"/>
                <a:ea typeface="calib" pitchFamily="0" charset="0"/>
                <a:cs typeface="calib" pitchFamily="0" charset="0"/>
              </a:defRPr>
            </a:pPr>
            <a:r>
              <a:t>Standard Population: 2000 U.S. Std. Million</a:t>
            </a: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latin typeface="calib" pitchFamily="0" charset="0"/>
                <a:ea typeface="calib" pitchFamily="0" charset="0"/>
                <a:cs typeface="calib" pitchFamily="0" charset="0"/>
              </a:defRPr>
            </a:pPr>
            <a:r>
              <a:t>Cancer incidence (rate) data is standardized to a population of 100k.</a:t>
            </a:r>
            <a:b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latin typeface="calib" pitchFamily="0" charset="0"/>
                <a:ea typeface="calib" pitchFamily="0" charset="0"/>
                <a:cs typeface="calib" pitchFamily="0" charset="0"/>
              </a:defRPr>
            </a:pPr>
            <a:r>
              <a:rPr cap="none">
                <a:solidFill>
                  <a:srgbClr val="000000"/>
                </a:solidFill>
                <a:latin typeface="Calibri" pitchFamily="2" charset="0"/>
                <a:ea typeface="Calibri" pitchFamily="2" charset="0"/>
                <a:cs typeface="Calibri" pitchFamily="2" charset="0"/>
              </a:rPr>
              <a:t>The downloaded raw data files are tab delimited text files with Header.</a:t>
            </a:r>
            <a:endParaRPr cap="none">
              <a:solidFill>
                <a:srgbClr val="000000"/>
              </a:solidFill>
              <a:latin typeface="Calibri" pitchFamily="2" charset="0"/>
              <a:ea typeface="Calibri" pitchFamily="2" charset="0"/>
              <a:cs typeface="Calibri" pitchFamily="2" charset="0"/>
            </a:endParaRP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breast_cancer_2000_2004.txt</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breast_cancer_2005_2009.txt</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breast_cancer_2010_2013.txt</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333333"/>
                </a:solidFill>
              </a:defRPr>
            </a:pPr>
            <a:r>
              <a:t>breast_cancer_2014_2018.txt</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Analysis Tools</a:t>
            </a:r>
          </a:p>
        </p:txBody>
      </p:sp>
      <p:sp>
        <p:nvSpPr>
          <p:cNvPr id="3" name="SlideText1"/>
          <p:cNvSpPr>
            <a:spLocks noGrp="1" noChangeArrowheads="1"/>
            <a:extLst>
              <a:ext uri="smNativeData">
                <pr:smNativeData xmlns:pr="smNativeData" xmlns="smNativeData" val="SMDATA_15_AorcYR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AHAABARwAAsCUAABAAAAAmAAAACAAAAAEAAAAAAAAA"/>
              </a:ext>
            </a:extLst>
          </p:cNvSpPr>
          <p:nvPr>
            <p:ph type="body" idx="1"/>
          </p:nvPr>
        </p:nvSpPr>
        <p:spPr>
          <a:xfrm>
            <a:off x="609600" y="1148080"/>
            <a:ext cx="10972800" cy="4978400"/>
          </a:xfrm>
        </p:spPr>
        <p:txBody>
          <a:bodyPr/>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Environment: RStudio 2021.09.1+372 “Ghost Orchid” for macOS</a:t>
            </a: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Language: R</a:t>
            </a: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Libraries: tidyverse; here; janitor; skimr; validate; usmap</a:t>
            </a: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Functions:</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bind_rows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clean_names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select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rename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skim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tabyl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confront()</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group_by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summarise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ggplot ()</a:t>
            </a:r>
          </a:p>
          <a:p>
            <a:pPr marR="0" algn="l" defTabSz="457200">
              <a:lnSpc>
                <a:spcPct val="100000"/>
              </a:lnSpc>
              <a:spcBef>
                <a:spcPts val="0"/>
              </a:spcBef>
              <a:spcAft>
                <a:spcPts val="0"/>
              </a:spcAft>
              <a:buClrTx/>
              <a:buSzTx/>
              <a:buFont typeface="Wingdings" pitchFamily="2" charset="2"/>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cap="none">
                <a:solidFill>
                  <a:srgbClr val="000000"/>
                </a:solidFill>
              </a:defRPr>
            </a:pPr>
            <a:r>
              <a:t>plot_usmap ()</a:t>
            </a: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000" cap="none">
                <a:solidFill>
                  <a:srgbClr val="000000"/>
                </a:solidFill>
                <a:latin typeface="Times-Roman" pitchFamily="0" charset="0"/>
                <a:ea typeface="Times-Roman" pitchFamily="0" charset="0"/>
                <a:cs typeface="Times-Roman" pitchFamily="0" charset="0"/>
              </a:defRPr>
            </a:pPr>
          </a:p>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000" cap="none">
                <a:solidFill>
                  <a:srgbClr val="000000"/>
                </a:solidFill>
                <a:latin typeface="Times-Roman" pitchFamily="0" charset="0"/>
                <a:ea typeface="Times-Roman" pitchFamily="0" charset="0"/>
                <a:cs typeface="Times-Roman" pitchFamily="0" charset="0"/>
              </a:defRPr>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V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State</a:t>
            </a:r>
          </a:p>
        </p:txBody>
      </p:sp>
      <p:pic>
        <p:nvPicPr>
          <p:cNvPr id="3"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kDAAAuBgAAWz0AAOApAAAQAAAAJgAAAAgAAAD//////////w=="/>
              </a:ext>
            </a:extLst>
          </p:cNvPicPr>
          <p:nvPr/>
        </p:nvPicPr>
        <p:blipFill>
          <a:blip r:embed="rId2"/>
          <a:stretch>
            <a:fillRect/>
          </a:stretch>
        </p:blipFill>
        <p:spPr>
          <a:xfrm>
            <a:off x="645795" y="1004570"/>
            <a:ext cx="9328150" cy="5802630"/>
          </a:xfrm>
          <a:prstGeom prst="rect">
            <a:avLst/>
          </a:prstGeom>
          <a:noFill/>
          <a:ln>
            <a:noFill/>
          </a:ln>
          <a:effectLst/>
        </p:spPr>
      </p:pic>
      <p:sp>
        <p:nvSpPr>
          <p:cNvPr id="4"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ljb2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State</a:t>
            </a:r>
          </a:p>
        </p:txBody>
      </p:sp>
      <p:sp>
        <p:nvSpPr>
          <p:cNvPr id="3"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AxlpD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pic>
        <p:nvPicPr>
          <p:cNvPr id="4"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Dw/Mg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OgDAACUBwAAEUcAAOMnAAAQAAAAJgAAAAgAAAD//////////w=="/>
              </a:ext>
            </a:extLst>
          </p:cNvPicPr>
          <p:nvPr/>
        </p:nvPicPr>
        <p:blipFill>
          <a:blip r:embed="rId2"/>
          <a:stretch>
            <a:fillRect/>
          </a:stretch>
        </p:blipFill>
        <p:spPr>
          <a:xfrm>
            <a:off x="635000" y="1231900"/>
            <a:ext cx="10917555" cy="525208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Race</a:t>
            </a:r>
          </a:p>
        </p:txBody>
      </p:sp>
      <p:sp>
        <p:nvSpPr>
          <p:cNvPr id="3"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pic>
        <p:nvPicPr>
          <p:cNvPr id="4"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Bvd0Zy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PkDAABjCAAAKEcAACAdAAAQAAAAJgAAAAgAAAD//////////w=="/>
              </a:ext>
            </a:extLst>
          </p:cNvPicPr>
          <p:nvPr/>
        </p:nvPicPr>
        <p:blipFill>
          <a:blip r:embed="rId2"/>
          <a:stretch>
            <a:fillRect/>
          </a:stretch>
        </p:blipFill>
        <p:spPr>
          <a:xfrm>
            <a:off x="645795" y="1363345"/>
            <a:ext cx="10921365" cy="337121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gradFill flip="none" rotWithShape="0">
          <a:gsLst>
            <a:gs pos="0">
              <a:schemeClr val="accent1"/>
            </a:gs>
            <a:gs pos="100000">
              <a:schemeClr val="bg1"/>
            </a:gs>
          </a:gsLst>
          <a:lin ang="108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AorcYRMAAAAlAAAAZAAAAA8BAAAAkAAAAEgAAACQAAAASAAAAAAAAAABAAAAAAAAAAEAAABQAAAAAAAAAAAA4D8AAAAAAADgPwAAAAAAAOA/AAAAAAAA4D8AAAAAAADgPwAAAAAAAOA/AAAAAAAA4D8AAAAAAADgPwAAAAAAAOA/AAAAAAAA4D8CAAAAjAAAAAEAAAADAAAAu+DjDP///wgAAAAAAAAAAAAAAAAAAAAAAAAAAAAAAAAAAAAAZAAAAAEAAABAAAAAZAAAAA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vQUAABAAAAAmAAAACAAAAAEAAABDAAAA"/>
              </a:ext>
            </a:extLst>
          </p:cNvSpPr>
          <p:nvPr>
            <p:ph type="title"/>
          </p:nvPr>
        </p:nvSpPr>
        <p:spPr>
          <a:xfrm>
            <a:off x="609600" y="274320"/>
            <a:ext cx="10972800" cy="658495"/>
          </a:xfrm>
          <a:gradFill flip="none" rotWithShape="0">
            <a:gsLst>
              <a:gs pos="0">
                <a:schemeClr val="accent1"/>
              </a:gs>
              <a:gs pos="100000">
                <a:schemeClr val="bg1"/>
              </a:gs>
            </a:gsLst>
            <a:lin ang="0" scaled="0"/>
            <a:tileRect/>
          </a:gradFill>
        </p:spPr>
        <p:txBody>
          <a:bodyPr/>
          <a:lstStyle/>
          <a:p>
            <a:pPr algn="l">
              <a:defRPr sz="3600" cap="none">
                <a:solidFill>
                  <a:srgbClr val="333333"/>
                </a:solidFill>
              </a:defRPr>
            </a:pPr>
            <a:r>
              <a:t>Breast Cancer Rate by State and Race</a:t>
            </a:r>
          </a:p>
        </p:txBody>
      </p:sp>
      <p:sp>
        <p:nvSpPr>
          <p:cNvPr id="3" name="Textbox1"/>
          <p:cNvSpPr txBox="1">
            <a:extLst>
              <a:ext uri="smNativeData">
                <pr:smNativeData xmlns:pr="smNativeData" xmlns="smNativeData" val="SMDATA_15_AorcYR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DUC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KYCAACgRgAA2wQAABAAAAAmAAAACAAAAP//////////"/>
              </a:ext>
            </a:extLst>
          </p:cNvSpPr>
          <p:nvPr/>
        </p:nvSpPr>
        <p:spPr>
          <a:xfrm>
            <a:off x="9471660" y="430530"/>
            <a:ext cx="2009140" cy="358775"/>
          </a:xfrm>
          <a:prstGeom prst="rect">
            <a:avLst/>
          </a:prstGeom>
          <a:noFill/>
          <a:ln>
            <a:noFill/>
          </a:ln>
          <a:effectLst/>
        </p:spPr>
        <p:txBody>
          <a:bodyPr vert="horz" wrap="square" numCol="1" spcCol="215900" anchor="t"/>
          <a:lstStyle/>
          <a:p>
            <a:pPr marL="0" marR="0" indent="0" algn="l" defTabSz="457200">
              <a:lnSpc>
                <a:spcPct val="100000"/>
              </a:lnSpc>
              <a:spcBef>
                <a:spcPts val="0"/>
              </a:spcBef>
              <a:spcAft>
                <a:spcPts val="0"/>
              </a:spcAft>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none">
                <a:solidFill>
                  <a:srgbClr val="000000"/>
                </a:solidFill>
              </a:defRPr>
            </a:pPr>
            <a:r>
              <a:t>Years 2003 − 2017</a:t>
            </a:r>
          </a:p>
        </p:txBody>
      </p:sp>
      <p:pic>
        <p:nvPicPr>
          <p:cNvPr id="4" name="Picture1"/>
          <p:cNvPicPr>
            <a:picLocks noChangeAspect="1"/>
            <a:extLst>
              <a:ext uri="smNativeData">
                <pr:smNativeData xmlns:pr="smNativeData" xmlns="smNativeData" val="SMDATA_17_AorcYR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gDAACfBgAAEUcAAIspAAAQAAAAJgAAAAgAAAD//////////w=="/>
              </a:ext>
            </a:extLst>
          </p:cNvPicPr>
          <p:nvPr/>
        </p:nvPicPr>
        <p:blipFill>
          <a:blip r:embed="rId2"/>
          <a:stretch>
            <a:fillRect/>
          </a:stretch>
        </p:blipFill>
        <p:spPr>
          <a:xfrm>
            <a:off x="574040" y="1076325"/>
            <a:ext cx="10978515" cy="5676900"/>
          </a:xfrm>
          <a:prstGeom prst="rect">
            <a:avLst/>
          </a:prstGeom>
          <a:noFill/>
          <a:ln>
            <a:noFill/>
          </a:ln>
          <a:effectLst/>
        </p:spPr>
      </p:pic>
      <p:sp>
        <p:nvSpPr>
          <p:cNvPr id="5" name="Textbox2"/>
          <p:cNvSpPr txBox="1">
            <a:extLst>
              <a:ext uri="smNativeData">
                <pr:smNativeData xmlns:pr="smNativeData" xmlns="smNativeData" val="SMDATA_15_AorcYR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HAD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DQAAAcWAAAvRgAARxgAAAAgAAAmAAAACAAAAP//////////"/>
              </a:ext>
            </a:extLst>
          </p:cNvSpPr>
          <p:nvPr/>
        </p:nvSpPr>
        <p:spPr>
          <a:xfrm>
            <a:off x="8610600" y="3580765"/>
            <a:ext cx="2798445" cy="365760"/>
          </a:xfrm>
          <a:prstGeom prst="rect">
            <a:avLst/>
          </a:prstGeom>
          <a:noFill/>
          <a:ln>
            <a:noFill/>
          </a:ln>
          <a:effectLst/>
        </p:spPr>
        <p:txBody>
          <a:bodyPr vert="horz" wrap="square" numCol="1" spcCol="215900" anchor="t"/>
          <a:lstStyle/>
          <a:p>
            <a:pPr>
              <a:defRPr b="1" cap="none"/>
            </a:pPr>
            <a:r>
              <a:t>Gray indicates No Data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admin</cp:lastModifiedBy>
  <cp:revision>0</cp:revision>
  <dcterms:created xsi:type="dcterms:W3CDTF">2022-01-09T22:00:08Z</dcterms:created>
  <dcterms:modified xsi:type="dcterms:W3CDTF">2022-01-10T19:33:22Z</dcterms:modified>
</cp:coreProperties>
</file>