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ag0717/UCB-Project1/tree/leiguo-data/census_dat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0" lvl="0" marL="0"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Angela's video - https://drive.google.com/open?id=1uASzIhN5ePMlXOQbwlVZMikkg3UKuSnh</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1" name="Shape 22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254000" lvl="0" marL="482600" rtl="0">
              <a:lnSpc>
                <a:spcPct val="115000"/>
              </a:lnSpc>
              <a:spcBef>
                <a:spcPts val="0"/>
              </a:spcBef>
              <a:spcAft>
                <a:spcPts val="0"/>
              </a:spcAft>
              <a:buClr>
                <a:schemeClr val="dk1"/>
              </a:buClr>
              <a:buSzPts val="1100"/>
              <a:buFont typeface="Arial"/>
              <a:buNone/>
            </a:pPr>
            <a:r>
              <a:rPr lang="en">
                <a:solidFill>
                  <a:schemeClr val="dk1"/>
                </a:solidFill>
              </a:rPr>
              <a:t>Note for discussion- c</a:t>
            </a:r>
            <a:r>
              <a:rPr lang="en">
                <a:solidFill>
                  <a:schemeClr val="dk1"/>
                </a:solidFill>
                <a:latin typeface="Source Sans Pro"/>
                <a:ea typeface="Source Sans Pro"/>
                <a:cs typeface="Source Sans Pro"/>
                <a:sym typeface="Source Sans Pro"/>
              </a:rPr>
              <a:t>orrelation between median home sales and Zillow’s estimated median value (ZHVI) Shows that ZHVI estimates can be used as representative of actual house prices. ZHVI data was available for all cities, so that’s why we used it, instead of actual house prices.</a:t>
            </a:r>
            <a:endParaRPr>
              <a:solidFill>
                <a:schemeClr val="dk1"/>
              </a:solidFill>
              <a:latin typeface="Source Sans Pro"/>
              <a:ea typeface="Source Sans Pro"/>
              <a:cs typeface="Source Sans Pro"/>
              <a:sym typeface="Source Sans Pro"/>
            </a:endParaRPr>
          </a:p>
          <a:p>
            <a:pPr indent="0" lvl="0" marL="0" rtl="0">
              <a:lnSpc>
                <a:spcPct val="200000"/>
              </a:lnSpc>
              <a:spcBef>
                <a:spcPts val="0"/>
              </a:spcBef>
              <a:spcAft>
                <a:spcPts val="0"/>
              </a:spcAft>
              <a:buClr>
                <a:schemeClr val="dk1"/>
              </a:buClr>
              <a:buSzPts val="1100"/>
              <a:buFont typeface="Arial"/>
              <a:buNone/>
            </a:pPr>
            <a:r>
              <a:t/>
            </a:r>
            <a:endParaRPr>
              <a:solidFill>
                <a:schemeClr val="dk1"/>
              </a:solidFill>
            </a:endParaRPr>
          </a:p>
          <a:p>
            <a:pPr indent="0" lvl="0" marL="0" marR="0" rtl="0" algn="l">
              <a:spcBef>
                <a:spcPts val="0"/>
              </a:spcBef>
              <a:spcAft>
                <a:spcPts val="0"/>
              </a:spcAft>
              <a:buClr>
                <a:schemeClr val="dk1"/>
              </a:buClr>
              <a:buSzPts val="1100"/>
              <a:buFont typeface="Arial"/>
              <a:buNone/>
            </a:pPr>
            <a:r>
              <a:t/>
            </a:r>
            <a:endParaRPr sz="1100">
              <a:solidFill>
                <a:schemeClr val="dk1"/>
              </a:solidFill>
            </a:endParaRPr>
          </a:p>
        </p:txBody>
      </p:sp>
      <p:sp>
        <p:nvSpPr>
          <p:cNvPr id="287" name="Shape 2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sz="1100">
                <a:solidFill>
                  <a:schemeClr val="dk1"/>
                </a:solidFill>
              </a:rPr>
              <a:t>After all the analyses we had done, we cannot help but think what other factors might affect homeless populations? especially when we found out California had highest homeless counts, it’s just natural to ask if it is because of its large population, and the weather is nice, or maybe the goverment provide better services for the homeless people, say free food?  Out of curiosity, i did some further data analysis between homeless counts versus these three factors. And we did get some interesting findings, </a:t>
            </a:r>
            <a:endParaRPr b="0" i="0" sz="1100" u="none" cap="none" strike="noStrike">
              <a:solidFill>
                <a:schemeClr val="dk1"/>
              </a:solidFill>
              <a:latin typeface="Arial"/>
              <a:ea typeface="Arial"/>
              <a:cs typeface="Arial"/>
              <a:sym typeface="Arial"/>
            </a:endParaRPr>
          </a:p>
        </p:txBody>
      </p:sp>
      <p:sp>
        <p:nvSpPr>
          <p:cNvPr id="332" name="Shape 3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snapshot of three factors vs homelessness in the year of 2017</a:t>
            </a:r>
            <a:endParaRPr/>
          </a:p>
          <a:p>
            <a:pPr indent="0" lvl="0" marL="0">
              <a:spcBef>
                <a:spcPts val="0"/>
              </a:spcBef>
              <a:spcAft>
                <a:spcPts val="0"/>
              </a:spcAft>
              <a:buNone/>
            </a:pPr>
            <a:r>
              <a:t/>
            </a:r>
            <a:endParaRPr/>
          </a:p>
          <a:p>
            <a:pPr indent="0" lvl="0" marL="0">
              <a:spcBef>
                <a:spcPts val="0"/>
              </a:spcBef>
              <a:spcAft>
                <a:spcPts val="0"/>
              </a:spcAft>
              <a:buNone/>
            </a:pPr>
            <a:r>
              <a:rPr b="1" lang="en" sz="3300" u="sng">
                <a:solidFill>
                  <a:schemeClr val="hlink"/>
                </a:solidFill>
                <a:latin typeface="Source Sans Pro"/>
                <a:ea typeface="Source Sans Pro"/>
                <a:cs typeface="Source Sans Pro"/>
                <a:sym typeface="Source Sans Pro"/>
                <a:hlinkClick r:id="rId2"/>
              </a:rPr>
              <a:t>https://github.com/jag0717/UCB-Project1/tree/leiguo-data/census_data</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200" u="none" cap="none" strike="noStrike">
                <a:solidFill>
                  <a:schemeClr val="dk1"/>
                </a:solidFill>
                <a:latin typeface="Calibri"/>
                <a:ea typeface="Calibri"/>
                <a:cs typeface="Calibri"/>
                <a:sym typeface="Calibri"/>
              </a:rPr>
              <a:t>Presentation Guidelines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You are free to structure your presentations to your liking, but students tend to have </a:t>
            </a:r>
            <a:r>
              <a:rPr lang="en" sz="1200">
                <a:solidFill>
                  <a:schemeClr val="dk1"/>
                </a:solidFill>
                <a:latin typeface="Calibri"/>
                <a:ea typeface="Calibri"/>
                <a:cs typeface="Calibri"/>
                <a:sym typeface="Calibri"/>
              </a:rPr>
              <a:t>success</a:t>
            </a:r>
            <a:r>
              <a:rPr b="0" i="0" lang="en" sz="1200" u="none" cap="none" strike="noStrike">
                <a:solidFill>
                  <a:schemeClr val="dk1"/>
                </a:solidFill>
                <a:latin typeface="Calibri"/>
                <a:ea typeface="Calibri"/>
                <a:cs typeface="Calibri"/>
                <a:sym typeface="Calibri"/>
              </a:rPr>
              <a:t> with the following format.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Title Slide</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Include the name of the Project and Group Members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Motivation &amp; Summary Slide</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Define the core message or hypothesis of your project.</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Describe the questions you asked, and </a:t>
            </a:r>
            <a:r>
              <a:rPr b="0" i="1" lang="en" sz="1200" u="none" cap="none" strike="noStrike">
                <a:solidFill>
                  <a:schemeClr val="dk1"/>
                </a:solidFill>
                <a:latin typeface="Calibri"/>
                <a:ea typeface="Calibri"/>
                <a:cs typeface="Calibri"/>
                <a:sym typeface="Calibri"/>
              </a:rPr>
              <a:t>why</a:t>
            </a:r>
            <a:r>
              <a:rPr b="0" i="0" lang="en" sz="1200" u="none" cap="none" strike="noStrike">
                <a:solidFill>
                  <a:schemeClr val="dk1"/>
                </a:solidFill>
                <a:latin typeface="Calibri"/>
                <a:ea typeface="Calibri"/>
                <a:cs typeface="Calibri"/>
                <a:sym typeface="Calibri"/>
              </a:rPr>
              <a:t> you asked them</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Describe whether you were able to answer these questions to your </a:t>
            </a:r>
            <a:r>
              <a:rPr lang="en" sz="1200">
                <a:solidFill>
                  <a:schemeClr val="dk1"/>
                </a:solidFill>
                <a:latin typeface="Calibri"/>
                <a:ea typeface="Calibri"/>
                <a:cs typeface="Calibri"/>
                <a:sym typeface="Calibri"/>
              </a:rPr>
              <a:t>satisfaction</a:t>
            </a:r>
            <a:r>
              <a:rPr b="0" i="0" lang="en" sz="1200" u="none" cap="none" strike="noStrike">
                <a:solidFill>
                  <a:schemeClr val="dk1"/>
                </a:solidFill>
                <a:latin typeface="Calibri"/>
                <a:ea typeface="Calibri"/>
                <a:cs typeface="Calibri"/>
                <a:sym typeface="Calibri"/>
              </a:rPr>
              <a:t>, and briefly summarize your findings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Questions &amp; Data</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Elaborate on the questions you asked, describing what kinds of data you needed to answer them, and where you found it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Data Cleanup &amp; Exploration</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Describe the exploration and cleanup process</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 insights you had while exploring the data that you didn't anticipate</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 any problems that arose after exploring the data, and how you resolved them</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Present and discuss interesting figures developed during exploration, ideally with the help of Jupyter Notebook</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Data Analysis</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 the steps you took to analyze the data and answer each question you asked in your proposal</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Present and discuss interesting figures developed during analysis, ideally with the help of Jupyter Notebook</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Discussion</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 your findings. Did you find what you expected to find? If not, why not? What inferences or general conclusions can you draw from your analysis?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Post Mortem</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 any difficulties that arose, and how you dealt with them</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Discuss any additional questions that came up, but which you didn't have time to answer: What would you research next, if you had two more weeks?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Questions</a:t>
            </a:r>
            <a:endParaRPr/>
          </a:p>
          <a:p>
            <a:pPr indent="0" lvl="1" marL="457200" marR="0" rtl="0" algn="l">
              <a:spcBef>
                <a:spcPts val="0"/>
              </a:spcBef>
              <a:spcAft>
                <a:spcPts val="0"/>
              </a:spcAft>
              <a:buNone/>
            </a:pPr>
            <a:r>
              <a:rPr b="0" i="0" lang="en" sz="1200" u="none" cap="none" strike="noStrike">
                <a:solidFill>
                  <a:schemeClr val="dk1"/>
                </a:solidFill>
                <a:latin typeface="Calibri"/>
                <a:ea typeface="Calibri"/>
                <a:cs typeface="Calibri"/>
                <a:sym typeface="Calibri"/>
              </a:rPr>
              <a:t>Open-floor Q&amp;A with the audience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37" name="Shape 2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38000"/>
              </a:lnSpc>
              <a:spcBef>
                <a:spcPts val="0"/>
              </a:spcBef>
              <a:spcAft>
                <a:spcPts val="0"/>
              </a:spcAft>
              <a:buClr>
                <a:schemeClr val="dk1"/>
              </a:buClr>
              <a:buSzPts val="1100"/>
              <a:buFont typeface="Arial"/>
              <a:buNone/>
            </a:pPr>
            <a:r>
              <a:rPr b="1" lang="en" sz="1800">
                <a:solidFill>
                  <a:schemeClr val="dk1"/>
                </a:solidFill>
                <a:latin typeface="Source Sans Pro"/>
                <a:ea typeface="Source Sans Pro"/>
                <a:cs typeface="Source Sans Pro"/>
                <a:sym typeface="Source Sans Pro"/>
              </a:rPr>
              <a:t>Zillow API </a:t>
            </a:r>
            <a:endParaRPr b="1" sz="1800">
              <a:solidFill>
                <a:schemeClr val="dk1"/>
              </a:solidFill>
              <a:latin typeface="Source Sans Pro"/>
              <a:ea typeface="Source Sans Pro"/>
              <a:cs typeface="Source Sans Pro"/>
              <a:sym typeface="Source Sans Pro"/>
            </a:endParaRPr>
          </a:p>
          <a:p>
            <a:pPr indent="0" lvl="1" marL="596900" rtl="0">
              <a:lnSpc>
                <a:spcPct val="138000"/>
              </a:lnSpc>
              <a:spcBef>
                <a:spcPts val="0"/>
              </a:spcBef>
              <a:spcAft>
                <a:spcPts val="0"/>
              </a:spcAft>
              <a:buClr>
                <a:schemeClr val="dk1"/>
              </a:buClr>
              <a:buSzPts val="1100"/>
              <a:buFont typeface="Arial"/>
              <a:buNone/>
            </a:pPr>
            <a:r>
              <a:rPr i="1" lang="en" sz="1500">
                <a:solidFill>
                  <a:schemeClr val="dk1"/>
                </a:solidFill>
                <a:latin typeface="Source Sans Pro"/>
                <a:ea typeface="Source Sans Pro"/>
                <a:cs typeface="Source Sans Pro"/>
                <a:sym typeface="Source Sans Pro"/>
              </a:rPr>
              <a:t>  </a:t>
            </a:r>
            <a:r>
              <a:rPr lang="en" sz="1500">
                <a:solidFill>
                  <a:schemeClr val="dk1"/>
                </a:solidFill>
                <a:latin typeface="Source Sans Pro"/>
                <a:ea typeface="Source Sans Pro"/>
                <a:cs typeface="Source Sans Pro"/>
                <a:sym typeface="Source Sans Pro"/>
              </a:rPr>
              <a:t>    During the Initial Phase, we decided to use Zillow API for housing data. </a:t>
            </a:r>
            <a:endParaRPr sz="1500">
              <a:solidFill>
                <a:schemeClr val="dk2"/>
              </a:solidFill>
              <a:latin typeface="Source Sans Pro"/>
              <a:ea typeface="Source Sans Pro"/>
              <a:cs typeface="Source Sans Pro"/>
              <a:sym typeface="Source Sans Pro"/>
            </a:endParaRPr>
          </a:p>
          <a:p>
            <a:pPr indent="0" lvl="1" marL="596900" rtl="0">
              <a:lnSpc>
                <a:spcPct val="138000"/>
              </a:lnSpc>
              <a:spcBef>
                <a:spcPts val="0"/>
              </a:spcBef>
              <a:spcAft>
                <a:spcPts val="0"/>
              </a:spcAft>
              <a:buClr>
                <a:schemeClr val="dk1"/>
              </a:buClr>
              <a:buSzPts val="1100"/>
              <a:buFont typeface="Arial"/>
              <a:buNone/>
            </a:pPr>
            <a:r>
              <a:rPr lang="en" sz="1500">
                <a:solidFill>
                  <a:schemeClr val="dk1"/>
                </a:solidFill>
                <a:latin typeface="Source Sans Pro"/>
                <a:ea typeface="Source Sans Pro"/>
                <a:cs typeface="Source Sans Pro"/>
                <a:sym typeface="Source Sans Pro"/>
              </a:rPr>
              <a:t>      But then we didn’t  get the expected data that can go with HUD.</a:t>
            </a:r>
            <a:endParaRPr sz="1500">
              <a:solidFill>
                <a:schemeClr val="dk1"/>
              </a:solidFill>
              <a:latin typeface="Source Sans Pro"/>
              <a:ea typeface="Source Sans Pro"/>
              <a:cs typeface="Source Sans Pro"/>
              <a:sym typeface="Source Sans Pro"/>
            </a:endParaRPr>
          </a:p>
          <a:p>
            <a:pPr indent="0" lvl="1" marL="596900" rtl="0">
              <a:lnSpc>
                <a:spcPct val="138000"/>
              </a:lnSpc>
              <a:spcBef>
                <a:spcPts val="0"/>
              </a:spcBef>
              <a:spcAft>
                <a:spcPts val="0"/>
              </a:spcAft>
              <a:buNone/>
            </a:pPr>
            <a:r>
              <a:rPr lang="en" sz="1500">
                <a:solidFill>
                  <a:schemeClr val="dk1"/>
                </a:solidFill>
                <a:latin typeface="Source Sans Pro"/>
                <a:ea typeface="Source Sans Pro"/>
                <a:cs typeface="Source Sans Pro"/>
                <a:sym typeface="Source Sans Pro"/>
              </a:rPr>
              <a:t>      So we had to use the data from Kaggle for our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200">
                <a:solidFill>
                  <a:schemeClr val="dk1"/>
                </a:solidFill>
              </a:rPr>
              <a:t>ZHVI </a:t>
            </a:r>
            <a:r>
              <a:rPr lang="en" sz="1200">
                <a:solidFill>
                  <a:schemeClr val="dk1"/>
                </a:solidFill>
              </a:rPr>
              <a:t>- </a:t>
            </a:r>
            <a:r>
              <a:rPr i="1" lang="en" sz="1200">
                <a:solidFill>
                  <a:schemeClr val="dk1"/>
                </a:solidFill>
              </a:rPr>
              <a:t>a smoothed seasonally adjusted measure of the median estimated home value across a given region and housing type</a:t>
            </a:r>
            <a:r>
              <a:rPr lang="en" sz="1200">
                <a:solidFill>
                  <a:schemeClr val="dk1"/>
                </a:solidFill>
              </a:rPr>
              <a:t> </a:t>
            </a:r>
            <a:endParaRPr b="0" i="0" sz="1100" u="none" cap="none" strike="noStrike">
              <a:solidFill>
                <a:schemeClr val="dk1"/>
              </a:solidFill>
              <a:latin typeface="Arial"/>
              <a:ea typeface="Arial"/>
              <a:cs typeface="Arial"/>
              <a:sym typeface="Arial"/>
            </a:endParaRPr>
          </a:p>
        </p:txBody>
      </p:sp>
      <p:sp>
        <p:nvSpPr>
          <p:cNvPr id="251" name="Shape 2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94000"/>
              </a:lnSpc>
              <a:spcBef>
                <a:spcPts val="800"/>
              </a:spcBef>
              <a:spcAft>
                <a:spcPts val="0"/>
              </a:spcAft>
              <a:buClr>
                <a:schemeClr val="dk1"/>
              </a:buClr>
              <a:buSzPts val="1100"/>
              <a:buFont typeface="Arial"/>
              <a:buNone/>
            </a:pPr>
            <a:r>
              <a:rPr b="1" lang="en" sz="1200">
                <a:solidFill>
                  <a:schemeClr val="dk1"/>
                </a:solidFill>
                <a:latin typeface="Source Sans Pro"/>
                <a:ea typeface="Source Sans Pro"/>
                <a:cs typeface="Source Sans Pro"/>
                <a:sym typeface="Source Sans Pro"/>
              </a:rPr>
              <a:t>Continuum of Care (CoC)</a:t>
            </a:r>
            <a:endParaRPr sz="1500">
              <a:solidFill>
                <a:schemeClr val="dk2"/>
              </a:solidFill>
              <a:latin typeface="Source Sans Pro"/>
              <a:ea typeface="Source Sans Pro"/>
              <a:cs typeface="Source Sans Pro"/>
              <a:sym typeface="Source Sans Pro"/>
            </a:endParaRPr>
          </a:p>
          <a:p>
            <a:pPr indent="0" lvl="0" marL="457200" rtl="0">
              <a:lnSpc>
                <a:spcPct val="115000"/>
              </a:lnSpc>
              <a:spcBef>
                <a:spcPts val="0"/>
              </a:spcBef>
              <a:spcAft>
                <a:spcPts val="0"/>
              </a:spcAft>
              <a:buClr>
                <a:schemeClr val="dk1"/>
              </a:buClr>
              <a:buSzPts val="1100"/>
              <a:buFont typeface="Arial"/>
              <a:buNone/>
            </a:pPr>
            <a:r>
              <a:rPr i="1" lang="en" sz="1200">
                <a:solidFill>
                  <a:schemeClr val="dk1"/>
                </a:solidFill>
                <a:latin typeface="Source Sans Pro"/>
                <a:ea typeface="Source Sans Pro"/>
                <a:cs typeface="Source Sans Pro"/>
                <a:sym typeface="Source Sans Pro"/>
              </a:rPr>
              <a:t>HUD refers the group of community stakeholders involved in the decision making processes as the “Continuum of Care”. They address various needs of homeless people and the needs include a full range of emergency, transitional and permanent housing and other services.</a:t>
            </a:r>
            <a:endParaRPr sz="11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lt2"/>
        </a:solidFill>
      </p:bgPr>
    </p:bg>
    <p:spTree>
      <p:nvGrpSpPr>
        <p:cNvPr id="57" name="Shape 57"/>
        <p:cNvGrpSpPr/>
        <p:nvPr/>
      </p:nvGrpSpPr>
      <p:grpSpPr>
        <a:xfrm>
          <a:off x="0" y="0"/>
          <a:ext cx="0" cy="0"/>
          <a:chOff x="0" y="0"/>
          <a:chExt cx="0" cy="0"/>
        </a:xfrm>
      </p:grpSpPr>
      <p:sp>
        <p:nvSpPr>
          <p:cNvPr id="58" name="Shape 58"/>
          <p:cNvSpPr txBox="1"/>
          <p:nvPr>
            <p:ph type="ctrTitle"/>
          </p:nvPr>
        </p:nvSpPr>
        <p:spPr>
          <a:xfrm>
            <a:off x="1436346" y="1341340"/>
            <a:ext cx="6270922" cy="1573669"/>
          </a:xfrm>
          <a:prstGeom prst="rect">
            <a:avLst/>
          </a:prstGeom>
          <a:noFill/>
          <a:ln>
            <a:noFill/>
          </a:ln>
        </p:spPr>
        <p:txBody>
          <a:bodyPr anchorCtr="0" anchor="b" bIns="68575" lIns="68575" spcFirstLastPara="1" rIns="68575" wrap="square" tIns="68575"/>
          <a:lstStyle>
            <a:lvl1pPr lvl="0" marR="0" rtl="0" algn="ctr">
              <a:lnSpc>
                <a:spcPct val="89000"/>
              </a:lnSpc>
              <a:spcBef>
                <a:spcPts val="0"/>
              </a:spcBef>
              <a:spcAft>
                <a:spcPts val="0"/>
              </a:spcAft>
              <a:buClr>
                <a:schemeClr val="dk2"/>
              </a:buClr>
              <a:buSzPts val="5400"/>
              <a:buFont typeface="Source Sans Pro"/>
              <a:buNone/>
              <a:defRPr b="0" i="0" sz="5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9" name="Shape 59"/>
          <p:cNvSpPr txBox="1"/>
          <p:nvPr>
            <p:ph idx="1" type="subTitle"/>
          </p:nvPr>
        </p:nvSpPr>
        <p:spPr>
          <a:xfrm>
            <a:off x="2009930" y="2967209"/>
            <a:ext cx="5123755" cy="814678"/>
          </a:xfrm>
          <a:prstGeom prst="rect">
            <a:avLst/>
          </a:prstGeom>
          <a:noFill/>
          <a:ln>
            <a:noFill/>
          </a:ln>
        </p:spPr>
        <p:txBody>
          <a:bodyPr anchorCtr="0" anchor="t" bIns="68575" lIns="68575" spcFirstLastPara="1" rIns="68575" wrap="square" tIns="68575"/>
          <a:lstStyle>
            <a:lvl1pPr lvl="0" marR="0" rtl="0" algn="ctr">
              <a:lnSpc>
                <a:spcPct val="112000"/>
              </a:lnSpc>
              <a:spcBef>
                <a:spcPts val="0"/>
              </a:spcBef>
              <a:spcAft>
                <a:spcPts val="0"/>
              </a:spcAft>
              <a:buClr>
                <a:schemeClr val="dk2"/>
              </a:buClr>
              <a:buSzPts val="1700"/>
              <a:buFont typeface="Source Sans Pro"/>
              <a:buNone/>
              <a:defRPr b="0" i="0" sz="17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400"/>
              </a:spcBef>
              <a:spcAft>
                <a:spcPts val="0"/>
              </a:spcAft>
              <a:buClr>
                <a:schemeClr val="dk2"/>
              </a:buClr>
              <a:buSzPts val="1400"/>
              <a:buFont typeface="Source Sans Pro"/>
              <a:buNone/>
              <a:defRPr b="0" i="0" sz="14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400"/>
              </a:spcBef>
              <a:spcAft>
                <a:spcPts val="0"/>
              </a:spcAft>
              <a:buClr>
                <a:schemeClr val="dk2"/>
              </a:buClr>
              <a:buSzPts val="1200"/>
              <a:buFont typeface="Source Sans Pro"/>
              <a:buNone/>
              <a:defRPr b="0" i="1" sz="12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4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400"/>
              </a:spcBef>
              <a:spcAft>
                <a:spcPts val="0"/>
              </a:spcAft>
              <a:buClr>
                <a:schemeClr val="dk2"/>
              </a:buClr>
              <a:buSzPts val="1200"/>
              <a:buFont typeface="Source Sans Pro"/>
              <a:buNone/>
              <a:defRPr b="0" i="1" sz="12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4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400"/>
              </a:spcBef>
              <a:spcAft>
                <a:spcPts val="0"/>
              </a:spcAft>
              <a:buClr>
                <a:schemeClr val="dk2"/>
              </a:buClr>
              <a:buSzPts val="1200"/>
              <a:buFont typeface="Source Sans Pro"/>
              <a:buNone/>
              <a:defRPr b="0" i="1" sz="12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400"/>
              </a:spcBef>
              <a:spcAft>
                <a:spcPts val="20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9pPr>
          </a:lstStyle>
          <a:p/>
        </p:txBody>
      </p:sp>
      <p:sp>
        <p:nvSpPr>
          <p:cNvPr id="60" name="Shape 60"/>
          <p:cNvSpPr txBox="1"/>
          <p:nvPr>
            <p:ph idx="10" type="dt"/>
          </p:nvPr>
        </p:nvSpPr>
        <p:spPr>
          <a:xfrm>
            <a:off x="564644" y="4840039"/>
            <a:ext cx="1205958"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61" name="Shape 61"/>
          <p:cNvSpPr txBox="1"/>
          <p:nvPr>
            <p:ph idx="11" type="ftr"/>
          </p:nvPr>
        </p:nvSpPr>
        <p:spPr>
          <a:xfrm>
            <a:off x="1938040" y="4840039"/>
            <a:ext cx="5267533" cy="303461"/>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62" name="Shape 62"/>
          <p:cNvSpPr txBox="1"/>
          <p:nvPr>
            <p:ph idx="12" type="sldNum"/>
          </p:nvPr>
        </p:nvSpPr>
        <p:spPr>
          <a:xfrm>
            <a:off x="737301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grpSp>
        <p:nvGrpSpPr>
          <p:cNvPr id="63" name="Shape 63"/>
          <p:cNvGrpSpPr/>
          <p:nvPr/>
        </p:nvGrpSpPr>
        <p:grpSpPr>
          <a:xfrm>
            <a:off x="564644" y="558352"/>
            <a:ext cx="8005587" cy="4012253"/>
            <a:chOff x="752858" y="744469"/>
            <a:chExt cx="10674117" cy="5349671"/>
          </a:xfrm>
        </p:grpSpPr>
        <p:sp>
          <p:nvSpPr>
            <p:cNvPr id="64" name="Shape 64"/>
            <p:cNvSpPr/>
            <p:nvPr/>
          </p:nvSpPr>
          <p:spPr>
            <a:xfrm>
              <a:off x="8151962" y="1685652"/>
              <a:ext cx="3275013" cy="4408488"/>
            </a:xfrm>
            <a:custGeom>
              <a:pathLst>
                <a:path extrusionOk="0" h="120000" w="12000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65" name="Shape 65"/>
            <p:cNvSpPr/>
            <p:nvPr/>
          </p:nvSpPr>
          <p:spPr>
            <a:xfrm rot="10800000">
              <a:off x="752858" y="744469"/>
              <a:ext cx="3275668" cy="4408488"/>
            </a:xfrm>
            <a:custGeom>
              <a:pathLst>
                <a:path extrusionOk="0" h="120000" w="12000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6" name="Shape 66"/>
        <p:cNvGrpSpPr/>
        <p:nvPr/>
      </p:nvGrpSpPr>
      <p:grpSpPr>
        <a:xfrm>
          <a:off x="0" y="0"/>
          <a:ext cx="0" cy="0"/>
          <a:chOff x="0" y="0"/>
          <a:chExt cx="0" cy="0"/>
        </a:xfrm>
      </p:grpSpPr>
      <p:sp>
        <p:nvSpPr>
          <p:cNvPr id="67" name="Shape 67"/>
          <p:cNvSpPr txBox="1"/>
          <p:nvPr>
            <p:ph type="title"/>
          </p:nvPr>
        </p:nvSpPr>
        <p:spPr>
          <a:xfrm>
            <a:off x="1028700" y="514350"/>
            <a:ext cx="7200900" cy="1114425"/>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8" name="Shape 68"/>
          <p:cNvSpPr txBox="1"/>
          <p:nvPr>
            <p:ph idx="1" type="body"/>
          </p:nvPr>
        </p:nvSpPr>
        <p:spPr>
          <a:xfrm>
            <a:off x="1028700" y="1714500"/>
            <a:ext cx="7200900" cy="2686050"/>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69" name="Shape 69"/>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70" name="Shape 70"/>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71" name="Shape 71"/>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dk2"/>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573769" y="976020"/>
            <a:ext cx="7209728" cy="2139553"/>
          </a:xfrm>
          <a:prstGeom prst="rect">
            <a:avLst/>
          </a:prstGeom>
          <a:noFill/>
          <a:ln>
            <a:noFill/>
          </a:ln>
        </p:spPr>
        <p:txBody>
          <a:bodyPr anchorCtr="0" anchor="b" bIns="68575" lIns="68575" spcFirstLastPara="1" rIns="68575" wrap="square" tIns="68575"/>
          <a:lstStyle>
            <a:lvl1pPr lvl="0" marR="0" rtl="0" algn="r">
              <a:lnSpc>
                <a:spcPct val="89000"/>
              </a:lnSpc>
              <a:spcBef>
                <a:spcPts val="0"/>
              </a:spcBef>
              <a:spcAft>
                <a:spcPts val="0"/>
              </a:spcAft>
              <a:buClr>
                <a:schemeClr val="lt2"/>
              </a:buClr>
              <a:buSzPts val="5400"/>
              <a:buFont typeface="Source Sans Pro"/>
              <a:buNone/>
              <a:defRPr b="0" i="0" sz="54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4" name="Shape 74"/>
          <p:cNvSpPr txBox="1"/>
          <p:nvPr>
            <p:ph idx="1" type="body"/>
          </p:nvPr>
        </p:nvSpPr>
        <p:spPr>
          <a:xfrm>
            <a:off x="573769" y="3162246"/>
            <a:ext cx="7209728" cy="857493"/>
          </a:xfrm>
          <a:prstGeom prst="rect">
            <a:avLst/>
          </a:prstGeom>
          <a:noFill/>
          <a:ln>
            <a:noFill/>
          </a:ln>
        </p:spPr>
        <p:txBody>
          <a:bodyPr anchorCtr="0" anchor="t" bIns="68575" lIns="68575" spcFirstLastPara="1" rIns="68575" wrap="square" tIns="68575"/>
          <a:lstStyle>
            <a:lvl1pPr indent="-228600" lvl="0" marL="457200" marR="0" rtl="0" algn="r">
              <a:lnSpc>
                <a:spcPct val="112000"/>
              </a:lnSpc>
              <a:spcBef>
                <a:spcPts val="0"/>
              </a:spcBef>
              <a:spcAft>
                <a:spcPts val="0"/>
              </a:spcAft>
              <a:buClr>
                <a:schemeClr val="lt2"/>
              </a:buClr>
              <a:buSzPts val="1800"/>
              <a:buFont typeface="Source Sans Pro"/>
              <a:buNone/>
              <a:defRPr b="0" i="0" sz="18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400"/>
              </a:spcBef>
              <a:spcAft>
                <a:spcPts val="0"/>
              </a:spcAft>
              <a:buClr>
                <a:schemeClr val="lt1"/>
              </a:buClr>
              <a:buSzPts val="1500"/>
              <a:buFont typeface="Source Sans Pro"/>
              <a:buNone/>
              <a:defRPr b="0" i="1" sz="15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lt1"/>
              </a:buClr>
              <a:buSzPts val="1400"/>
              <a:buFont typeface="Source Sans Pro"/>
              <a:buNone/>
              <a:defRPr b="0" i="0" sz="14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lt1"/>
              </a:buClr>
              <a:buSzPts val="1200"/>
              <a:buFont typeface="Source Sans Pro"/>
              <a:buNone/>
              <a:defRPr b="0" i="1" sz="12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lt1"/>
              </a:buClr>
              <a:buSzPts val="1200"/>
              <a:buFont typeface="Source Sans Pro"/>
              <a:buNone/>
              <a:defRPr b="0" i="0" sz="12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lt1"/>
              </a:buClr>
              <a:buSzPts val="1200"/>
              <a:buFont typeface="Source Sans Pro"/>
              <a:buNone/>
              <a:defRPr b="0" i="1" sz="12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lt1"/>
              </a:buClr>
              <a:buSzPts val="1200"/>
              <a:buFont typeface="Source Sans Pro"/>
              <a:buNone/>
              <a:defRPr b="0" i="0" sz="12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lt1"/>
              </a:buClr>
              <a:buSzPts val="1200"/>
              <a:buFont typeface="Source Sans Pro"/>
              <a:buNone/>
              <a:defRPr b="0" i="1" sz="12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lt1"/>
              </a:buClr>
              <a:buSzPts val="1200"/>
              <a:buFont typeface="Source Sans Pro"/>
              <a:buNone/>
              <a:defRPr b="0" i="0" sz="1200" u="none" cap="none" strike="noStrike">
                <a:solidFill>
                  <a:schemeClr val="lt1"/>
                </a:solidFill>
                <a:latin typeface="Source Sans Pro"/>
                <a:ea typeface="Source Sans Pro"/>
                <a:cs typeface="Source Sans Pro"/>
                <a:sym typeface="Source Sans Pro"/>
              </a:defRPr>
            </a:lvl9pPr>
          </a:lstStyle>
          <a:p/>
        </p:txBody>
      </p:sp>
      <p:sp>
        <p:nvSpPr>
          <p:cNvPr id="75" name="Shape 75"/>
          <p:cNvSpPr txBox="1"/>
          <p:nvPr>
            <p:ph idx="10" type="dt"/>
          </p:nvPr>
        </p:nvSpPr>
        <p:spPr>
          <a:xfrm>
            <a:off x="554181" y="4840039"/>
            <a:ext cx="1216807"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9pPr>
          </a:lstStyle>
          <a:p/>
        </p:txBody>
      </p:sp>
      <p:sp>
        <p:nvSpPr>
          <p:cNvPr id="76" name="Shape 76"/>
          <p:cNvSpPr txBox="1"/>
          <p:nvPr>
            <p:ph idx="11" type="ftr"/>
          </p:nvPr>
        </p:nvSpPr>
        <p:spPr>
          <a:xfrm>
            <a:off x="1938234" y="4840039"/>
            <a:ext cx="5267533" cy="303461"/>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lt1"/>
                </a:solidFill>
                <a:latin typeface="Source Sans Pro"/>
                <a:ea typeface="Source Sans Pro"/>
                <a:cs typeface="Source Sans Pro"/>
                <a:sym typeface="Source Sans Pro"/>
              </a:defRPr>
            </a:lvl9pPr>
          </a:lstStyle>
          <a:p/>
        </p:txBody>
      </p:sp>
      <p:sp>
        <p:nvSpPr>
          <p:cNvPr id="77" name="Shape 77"/>
          <p:cNvSpPr txBox="1"/>
          <p:nvPr>
            <p:ph idx="12" type="sldNum"/>
          </p:nvPr>
        </p:nvSpPr>
        <p:spPr>
          <a:xfrm>
            <a:off x="737301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lt2"/>
                </a:solidFill>
                <a:latin typeface="Source Sans Pro"/>
                <a:ea typeface="Source Sans Pro"/>
                <a:cs typeface="Source Sans Pro"/>
                <a:sym typeface="Source Sans Pro"/>
              </a:rPr>
              <a:t>‹#›</a:t>
            </a:fld>
            <a:endParaRPr b="0" i="0" sz="900" u="none" cap="none" strike="noStrike">
              <a:solidFill>
                <a:schemeClr val="lt2"/>
              </a:solidFill>
              <a:latin typeface="Source Sans Pro"/>
              <a:ea typeface="Source Sans Pro"/>
              <a:cs typeface="Source Sans Pro"/>
              <a:sym typeface="Source Sans Pro"/>
            </a:endParaRPr>
          </a:p>
        </p:txBody>
      </p:sp>
      <p:sp>
        <p:nvSpPr>
          <p:cNvPr id="78" name="Shape 78" title="Crop Mark"/>
          <p:cNvSpPr/>
          <p:nvPr/>
        </p:nvSpPr>
        <p:spPr>
          <a:xfrm>
            <a:off x="6113971" y="1264239"/>
            <a:ext cx="2456260" cy="3306366"/>
          </a:xfrm>
          <a:custGeom>
            <a:pathLst>
              <a:path extrusionOk="0" h="120000" w="12000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9" name="Shape 79"/>
        <p:cNvGrpSpPr/>
        <p:nvPr/>
      </p:nvGrpSpPr>
      <p:grpSpPr>
        <a:xfrm>
          <a:off x="0" y="0"/>
          <a:ext cx="0" cy="0"/>
          <a:chOff x="0" y="0"/>
          <a:chExt cx="0" cy="0"/>
        </a:xfrm>
      </p:grpSpPr>
      <p:sp>
        <p:nvSpPr>
          <p:cNvPr id="80" name="Shape 80"/>
          <p:cNvSpPr txBox="1"/>
          <p:nvPr>
            <p:ph type="title"/>
          </p:nvPr>
        </p:nvSpPr>
        <p:spPr>
          <a:xfrm>
            <a:off x="1028700" y="514350"/>
            <a:ext cx="7200900" cy="1114425"/>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1" name="Shape 81"/>
          <p:cNvSpPr txBox="1"/>
          <p:nvPr>
            <p:ph idx="1" type="body"/>
          </p:nvPr>
        </p:nvSpPr>
        <p:spPr>
          <a:xfrm>
            <a:off x="1028700" y="1714499"/>
            <a:ext cx="3335839" cy="2686051"/>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82" name="Shape 82"/>
          <p:cNvSpPr txBox="1"/>
          <p:nvPr>
            <p:ph idx="2" type="body"/>
          </p:nvPr>
        </p:nvSpPr>
        <p:spPr>
          <a:xfrm>
            <a:off x="4894052" y="1714499"/>
            <a:ext cx="3335839" cy="2686051"/>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83" name="Shape 83"/>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84" name="Shape 84"/>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85" name="Shape 85"/>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6" name="Shape 86"/>
        <p:cNvGrpSpPr/>
        <p:nvPr/>
      </p:nvGrpSpPr>
      <p:grpSpPr>
        <a:xfrm>
          <a:off x="0" y="0"/>
          <a:ext cx="0" cy="0"/>
          <a:chOff x="0" y="0"/>
          <a:chExt cx="0" cy="0"/>
        </a:xfrm>
      </p:grpSpPr>
      <p:sp>
        <p:nvSpPr>
          <p:cNvPr id="87" name="Shape 87"/>
          <p:cNvSpPr txBox="1"/>
          <p:nvPr>
            <p:ph type="title"/>
          </p:nvPr>
        </p:nvSpPr>
        <p:spPr>
          <a:xfrm>
            <a:off x="1028700" y="514350"/>
            <a:ext cx="7200900" cy="1114425"/>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8" name="Shape 88"/>
          <p:cNvSpPr txBox="1"/>
          <p:nvPr>
            <p:ph idx="1" type="body"/>
          </p:nvPr>
        </p:nvSpPr>
        <p:spPr>
          <a:xfrm>
            <a:off x="1028700" y="1755648"/>
            <a:ext cx="3332988" cy="617934"/>
          </a:xfrm>
          <a:prstGeom prst="rect">
            <a:avLst/>
          </a:prstGeom>
          <a:noFill/>
          <a:ln>
            <a:noFill/>
          </a:ln>
        </p:spPr>
        <p:txBody>
          <a:bodyPr anchorCtr="0" anchor="b" bIns="68575" lIns="68575" spcFirstLastPara="1" rIns="68575" wrap="square" tIns="68575"/>
          <a:lstStyle>
            <a:lvl1pPr indent="-228600" lvl="0" marL="457200" marR="0" rtl="0" algn="l">
              <a:lnSpc>
                <a:spcPct val="84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400"/>
              </a:spcBef>
              <a:spcAft>
                <a:spcPts val="0"/>
              </a:spcAft>
              <a:buClr>
                <a:schemeClr val="dk2"/>
              </a:buClr>
              <a:buSzPts val="1500"/>
              <a:buFont typeface="Source Sans Pro"/>
              <a:buNone/>
              <a:defRPr b="1" i="1" sz="15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1400"/>
              <a:buFont typeface="Source Sans Pro"/>
              <a:buNone/>
              <a:defRPr b="1" i="0" sz="14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9pPr>
          </a:lstStyle>
          <a:p/>
        </p:txBody>
      </p:sp>
      <p:sp>
        <p:nvSpPr>
          <p:cNvPr id="89" name="Shape 89"/>
          <p:cNvSpPr txBox="1"/>
          <p:nvPr>
            <p:ph idx="2" type="body"/>
          </p:nvPr>
        </p:nvSpPr>
        <p:spPr>
          <a:xfrm>
            <a:off x="1028700" y="2478905"/>
            <a:ext cx="3332988" cy="1921645"/>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90" name="Shape 90"/>
          <p:cNvSpPr txBox="1"/>
          <p:nvPr>
            <p:ph idx="3" type="body"/>
          </p:nvPr>
        </p:nvSpPr>
        <p:spPr>
          <a:xfrm>
            <a:off x="4893761" y="1755648"/>
            <a:ext cx="3332988" cy="617934"/>
          </a:xfrm>
          <a:prstGeom prst="rect">
            <a:avLst/>
          </a:prstGeom>
          <a:noFill/>
          <a:ln>
            <a:noFill/>
          </a:ln>
        </p:spPr>
        <p:txBody>
          <a:bodyPr anchorCtr="0" anchor="b" bIns="68575" lIns="68575" spcFirstLastPara="1" rIns="68575" wrap="square" tIns="68575"/>
          <a:lstStyle>
            <a:lvl1pPr indent="-228600" lvl="0" marL="457200" marR="0" rtl="0" algn="l">
              <a:lnSpc>
                <a:spcPct val="84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400"/>
              </a:spcBef>
              <a:spcAft>
                <a:spcPts val="0"/>
              </a:spcAft>
              <a:buClr>
                <a:schemeClr val="dk2"/>
              </a:buClr>
              <a:buSzPts val="1500"/>
              <a:buFont typeface="Source Sans Pro"/>
              <a:buNone/>
              <a:defRPr b="1" i="1" sz="15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1400"/>
              <a:buFont typeface="Source Sans Pro"/>
              <a:buNone/>
              <a:defRPr b="1" i="0" sz="14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9pPr>
          </a:lstStyle>
          <a:p/>
        </p:txBody>
      </p:sp>
      <p:sp>
        <p:nvSpPr>
          <p:cNvPr id="91" name="Shape 91"/>
          <p:cNvSpPr txBox="1"/>
          <p:nvPr>
            <p:ph idx="4" type="body"/>
          </p:nvPr>
        </p:nvSpPr>
        <p:spPr>
          <a:xfrm>
            <a:off x="4893761" y="2478905"/>
            <a:ext cx="3332988" cy="1921645"/>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92" name="Shape 92"/>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93" name="Shape 93"/>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94" name="Shape 94"/>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5" name="Shape 95"/>
        <p:cNvGrpSpPr/>
        <p:nvPr/>
      </p:nvGrpSpPr>
      <p:grpSpPr>
        <a:xfrm>
          <a:off x="0" y="0"/>
          <a:ext cx="0" cy="0"/>
          <a:chOff x="0" y="0"/>
          <a:chExt cx="0" cy="0"/>
        </a:xfrm>
      </p:grpSpPr>
      <p:sp>
        <p:nvSpPr>
          <p:cNvPr id="96" name="Shape 96"/>
          <p:cNvSpPr txBox="1"/>
          <p:nvPr>
            <p:ph type="title"/>
          </p:nvPr>
        </p:nvSpPr>
        <p:spPr>
          <a:xfrm>
            <a:off x="1028700" y="514350"/>
            <a:ext cx="7200900" cy="1114425"/>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7" name="Shape 97"/>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98" name="Shape 98"/>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99" name="Shape 99"/>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0" name="Shape 100"/>
        <p:cNvGrpSpPr/>
        <p:nvPr/>
      </p:nvGrpSpPr>
      <p:grpSpPr>
        <a:xfrm>
          <a:off x="0" y="0"/>
          <a:ext cx="0" cy="0"/>
          <a:chOff x="0" y="0"/>
          <a:chExt cx="0" cy="0"/>
        </a:xfrm>
      </p:grpSpPr>
      <p:sp>
        <p:nvSpPr>
          <p:cNvPr id="101" name="Shape 101"/>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02" name="Shape 102"/>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03" name="Shape 103"/>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104" name="Shape 104"/>
        <p:cNvGrpSpPr/>
        <p:nvPr/>
      </p:nvGrpSpPr>
      <p:grpSpPr>
        <a:xfrm>
          <a:off x="0" y="0"/>
          <a:ext cx="0" cy="0"/>
          <a:chOff x="0" y="0"/>
          <a:chExt cx="0" cy="0"/>
        </a:xfrm>
      </p:grpSpPr>
      <p:sp>
        <p:nvSpPr>
          <p:cNvPr id="105" name="Shape 105"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06" name="Shape 106"/>
          <p:cNvSpPr txBox="1"/>
          <p:nvPr>
            <p:ph type="title"/>
          </p:nvPr>
        </p:nvSpPr>
        <p:spPr>
          <a:xfrm>
            <a:off x="542925" y="514350"/>
            <a:ext cx="2891790" cy="1618413"/>
          </a:xfrm>
          <a:prstGeom prst="rect">
            <a:avLst/>
          </a:prstGeom>
          <a:noFill/>
          <a:ln>
            <a:noFill/>
          </a:ln>
        </p:spPr>
        <p:txBody>
          <a:bodyPr anchorCtr="0" anchor="t" bIns="68575" lIns="68575" spcFirstLastPara="1" rIns="68575" wrap="square" tIns="68575"/>
          <a:lstStyle>
            <a:lvl1pPr lvl="0" marR="0" rtl="0" algn="l">
              <a:lnSpc>
                <a:spcPct val="84000"/>
              </a:lnSpc>
              <a:spcBef>
                <a:spcPts val="0"/>
              </a:spcBef>
              <a:spcAft>
                <a:spcPts val="0"/>
              </a:spcAft>
              <a:buClr>
                <a:schemeClr val="dk2"/>
              </a:buClr>
              <a:buSzPts val="3600"/>
              <a:buFont typeface="Source Sans Pro"/>
              <a:buNone/>
              <a:defRPr b="0" i="0" sz="36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7" name="Shape 107"/>
          <p:cNvSpPr txBox="1"/>
          <p:nvPr>
            <p:ph idx="1" type="body"/>
          </p:nvPr>
        </p:nvSpPr>
        <p:spPr>
          <a:xfrm>
            <a:off x="4692015" y="514351"/>
            <a:ext cx="3909060" cy="3881438"/>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400"/>
              </a:spcBef>
              <a:spcAft>
                <a:spcPts val="20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9pPr>
          </a:lstStyle>
          <a:p/>
        </p:txBody>
      </p:sp>
      <p:sp>
        <p:nvSpPr>
          <p:cNvPr id="108" name="Shape 108"/>
          <p:cNvSpPr txBox="1"/>
          <p:nvPr>
            <p:ph idx="2" type="body"/>
          </p:nvPr>
        </p:nvSpPr>
        <p:spPr>
          <a:xfrm>
            <a:off x="542925" y="2142258"/>
            <a:ext cx="2891790" cy="2258292"/>
          </a:xfrm>
          <a:prstGeom prst="rect">
            <a:avLst/>
          </a:prstGeom>
          <a:noFill/>
          <a:ln>
            <a:noFill/>
          </a:ln>
        </p:spPr>
        <p:txBody>
          <a:bodyPr anchorCtr="0" anchor="t" bIns="68575" lIns="68575" spcFirstLastPara="1" rIns="68575" wrap="square" tIns="68575"/>
          <a:lstStyle>
            <a:lvl1pPr indent="-228600" lvl="0" marL="457200" marR="0" rtl="0" algn="l">
              <a:lnSpc>
                <a:spcPct val="113000"/>
              </a:lnSpc>
              <a:spcBef>
                <a:spcPts val="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100"/>
              </a:spcBef>
              <a:spcAft>
                <a:spcPts val="0"/>
              </a:spcAft>
              <a:buClr>
                <a:schemeClr val="dk2"/>
              </a:buClr>
              <a:buSzPts val="1100"/>
              <a:buFont typeface="Source Sans Pro"/>
              <a:buNone/>
              <a:defRPr b="0" i="1" sz="11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900"/>
              <a:buFont typeface="Source Sans Pro"/>
              <a:buNone/>
              <a:defRPr b="0" i="0" sz="9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9pPr>
          </a:lstStyle>
          <a:p/>
        </p:txBody>
      </p:sp>
      <p:sp>
        <p:nvSpPr>
          <p:cNvPr id="109" name="Shape 109"/>
          <p:cNvSpPr txBox="1"/>
          <p:nvPr>
            <p:ph idx="10" type="dt"/>
          </p:nvPr>
        </p:nvSpPr>
        <p:spPr>
          <a:xfrm>
            <a:off x="542925"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10" name="Shape 110"/>
          <p:cNvSpPr txBox="1"/>
          <p:nvPr>
            <p:ph idx="11" type="ftr"/>
          </p:nvPr>
        </p:nvSpPr>
        <p:spPr>
          <a:xfrm>
            <a:off x="1654459" y="4840039"/>
            <a:ext cx="1780256"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11" name="Shape 111"/>
          <p:cNvSpPr txBox="1"/>
          <p:nvPr>
            <p:ph idx="12" type="sldNum"/>
          </p:nvPr>
        </p:nvSpPr>
        <p:spPr>
          <a:xfrm>
            <a:off x="7412355"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
        <p:nvSpPr>
          <p:cNvPr id="112" name="Shape 112"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113" name="Shape 113"/>
        <p:cNvGrpSpPr/>
        <p:nvPr/>
      </p:nvGrpSpPr>
      <p:grpSpPr>
        <a:xfrm>
          <a:off x="0" y="0"/>
          <a:ext cx="0" cy="0"/>
          <a:chOff x="0" y="0"/>
          <a:chExt cx="0" cy="0"/>
        </a:xfrm>
      </p:grpSpPr>
      <p:sp>
        <p:nvSpPr>
          <p:cNvPr id="114" name="Shape 114"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15" name="Shape 115"/>
          <p:cNvSpPr txBox="1"/>
          <p:nvPr>
            <p:ph type="title"/>
          </p:nvPr>
        </p:nvSpPr>
        <p:spPr>
          <a:xfrm>
            <a:off x="542925" y="514350"/>
            <a:ext cx="2891790" cy="1618413"/>
          </a:xfrm>
          <a:prstGeom prst="rect">
            <a:avLst/>
          </a:prstGeom>
          <a:noFill/>
          <a:ln>
            <a:noFill/>
          </a:ln>
        </p:spPr>
        <p:txBody>
          <a:bodyPr anchorCtr="0" anchor="t" bIns="68575" lIns="68575" spcFirstLastPara="1" rIns="68575" wrap="square" tIns="68575"/>
          <a:lstStyle>
            <a:lvl1pPr lvl="0" marR="0" rtl="0" algn="l">
              <a:lnSpc>
                <a:spcPct val="84000"/>
              </a:lnSpc>
              <a:spcBef>
                <a:spcPts val="0"/>
              </a:spcBef>
              <a:spcAft>
                <a:spcPts val="0"/>
              </a:spcAft>
              <a:buClr>
                <a:schemeClr val="dk2"/>
              </a:buClr>
              <a:buSzPts val="3600"/>
              <a:buFont typeface="Source Sans Pro"/>
              <a:buNone/>
              <a:defRPr b="0" i="0" sz="36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6" name="Shape 116"/>
          <p:cNvSpPr/>
          <p:nvPr>
            <p:ph idx="2" type="pic"/>
          </p:nvPr>
        </p:nvSpPr>
        <p:spPr>
          <a:xfrm>
            <a:off x="4149090" y="0"/>
            <a:ext cx="4994910" cy="5143499"/>
          </a:xfrm>
          <a:prstGeom prst="rect">
            <a:avLst/>
          </a:prstGeom>
          <a:noFill/>
          <a:ln>
            <a:noFill/>
          </a:ln>
        </p:spPr>
        <p:txBody>
          <a:bodyPr anchorCtr="0" anchor="t" bIns="68575" lIns="68575" spcFirstLastPara="1" rIns="68575" wrap="square" tIns="68575"/>
          <a:lstStyle>
            <a:lvl1pPr lvl="0" marR="0" rtl="0" algn="l">
              <a:lnSpc>
                <a:spcPct val="94000"/>
              </a:lnSpc>
              <a:spcBef>
                <a:spcPts val="8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4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4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4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400"/>
              </a:spcBef>
              <a:spcAft>
                <a:spcPts val="20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9pPr>
          </a:lstStyle>
          <a:p/>
        </p:txBody>
      </p:sp>
      <p:sp>
        <p:nvSpPr>
          <p:cNvPr id="117" name="Shape 117"/>
          <p:cNvSpPr txBox="1"/>
          <p:nvPr>
            <p:ph idx="1" type="body"/>
          </p:nvPr>
        </p:nvSpPr>
        <p:spPr>
          <a:xfrm>
            <a:off x="542925" y="2141976"/>
            <a:ext cx="2891790" cy="2258574"/>
          </a:xfrm>
          <a:prstGeom prst="rect">
            <a:avLst/>
          </a:prstGeom>
          <a:noFill/>
          <a:ln>
            <a:noFill/>
          </a:ln>
        </p:spPr>
        <p:txBody>
          <a:bodyPr anchorCtr="0" anchor="t" bIns="68575" lIns="68575" spcFirstLastPara="1" rIns="68575" wrap="square" tIns="68575"/>
          <a:lstStyle>
            <a:lvl1pPr indent="-228600" lvl="0" marL="457200" marR="0" rtl="0" algn="l">
              <a:lnSpc>
                <a:spcPct val="113000"/>
              </a:lnSpc>
              <a:spcBef>
                <a:spcPts val="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100"/>
              </a:spcBef>
              <a:spcAft>
                <a:spcPts val="0"/>
              </a:spcAft>
              <a:buClr>
                <a:schemeClr val="dk2"/>
              </a:buClr>
              <a:buSzPts val="1100"/>
              <a:buFont typeface="Source Sans Pro"/>
              <a:buNone/>
              <a:defRPr b="0" i="1" sz="11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900"/>
              <a:buFont typeface="Source Sans Pro"/>
              <a:buNone/>
              <a:defRPr b="0" i="0" sz="9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9pPr>
          </a:lstStyle>
          <a:p/>
        </p:txBody>
      </p:sp>
      <p:sp>
        <p:nvSpPr>
          <p:cNvPr id="118" name="Shape 118"/>
          <p:cNvSpPr txBox="1"/>
          <p:nvPr>
            <p:ph idx="10" type="dt"/>
          </p:nvPr>
        </p:nvSpPr>
        <p:spPr>
          <a:xfrm>
            <a:off x="542925"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19" name="Shape 119"/>
          <p:cNvSpPr txBox="1"/>
          <p:nvPr>
            <p:ph idx="11" type="ftr"/>
          </p:nvPr>
        </p:nvSpPr>
        <p:spPr>
          <a:xfrm>
            <a:off x="1654459" y="4840039"/>
            <a:ext cx="1780256"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20" name="Shape 120"/>
          <p:cNvSpPr txBox="1"/>
          <p:nvPr>
            <p:ph idx="12" type="sldNum"/>
          </p:nvPr>
        </p:nvSpPr>
        <p:spPr>
          <a:xfrm>
            <a:off x="7412355"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
        <p:nvSpPr>
          <p:cNvPr id="121" name="Shape 121"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2" name="Shape 122"/>
        <p:cNvGrpSpPr/>
        <p:nvPr/>
      </p:nvGrpSpPr>
      <p:grpSpPr>
        <a:xfrm>
          <a:off x="0" y="0"/>
          <a:ext cx="0" cy="0"/>
          <a:chOff x="0" y="0"/>
          <a:chExt cx="0" cy="0"/>
        </a:xfrm>
      </p:grpSpPr>
      <p:sp>
        <p:nvSpPr>
          <p:cNvPr id="123" name="Shape 123"/>
          <p:cNvSpPr txBox="1"/>
          <p:nvPr>
            <p:ph type="title"/>
          </p:nvPr>
        </p:nvSpPr>
        <p:spPr>
          <a:xfrm>
            <a:off x="1028700" y="514350"/>
            <a:ext cx="7200900" cy="1114425"/>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4" name="Shape 124"/>
          <p:cNvSpPr txBox="1"/>
          <p:nvPr>
            <p:ph idx="1" type="body"/>
          </p:nvPr>
        </p:nvSpPr>
        <p:spPr>
          <a:xfrm rot="5400000">
            <a:off x="3289697" y="-539353"/>
            <a:ext cx="2678906" cy="7200900"/>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25" name="Shape 125"/>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26" name="Shape 126"/>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27" name="Shape 127"/>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8" name="Shape 128"/>
        <p:cNvGrpSpPr/>
        <p:nvPr/>
      </p:nvGrpSpPr>
      <p:grpSpPr>
        <a:xfrm>
          <a:off x="0" y="0"/>
          <a:ext cx="0" cy="0"/>
          <a:chOff x="0" y="0"/>
          <a:chExt cx="0" cy="0"/>
        </a:xfrm>
      </p:grpSpPr>
      <p:sp>
        <p:nvSpPr>
          <p:cNvPr id="129" name="Shape 129"/>
          <p:cNvSpPr txBox="1"/>
          <p:nvPr>
            <p:ph type="title"/>
          </p:nvPr>
        </p:nvSpPr>
        <p:spPr>
          <a:xfrm rot="5400000">
            <a:off x="5818367" y="1847171"/>
            <a:ext cx="3932433" cy="1174324"/>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0" name="Shape 130"/>
          <p:cNvSpPr txBox="1"/>
          <p:nvPr>
            <p:ph idx="1" type="body"/>
          </p:nvPr>
        </p:nvSpPr>
        <p:spPr>
          <a:xfrm rot="5400000">
            <a:off x="2129849" y="-633032"/>
            <a:ext cx="3932433" cy="6134731"/>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31" name="Shape 131"/>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32" name="Shape 132"/>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133" name="Shape 133"/>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lt2"/>
        </a:solidFill>
      </p:bgPr>
    </p:bg>
    <p:spTree>
      <p:nvGrpSpPr>
        <p:cNvPr id="141" name="Shape 141"/>
        <p:cNvGrpSpPr/>
        <p:nvPr/>
      </p:nvGrpSpPr>
      <p:grpSpPr>
        <a:xfrm>
          <a:off x="0" y="0"/>
          <a:ext cx="0" cy="0"/>
          <a:chOff x="0" y="0"/>
          <a:chExt cx="0" cy="0"/>
        </a:xfrm>
      </p:grpSpPr>
      <p:sp>
        <p:nvSpPr>
          <p:cNvPr id="142" name="Shape 142"/>
          <p:cNvSpPr txBox="1"/>
          <p:nvPr>
            <p:ph type="ctrTitle"/>
          </p:nvPr>
        </p:nvSpPr>
        <p:spPr>
          <a:xfrm>
            <a:off x="1436346" y="1341340"/>
            <a:ext cx="6270922" cy="1573669"/>
          </a:xfrm>
          <a:prstGeom prst="rect">
            <a:avLst/>
          </a:prstGeom>
          <a:noFill/>
          <a:ln>
            <a:noFill/>
          </a:ln>
        </p:spPr>
        <p:txBody>
          <a:bodyPr anchorCtr="0" anchor="b" bIns="91425" lIns="91425" spcFirstLastPara="1" rIns="91425" wrap="square" tIns="91425"/>
          <a:lstStyle>
            <a:lvl1pPr lvl="0" marR="0" rtl="0" algn="ctr">
              <a:lnSpc>
                <a:spcPct val="89000"/>
              </a:lnSpc>
              <a:spcBef>
                <a:spcPts val="0"/>
              </a:spcBef>
              <a:spcAft>
                <a:spcPts val="0"/>
              </a:spcAft>
              <a:buClr>
                <a:schemeClr val="dk2"/>
              </a:buClr>
              <a:buSzPts val="5400"/>
              <a:buFont typeface="Source Sans Pro"/>
              <a:buNone/>
              <a:defRPr b="0" i="0" sz="5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43" name="Shape 143"/>
          <p:cNvSpPr txBox="1"/>
          <p:nvPr>
            <p:ph idx="1" type="subTitle"/>
          </p:nvPr>
        </p:nvSpPr>
        <p:spPr>
          <a:xfrm>
            <a:off x="2009930" y="2967209"/>
            <a:ext cx="5123755" cy="814678"/>
          </a:xfrm>
          <a:prstGeom prst="rect">
            <a:avLst/>
          </a:prstGeom>
          <a:noFill/>
          <a:ln>
            <a:noFill/>
          </a:ln>
        </p:spPr>
        <p:txBody>
          <a:bodyPr anchorCtr="0" anchor="t" bIns="91425" lIns="91425" spcFirstLastPara="1" rIns="91425" wrap="square" tIns="91425"/>
          <a:lstStyle>
            <a:lvl1pPr lvl="0" marR="0" rtl="0" algn="ctr">
              <a:lnSpc>
                <a:spcPct val="112000"/>
              </a:lnSpc>
              <a:spcBef>
                <a:spcPts val="0"/>
              </a:spcBef>
              <a:spcAft>
                <a:spcPts val="0"/>
              </a:spcAft>
              <a:buClr>
                <a:schemeClr val="dk2"/>
              </a:buClr>
              <a:buSzPts val="1700"/>
              <a:buFont typeface="Source Sans Pro"/>
              <a:buNone/>
              <a:defRPr b="0" i="0" sz="17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400"/>
              </a:spcBef>
              <a:spcAft>
                <a:spcPts val="0"/>
              </a:spcAft>
              <a:buClr>
                <a:schemeClr val="dk2"/>
              </a:buClr>
              <a:buSzPts val="1400"/>
              <a:buFont typeface="Source Sans Pro"/>
              <a:buNone/>
              <a:defRPr b="0" i="0" sz="14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400"/>
              </a:spcBef>
              <a:spcAft>
                <a:spcPts val="0"/>
              </a:spcAft>
              <a:buClr>
                <a:schemeClr val="dk2"/>
              </a:buClr>
              <a:buSzPts val="1200"/>
              <a:buFont typeface="Source Sans Pro"/>
              <a:buNone/>
              <a:defRPr b="0" i="1" sz="12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4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400"/>
              </a:spcBef>
              <a:spcAft>
                <a:spcPts val="0"/>
              </a:spcAft>
              <a:buClr>
                <a:schemeClr val="dk2"/>
              </a:buClr>
              <a:buSzPts val="1200"/>
              <a:buFont typeface="Source Sans Pro"/>
              <a:buNone/>
              <a:defRPr b="0" i="1" sz="12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4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400"/>
              </a:spcBef>
              <a:spcAft>
                <a:spcPts val="0"/>
              </a:spcAft>
              <a:buClr>
                <a:schemeClr val="dk2"/>
              </a:buClr>
              <a:buSzPts val="1200"/>
              <a:buFont typeface="Source Sans Pro"/>
              <a:buNone/>
              <a:defRPr b="0" i="1" sz="12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400"/>
              </a:spcBef>
              <a:spcAft>
                <a:spcPts val="20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9pPr>
          </a:lstStyle>
          <a:p/>
        </p:txBody>
      </p:sp>
      <p:sp>
        <p:nvSpPr>
          <p:cNvPr id="144" name="Shape 144"/>
          <p:cNvSpPr txBox="1"/>
          <p:nvPr>
            <p:ph idx="10" type="dt"/>
          </p:nvPr>
        </p:nvSpPr>
        <p:spPr>
          <a:xfrm>
            <a:off x="564644" y="4840039"/>
            <a:ext cx="1205958"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45" name="Shape 145"/>
          <p:cNvSpPr txBox="1"/>
          <p:nvPr>
            <p:ph idx="11" type="ftr"/>
          </p:nvPr>
        </p:nvSpPr>
        <p:spPr>
          <a:xfrm>
            <a:off x="1938040" y="4840039"/>
            <a:ext cx="5267533" cy="303461"/>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46" name="Shape 146"/>
          <p:cNvSpPr txBox="1"/>
          <p:nvPr>
            <p:ph idx="12" type="sldNum"/>
          </p:nvPr>
        </p:nvSpPr>
        <p:spPr>
          <a:xfrm>
            <a:off x="737301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grpSp>
        <p:nvGrpSpPr>
          <p:cNvPr id="147" name="Shape 147"/>
          <p:cNvGrpSpPr/>
          <p:nvPr/>
        </p:nvGrpSpPr>
        <p:grpSpPr>
          <a:xfrm>
            <a:off x="564644" y="558352"/>
            <a:ext cx="8005587" cy="4012253"/>
            <a:chOff x="752858" y="744469"/>
            <a:chExt cx="10674117" cy="5349671"/>
          </a:xfrm>
        </p:grpSpPr>
        <p:sp>
          <p:nvSpPr>
            <p:cNvPr id="148" name="Shape 148"/>
            <p:cNvSpPr/>
            <p:nvPr/>
          </p:nvSpPr>
          <p:spPr>
            <a:xfrm>
              <a:off x="8151962" y="1685652"/>
              <a:ext cx="3275013" cy="4408488"/>
            </a:xfrm>
            <a:custGeom>
              <a:pathLst>
                <a:path extrusionOk="0" h="120000" w="12000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149" name="Shape 149"/>
            <p:cNvSpPr/>
            <p:nvPr/>
          </p:nvSpPr>
          <p:spPr>
            <a:xfrm rot="10800000">
              <a:off x="752858" y="744469"/>
              <a:ext cx="3275668" cy="4408488"/>
            </a:xfrm>
            <a:custGeom>
              <a:pathLst>
                <a:path extrusionOk="0" h="120000" w="12000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0" name="Shape 150"/>
        <p:cNvGrpSpPr/>
        <p:nvPr/>
      </p:nvGrpSpPr>
      <p:grpSpPr>
        <a:xfrm>
          <a:off x="0" y="0"/>
          <a:ext cx="0" cy="0"/>
          <a:chOff x="0" y="0"/>
          <a:chExt cx="0" cy="0"/>
        </a:xfrm>
      </p:grpSpPr>
      <p:sp>
        <p:nvSpPr>
          <p:cNvPr id="151" name="Shape 151"/>
          <p:cNvSpPr txBox="1"/>
          <p:nvPr>
            <p:ph type="title"/>
          </p:nvPr>
        </p:nvSpPr>
        <p:spPr>
          <a:xfrm>
            <a:off x="1028700" y="514350"/>
            <a:ext cx="7200900" cy="1114425"/>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52" name="Shape 152"/>
          <p:cNvSpPr txBox="1"/>
          <p:nvPr>
            <p:ph idx="1" type="body"/>
          </p:nvPr>
        </p:nvSpPr>
        <p:spPr>
          <a:xfrm>
            <a:off x="1028700" y="1714500"/>
            <a:ext cx="7200900" cy="2686050"/>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53" name="Shape 153"/>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54" name="Shape 154"/>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55" name="Shape 155"/>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dk2"/>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573769" y="976020"/>
            <a:ext cx="7209728" cy="2139553"/>
          </a:xfrm>
          <a:prstGeom prst="rect">
            <a:avLst/>
          </a:prstGeom>
          <a:noFill/>
          <a:ln>
            <a:noFill/>
          </a:ln>
        </p:spPr>
        <p:txBody>
          <a:bodyPr anchorCtr="0" anchor="b" bIns="91425" lIns="91425" spcFirstLastPara="1" rIns="91425" wrap="square" tIns="91425"/>
          <a:lstStyle>
            <a:lvl1pPr lvl="0" marR="0" rtl="0" algn="r">
              <a:lnSpc>
                <a:spcPct val="89000"/>
              </a:lnSpc>
              <a:spcBef>
                <a:spcPts val="0"/>
              </a:spcBef>
              <a:spcAft>
                <a:spcPts val="0"/>
              </a:spcAft>
              <a:buClr>
                <a:schemeClr val="lt2"/>
              </a:buClr>
              <a:buSzPts val="5400"/>
              <a:buFont typeface="Source Sans Pro"/>
              <a:buNone/>
              <a:defRPr b="0" i="0" sz="54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58" name="Shape 158"/>
          <p:cNvSpPr txBox="1"/>
          <p:nvPr>
            <p:ph idx="1" type="body"/>
          </p:nvPr>
        </p:nvSpPr>
        <p:spPr>
          <a:xfrm>
            <a:off x="573769" y="3162246"/>
            <a:ext cx="7209728" cy="857493"/>
          </a:xfrm>
          <a:prstGeom prst="rect">
            <a:avLst/>
          </a:prstGeom>
          <a:noFill/>
          <a:ln>
            <a:noFill/>
          </a:ln>
        </p:spPr>
        <p:txBody>
          <a:bodyPr anchorCtr="0" anchor="t" bIns="91425" lIns="91425" spcFirstLastPara="1" rIns="91425" wrap="square" tIns="91425"/>
          <a:lstStyle>
            <a:lvl1pPr indent="-228600" lvl="0" marL="457200" marR="0" rtl="0" algn="r">
              <a:lnSpc>
                <a:spcPct val="112000"/>
              </a:lnSpc>
              <a:spcBef>
                <a:spcPts val="0"/>
              </a:spcBef>
              <a:spcAft>
                <a:spcPts val="0"/>
              </a:spcAft>
              <a:buClr>
                <a:schemeClr val="lt2"/>
              </a:buClr>
              <a:buSzPts val="1800"/>
              <a:buFont typeface="Source Sans Pro"/>
              <a:buNone/>
              <a:defRPr b="0" i="0" sz="18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400"/>
              </a:spcBef>
              <a:spcAft>
                <a:spcPts val="0"/>
              </a:spcAft>
              <a:buClr>
                <a:schemeClr val="lt1"/>
              </a:buClr>
              <a:buSzPts val="1500"/>
              <a:buFont typeface="Source Sans Pro"/>
              <a:buNone/>
              <a:defRPr b="0" i="1" sz="15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lt1"/>
              </a:buClr>
              <a:buSzPts val="1400"/>
              <a:buFont typeface="Source Sans Pro"/>
              <a:buNone/>
              <a:defRPr b="0" i="0" sz="14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lt1"/>
              </a:buClr>
              <a:buSzPts val="1200"/>
              <a:buFont typeface="Source Sans Pro"/>
              <a:buNone/>
              <a:defRPr b="0" i="1" sz="12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lt1"/>
              </a:buClr>
              <a:buSzPts val="1200"/>
              <a:buFont typeface="Source Sans Pro"/>
              <a:buNone/>
              <a:defRPr b="0" i="0" sz="12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lt1"/>
              </a:buClr>
              <a:buSzPts val="1200"/>
              <a:buFont typeface="Source Sans Pro"/>
              <a:buNone/>
              <a:defRPr b="0" i="1" sz="12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lt1"/>
              </a:buClr>
              <a:buSzPts val="1200"/>
              <a:buFont typeface="Source Sans Pro"/>
              <a:buNone/>
              <a:defRPr b="0" i="0" sz="12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lt1"/>
              </a:buClr>
              <a:buSzPts val="1200"/>
              <a:buFont typeface="Source Sans Pro"/>
              <a:buNone/>
              <a:defRPr b="0" i="1" sz="12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lt1"/>
              </a:buClr>
              <a:buSzPts val="1200"/>
              <a:buFont typeface="Source Sans Pro"/>
              <a:buNone/>
              <a:defRPr b="0" i="0" sz="1200" u="none" cap="none" strike="noStrike">
                <a:solidFill>
                  <a:schemeClr val="lt1"/>
                </a:solidFill>
                <a:latin typeface="Source Sans Pro"/>
                <a:ea typeface="Source Sans Pro"/>
                <a:cs typeface="Source Sans Pro"/>
                <a:sym typeface="Source Sans Pro"/>
              </a:defRPr>
            </a:lvl9pPr>
          </a:lstStyle>
          <a:p/>
        </p:txBody>
      </p:sp>
      <p:sp>
        <p:nvSpPr>
          <p:cNvPr id="159" name="Shape 159"/>
          <p:cNvSpPr txBox="1"/>
          <p:nvPr>
            <p:ph idx="10" type="dt"/>
          </p:nvPr>
        </p:nvSpPr>
        <p:spPr>
          <a:xfrm>
            <a:off x="554181" y="4840039"/>
            <a:ext cx="1216807"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100"/>
              <a:buFont typeface="Source Sans Pro"/>
              <a:buNone/>
              <a:defRPr b="0" i="0" sz="900" u="none" cap="none" strike="noStrike">
                <a:solidFill>
                  <a:schemeClr val="lt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9pPr>
          </a:lstStyle>
          <a:p/>
        </p:txBody>
      </p:sp>
      <p:sp>
        <p:nvSpPr>
          <p:cNvPr id="160" name="Shape 160"/>
          <p:cNvSpPr txBox="1"/>
          <p:nvPr>
            <p:ph idx="11" type="ftr"/>
          </p:nvPr>
        </p:nvSpPr>
        <p:spPr>
          <a:xfrm>
            <a:off x="1938234" y="4840039"/>
            <a:ext cx="5267533" cy="303461"/>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2"/>
              </a:buClr>
              <a:buSzPts val="1100"/>
              <a:buFont typeface="Source Sans Pro"/>
              <a:buNone/>
              <a:defRPr b="0" i="0" sz="900" u="none" cap="none" strike="noStrike">
                <a:solidFill>
                  <a:schemeClr val="lt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lt1"/>
              </a:buClr>
              <a:buSzPts val="1100"/>
              <a:buFont typeface="Source Sans Pro"/>
              <a:buNone/>
              <a:defRPr b="0" i="0" sz="1400" u="none" cap="none" strike="noStrike">
                <a:solidFill>
                  <a:schemeClr val="lt1"/>
                </a:solidFill>
                <a:latin typeface="Source Sans Pro"/>
                <a:ea typeface="Source Sans Pro"/>
                <a:cs typeface="Source Sans Pro"/>
                <a:sym typeface="Source Sans Pro"/>
              </a:defRPr>
            </a:lvl9pPr>
          </a:lstStyle>
          <a:p/>
        </p:txBody>
      </p:sp>
      <p:sp>
        <p:nvSpPr>
          <p:cNvPr id="161" name="Shape 161"/>
          <p:cNvSpPr txBox="1"/>
          <p:nvPr>
            <p:ph idx="12" type="sldNum"/>
          </p:nvPr>
        </p:nvSpPr>
        <p:spPr>
          <a:xfrm>
            <a:off x="737301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2"/>
              </a:buClr>
              <a:buSzPts val="900"/>
              <a:buFont typeface="Source Sans Pro"/>
              <a:buNone/>
            </a:pPr>
            <a:fld id="{00000000-1234-1234-1234-123412341234}" type="slidenum">
              <a:rPr b="0" i="0" lang="en" sz="900" u="none" cap="none" strike="noStrike">
                <a:solidFill>
                  <a:schemeClr val="lt2"/>
                </a:solidFill>
                <a:latin typeface="Source Sans Pro"/>
                <a:ea typeface="Source Sans Pro"/>
                <a:cs typeface="Source Sans Pro"/>
                <a:sym typeface="Source Sans Pro"/>
              </a:rPr>
              <a:t>‹#›</a:t>
            </a:fld>
            <a:endParaRPr b="0" i="0" sz="900" u="none" cap="none" strike="noStrike">
              <a:solidFill>
                <a:schemeClr val="lt2"/>
              </a:solidFill>
              <a:latin typeface="Source Sans Pro"/>
              <a:ea typeface="Source Sans Pro"/>
              <a:cs typeface="Source Sans Pro"/>
              <a:sym typeface="Source Sans Pro"/>
            </a:endParaRPr>
          </a:p>
        </p:txBody>
      </p:sp>
      <p:sp>
        <p:nvSpPr>
          <p:cNvPr id="162" name="Shape 162" title="Crop Mark"/>
          <p:cNvSpPr/>
          <p:nvPr/>
        </p:nvSpPr>
        <p:spPr>
          <a:xfrm>
            <a:off x="6113971" y="1264239"/>
            <a:ext cx="2456260" cy="3306366"/>
          </a:xfrm>
          <a:custGeom>
            <a:pathLst>
              <a:path extrusionOk="0" h="120000" w="12000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63" name="Shape 163"/>
        <p:cNvGrpSpPr/>
        <p:nvPr/>
      </p:nvGrpSpPr>
      <p:grpSpPr>
        <a:xfrm>
          <a:off x="0" y="0"/>
          <a:ext cx="0" cy="0"/>
          <a:chOff x="0" y="0"/>
          <a:chExt cx="0" cy="0"/>
        </a:xfrm>
      </p:grpSpPr>
      <p:sp>
        <p:nvSpPr>
          <p:cNvPr id="164" name="Shape 164"/>
          <p:cNvSpPr txBox="1"/>
          <p:nvPr>
            <p:ph type="title"/>
          </p:nvPr>
        </p:nvSpPr>
        <p:spPr>
          <a:xfrm>
            <a:off x="1028700" y="514350"/>
            <a:ext cx="7200900" cy="1114425"/>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65" name="Shape 165"/>
          <p:cNvSpPr txBox="1"/>
          <p:nvPr>
            <p:ph idx="1" type="body"/>
          </p:nvPr>
        </p:nvSpPr>
        <p:spPr>
          <a:xfrm>
            <a:off x="1028700" y="1714499"/>
            <a:ext cx="3335839" cy="2686051"/>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66" name="Shape 166"/>
          <p:cNvSpPr txBox="1"/>
          <p:nvPr>
            <p:ph idx="2" type="body"/>
          </p:nvPr>
        </p:nvSpPr>
        <p:spPr>
          <a:xfrm>
            <a:off x="4894052" y="1714499"/>
            <a:ext cx="3335839" cy="2686051"/>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67" name="Shape 167"/>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68" name="Shape 168"/>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69" name="Shape 169"/>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70" name="Shape 170"/>
        <p:cNvGrpSpPr/>
        <p:nvPr/>
      </p:nvGrpSpPr>
      <p:grpSpPr>
        <a:xfrm>
          <a:off x="0" y="0"/>
          <a:ext cx="0" cy="0"/>
          <a:chOff x="0" y="0"/>
          <a:chExt cx="0" cy="0"/>
        </a:xfrm>
      </p:grpSpPr>
      <p:sp>
        <p:nvSpPr>
          <p:cNvPr id="171" name="Shape 171"/>
          <p:cNvSpPr txBox="1"/>
          <p:nvPr>
            <p:ph type="title"/>
          </p:nvPr>
        </p:nvSpPr>
        <p:spPr>
          <a:xfrm>
            <a:off x="1028700" y="514350"/>
            <a:ext cx="7200900" cy="1114425"/>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72" name="Shape 172"/>
          <p:cNvSpPr txBox="1"/>
          <p:nvPr>
            <p:ph idx="1" type="body"/>
          </p:nvPr>
        </p:nvSpPr>
        <p:spPr>
          <a:xfrm>
            <a:off x="1028700" y="1755648"/>
            <a:ext cx="3332988" cy="617934"/>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400"/>
              </a:spcBef>
              <a:spcAft>
                <a:spcPts val="0"/>
              </a:spcAft>
              <a:buClr>
                <a:schemeClr val="dk2"/>
              </a:buClr>
              <a:buSzPts val="1500"/>
              <a:buFont typeface="Source Sans Pro"/>
              <a:buNone/>
              <a:defRPr b="1" i="1" sz="15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1400"/>
              <a:buFont typeface="Source Sans Pro"/>
              <a:buNone/>
              <a:defRPr b="1" i="0" sz="14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9pPr>
          </a:lstStyle>
          <a:p/>
        </p:txBody>
      </p:sp>
      <p:sp>
        <p:nvSpPr>
          <p:cNvPr id="173" name="Shape 173"/>
          <p:cNvSpPr txBox="1"/>
          <p:nvPr>
            <p:ph idx="2" type="body"/>
          </p:nvPr>
        </p:nvSpPr>
        <p:spPr>
          <a:xfrm>
            <a:off x="1028700" y="2478905"/>
            <a:ext cx="3332988" cy="1921645"/>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74" name="Shape 174"/>
          <p:cNvSpPr txBox="1"/>
          <p:nvPr>
            <p:ph idx="3" type="body"/>
          </p:nvPr>
        </p:nvSpPr>
        <p:spPr>
          <a:xfrm>
            <a:off x="4893761" y="1755648"/>
            <a:ext cx="3332988" cy="617934"/>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400"/>
              </a:spcBef>
              <a:spcAft>
                <a:spcPts val="0"/>
              </a:spcAft>
              <a:buClr>
                <a:schemeClr val="dk2"/>
              </a:buClr>
              <a:buSzPts val="1500"/>
              <a:buFont typeface="Source Sans Pro"/>
              <a:buNone/>
              <a:defRPr b="1" i="1" sz="15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1400"/>
              <a:buFont typeface="Source Sans Pro"/>
              <a:buNone/>
              <a:defRPr b="1" i="0" sz="14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1200"/>
              <a:buFont typeface="Source Sans Pro"/>
              <a:buNone/>
              <a:defRPr b="1" i="1" sz="12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1200"/>
              <a:buFont typeface="Source Sans Pro"/>
              <a:buNone/>
              <a:defRPr b="1" i="0" sz="1200" u="none" cap="none" strike="noStrike">
                <a:solidFill>
                  <a:schemeClr val="dk2"/>
                </a:solidFill>
                <a:latin typeface="Source Sans Pro"/>
                <a:ea typeface="Source Sans Pro"/>
                <a:cs typeface="Source Sans Pro"/>
                <a:sym typeface="Source Sans Pro"/>
              </a:defRPr>
            </a:lvl9pPr>
          </a:lstStyle>
          <a:p/>
        </p:txBody>
      </p:sp>
      <p:sp>
        <p:nvSpPr>
          <p:cNvPr id="175" name="Shape 175"/>
          <p:cNvSpPr txBox="1"/>
          <p:nvPr>
            <p:ph idx="4" type="body"/>
          </p:nvPr>
        </p:nvSpPr>
        <p:spPr>
          <a:xfrm>
            <a:off x="4893761" y="2478905"/>
            <a:ext cx="3332988" cy="1921645"/>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76" name="Shape 176"/>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77" name="Shape 177"/>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78" name="Shape 178"/>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79" name="Shape 179"/>
        <p:cNvGrpSpPr/>
        <p:nvPr/>
      </p:nvGrpSpPr>
      <p:grpSpPr>
        <a:xfrm>
          <a:off x="0" y="0"/>
          <a:ext cx="0" cy="0"/>
          <a:chOff x="0" y="0"/>
          <a:chExt cx="0" cy="0"/>
        </a:xfrm>
      </p:grpSpPr>
      <p:sp>
        <p:nvSpPr>
          <p:cNvPr id="180" name="Shape 180"/>
          <p:cNvSpPr txBox="1"/>
          <p:nvPr>
            <p:ph type="title"/>
          </p:nvPr>
        </p:nvSpPr>
        <p:spPr>
          <a:xfrm>
            <a:off x="1028700" y="514350"/>
            <a:ext cx="7200900" cy="1114425"/>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81" name="Shape 181"/>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82" name="Shape 182"/>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83" name="Shape 183"/>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84" name="Shape 184"/>
        <p:cNvGrpSpPr/>
        <p:nvPr/>
      </p:nvGrpSpPr>
      <p:grpSpPr>
        <a:xfrm>
          <a:off x="0" y="0"/>
          <a:ext cx="0" cy="0"/>
          <a:chOff x="0" y="0"/>
          <a:chExt cx="0" cy="0"/>
        </a:xfrm>
      </p:grpSpPr>
      <p:sp>
        <p:nvSpPr>
          <p:cNvPr id="185" name="Shape 185"/>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86" name="Shape 186"/>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87" name="Shape 187"/>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188" name="Shape 188"/>
        <p:cNvGrpSpPr/>
        <p:nvPr/>
      </p:nvGrpSpPr>
      <p:grpSpPr>
        <a:xfrm>
          <a:off x="0" y="0"/>
          <a:ext cx="0" cy="0"/>
          <a:chOff x="0" y="0"/>
          <a:chExt cx="0" cy="0"/>
        </a:xfrm>
      </p:grpSpPr>
      <p:sp>
        <p:nvSpPr>
          <p:cNvPr id="189" name="Shape 189"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txBox="1"/>
          <p:nvPr>
            <p:ph type="title"/>
          </p:nvPr>
        </p:nvSpPr>
        <p:spPr>
          <a:xfrm>
            <a:off x="542925" y="514350"/>
            <a:ext cx="2891790" cy="1618413"/>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3600"/>
              <a:buFont typeface="Source Sans Pro"/>
              <a:buNone/>
              <a:defRPr b="0" i="0" sz="36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91" name="Shape 191"/>
          <p:cNvSpPr txBox="1"/>
          <p:nvPr>
            <p:ph idx="1" type="body"/>
          </p:nvPr>
        </p:nvSpPr>
        <p:spPr>
          <a:xfrm>
            <a:off x="4692015" y="514351"/>
            <a:ext cx="3909060" cy="3881438"/>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400"/>
              </a:spcBef>
              <a:spcAft>
                <a:spcPts val="20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9pPr>
          </a:lstStyle>
          <a:p/>
        </p:txBody>
      </p:sp>
      <p:sp>
        <p:nvSpPr>
          <p:cNvPr id="192" name="Shape 192"/>
          <p:cNvSpPr txBox="1"/>
          <p:nvPr>
            <p:ph idx="2" type="body"/>
          </p:nvPr>
        </p:nvSpPr>
        <p:spPr>
          <a:xfrm>
            <a:off x="542925" y="2142258"/>
            <a:ext cx="2891790" cy="2258292"/>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100"/>
              </a:spcBef>
              <a:spcAft>
                <a:spcPts val="0"/>
              </a:spcAft>
              <a:buClr>
                <a:schemeClr val="dk2"/>
              </a:buClr>
              <a:buSzPts val="1100"/>
              <a:buFont typeface="Source Sans Pro"/>
              <a:buNone/>
              <a:defRPr b="0" i="1" sz="11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900"/>
              <a:buFont typeface="Source Sans Pro"/>
              <a:buNone/>
              <a:defRPr b="0" i="0" sz="9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9pPr>
          </a:lstStyle>
          <a:p/>
        </p:txBody>
      </p:sp>
      <p:sp>
        <p:nvSpPr>
          <p:cNvPr id="193" name="Shape 193"/>
          <p:cNvSpPr txBox="1"/>
          <p:nvPr>
            <p:ph idx="10" type="dt"/>
          </p:nvPr>
        </p:nvSpPr>
        <p:spPr>
          <a:xfrm>
            <a:off x="542925"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94" name="Shape 194"/>
          <p:cNvSpPr txBox="1"/>
          <p:nvPr>
            <p:ph idx="11" type="ftr"/>
          </p:nvPr>
        </p:nvSpPr>
        <p:spPr>
          <a:xfrm>
            <a:off x="1654459" y="4840039"/>
            <a:ext cx="1780256"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95" name="Shape 195"/>
          <p:cNvSpPr txBox="1"/>
          <p:nvPr>
            <p:ph idx="12" type="sldNum"/>
          </p:nvPr>
        </p:nvSpPr>
        <p:spPr>
          <a:xfrm>
            <a:off x="7412355"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
        <p:nvSpPr>
          <p:cNvPr id="196" name="Shape 196"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197" name="Shape 197"/>
        <p:cNvGrpSpPr/>
        <p:nvPr/>
      </p:nvGrpSpPr>
      <p:grpSpPr>
        <a:xfrm>
          <a:off x="0" y="0"/>
          <a:ext cx="0" cy="0"/>
          <a:chOff x="0" y="0"/>
          <a:chExt cx="0" cy="0"/>
        </a:xfrm>
      </p:grpSpPr>
      <p:sp>
        <p:nvSpPr>
          <p:cNvPr id="198" name="Shape 198"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txBox="1"/>
          <p:nvPr>
            <p:ph type="title"/>
          </p:nvPr>
        </p:nvSpPr>
        <p:spPr>
          <a:xfrm>
            <a:off x="542925" y="514350"/>
            <a:ext cx="2891790" cy="1618413"/>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3600"/>
              <a:buFont typeface="Source Sans Pro"/>
              <a:buNone/>
              <a:defRPr b="0" i="0" sz="36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200" name="Shape 200"/>
          <p:cNvSpPr/>
          <p:nvPr>
            <p:ph idx="2" type="pic"/>
          </p:nvPr>
        </p:nvSpPr>
        <p:spPr>
          <a:xfrm>
            <a:off x="4149090" y="0"/>
            <a:ext cx="4994910" cy="5143499"/>
          </a:xfrm>
          <a:prstGeom prst="rect">
            <a:avLst/>
          </a:prstGeom>
          <a:noFill/>
          <a:ln>
            <a:noFill/>
          </a:ln>
        </p:spPr>
        <p:txBody>
          <a:bodyPr anchorCtr="0" anchor="t" bIns="91425" lIns="91425" spcFirstLastPara="1" rIns="91425" wrap="square" tIns="91425"/>
          <a:lstStyle>
            <a:lvl1pPr lvl="0" marR="0" rtl="0" algn="l">
              <a:lnSpc>
                <a:spcPct val="94000"/>
              </a:lnSpc>
              <a:spcBef>
                <a:spcPts val="8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4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4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400"/>
              </a:spcBef>
              <a:spcAft>
                <a:spcPts val="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400"/>
              </a:spcBef>
              <a:spcAft>
                <a:spcPts val="0"/>
              </a:spcAft>
              <a:buClr>
                <a:schemeClr val="dk2"/>
              </a:buClr>
              <a:buSzPts val="1500"/>
              <a:buFont typeface="Source Sans Pro"/>
              <a:buNone/>
              <a:defRPr b="0" i="1" sz="15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400"/>
              </a:spcBef>
              <a:spcAft>
                <a:spcPts val="200"/>
              </a:spcAft>
              <a:buClr>
                <a:schemeClr val="dk2"/>
              </a:buClr>
              <a:buSzPts val="1500"/>
              <a:buFont typeface="Source Sans Pro"/>
              <a:buNone/>
              <a:defRPr b="0" i="0" sz="1500" u="none" cap="none" strike="noStrike">
                <a:solidFill>
                  <a:schemeClr val="dk2"/>
                </a:solidFill>
                <a:latin typeface="Source Sans Pro"/>
                <a:ea typeface="Source Sans Pro"/>
                <a:cs typeface="Source Sans Pro"/>
                <a:sym typeface="Source Sans Pro"/>
              </a:defRPr>
            </a:lvl9pPr>
          </a:lstStyle>
          <a:p/>
        </p:txBody>
      </p:sp>
      <p:sp>
        <p:nvSpPr>
          <p:cNvPr id="201" name="Shape 201"/>
          <p:cNvSpPr txBox="1"/>
          <p:nvPr>
            <p:ph idx="1" type="body"/>
          </p:nvPr>
        </p:nvSpPr>
        <p:spPr>
          <a:xfrm>
            <a:off x="542925" y="2141976"/>
            <a:ext cx="2891790" cy="2258574"/>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100"/>
              </a:spcBef>
              <a:spcAft>
                <a:spcPts val="0"/>
              </a:spcAft>
              <a:buClr>
                <a:schemeClr val="dk2"/>
              </a:buClr>
              <a:buSzPts val="1100"/>
              <a:buFont typeface="Source Sans Pro"/>
              <a:buNone/>
              <a:defRPr b="0" i="1" sz="11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400"/>
              </a:spcBef>
              <a:spcAft>
                <a:spcPts val="0"/>
              </a:spcAft>
              <a:buClr>
                <a:schemeClr val="dk2"/>
              </a:buClr>
              <a:buSzPts val="900"/>
              <a:buFont typeface="Source Sans Pro"/>
              <a:buNone/>
              <a:defRPr b="0" i="0" sz="9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400"/>
              </a:spcBef>
              <a:spcAft>
                <a:spcPts val="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400"/>
              </a:spcBef>
              <a:spcAft>
                <a:spcPts val="0"/>
              </a:spcAft>
              <a:buClr>
                <a:schemeClr val="dk2"/>
              </a:buClr>
              <a:buSzPts val="800"/>
              <a:buFont typeface="Source Sans Pro"/>
              <a:buNone/>
              <a:defRPr b="0" i="1" sz="8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400"/>
              </a:spcBef>
              <a:spcAft>
                <a:spcPts val="200"/>
              </a:spcAft>
              <a:buClr>
                <a:schemeClr val="dk2"/>
              </a:buClr>
              <a:buSzPts val="800"/>
              <a:buFont typeface="Source Sans Pro"/>
              <a:buNone/>
              <a:defRPr b="0" i="0" sz="800" u="none" cap="none" strike="noStrike">
                <a:solidFill>
                  <a:schemeClr val="dk2"/>
                </a:solidFill>
                <a:latin typeface="Source Sans Pro"/>
                <a:ea typeface="Source Sans Pro"/>
                <a:cs typeface="Source Sans Pro"/>
                <a:sym typeface="Source Sans Pro"/>
              </a:defRPr>
            </a:lvl9pPr>
          </a:lstStyle>
          <a:p/>
        </p:txBody>
      </p:sp>
      <p:sp>
        <p:nvSpPr>
          <p:cNvPr id="202" name="Shape 202"/>
          <p:cNvSpPr txBox="1"/>
          <p:nvPr>
            <p:ph idx="10" type="dt"/>
          </p:nvPr>
        </p:nvSpPr>
        <p:spPr>
          <a:xfrm>
            <a:off x="542925"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203" name="Shape 203"/>
          <p:cNvSpPr txBox="1"/>
          <p:nvPr>
            <p:ph idx="11" type="ftr"/>
          </p:nvPr>
        </p:nvSpPr>
        <p:spPr>
          <a:xfrm>
            <a:off x="1654459" y="4840039"/>
            <a:ext cx="1780256"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204" name="Shape 204"/>
          <p:cNvSpPr txBox="1"/>
          <p:nvPr>
            <p:ph idx="12" type="sldNum"/>
          </p:nvPr>
        </p:nvSpPr>
        <p:spPr>
          <a:xfrm>
            <a:off x="7412355"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
        <p:nvSpPr>
          <p:cNvPr id="205" name="Shape 205"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06" name="Shape 206"/>
        <p:cNvGrpSpPr/>
        <p:nvPr/>
      </p:nvGrpSpPr>
      <p:grpSpPr>
        <a:xfrm>
          <a:off x="0" y="0"/>
          <a:ext cx="0" cy="0"/>
          <a:chOff x="0" y="0"/>
          <a:chExt cx="0" cy="0"/>
        </a:xfrm>
      </p:grpSpPr>
      <p:sp>
        <p:nvSpPr>
          <p:cNvPr id="207" name="Shape 207"/>
          <p:cNvSpPr txBox="1"/>
          <p:nvPr>
            <p:ph type="title"/>
          </p:nvPr>
        </p:nvSpPr>
        <p:spPr>
          <a:xfrm>
            <a:off x="1028700" y="514350"/>
            <a:ext cx="7200900" cy="1114425"/>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208" name="Shape 208"/>
          <p:cNvSpPr txBox="1"/>
          <p:nvPr>
            <p:ph idx="1" type="body"/>
          </p:nvPr>
        </p:nvSpPr>
        <p:spPr>
          <a:xfrm rot="5400000">
            <a:off x="3289697" y="-539353"/>
            <a:ext cx="2678906" cy="7200900"/>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209" name="Shape 209"/>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0" name="Shape 210"/>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1" name="Shape 211"/>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12" name="Shape 212"/>
        <p:cNvGrpSpPr/>
        <p:nvPr/>
      </p:nvGrpSpPr>
      <p:grpSpPr>
        <a:xfrm>
          <a:off x="0" y="0"/>
          <a:ext cx="0" cy="0"/>
          <a:chOff x="0" y="0"/>
          <a:chExt cx="0" cy="0"/>
        </a:xfrm>
      </p:grpSpPr>
      <p:sp>
        <p:nvSpPr>
          <p:cNvPr id="213" name="Shape 213"/>
          <p:cNvSpPr txBox="1"/>
          <p:nvPr>
            <p:ph type="title"/>
          </p:nvPr>
        </p:nvSpPr>
        <p:spPr>
          <a:xfrm rot="5400000">
            <a:off x="5818367" y="1847171"/>
            <a:ext cx="3932433" cy="1174324"/>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214" name="Shape 214"/>
          <p:cNvSpPr txBox="1"/>
          <p:nvPr>
            <p:ph idx="1" type="body"/>
          </p:nvPr>
        </p:nvSpPr>
        <p:spPr>
          <a:xfrm rot="5400000">
            <a:off x="2129849" y="-633032"/>
            <a:ext cx="3932433" cy="6134731"/>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215" name="Shape 215"/>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6" name="Shape 216"/>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7" name="Shape 217"/>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1028700" y="514350"/>
            <a:ext cx="7200900" cy="1114425"/>
          </a:xfrm>
          <a:prstGeom prst="rect">
            <a:avLst/>
          </a:prstGeom>
          <a:noFill/>
          <a:ln>
            <a:noFill/>
          </a:ln>
        </p:spPr>
        <p:txBody>
          <a:bodyPr anchorCtr="0" anchor="t" bIns="68575" lIns="68575" spcFirstLastPara="1" rIns="68575" wrap="square" tIns="6857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Shape 52"/>
          <p:cNvSpPr txBox="1"/>
          <p:nvPr>
            <p:ph idx="1" type="body"/>
          </p:nvPr>
        </p:nvSpPr>
        <p:spPr>
          <a:xfrm>
            <a:off x="1028700" y="1714500"/>
            <a:ext cx="7200900" cy="2686050"/>
          </a:xfrm>
          <a:prstGeom prst="rect">
            <a:avLst/>
          </a:prstGeom>
          <a:noFill/>
          <a:ln>
            <a:noFill/>
          </a:ln>
        </p:spPr>
        <p:txBody>
          <a:bodyPr anchorCtr="0" anchor="t" bIns="68575" lIns="68575" spcFirstLastPara="1" rIns="68575" wrap="square" tIns="6857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53" name="Shape 53"/>
          <p:cNvSpPr txBox="1"/>
          <p:nvPr>
            <p:ph idx="10" type="dt"/>
          </p:nvPr>
        </p:nvSpPr>
        <p:spPr>
          <a:xfrm>
            <a:off x="1042988" y="4840039"/>
            <a:ext cx="903429"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54" name="Shape 54"/>
          <p:cNvSpPr txBox="1"/>
          <p:nvPr>
            <p:ph idx="11" type="ftr"/>
          </p:nvPr>
        </p:nvSpPr>
        <p:spPr>
          <a:xfrm>
            <a:off x="2170173" y="4840039"/>
            <a:ext cx="4710623" cy="303461"/>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55" name="Shape 55"/>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
        <p:nvSpPr>
          <p:cNvPr id="56" name="Shape 56" title="Side bar"/>
          <p:cNvSpPr/>
          <p:nvPr/>
        </p:nvSpPr>
        <p:spPr>
          <a:xfrm>
            <a:off x="358571"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1028700" y="514350"/>
            <a:ext cx="7200900" cy="1114425"/>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3300"/>
              <a:buFont typeface="Source Sans Pro"/>
              <a:buNone/>
              <a:defRPr b="0" i="0" sz="33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36" name="Shape 136"/>
          <p:cNvSpPr txBox="1"/>
          <p:nvPr>
            <p:ph idx="1" type="body"/>
          </p:nvPr>
        </p:nvSpPr>
        <p:spPr>
          <a:xfrm>
            <a:off x="1028700" y="1714500"/>
            <a:ext cx="7200900" cy="2686050"/>
          </a:xfrm>
          <a:prstGeom prst="rect">
            <a:avLst/>
          </a:prstGeom>
          <a:noFill/>
          <a:ln>
            <a:noFill/>
          </a:ln>
        </p:spPr>
        <p:txBody>
          <a:bodyPr anchorCtr="0" anchor="t" bIns="91425" lIns="91425" spcFirstLastPara="1" rIns="91425" wrap="square" tIns="91425"/>
          <a:lstStyle>
            <a:lvl1pPr indent="-323850" lvl="0" marL="457200" marR="0" rtl="0" algn="l">
              <a:lnSpc>
                <a:spcPct val="94000"/>
              </a:lnSpc>
              <a:spcBef>
                <a:spcPts val="800"/>
              </a:spcBef>
              <a:spcAft>
                <a:spcPts val="0"/>
              </a:spcAft>
              <a:buClr>
                <a:schemeClr val="dk2"/>
              </a:buClr>
              <a:buSzPts val="1500"/>
              <a:buFont typeface="Source Sans Pro"/>
              <a:buChar char="■"/>
              <a:defRPr b="0" i="0" sz="1500" u="none" cap="none" strike="noStrike">
                <a:solidFill>
                  <a:schemeClr val="dk2"/>
                </a:solidFill>
                <a:latin typeface="Source Sans Pro"/>
                <a:ea typeface="Source Sans Pro"/>
                <a:cs typeface="Source Sans Pro"/>
                <a:sym typeface="Source Sans Pro"/>
              </a:defRPr>
            </a:lvl1pPr>
            <a:lvl2pPr indent="-323850" lvl="1" marL="914400" marR="0" rtl="0" algn="l">
              <a:lnSpc>
                <a:spcPct val="94000"/>
              </a:lnSpc>
              <a:spcBef>
                <a:spcPts val="400"/>
              </a:spcBef>
              <a:spcAft>
                <a:spcPts val="0"/>
              </a:spcAft>
              <a:buClr>
                <a:schemeClr val="dk2"/>
              </a:buClr>
              <a:buSzPts val="1500"/>
              <a:buFont typeface="Source Sans Pro"/>
              <a:buChar char="–"/>
              <a:defRPr b="0" i="1" sz="1500" u="none" cap="none" strike="noStrike">
                <a:solidFill>
                  <a:schemeClr val="dk2"/>
                </a:solidFill>
                <a:latin typeface="Source Sans Pro"/>
                <a:ea typeface="Source Sans Pro"/>
                <a:cs typeface="Source Sans Pro"/>
                <a:sym typeface="Source Sans Pro"/>
              </a:defRPr>
            </a:lvl2pPr>
            <a:lvl3pPr indent="-317500" lvl="2" marL="1371600" marR="0" rtl="0" algn="l">
              <a:lnSpc>
                <a:spcPct val="94000"/>
              </a:lnSpc>
              <a:spcBef>
                <a:spcPts val="4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94000"/>
              </a:lnSpc>
              <a:spcBef>
                <a:spcPts val="4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4pPr>
            <a:lvl5pPr indent="-304800" lvl="4" marL="2286000" marR="0" rtl="0" algn="l">
              <a:lnSpc>
                <a:spcPct val="94000"/>
              </a:lnSpc>
              <a:spcBef>
                <a:spcPts val="400"/>
              </a:spcBef>
              <a:spcAft>
                <a:spcPts val="0"/>
              </a:spcAft>
              <a:buClr>
                <a:schemeClr val="dk2"/>
              </a:buClr>
              <a:buSzPts val="1200"/>
              <a:buFont typeface="Source Sans Pro"/>
              <a:buChar char="■"/>
              <a:defRPr b="0" i="0" sz="1200" u="none" cap="none" strike="noStrike">
                <a:solidFill>
                  <a:schemeClr val="dk2"/>
                </a:solidFill>
                <a:latin typeface="Source Sans Pro"/>
                <a:ea typeface="Source Sans Pro"/>
                <a:cs typeface="Source Sans Pro"/>
                <a:sym typeface="Source Sans Pro"/>
              </a:defRPr>
            </a:lvl5pPr>
            <a:lvl6pPr indent="-304800" lvl="5" marL="2743200" marR="0" rtl="0" algn="l">
              <a:lnSpc>
                <a:spcPct val="94000"/>
              </a:lnSpc>
              <a:spcBef>
                <a:spcPts val="400"/>
              </a:spcBef>
              <a:spcAft>
                <a:spcPts val="0"/>
              </a:spcAft>
              <a:buClr>
                <a:schemeClr val="dk2"/>
              </a:buClr>
              <a:buSzPts val="1200"/>
              <a:buFont typeface="Source Sans Pro"/>
              <a:buChar char="–"/>
              <a:defRPr b="0" i="1" sz="1200" u="none" cap="none" strike="noStrike">
                <a:solidFill>
                  <a:schemeClr val="dk2"/>
                </a:solidFill>
                <a:latin typeface="Source Sans Pro"/>
                <a:ea typeface="Source Sans Pro"/>
                <a:cs typeface="Source Sans Pro"/>
                <a:sym typeface="Source Sans Pro"/>
              </a:defRPr>
            </a:lvl6pPr>
            <a:lvl7pPr indent="-298450" lvl="6" marL="3200400" marR="0" rtl="0" algn="l">
              <a:lnSpc>
                <a:spcPct val="94000"/>
              </a:lnSpc>
              <a:spcBef>
                <a:spcPts val="400"/>
              </a:spcBef>
              <a:spcAft>
                <a:spcPts val="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7pPr>
            <a:lvl8pPr indent="-298450" lvl="7" marL="3657600" marR="0" rtl="0" algn="l">
              <a:lnSpc>
                <a:spcPct val="94000"/>
              </a:lnSpc>
              <a:spcBef>
                <a:spcPts val="400"/>
              </a:spcBef>
              <a:spcAft>
                <a:spcPts val="0"/>
              </a:spcAft>
              <a:buClr>
                <a:schemeClr val="dk2"/>
              </a:buClr>
              <a:buSzPts val="1100"/>
              <a:buFont typeface="Source Sans Pro"/>
              <a:buChar char="–"/>
              <a:defRPr b="0" i="1" sz="1100" u="none" cap="none" strike="noStrike">
                <a:solidFill>
                  <a:schemeClr val="dk2"/>
                </a:solidFill>
                <a:latin typeface="Source Sans Pro"/>
                <a:ea typeface="Source Sans Pro"/>
                <a:cs typeface="Source Sans Pro"/>
                <a:sym typeface="Source Sans Pro"/>
              </a:defRPr>
            </a:lvl8pPr>
            <a:lvl9pPr indent="-298450" lvl="8" marL="4114800" marR="0" rtl="0" algn="l">
              <a:lnSpc>
                <a:spcPct val="94000"/>
              </a:lnSpc>
              <a:spcBef>
                <a:spcPts val="400"/>
              </a:spcBef>
              <a:spcAft>
                <a:spcPts val="200"/>
              </a:spcAft>
              <a:buClr>
                <a:schemeClr val="dk2"/>
              </a:buClr>
              <a:buSzPts val="1100"/>
              <a:buFont typeface="Source Sans Pro"/>
              <a:buChar char="■"/>
              <a:defRPr b="0" i="0" sz="1100" u="none" cap="none" strike="noStrike">
                <a:solidFill>
                  <a:schemeClr val="dk2"/>
                </a:solidFill>
                <a:latin typeface="Source Sans Pro"/>
                <a:ea typeface="Source Sans Pro"/>
                <a:cs typeface="Source Sans Pro"/>
                <a:sym typeface="Source Sans Pro"/>
              </a:defRPr>
            </a:lvl9pPr>
          </a:lstStyle>
          <a:p/>
        </p:txBody>
      </p:sp>
      <p:sp>
        <p:nvSpPr>
          <p:cNvPr id="137" name="Shape 137"/>
          <p:cNvSpPr txBox="1"/>
          <p:nvPr>
            <p:ph idx="10" type="dt"/>
          </p:nvPr>
        </p:nvSpPr>
        <p:spPr>
          <a:xfrm>
            <a:off x="1042988" y="4840039"/>
            <a:ext cx="903429"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38" name="Shape 138"/>
          <p:cNvSpPr txBox="1"/>
          <p:nvPr>
            <p:ph idx="11" type="ftr"/>
          </p:nvPr>
        </p:nvSpPr>
        <p:spPr>
          <a:xfrm>
            <a:off x="2170173" y="4840039"/>
            <a:ext cx="4710623" cy="303461"/>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1100"/>
              <a:buFont typeface="Source Sans Pro"/>
              <a:buNone/>
              <a:defRPr b="0" i="0" sz="900" u="none" cap="none" strike="noStrike">
                <a:solidFill>
                  <a:schemeClr val="dk2"/>
                </a:solidFill>
                <a:latin typeface="Source Sans Pro"/>
                <a:ea typeface="Source Sans Pro"/>
                <a:cs typeface="Source Sans Pro"/>
                <a:sym typeface="Source Sans Pro"/>
              </a:defRPr>
            </a:lvl1pPr>
            <a:lvl2pPr lvl="1"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chemeClr val="dk1"/>
              </a:buClr>
              <a:buSzPts val="1100"/>
              <a:buFont typeface="Source Sans Pro"/>
              <a:buNone/>
              <a:defRPr b="0" i="0" sz="1400" u="none" cap="none" strike="noStrike">
                <a:solidFill>
                  <a:schemeClr val="dk1"/>
                </a:solidFill>
                <a:latin typeface="Source Sans Pro"/>
                <a:ea typeface="Source Sans Pro"/>
                <a:cs typeface="Source Sans Pro"/>
                <a:sym typeface="Source Sans Pro"/>
              </a:defRPr>
            </a:lvl9pPr>
          </a:lstStyle>
          <a:p/>
        </p:txBody>
      </p:sp>
      <p:sp>
        <p:nvSpPr>
          <p:cNvPr id="139" name="Shape 139"/>
          <p:cNvSpPr txBox="1"/>
          <p:nvPr>
            <p:ph idx="12" type="sldNum"/>
          </p:nvPr>
        </p:nvSpPr>
        <p:spPr>
          <a:xfrm>
            <a:off x="7104552" y="4840039"/>
            <a:ext cx="1197219" cy="303461"/>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2"/>
              </a:buClr>
              <a:buSzPts val="900"/>
              <a:buFont typeface="Source Sans Pro"/>
              <a:buNone/>
            </a:pPr>
            <a:fld id="{00000000-1234-1234-1234-123412341234}" type="slidenum">
              <a:rPr b="0" i="0" lang="en" sz="900" u="none" cap="none" strike="noStrike">
                <a:solidFill>
                  <a:schemeClr val="dk2"/>
                </a:solidFill>
                <a:latin typeface="Source Sans Pro"/>
                <a:ea typeface="Source Sans Pro"/>
                <a:cs typeface="Source Sans Pro"/>
                <a:sym typeface="Source Sans Pro"/>
              </a:rPr>
              <a:t>‹#›</a:t>
            </a:fld>
            <a:endParaRPr b="0" i="0" sz="900" u="none" cap="none" strike="noStrike">
              <a:solidFill>
                <a:schemeClr val="dk2"/>
              </a:solidFill>
              <a:latin typeface="Source Sans Pro"/>
              <a:ea typeface="Source Sans Pro"/>
              <a:cs typeface="Source Sans Pro"/>
              <a:sym typeface="Source Sans Pro"/>
            </a:endParaRPr>
          </a:p>
        </p:txBody>
      </p:sp>
      <p:sp>
        <p:nvSpPr>
          <p:cNvPr id="140" name="Shape 140" title="Side bar"/>
          <p:cNvSpPr/>
          <p:nvPr/>
        </p:nvSpPr>
        <p:spPr>
          <a:xfrm>
            <a:off x="358571"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hyperlink" Target="https://www.bls.gov/web/laus/laumstrk.htm" TargetMode="External"/><Relationship Id="rId4" Type="http://schemas.openxmlformats.org/officeDocument/2006/relationships/hyperlink" Target="https://www.missourieconomy.org/indicators/cost_of_living/" TargetMode="External"/><Relationship Id="rId9" Type="http://schemas.openxmlformats.org/officeDocument/2006/relationships/image" Target="../media/image16.png"/><Relationship Id="rId5" Type="http://schemas.openxmlformats.org/officeDocument/2006/relationships/hyperlink" Target="https://www.missourieconomy.org/indicators/cost_of_living/" TargetMode="External"/><Relationship Id="rId6" Type="http://schemas.openxmlformats.org/officeDocument/2006/relationships/hyperlink" Target="https://www.missourieconomy.org/indicators/cost_of_living/" TargetMode="External"/><Relationship Id="rId7" Type="http://schemas.openxmlformats.org/officeDocument/2006/relationships/image" Target="../media/image12.png"/><Relationship Id="rId8"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n.wikipedia.org/wiki/McKinney%E2%80%93Vento_Homeless_Assistance_Act" TargetMode="External"/><Relationship Id="rId4" Type="http://schemas.openxmlformats.org/officeDocument/2006/relationships/hyperlink" Target="https://en.wikipedia.org/wiki/McKinney%E2%80%93Vento_Homeless_Assistance_Act" TargetMode="External"/><Relationship Id="rId5"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hyperlink" Target="https://www.theguardian.com/us-news/ng-interactive/2017/dec/20/bussed-out-america-moves-homeless-people-country-study" TargetMode="External"/><Relationship Id="rId4" Type="http://schemas.openxmlformats.org/officeDocument/2006/relationships/hyperlink" Target="https://www.theguardian.com/us-news/ng-interactive/2017/dec/20/bussed-out-america-moves-homeless-people-country-study" TargetMode="External"/><Relationship Id="rId5" Type="http://schemas.openxmlformats.org/officeDocument/2006/relationships/hyperlink" Target="https://www.theguardian.com/us-news/ng-interactive/2017/dec/20/bussed-out-america-moves-homeless-people-country-study" TargetMode="External"/><Relationship Id="rId6" Type="http://schemas.openxmlformats.org/officeDocument/2006/relationships/hyperlink" Target="https://journalistsresource.org/studies/government/health-care/homelessness-u-s-trends-demographics" TargetMode="External"/><Relationship Id="rId7" Type="http://schemas.openxmlformats.org/officeDocument/2006/relationships/hyperlink" Target="https://journalistsresource.org/studies/government/health-care/homelessness-u-s-trends-demographi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www.kaggle.com/zillow/zecon/data" TargetMode="External"/><Relationship Id="rId4" Type="http://schemas.openxmlformats.org/officeDocument/2006/relationships/hyperlink" Target="https://www.hudexchange.info/resource/3031/pit-and-hic-data-since-2007/" TargetMode="External"/><Relationship Id="rId5" Type="http://schemas.openxmlformats.org/officeDocument/2006/relationships/hyperlink" Target="https://www.hudexchange.info/programs/coc/coc-homeless-populations-and-subpopulations-reports/" TargetMode="External"/><Relationship Id="rId6" Type="http://schemas.openxmlformats.org/officeDocument/2006/relationships/hyperlink" Target="https://www.census.gov/data/datasets/2017/demo/popest/state-total.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hyperlink" Target="https://github.com/jag0717/UCB-Project1/blob/master/data/Homeless_Vs_Housing_Analysis.ipynb" TargetMode="External"/><Relationship Id="rId4" Type="http://schemas.openxmlformats.org/officeDocument/2006/relationships/hyperlink" Target="https://github.com/jag0717/UCB-Project1/blob/master/data/Homeless_Vs_Housing_Analysis.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ctrTitle"/>
          </p:nvPr>
        </p:nvSpPr>
        <p:spPr>
          <a:xfrm>
            <a:off x="1543500" y="856848"/>
            <a:ext cx="5914500" cy="2272500"/>
          </a:xfrm>
          <a:prstGeom prst="rect">
            <a:avLst/>
          </a:prstGeom>
          <a:noFill/>
          <a:ln>
            <a:noFill/>
          </a:ln>
        </p:spPr>
        <p:txBody>
          <a:bodyPr anchorCtr="0" anchor="b" bIns="34275" lIns="68575" spcFirstLastPara="1" rIns="68575" wrap="square" tIns="34275">
            <a:noAutofit/>
          </a:bodyPr>
          <a:lstStyle/>
          <a:p>
            <a:pPr indent="0" lvl="0" marL="0" marR="0" rtl="0" algn="ctr">
              <a:lnSpc>
                <a:spcPct val="89000"/>
              </a:lnSpc>
              <a:spcBef>
                <a:spcPts val="0"/>
              </a:spcBef>
              <a:spcAft>
                <a:spcPts val="0"/>
              </a:spcAft>
              <a:buClr>
                <a:schemeClr val="dk2"/>
              </a:buClr>
              <a:buSzPts val="4800"/>
              <a:buFont typeface="Source Sans Pro"/>
              <a:buNone/>
            </a:pPr>
            <a:r>
              <a:rPr b="1" i="0" lang="en" sz="4800" u="none" cap="none" strike="noStrike">
                <a:solidFill>
                  <a:schemeClr val="dk2"/>
                </a:solidFill>
                <a:latin typeface="Source Sans Pro"/>
                <a:ea typeface="Source Sans Pro"/>
                <a:cs typeface="Source Sans Pro"/>
                <a:sym typeface="Source Sans Pro"/>
              </a:rPr>
              <a:t>IMPACT OF REAL ESTATE PRICES ON HOMELESSNESS</a:t>
            </a:r>
            <a:endParaRPr sz="1100"/>
          </a:p>
        </p:txBody>
      </p:sp>
      <p:sp>
        <p:nvSpPr>
          <p:cNvPr id="224" name="Shape 224"/>
          <p:cNvSpPr txBox="1"/>
          <p:nvPr>
            <p:ph idx="1" type="subTitle"/>
          </p:nvPr>
        </p:nvSpPr>
        <p:spPr>
          <a:xfrm>
            <a:off x="1961534" y="3041215"/>
            <a:ext cx="5123700" cy="814800"/>
          </a:xfrm>
          <a:prstGeom prst="rect">
            <a:avLst/>
          </a:prstGeom>
          <a:noFill/>
          <a:ln>
            <a:noFill/>
          </a:ln>
        </p:spPr>
        <p:txBody>
          <a:bodyPr anchorCtr="0" anchor="t" bIns="34275" lIns="68575" spcFirstLastPara="1" rIns="68575" wrap="square" tIns="34275">
            <a:noAutofit/>
          </a:bodyPr>
          <a:lstStyle/>
          <a:p>
            <a:pPr indent="0" lvl="0" marL="0" marR="0" rtl="0" algn="ctr">
              <a:lnSpc>
                <a:spcPct val="112000"/>
              </a:lnSpc>
              <a:spcBef>
                <a:spcPts val="0"/>
              </a:spcBef>
              <a:spcAft>
                <a:spcPts val="0"/>
              </a:spcAft>
              <a:buClr>
                <a:schemeClr val="dk2"/>
              </a:buClr>
              <a:buSzPts val="1800"/>
              <a:buFont typeface="Source Sans Pro"/>
              <a:buNone/>
            </a:pPr>
            <a:r>
              <a:rPr b="0" i="1" lang="en" sz="1800" u="none" cap="none" strike="noStrike">
                <a:solidFill>
                  <a:schemeClr val="dk2"/>
                </a:solidFill>
                <a:latin typeface="Source Sans Pro"/>
                <a:ea typeface="Source Sans Pro"/>
                <a:cs typeface="Source Sans Pro"/>
                <a:sym typeface="Source Sans Pro"/>
              </a:rPr>
              <a:t>A decadal survey </a:t>
            </a:r>
            <a:r>
              <a:rPr i="1" lang="en" sz="1800"/>
              <a:t>of</a:t>
            </a:r>
            <a:r>
              <a:rPr b="0" i="1" lang="en" sz="1800" u="none" cap="none" strike="noStrike">
                <a:solidFill>
                  <a:schemeClr val="dk2"/>
                </a:solidFill>
                <a:latin typeface="Source Sans Pro"/>
                <a:ea typeface="Source Sans Pro"/>
                <a:cs typeface="Source Sans Pro"/>
                <a:sym typeface="Source Sans Pro"/>
              </a:rPr>
              <a:t> </a:t>
            </a:r>
            <a:r>
              <a:rPr i="1" lang="en" sz="1800"/>
              <a:t>eighteen</a:t>
            </a:r>
            <a:r>
              <a:rPr b="0" i="1" lang="en" sz="1800" u="none" cap="none" strike="noStrike">
                <a:solidFill>
                  <a:schemeClr val="dk2"/>
                </a:solidFill>
                <a:latin typeface="Source Sans Pro"/>
                <a:ea typeface="Source Sans Pro"/>
                <a:cs typeface="Source Sans Pro"/>
                <a:sym typeface="Source Sans Pro"/>
              </a:rPr>
              <a:t> major cities in the USA (2007-2017)  </a:t>
            </a:r>
            <a:endParaRPr b="0" i="1" sz="1800" u="none" cap="none" strike="noStrike">
              <a:solidFill>
                <a:schemeClr val="dk2"/>
              </a:solidFill>
              <a:latin typeface="Source Sans Pro"/>
              <a:ea typeface="Source Sans Pro"/>
              <a:cs typeface="Source Sans Pro"/>
              <a:sym typeface="Source Sans Pro"/>
            </a:endParaRPr>
          </a:p>
        </p:txBody>
      </p:sp>
      <p:sp>
        <p:nvSpPr>
          <p:cNvPr id="225" name="Shape 225"/>
          <p:cNvSpPr txBox="1"/>
          <p:nvPr/>
        </p:nvSpPr>
        <p:spPr>
          <a:xfrm>
            <a:off x="2059000" y="3585625"/>
            <a:ext cx="5808600" cy="484500"/>
          </a:xfrm>
          <a:prstGeom prst="rect">
            <a:avLst/>
          </a:prstGeom>
          <a:noFill/>
          <a:ln>
            <a:noFill/>
          </a:ln>
        </p:spPr>
        <p:txBody>
          <a:bodyPr anchorCtr="0" anchor="t" bIns="34275" lIns="68575" spcFirstLastPara="1" rIns="68575" wrap="square" tIns="34275">
            <a:noAutofit/>
          </a:bodyPr>
          <a:lstStyle/>
          <a:p>
            <a:pPr indent="0" lvl="0" marL="0" marR="0" rtl="0" algn="r">
              <a:lnSpc>
                <a:spcPct val="112000"/>
              </a:lnSpc>
              <a:spcBef>
                <a:spcPts val="0"/>
              </a:spcBef>
              <a:spcAft>
                <a:spcPts val="0"/>
              </a:spcAft>
              <a:buClr>
                <a:schemeClr val="dk2"/>
              </a:buClr>
              <a:buSzPts val="1400"/>
              <a:buFont typeface="Source Sans Pro"/>
              <a:buNone/>
            </a:pPr>
            <a:r>
              <a:rPr i="1" lang="en" sz="1200">
                <a:solidFill>
                  <a:schemeClr val="dk2"/>
                </a:solidFill>
                <a:latin typeface="Source Sans Pro"/>
                <a:ea typeface="Source Sans Pro"/>
                <a:cs typeface="Source Sans Pro"/>
                <a:sym typeface="Source Sans Pro"/>
              </a:rPr>
              <a:t>UCB Data Bootcamp Project 1 </a:t>
            </a:r>
            <a:endParaRPr i="1" sz="1200">
              <a:solidFill>
                <a:schemeClr val="dk2"/>
              </a:solidFill>
              <a:latin typeface="Source Sans Pro"/>
              <a:ea typeface="Source Sans Pro"/>
              <a:cs typeface="Source Sans Pro"/>
              <a:sym typeface="Source Sans Pro"/>
            </a:endParaRPr>
          </a:p>
          <a:p>
            <a:pPr indent="0" lvl="0" marL="0" marR="0" rtl="0" algn="r">
              <a:lnSpc>
                <a:spcPct val="112000"/>
              </a:lnSpc>
              <a:spcBef>
                <a:spcPts val="0"/>
              </a:spcBef>
              <a:spcAft>
                <a:spcPts val="0"/>
              </a:spcAft>
              <a:buClr>
                <a:schemeClr val="dk2"/>
              </a:buClr>
              <a:buSzPts val="1400"/>
              <a:buFont typeface="Source Sans Pro"/>
              <a:buNone/>
            </a:pPr>
            <a:r>
              <a:rPr b="0" i="1" lang="en" sz="1200" u="none" cap="none" strike="noStrike">
                <a:solidFill>
                  <a:schemeClr val="dk2"/>
                </a:solidFill>
                <a:latin typeface="Source Sans Pro"/>
                <a:ea typeface="Source Sans Pro"/>
                <a:cs typeface="Source Sans Pro"/>
                <a:sym typeface="Source Sans Pro"/>
              </a:rPr>
              <a:t>Lei, Jagatha, Angela and Weiming</a:t>
            </a:r>
            <a:endParaRPr i="1" sz="1200">
              <a:solidFill>
                <a:schemeClr val="dk2"/>
              </a:solidFill>
              <a:latin typeface="Source Sans Pro"/>
              <a:ea typeface="Source Sans Pro"/>
              <a:cs typeface="Source Sans Pro"/>
              <a:sym typeface="Source Sans Pro"/>
            </a:endParaRPr>
          </a:p>
          <a:p>
            <a:pPr indent="0" lvl="0" marL="0" marR="0" rtl="0" algn="r">
              <a:lnSpc>
                <a:spcPct val="112000"/>
              </a:lnSpc>
              <a:spcBef>
                <a:spcPts val="0"/>
              </a:spcBef>
              <a:spcAft>
                <a:spcPts val="0"/>
              </a:spcAft>
              <a:buClr>
                <a:schemeClr val="dk2"/>
              </a:buClr>
              <a:buSzPts val="1400"/>
              <a:buFont typeface="Source Sans Pro"/>
              <a:buNone/>
            </a:pPr>
            <a:r>
              <a:rPr b="0" i="1" lang="en" sz="1200" u="none" cap="none" strike="noStrike">
                <a:solidFill>
                  <a:schemeClr val="dk2"/>
                </a:solidFill>
                <a:latin typeface="Source Sans Pro"/>
                <a:ea typeface="Source Sans Pro"/>
                <a:cs typeface="Source Sans Pro"/>
                <a:sym typeface="Source Sans Pro"/>
              </a:rPr>
              <a:t>Jan</a:t>
            </a:r>
            <a:r>
              <a:rPr i="1" lang="en" sz="1200">
                <a:solidFill>
                  <a:schemeClr val="dk2"/>
                </a:solidFill>
                <a:latin typeface="Source Sans Pro"/>
                <a:ea typeface="Source Sans Pro"/>
                <a:cs typeface="Source Sans Pro"/>
                <a:sym typeface="Source Sans Pro"/>
              </a:rPr>
              <a:t>uary 20, </a:t>
            </a:r>
            <a:r>
              <a:rPr b="0" i="1" lang="en" sz="1200" u="none" cap="none" strike="noStrike">
                <a:solidFill>
                  <a:schemeClr val="dk2"/>
                </a:solidFill>
                <a:latin typeface="Source Sans Pro"/>
                <a:ea typeface="Source Sans Pro"/>
                <a:cs typeface="Source Sans Pro"/>
                <a:sym typeface="Source Sans Pro"/>
              </a:rPr>
              <a:t>2018</a:t>
            </a:r>
            <a:endParaRPr b="0" i="1" sz="1200" u="none" cap="none" strike="noStrike">
              <a:solidFill>
                <a:schemeClr val="dk2"/>
              </a:solidFill>
              <a:latin typeface="Source Sans Pro"/>
              <a:ea typeface="Source Sans Pro"/>
              <a:cs typeface="Source Sans Pro"/>
              <a:sym typeface="Source Sans Pro"/>
            </a:endParaRPr>
          </a:p>
          <a:p>
            <a:pPr indent="0" lvl="0" marL="0" marR="0" rtl="0" algn="r">
              <a:lnSpc>
                <a:spcPct val="112000"/>
              </a:lnSpc>
              <a:spcBef>
                <a:spcPts val="0"/>
              </a:spcBef>
              <a:spcAft>
                <a:spcPts val="0"/>
              </a:spcAft>
              <a:buClr>
                <a:schemeClr val="dk2"/>
              </a:buClr>
              <a:buSzPts val="1400"/>
              <a:buFont typeface="Source Sans Pro"/>
              <a:buNone/>
            </a:pPr>
            <a:br>
              <a:rPr b="0" i="1" lang="en" sz="1200" u="none" cap="none" strike="noStrike">
                <a:solidFill>
                  <a:schemeClr val="dk2"/>
                </a:solidFill>
                <a:latin typeface="Source Sans Pro"/>
                <a:ea typeface="Source Sans Pro"/>
                <a:cs typeface="Source Sans Pro"/>
                <a:sym typeface="Source Sans Pro"/>
              </a:rPr>
            </a:br>
            <a:r>
              <a:rPr b="0" i="1" lang="en" sz="1200" u="none" cap="none" strike="noStrike">
                <a:solidFill>
                  <a:schemeClr val="dk2"/>
                </a:solidFill>
                <a:latin typeface="Source Sans Pro"/>
                <a:ea typeface="Source Sans Pro"/>
                <a:cs typeface="Source Sans Pro"/>
                <a:sym typeface="Source Sans Pro"/>
              </a:rPr>
              <a:t>  </a:t>
            </a:r>
            <a:endParaRPr b="0" i="1" sz="12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926375" y="293125"/>
            <a:ext cx="8497800" cy="1114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t>HUD CoC Homeless Count for US States in 2007 and 2017</a:t>
            </a:r>
            <a:endParaRPr/>
          </a:p>
        </p:txBody>
      </p:sp>
      <p:pic>
        <p:nvPicPr>
          <p:cNvPr id="284" name="Shape 284"/>
          <p:cNvPicPr preferRelativeResize="0"/>
          <p:nvPr/>
        </p:nvPicPr>
        <p:blipFill>
          <a:blip r:embed="rId3">
            <a:alphaModFix/>
          </a:blip>
          <a:stretch>
            <a:fillRect/>
          </a:stretch>
        </p:blipFill>
        <p:spPr>
          <a:xfrm>
            <a:off x="705150" y="1518250"/>
            <a:ext cx="8217624" cy="331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028700" y="133350"/>
            <a:ext cx="7200900" cy="11145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Discussion</a:t>
            </a:r>
            <a:endParaRPr b="1" i="0" sz="3300" u="none" cap="none" strike="noStrike">
              <a:solidFill>
                <a:schemeClr val="dk2"/>
              </a:solidFill>
              <a:latin typeface="Source Sans Pro"/>
              <a:ea typeface="Source Sans Pro"/>
              <a:cs typeface="Source Sans Pro"/>
              <a:sym typeface="Source Sans Pro"/>
            </a:endParaRPr>
          </a:p>
        </p:txBody>
      </p:sp>
      <p:sp>
        <p:nvSpPr>
          <p:cNvPr id="290" name="Shape 290"/>
          <p:cNvSpPr txBox="1"/>
          <p:nvPr>
            <p:ph idx="1" type="body"/>
          </p:nvPr>
        </p:nvSpPr>
        <p:spPr>
          <a:xfrm>
            <a:off x="1028700" y="1094500"/>
            <a:ext cx="7200900" cy="4049100"/>
          </a:xfrm>
          <a:prstGeom prst="rect">
            <a:avLst/>
          </a:prstGeom>
          <a:noFill/>
          <a:ln>
            <a:noFill/>
          </a:ln>
        </p:spPr>
        <p:txBody>
          <a:bodyPr anchorCtr="0" anchor="t" bIns="34275" lIns="68575" spcFirstLastPara="1" rIns="68575" wrap="square" tIns="34275">
            <a:noAutofit/>
          </a:bodyPr>
          <a:lstStyle/>
          <a:p>
            <a:pPr indent="-342900" lvl="0" marL="457200" rtl="0">
              <a:lnSpc>
                <a:spcPct val="115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 Is there a correlation between homelessness and real estate prices?</a:t>
            </a:r>
            <a:endParaRPr b="1" sz="1800">
              <a:solidFill>
                <a:schemeClr val="dk1"/>
              </a:solidFill>
              <a:latin typeface="Calibri"/>
              <a:ea typeface="Calibri"/>
              <a:cs typeface="Calibri"/>
              <a:sym typeface="Calibri"/>
            </a:endParaRPr>
          </a:p>
          <a:p>
            <a:pPr indent="-342900" lvl="1" marL="914400"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a:t>
            </a:r>
            <a:r>
              <a:rPr b="1" lang="en" sz="1800">
                <a:solidFill>
                  <a:schemeClr val="dk1"/>
                </a:solidFill>
                <a:latin typeface="Calibri"/>
                <a:ea typeface="Calibri"/>
                <a:cs typeface="Calibri"/>
                <a:sym typeface="Calibri"/>
              </a:rPr>
              <a:t>scatterplot of home prices versus homelessness</a:t>
            </a:r>
            <a:r>
              <a:rPr lang="en" sz="1800">
                <a:solidFill>
                  <a:schemeClr val="dk1"/>
                </a:solidFill>
                <a:latin typeface="Calibri"/>
                <a:ea typeface="Calibri"/>
                <a:cs typeface="Calibri"/>
                <a:sym typeface="Calibri"/>
              </a:rPr>
              <a:t> for 18 major cities across the U.S., does not show a clear positive correlation between these two variables. The data does indicate </a:t>
            </a:r>
            <a:r>
              <a:rPr b="1" lang="en" sz="1800">
                <a:solidFill>
                  <a:schemeClr val="dk1"/>
                </a:solidFill>
                <a:latin typeface="Calibri"/>
                <a:ea typeface="Calibri"/>
                <a:cs typeface="Calibri"/>
                <a:sym typeface="Calibri"/>
              </a:rPr>
              <a:t>a pocket with high homeless counts</a:t>
            </a:r>
            <a:r>
              <a:rPr lang="en" sz="1800">
                <a:solidFill>
                  <a:schemeClr val="dk1"/>
                </a:solidFill>
                <a:latin typeface="Calibri"/>
                <a:ea typeface="Calibri"/>
                <a:cs typeface="Calibri"/>
                <a:sym typeface="Calibri"/>
              </a:rPr>
              <a:t>, in areas where estimated median </a:t>
            </a:r>
            <a:r>
              <a:rPr b="1" lang="en" sz="1800">
                <a:solidFill>
                  <a:schemeClr val="dk1"/>
                </a:solidFill>
                <a:latin typeface="Calibri"/>
                <a:ea typeface="Calibri"/>
                <a:cs typeface="Calibri"/>
                <a:sym typeface="Calibri"/>
              </a:rPr>
              <a:t>home values are between ~400-700K.</a:t>
            </a:r>
            <a:endParaRPr b="1" sz="1800">
              <a:solidFill>
                <a:schemeClr val="dk1"/>
              </a:solidFill>
              <a:latin typeface="Calibri"/>
              <a:ea typeface="Calibri"/>
              <a:cs typeface="Calibri"/>
              <a:sym typeface="Calibri"/>
            </a:endParaRPr>
          </a:p>
          <a:p>
            <a:pPr indent="0" lvl="0" marL="457200" rtl="0">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1" marL="914400"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closer look at for four different cities (San Francisco, Los Angeles, New York and Miami) shows a positive correlation between these two variables from 2012 until 2017.</a:t>
            </a:r>
            <a:endParaRPr sz="1800">
              <a:solidFill>
                <a:schemeClr val="dk1"/>
              </a:solidFill>
              <a:latin typeface="Calibri"/>
              <a:ea typeface="Calibri"/>
              <a:cs typeface="Calibri"/>
              <a:sym typeface="Calibri"/>
            </a:endParaRPr>
          </a:p>
          <a:p>
            <a:pPr indent="0" lvl="0" marL="0" rtl="0">
              <a:lnSpc>
                <a:spcPct val="115000"/>
              </a:lnSpc>
              <a:spcBef>
                <a:spcPts val="0"/>
              </a:spcBef>
              <a:spcAft>
                <a:spcPts val="0"/>
              </a:spcAft>
              <a:buClr>
                <a:srgbClr val="000000"/>
              </a:buClr>
              <a:buSzPts val="1100"/>
              <a:buFont typeface="Arial"/>
              <a:buNone/>
            </a:pPr>
            <a:r>
              <a:t/>
            </a:r>
            <a:endParaRPr sz="1800">
              <a:solidFill>
                <a:schemeClr val="dk1"/>
              </a:solidFill>
              <a:latin typeface="Calibri"/>
              <a:ea typeface="Calibri"/>
              <a:cs typeface="Calibri"/>
              <a:sym typeface="Calibri"/>
            </a:endParaRPr>
          </a:p>
          <a:p>
            <a:pPr indent="0" lvl="0" marL="0" rtl="0">
              <a:lnSpc>
                <a:spcPct val="115000"/>
              </a:lnSpc>
              <a:spcBef>
                <a:spcPts val="0"/>
              </a:spcBef>
              <a:spcAft>
                <a:spcPts val="0"/>
              </a:spcAft>
              <a:buClr>
                <a:srgbClr val="000000"/>
              </a:buClr>
              <a:buSzPts val="1100"/>
              <a:buFont typeface="Arial"/>
              <a:buNone/>
            </a:pPr>
            <a:r>
              <a:t/>
            </a:r>
            <a:endParaRPr sz="1800">
              <a:solidFill>
                <a:schemeClr val="dk1"/>
              </a:solidFill>
              <a:latin typeface="Calibri"/>
              <a:ea typeface="Calibri"/>
              <a:cs typeface="Calibri"/>
              <a:sym typeface="Calibri"/>
            </a:endParaRPr>
          </a:p>
          <a:p>
            <a:pPr indent="0" lvl="0" marL="0" rtl="0">
              <a:lnSpc>
                <a:spcPct val="115000"/>
              </a:lnSpc>
              <a:spcBef>
                <a:spcPts val="0"/>
              </a:spcBef>
              <a:spcAft>
                <a:spcPts val="0"/>
              </a:spcAft>
              <a:buClr>
                <a:srgbClr val="000000"/>
              </a:buClr>
              <a:buSzPts val="1100"/>
              <a:buFont typeface="Arial"/>
              <a:buNone/>
            </a:pPr>
            <a:r>
              <a:t/>
            </a:r>
            <a:endParaRPr sz="1800">
              <a:solidFill>
                <a:schemeClr val="dk1"/>
              </a:solidFill>
              <a:latin typeface="Calibri"/>
              <a:ea typeface="Calibri"/>
              <a:cs typeface="Calibri"/>
              <a:sym typeface="Calibri"/>
            </a:endParaRPr>
          </a:p>
          <a:p>
            <a:pPr indent="0" lvl="0" marL="0" rtl="0">
              <a:lnSpc>
                <a:spcPct val="115000"/>
              </a:lnSpc>
              <a:spcBef>
                <a:spcPts val="0"/>
              </a:spcBef>
              <a:spcAft>
                <a:spcPts val="0"/>
              </a:spcAft>
              <a:buClr>
                <a:srgbClr val="000000"/>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nSpc>
                <a:spcPct val="115000"/>
              </a:lnSpc>
              <a:spcBef>
                <a:spcPts val="0"/>
              </a:spcBef>
              <a:spcAft>
                <a:spcPts val="0"/>
              </a:spcAft>
              <a:buClr>
                <a:srgbClr val="000000"/>
              </a:buClr>
              <a:buSzPts val="1100"/>
              <a:buFont typeface="Arial"/>
              <a:buNone/>
            </a:pPr>
            <a:r>
              <a:rPr lang="en" sz="1400">
                <a:solidFill>
                  <a:schemeClr val="dk1"/>
                </a:solidFill>
                <a:latin typeface="Arial"/>
                <a:ea typeface="Arial"/>
                <a:cs typeface="Arial"/>
                <a:sym typeface="Arial"/>
              </a:rPr>
              <a:t> </a:t>
            </a:r>
            <a:endParaRPr sz="1400">
              <a:solidFill>
                <a:schemeClr val="dk1"/>
              </a:solidFill>
            </a:endParaRPr>
          </a:p>
          <a:p>
            <a:pPr indent="0" lvl="0" marL="0" marR="0" rtl="0" algn="l">
              <a:lnSpc>
                <a:spcPct val="94000"/>
              </a:lnSpc>
              <a:spcBef>
                <a:spcPts val="0"/>
              </a:spcBef>
              <a:spcAft>
                <a:spcPts val="0"/>
              </a:spcAft>
              <a:buClr>
                <a:srgbClr val="000000"/>
              </a:buClr>
              <a:buSzPts val="1100"/>
              <a:buFont typeface="Arial"/>
              <a:buNone/>
            </a:pPr>
            <a:r>
              <a:t/>
            </a:r>
            <a:endParaRPr b="0" i="0" sz="1400" u="none" cap="none" strike="noStrike">
              <a:solidFill>
                <a:schemeClr val="dk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1000"/>
                                        <p:tgtEl>
                                          <p:spTgt spid="2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1000"/>
                                        <p:tgtEl>
                                          <p:spTgt spid="2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1000"/>
                                        <p:tgtEl>
                                          <p:spTgt spid="2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1000"/>
                                        <p:tgtEl>
                                          <p:spTgt spid="2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Effect filter="fade" transition="in">
                                      <p:cBhvr>
                                        <p:cTn dur="1000"/>
                                        <p:tgtEl>
                                          <p:spTgt spid="2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Effect filter="fade" transition="in">
                                      <p:cBhvr>
                                        <p:cTn dur="1000"/>
                                        <p:tgtEl>
                                          <p:spTgt spid="2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Effect filter="fade" transition="in">
                                      <p:cBhvr>
                                        <p:cTn dur="1000"/>
                                        <p:tgtEl>
                                          <p:spTgt spid="2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Effect filter="fade" transition="in">
                                      <p:cBhvr>
                                        <p:cTn dur="1000"/>
                                        <p:tgtEl>
                                          <p:spTgt spid="2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Effect filter="fade" transition="in">
                                      <p:cBhvr>
                                        <p:cTn dur="1000"/>
                                        <p:tgtEl>
                                          <p:spTgt spid="29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732800" y="293125"/>
            <a:ext cx="81300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Estimated Median Home Value/Median Home Value per Sqft. vs. Homeless Counts</a:t>
            </a:r>
            <a:endParaRPr b="1"/>
          </a:p>
        </p:txBody>
      </p:sp>
      <p:pic>
        <p:nvPicPr>
          <p:cNvPr id="296" name="Shape 296"/>
          <p:cNvPicPr preferRelativeResize="0"/>
          <p:nvPr/>
        </p:nvPicPr>
        <p:blipFill>
          <a:blip r:embed="rId3">
            <a:alphaModFix/>
          </a:blip>
          <a:stretch>
            <a:fillRect/>
          </a:stretch>
        </p:blipFill>
        <p:spPr>
          <a:xfrm>
            <a:off x="517450" y="1732473"/>
            <a:ext cx="4294073" cy="2771175"/>
          </a:xfrm>
          <a:prstGeom prst="rect">
            <a:avLst/>
          </a:prstGeom>
          <a:noFill/>
          <a:ln>
            <a:noFill/>
          </a:ln>
        </p:spPr>
      </p:pic>
      <p:pic>
        <p:nvPicPr>
          <p:cNvPr id="297" name="Shape 297"/>
          <p:cNvPicPr preferRelativeResize="0"/>
          <p:nvPr/>
        </p:nvPicPr>
        <p:blipFill>
          <a:blip r:embed="rId4">
            <a:alphaModFix/>
          </a:blip>
          <a:stretch>
            <a:fillRect/>
          </a:stretch>
        </p:blipFill>
        <p:spPr>
          <a:xfrm>
            <a:off x="4811525" y="1732473"/>
            <a:ext cx="4294075" cy="2771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028700" y="514350"/>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chemeClr val="dk1"/>
                </a:solidFill>
                <a:latin typeface="Arial"/>
                <a:ea typeface="Arial"/>
                <a:cs typeface="Arial"/>
                <a:sym typeface="Arial"/>
              </a:rPr>
              <a:t>Correlation between Median Home Value and Estimated Home Value (ZHVI) Per Sqft</a:t>
            </a:r>
            <a:endParaRPr sz="1800"/>
          </a:p>
        </p:txBody>
      </p:sp>
      <p:pic>
        <p:nvPicPr>
          <p:cNvPr id="303" name="Shape 303"/>
          <p:cNvPicPr preferRelativeResize="0"/>
          <p:nvPr/>
        </p:nvPicPr>
        <p:blipFill>
          <a:blip r:embed="rId3">
            <a:alphaModFix/>
          </a:blip>
          <a:stretch>
            <a:fillRect/>
          </a:stretch>
        </p:blipFill>
        <p:spPr>
          <a:xfrm>
            <a:off x="1312700" y="1244525"/>
            <a:ext cx="6229000" cy="389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014800" y="569950"/>
            <a:ext cx="77154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Calibri"/>
                <a:ea typeface="Calibri"/>
                <a:cs typeface="Calibri"/>
                <a:sym typeface="Calibri"/>
              </a:rPr>
              <a:t>California - San Francisco and Los Angeles</a:t>
            </a:r>
            <a:endParaRPr>
              <a:latin typeface="Calibri"/>
              <a:ea typeface="Calibri"/>
              <a:cs typeface="Calibri"/>
              <a:sym typeface="Calibri"/>
            </a:endParaRPr>
          </a:p>
        </p:txBody>
      </p:sp>
      <p:pic>
        <p:nvPicPr>
          <p:cNvPr id="309" name="Shape 309"/>
          <p:cNvPicPr preferRelativeResize="0"/>
          <p:nvPr/>
        </p:nvPicPr>
        <p:blipFill>
          <a:blip r:embed="rId3">
            <a:alphaModFix/>
          </a:blip>
          <a:stretch>
            <a:fillRect/>
          </a:stretch>
        </p:blipFill>
        <p:spPr>
          <a:xfrm>
            <a:off x="639500" y="1436463"/>
            <a:ext cx="4055725" cy="2592525"/>
          </a:xfrm>
          <a:prstGeom prst="rect">
            <a:avLst/>
          </a:prstGeom>
          <a:noFill/>
          <a:ln>
            <a:noFill/>
          </a:ln>
        </p:spPr>
      </p:pic>
      <p:pic>
        <p:nvPicPr>
          <p:cNvPr id="310" name="Shape 310"/>
          <p:cNvPicPr preferRelativeResize="0"/>
          <p:nvPr/>
        </p:nvPicPr>
        <p:blipFill>
          <a:blip r:embed="rId4">
            <a:alphaModFix/>
          </a:blip>
          <a:stretch>
            <a:fillRect/>
          </a:stretch>
        </p:blipFill>
        <p:spPr>
          <a:xfrm>
            <a:off x="4792000" y="1436463"/>
            <a:ext cx="4055725" cy="25925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1014800" y="569950"/>
            <a:ext cx="7715400" cy="111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Calibri"/>
                <a:ea typeface="Calibri"/>
                <a:cs typeface="Calibri"/>
                <a:sym typeface="Calibri"/>
              </a:rPr>
              <a:t>New York City and Miami</a:t>
            </a:r>
            <a:endParaRPr>
              <a:latin typeface="Calibri"/>
              <a:ea typeface="Calibri"/>
              <a:cs typeface="Calibri"/>
              <a:sym typeface="Calibri"/>
            </a:endParaRPr>
          </a:p>
        </p:txBody>
      </p:sp>
      <p:pic>
        <p:nvPicPr>
          <p:cNvPr id="316" name="Shape 316"/>
          <p:cNvPicPr preferRelativeResize="0"/>
          <p:nvPr/>
        </p:nvPicPr>
        <p:blipFill>
          <a:blip r:embed="rId3">
            <a:alphaModFix/>
          </a:blip>
          <a:stretch>
            <a:fillRect/>
          </a:stretch>
        </p:blipFill>
        <p:spPr>
          <a:xfrm>
            <a:off x="652825" y="1753450"/>
            <a:ext cx="3933825" cy="2514600"/>
          </a:xfrm>
          <a:prstGeom prst="rect">
            <a:avLst/>
          </a:prstGeom>
          <a:noFill/>
          <a:ln>
            <a:noFill/>
          </a:ln>
        </p:spPr>
      </p:pic>
      <p:pic>
        <p:nvPicPr>
          <p:cNvPr id="317" name="Shape 317"/>
          <p:cNvPicPr preferRelativeResize="0"/>
          <p:nvPr/>
        </p:nvPicPr>
        <p:blipFill>
          <a:blip r:embed="rId4">
            <a:alphaModFix/>
          </a:blip>
          <a:stretch>
            <a:fillRect/>
          </a:stretch>
        </p:blipFill>
        <p:spPr>
          <a:xfrm>
            <a:off x="4711250" y="1753450"/>
            <a:ext cx="3876675" cy="25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idx="1" type="body"/>
          </p:nvPr>
        </p:nvSpPr>
        <p:spPr>
          <a:xfrm>
            <a:off x="1028700" y="1020125"/>
            <a:ext cx="7412400" cy="4131900"/>
          </a:xfrm>
          <a:prstGeom prst="rect">
            <a:avLst/>
          </a:prstGeom>
          <a:noFill/>
          <a:ln>
            <a:noFill/>
          </a:ln>
        </p:spPr>
        <p:txBody>
          <a:bodyPr anchorCtr="0" anchor="ctr" bIns="68575" lIns="68575" spcFirstLastPara="1" rIns="68575" wrap="square" tIns="68575">
            <a:noAutofit/>
          </a:bodyPr>
          <a:lstStyle/>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330200" lvl="0" marL="457200" marR="0" rtl="0" algn="l">
              <a:lnSpc>
                <a:spcPct val="15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What does the homeless population demographics look like?</a:t>
            </a:r>
            <a:endParaRPr b="1" sz="1600">
              <a:solidFill>
                <a:schemeClr val="dk1"/>
              </a:solidFill>
              <a:latin typeface="Calibri"/>
              <a:ea typeface="Calibri"/>
              <a:cs typeface="Calibri"/>
              <a:sym typeface="Calibri"/>
            </a:endParaRPr>
          </a:p>
          <a:p>
            <a:pPr indent="-330200" lvl="1" marL="914400" marR="0" rtl="0" algn="l">
              <a:lnSpc>
                <a:spcPct val="15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 snapshot of the homeless population in 2017 for the states with the highest homeless population (CA, FL, NY):</a:t>
            </a:r>
            <a:endParaRPr sz="1600">
              <a:solidFill>
                <a:schemeClr val="dk1"/>
              </a:solidFill>
              <a:latin typeface="Calibri"/>
              <a:ea typeface="Calibri"/>
              <a:cs typeface="Calibri"/>
              <a:sym typeface="Calibri"/>
            </a:endParaRPr>
          </a:p>
          <a:p>
            <a:pPr indent="-330200" lvl="2" marL="1371600" marR="0" rtl="0" algn="l">
              <a:lnSpc>
                <a:spcPct val="15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By Gender</a:t>
            </a:r>
            <a:endParaRPr sz="1600">
              <a:solidFill>
                <a:schemeClr val="dk1"/>
              </a:solidFill>
              <a:latin typeface="Calibri"/>
              <a:ea typeface="Calibri"/>
              <a:cs typeface="Calibri"/>
              <a:sym typeface="Calibri"/>
            </a:endParaRPr>
          </a:p>
          <a:p>
            <a:pPr indent="-330200" lvl="3" marL="1828800" marR="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New York - almost equal proportion of males and females</a:t>
            </a:r>
            <a:endParaRPr sz="1600">
              <a:solidFill>
                <a:schemeClr val="dk1"/>
              </a:solidFill>
              <a:latin typeface="Calibri"/>
              <a:ea typeface="Calibri"/>
              <a:cs typeface="Calibri"/>
              <a:sym typeface="Calibri"/>
            </a:endParaRPr>
          </a:p>
          <a:p>
            <a:pPr indent="-330200" lvl="3" marL="1828800" marR="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California and Florida - ~2:1 male to female ratio</a:t>
            </a:r>
            <a:endParaRPr sz="1600">
              <a:solidFill>
                <a:schemeClr val="dk1"/>
              </a:solidFill>
              <a:latin typeface="Calibri"/>
              <a:ea typeface="Calibri"/>
              <a:cs typeface="Calibri"/>
              <a:sym typeface="Calibri"/>
            </a:endParaRPr>
          </a:p>
          <a:p>
            <a:pPr indent="-330200" lvl="2" marL="1371600" marR="0" rtl="0" algn="l">
              <a:lnSpc>
                <a:spcPct val="150000"/>
              </a:lnSpc>
              <a:spcBef>
                <a:spcPts val="0"/>
              </a:spcBef>
              <a:spcAft>
                <a:spcPts val="0"/>
              </a:spcAft>
              <a:buClr>
                <a:schemeClr val="dk1"/>
              </a:buClr>
              <a:buSzPts val="1600"/>
              <a:buFont typeface="Calibri"/>
              <a:buChar char="■"/>
            </a:pPr>
            <a:r>
              <a:rPr i="1" lang="en" sz="1600">
                <a:solidFill>
                  <a:schemeClr val="dk1"/>
                </a:solidFill>
                <a:latin typeface="Calibri"/>
                <a:ea typeface="Calibri"/>
                <a:cs typeface="Calibri"/>
                <a:sym typeface="Calibri"/>
              </a:rPr>
              <a:t>By Race </a:t>
            </a:r>
            <a:endParaRPr i="1" sz="1600">
              <a:solidFill>
                <a:schemeClr val="dk1"/>
              </a:solidFill>
              <a:latin typeface="Calibri"/>
              <a:ea typeface="Calibri"/>
              <a:cs typeface="Calibri"/>
              <a:sym typeface="Calibri"/>
            </a:endParaRPr>
          </a:p>
          <a:p>
            <a:pPr indent="-330200" lvl="3" marL="1828800" marR="0" rtl="0" algn="l">
              <a:lnSpc>
                <a:spcPct val="115000"/>
              </a:lnSpc>
              <a:spcBef>
                <a:spcPts val="0"/>
              </a:spcBef>
              <a:spcAft>
                <a:spcPts val="0"/>
              </a:spcAft>
              <a:buClr>
                <a:schemeClr val="dk1"/>
              </a:buClr>
              <a:buSzPts val="1600"/>
              <a:buFont typeface="Calibri"/>
              <a:buChar char="●"/>
            </a:pPr>
            <a:r>
              <a:rPr i="1" lang="en" sz="1600">
                <a:solidFill>
                  <a:schemeClr val="dk1"/>
                </a:solidFill>
                <a:latin typeface="Calibri"/>
                <a:ea typeface="Calibri"/>
                <a:cs typeface="Calibri"/>
                <a:sym typeface="Calibri"/>
              </a:rPr>
              <a:t>New York - 69% African American, 22.2% White, 6% multiracial</a:t>
            </a:r>
            <a:endParaRPr i="1" sz="1600">
              <a:solidFill>
                <a:schemeClr val="dk1"/>
              </a:solidFill>
              <a:latin typeface="Calibri"/>
              <a:ea typeface="Calibri"/>
              <a:cs typeface="Calibri"/>
              <a:sym typeface="Calibri"/>
            </a:endParaRPr>
          </a:p>
          <a:p>
            <a:pPr indent="-330200" lvl="3" marL="1828800" marR="0" rtl="0" algn="l">
              <a:lnSpc>
                <a:spcPct val="115000"/>
              </a:lnSpc>
              <a:spcBef>
                <a:spcPts val="0"/>
              </a:spcBef>
              <a:spcAft>
                <a:spcPts val="0"/>
              </a:spcAft>
              <a:buClr>
                <a:schemeClr val="dk1"/>
              </a:buClr>
              <a:buSzPts val="1600"/>
              <a:buFont typeface="Calibri"/>
              <a:buChar char="●"/>
            </a:pPr>
            <a:r>
              <a:rPr i="1" lang="en" sz="1600">
                <a:solidFill>
                  <a:schemeClr val="dk1"/>
                </a:solidFill>
                <a:latin typeface="Calibri"/>
                <a:ea typeface="Calibri"/>
                <a:cs typeface="Calibri"/>
                <a:sym typeface="Calibri"/>
              </a:rPr>
              <a:t>California - 52% White, 32% African American, 8% multiracial</a:t>
            </a:r>
            <a:endParaRPr i="1" sz="1600">
              <a:solidFill>
                <a:schemeClr val="dk1"/>
              </a:solidFill>
              <a:latin typeface="Calibri"/>
              <a:ea typeface="Calibri"/>
              <a:cs typeface="Calibri"/>
              <a:sym typeface="Calibri"/>
            </a:endParaRPr>
          </a:p>
          <a:p>
            <a:pPr indent="-330200" lvl="3" marL="1828800" marR="0" rtl="0" algn="l">
              <a:lnSpc>
                <a:spcPct val="115000"/>
              </a:lnSpc>
              <a:spcBef>
                <a:spcPts val="0"/>
              </a:spcBef>
              <a:spcAft>
                <a:spcPts val="0"/>
              </a:spcAft>
              <a:buClr>
                <a:schemeClr val="dk1"/>
              </a:buClr>
              <a:buSzPts val="1600"/>
              <a:buFont typeface="Calibri"/>
              <a:buChar char="●"/>
            </a:pPr>
            <a:r>
              <a:rPr i="1" lang="en" sz="1600">
                <a:solidFill>
                  <a:schemeClr val="dk1"/>
                </a:solidFill>
                <a:latin typeface="Calibri"/>
                <a:ea typeface="Calibri"/>
                <a:cs typeface="Calibri"/>
                <a:sym typeface="Calibri"/>
              </a:rPr>
              <a:t>Florida - 58% White, 37% African American, 4% multiracial</a:t>
            </a:r>
            <a:endParaRPr i="1" sz="16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i="1" sz="1600">
              <a:solidFill>
                <a:schemeClr val="dk1"/>
              </a:solidFill>
              <a:latin typeface="Calibri"/>
              <a:ea typeface="Calibri"/>
              <a:cs typeface="Calibri"/>
              <a:sym typeface="Calibri"/>
            </a:endParaRPr>
          </a:p>
          <a:p>
            <a:pPr indent="0" lvl="0" marL="0" marR="0" rtl="0" algn="l">
              <a:lnSpc>
                <a:spcPct val="138000"/>
              </a:lnSpc>
              <a:spcBef>
                <a:spcPts val="0"/>
              </a:spcBef>
              <a:spcAft>
                <a:spcPts val="0"/>
              </a:spcAft>
              <a:buClr>
                <a:schemeClr val="dk2"/>
              </a:buClr>
              <a:buSzPts val="1500"/>
              <a:buFont typeface="Source Sans Pro"/>
              <a:buNone/>
            </a:pPr>
            <a:r>
              <a:t/>
            </a:r>
            <a:endParaRPr b="0" i="0" sz="1600" u="none" cap="none" strike="noStrike">
              <a:solidFill>
                <a:schemeClr val="dk1"/>
              </a:solidFill>
              <a:latin typeface="Calibri"/>
              <a:ea typeface="Calibri"/>
              <a:cs typeface="Calibri"/>
              <a:sym typeface="Calibri"/>
            </a:endParaRPr>
          </a:p>
          <a:p>
            <a:pPr indent="0" lvl="0" marL="0" marR="0" rtl="0" algn="l">
              <a:lnSpc>
                <a:spcPct val="138000"/>
              </a:lnSpc>
              <a:spcBef>
                <a:spcPts val="0"/>
              </a:spcBef>
              <a:spcAft>
                <a:spcPts val="0"/>
              </a:spcAft>
              <a:buClr>
                <a:schemeClr val="dk2"/>
              </a:buClr>
              <a:buSzPts val="1500"/>
              <a:buFont typeface="Source Sans Pro"/>
              <a:buNone/>
            </a:pPr>
            <a:r>
              <a:t/>
            </a:r>
            <a:endParaRPr b="0" i="0" sz="1600" u="none" cap="none" strike="noStrike">
              <a:solidFill>
                <a:schemeClr val="dk1"/>
              </a:solidFill>
              <a:latin typeface="Calibri"/>
              <a:ea typeface="Calibri"/>
              <a:cs typeface="Calibri"/>
              <a:sym typeface="Calibri"/>
            </a:endParaRPr>
          </a:p>
          <a:p>
            <a:pPr indent="0" lvl="0" marL="0" marR="0" rtl="0" algn="l">
              <a:lnSpc>
                <a:spcPct val="138000"/>
              </a:lnSpc>
              <a:spcBef>
                <a:spcPts val="0"/>
              </a:spcBef>
              <a:spcAft>
                <a:spcPts val="0"/>
              </a:spcAft>
              <a:buClr>
                <a:srgbClr val="000000"/>
              </a:buClr>
              <a:buSzPts val="11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94000"/>
              </a:lnSpc>
              <a:spcBef>
                <a:spcPts val="800"/>
              </a:spcBef>
              <a:spcAft>
                <a:spcPts val="200"/>
              </a:spcAft>
              <a:buClr>
                <a:schemeClr val="dk2"/>
              </a:buClr>
              <a:buSzPts val="1500"/>
              <a:buFont typeface="Source Sans Pro"/>
              <a:buNone/>
            </a:pPr>
            <a:r>
              <a:t/>
            </a:r>
            <a:endParaRPr b="0" i="0" sz="1600" u="none" cap="none" strike="noStrike">
              <a:solidFill>
                <a:schemeClr val="dk2"/>
              </a:solidFill>
              <a:latin typeface="Source Sans Pro"/>
              <a:ea typeface="Source Sans Pro"/>
              <a:cs typeface="Source Sans Pro"/>
              <a:sym typeface="Source Sans Pro"/>
            </a:endParaRPr>
          </a:p>
        </p:txBody>
      </p:sp>
      <p:sp>
        <p:nvSpPr>
          <p:cNvPr id="323" name="Shape 323"/>
          <p:cNvSpPr txBox="1"/>
          <p:nvPr>
            <p:ph type="title"/>
          </p:nvPr>
        </p:nvSpPr>
        <p:spPr>
          <a:xfrm>
            <a:off x="1028700" y="285750"/>
            <a:ext cx="7200900" cy="11145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Discussion</a:t>
            </a:r>
            <a:r>
              <a:rPr b="1" lang="en"/>
              <a:t> - Cont’d</a:t>
            </a:r>
            <a:endParaRPr b="1" i="0" sz="3300" u="none" cap="none" strike="noStrike">
              <a:solidFill>
                <a:schemeClr val="dk2"/>
              </a:solidFill>
              <a:latin typeface="Source Sans Pro"/>
              <a:ea typeface="Source Sans Pro"/>
              <a:cs typeface="Source Sans Pro"/>
              <a:sym typeface="Source Sans Pro"/>
            </a:endParaRPr>
          </a:p>
        </p:txBody>
      </p:sp>
      <p:pic>
        <p:nvPicPr>
          <p:cNvPr id="324" name="Shape 324"/>
          <p:cNvPicPr preferRelativeResize="0"/>
          <p:nvPr/>
        </p:nvPicPr>
        <p:blipFill>
          <a:blip r:embed="rId3">
            <a:alphaModFix/>
          </a:blip>
          <a:stretch>
            <a:fillRect/>
          </a:stretch>
        </p:blipFill>
        <p:spPr>
          <a:xfrm>
            <a:off x="1280511" y="-76200"/>
            <a:ext cx="6582979" cy="5143501"/>
          </a:xfrm>
          <a:prstGeom prst="rect">
            <a:avLst/>
          </a:prstGeom>
          <a:noFill/>
          <a:ln>
            <a:noFill/>
          </a:ln>
        </p:spPr>
      </p:pic>
      <p:pic>
        <p:nvPicPr>
          <p:cNvPr id="325" name="Shape 325"/>
          <p:cNvPicPr preferRelativeResize="0"/>
          <p:nvPr/>
        </p:nvPicPr>
        <p:blipFill>
          <a:blip r:embed="rId4">
            <a:alphaModFix/>
          </a:blip>
          <a:stretch>
            <a:fillRect/>
          </a:stretch>
        </p:blipFill>
        <p:spPr>
          <a:xfrm>
            <a:off x="1169242" y="-76200"/>
            <a:ext cx="6805516" cy="5143501"/>
          </a:xfrm>
          <a:prstGeom prst="rect">
            <a:avLst/>
          </a:prstGeom>
          <a:noFill/>
          <a:ln>
            <a:noFill/>
          </a:ln>
        </p:spPr>
      </p:pic>
      <p:pic>
        <p:nvPicPr>
          <p:cNvPr id="326" name="Shape 326"/>
          <p:cNvPicPr preferRelativeResize="0"/>
          <p:nvPr/>
        </p:nvPicPr>
        <p:blipFill>
          <a:blip r:embed="rId5">
            <a:alphaModFix/>
          </a:blip>
          <a:stretch>
            <a:fillRect/>
          </a:stretch>
        </p:blipFill>
        <p:spPr>
          <a:xfrm>
            <a:off x="1406116" y="-76200"/>
            <a:ext cx="6331768" cy="5143501"/>
          </a:xfrm>
          <a:prstGeom prst="rect">
            <a:avLst/>
          </a:prstGeom>
          <a:noFill/>
          <a:ln>
            <a:noFill/>
          </a:ln>
        </p:spPr>
      </p:pic>
      <p:pic>
        <p:nvPicPr>
          <p:cNvPr id="327" name="Shape 327"/>
          <p:cNvPicPr preferRelativeResize="0"/>
          <p:nvPr/>
        </p:nvPicPr>
        <p:blipFill>
          <a:blip r:embed="rId6">
            <a:alphaModFix/>
          </a:blip>
          <a:stretch>
            <a:fillRect/>
          </a:stretch>
        </p:blipFill>
        <p:spPr>
          <a:xfrm>
            <a:off x="0" y="103758"/>
            <a:ext cx="9143999" cy="4631184"/>
          </a:xfrm>
          <a:prstGeom prst="rect">
            <a:avLst/>
          </a:prstGeom>
          <a:noFill/>
          <a:ln>
            <a:noFill/>
          </a:ln>
        </p:spPr>
      </p:pic>
      <p:pic>
        <p:nvPicPr>
          <p:cNvPr id="328" name="Shape 328"/>
          <p:cNvPicPr preferRelativeResize="0"/>
          <p:nvPr/>
        </p:nvPicPr>
        <p:blipFill>
          <a:blip r:embed="rId7">
            <a:alphaModFix/>
          </a:blip>
          <a:stretch>
            <a:fillRect/>
          </a:stretch>
        </p:blipFill>
        <p:spPr>
          <a:xfrm>
            <a:off x="309785" y="0"/>
            <a:ext cx="8524430" cy="5143500"/>
          </a:xfrm>
          <a:prstGeom prst="rect">
            <a:avLst/>
          </a:prstGeom>
          <a:noFill/>
          <a:ln>
            <a:noFill/>
          </a:ln>
        </p:spPr>
      </p:pic>
      <p:pic>
        <p:nvPicPr>
          <p:cNvPr id="329" name="Shape 329"/>
          <p:cNvPicPr preferRelativeResize="0"/>
          <p:nvPr/>
        </p:nvPicPr>
        <p:blipFill>
          <a:blip r:embed="rId8">
            <a:alphaModFix/>
          </a:blip>
          <a:stretch>
            <a:fillRect/>
          </a:stretch>
        </p:blipFill>
        <p:spPr>
          <a:xfrm>
            <a:off x="377301" y="0"/>
            <a:ext cx="838939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028700" y="265125"/>
            <a:ext cx="7200900" cy="5967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Post Mortem</a:t>
            </a:r>
            <a:br>
              <a:rPr b="1" i="0" lang="en" sz="3300" u="none" cap="none" strike="noStrike">
                <a:solidFill>
                  <a:schemeClr val="dk2"/>
                </a:solidFill>
                <a:latin typeface="Source Sans Pro"/>
                <a:ea typeface="Source Sans Pro"/>
                <a:cs typeface="Source Sans Pro"/>
                <a:sym typeface="Source Sans Pro"/>
              </a:rPr>
            </a:br>
            <a:endParaRPr b="1" i="0" sz="3300" u="none" cap="none" strike="noStrike">
              <a:solidFill>
                <a:schemeClr val="dk2"/>
              </a:solidFill>
              <a:latin typeface="Source Sans Pro"/>
              <a:ea typeface="Source Sans Pro"/>
              <a:cs typeface="Source Sans Pro"/>
              <a:sym typeface="Source Sans Pro"/>
            </a:endParaRPr>
          </a:p>
        </p:txBody>
      </p:sp>
      <p:sp>
        <p:nvSpPr>
          <p:cNvPr id="335" name="Shape 335"/>
          <p:cNvSpPr txBox="1"/>
          <p:nvPr>
            <p:ph idx="1" type="body"/>
          </p:nvPr>
        </p:nvSpPr>
        <p:spPr>
          <a:xfrm>
            <a:off x="1028700" y="995125"/>
            <a:ext cx="7200900" cy="1944600"/>
          </a:xfrm>
          <a:prstGeom prst="rect">
            <a:avLst/>
          </a:prstGeom>
          <a:noFill/>
          <a:ln>
            <a:noFill/>
          </a:ln>
        </p:spPr>
        <p:txBody>
          <a:bodyPr anchorCtr="0" anchor="t" bIns="34275" lIns="68575" spcFirstLastPara="1" rIns="68575" wrap="square" tIns="34275">
            <a:noAutofit/>
          </a:bodyPr>
          <a:lstStyle/>
          <a:p>
            <a:pPr indent="0" lvl="0" marL="0" marR="0" rtl="0" algn="l">
              <a:lnSpc>
                <a:spcPct val="138000"/>
              </a:lnSpc>
              <a:spcBef>
                <a:spcPts val="0"/>
              </a:spcBef>
              <a:spcAft>
                <a:spcPts val="0"/>
              </a:spcAft>
              <a:buClr>
                <a:schemeClr val="dk2"/>
              </a:buClr>
              <a:buSzPts val="1500"/>
              <a:buFont typeface="Source Sans Pro"/>
              <a:buNone/>
            </a:pPr>
            <a:r>
              <a:t/>
            </a:r>
            <a:endParaRPr b="1" i="0" sz="1400" u="none" cap="none" strike="noStrike">
              <a:solidFill>
                <a:schemeClr val="dk1"/>
              </a:solidFill>
              <a:latin typeface="Arial"/>
              <a:ea typeface="Arial"/>
              <a:cs typeface="Arial"/>
              <a:sym typeface="Arial"/>
            </a:endParaRPr>
          </a:p>
          <a:p>
            <a:pPr indent="-342900" lvl="0" marL="457200" marR="0" rtl="0" algn="l">
              <a:lnSpc>
                <a:spcPct val="138000"/>
              </a:lnSpc>
              <a:spcBef>
                <a:spcPts val="0"/>
              </a:spcBef>
              <a:spcAft>
                <a:spcPts val="0"/>
              </a:spcAft>
              <a:buClr>
                <a:schemeClr val="dk1"/>
              </a:buClr>
              <a:buSzPts val="1800"/>
              <a:buFont typeface="Source Sans Pro"/>
              <a:buChar char="➢"/>
            </a:pPr>
            <a:r>
              <a:rPr b="1" lang="en" sz="1800">
                <a:solidFill>
                  <a:schemeClr val="dk1"/>
                </a:solidFill>
              </a:rPr>
              <a:t>O</a:t>
            </a:r>
            <a:r>
              <a:rPr b="1" i="0" lang="en" sz="1800" u="none" cap="none" strike="noStrike">
                <a:solidFill>
                  <a:schemeClr val="dk1"/>
                </a:solidFill>
                <a:latin typeface="Source Sans Pro"/>
                <a:ea typeface="Source Sans Pro"/>
                <a:cs typeface="Source Sans Pro"/>
                <a:sym typeface="Source Sans Pro"/>
              </a:rPr>
              <a:t>ther variables that </a:t>
            </a:r>
            <a:r>
              <a:rPr b="1" lang="en" sz="1800">
                <a:solidFill>
                  <a:schemeClr val="dk1"/>
                </a:solidFill>
              </a:rPr>
              <a:t>influence homelessness </a:t>
            </a:r>
            <a:endParaRPr b="1" sz="1800">
              <a:solidFill>
                <a:schemeClr val="dk1"/>
              </a:solidFill>
            </a:endParaRPr>
          </a:p>
          <a:p>
            <a:pPr indent="-342900" lvl="1" marL="914400" rtl="0">
              <a:lnSpc>
                <a:spcPct val="138000"/>
              </a:lnSpc>
              <a:spcBef>
                <a:spcPts val="0"/>
              </a:spcBef>
              <a:spcAft>
                <a:spcPts val="0"/>
              </a:spcAft>
              <a:buClr>
                <a:schemeClr val="dk1"/>
              </a:buClr>
              <a:buSzPts val="1800"/>
              <a:buChar char="○"/>
            </a:pPr>
            <a:r>
              <a:rPr lang="en">
                <a:solidFill>
                  <a:schemeClr val="dk1"/>
                </a:solidFill>
              </a:rPr>
              <a:t>Population size/infrastructure</a:t>
            </a:r>
            <a:endParaRPr>
              <a:solidFill>
                <a:schemeClr val="dk1"/>
              </a:solidFill>
            </a:endParaRPr>
          </a:p>
          <a:p>
            <a:pPr indent="-342900" lvl="1" marL="914400" rtl="0">
              <a:lnSpc>
                <a:spcPct val="138000"/>
              </a:lnSpc>
              <a:spcBef>
                <a:spcPts val="0"/>
              </a:spcBef>
              <a:spcAft>
                <a:spcPts val="0"/>
              </a:spcAft>
              <a:buClr>
                <a:schemeClr val="dk1"/>
              </a:buClr>
              <a:buSzPts val="1800"/>
              <a:buChar char="○"/>
            </a:pPr>
            <a:r>
              <a:rPr lang="en">
                <a:solidFill>
                  <a:schemeClr val="dk1"/>
                </a:solidFill>
              </a:rPr>
              <a:t>Cost of living</a:t>
            </a:r>
            <a:endParaRPr>
              <a:solidFill>
                <a:schemeClr val="dk1"/>
              </a:solidFill>
            </a:endParaRPr>
          </a:p>
          <a:p>
            <a:pPr indent="-342900" lvl="1" marL="914400" rtl="0">
              <a:lnSpc>
                <a:spcPct val="138000"/>
              </a:lnSpc>
              <a:spcBef>
                <a:spcPts val="0"/>
              </a:spcBef>
              <a:spcAft>
                <a:spcPts val="0"/>
              </a:spcAft>
              <a:buClr>
                <a:schemeClr val="dk1"/>
              </a:buClr>
              <a:buSzPts val="1800"/>
              <a:buChar char="○"/>
            </a:pPr>
            <a:r>
              <a:rPr lang="en">
                <a:solidFill>
                  <a:schemeClr val="dk1"/>
                </a:solidFill>
              </a:rPr>
              <a:t>Unemployment rate</a:t>
            </a:r>
            <a:endParaRPr>
              <a:solidFill>
                <a:schemeClr val="dk1"/>
              </a:solidFill>
            </a:endParaRPr>
          </a:p>
          <a:p>
            <a:pPr indent="457200" lvl="1" marL="457200" marR="0" rtl="0" algn="l">
              <a:lnSpc>
                <a:spcPct val="138000"/>
              </a:lnSpc>
              <a:spcBef>
                <a:spcPts val="0"/>
              </a:spcBef>
              <a:spcAft>
                <a:spcPts val="0"/>
              </a:spcAft>
              <a:buClr>
                <a:schemeClr val="dk1"/>
              </a:buClr>
              <a:buSzPts val="1100"/>
              <a:buFont typeface="Source Sans Pro"/>
              <a:buNone/>
            </a:pPr>
            <a:r>
              <a:t/>
            </a:r>
            <a:endParaRPr sz="1400">
              <a:solidFill>
                <a:schemeClr val="dk1"/>
              </a:solidFill>
            </a:endParaRPr>
          </a:p>
          <a:p>
            <a:pPr indent="0" lvl="1" marL="457200" marR="0" rtl="0" algn="l">
              <a:lnSpc>
                <a:spcPct val="138000"/>
              </a:lnSpc>
              <a:spcBef>
                <a:spcPts val="0"/>
              </a:spcBef>
              <a:spcAft>
                <a:spcPts val="0"/>
              </a:spcAft>
              <a:buClr>
                <a:schemeClr val="dk1"/>
              </a:buClr>
              <a:buSzPts val="1100"/>
              <a:buFont typeface="Source Sans Pro"/>
              <a:buNone/>
            </a:pPr>
            <a:r>
              <a:rPr b="0" i="1" lang="en" sz="1400" u="none" cap="none" strike="noStrike">
                <a:solidFill>
                  <a:schemeClr val="dk1"/>
                </a:solidFill>
                <a:latin typeface="Source Sans Pro"/>
                <a:ea typeface="Source Sans Pro"/>
                <a:cs typeface="Source Sans Pro"/>
                <a:sym typeface="Source Sans Pro"/>
              </a:rPr>
              <a:t>	</a:t>
            </a:r>
            <a:endParaRPr b="0" i="0" sz="1400" u="none" cap="none" strike="noStrike">
              <a:solidFill>
                <a:schemeClr val="dk1"/>
              </a:solidFill>
              <a:latin typeface="Calibri"/>
              <a:ea typeface="Calibri"/>
              <a:cs typeface="Calibri"/>
              <a:sym typeface="Calibri"/>
            </a:endParaRPr>
          </a:p>
          <a:p>
            <a:pPr indent="-190500" lvl="0" marL="292100" marR="0" rtl="0" algn="l">
              <a:lnSpc>
                <a:spcPct val="94000"/>
              </a:lnSpc>
              <a:spcBef>
                <a:spcPts val="0"/>
              </a:spcBef>
              <a:spcAft>
                <a:spcPts val="0"/>
              </a:spcAft>
              <a:buClr>
                <a:schemeClr val="dk2"/>
              </a:buClr>
              <a:buSzPts val="1500"/>
              <a:buFont typeface="Source Sans Pro"/>
              <a:buNone/>
            </a:pPr>
            <a:r>
              <a:t/>
            </a:r>
            <a:endParaRPr b="0" i="0" sz="1500" u="none" cap="none" strike="noStrike">
              <a:solidFill>
                <a:schemeClr val="dk2"/>
              </a:solidFill>
              <a:latin typeface="Source Sans Pro"/>
              <a:ea typeface="Source Sans Pro"/>
              <a:cs typeface="Source Sans Pro"/>
              <a:sym typeface="Source Sans Pro"/>
            </a:endParaRPr>
          </a:p>
        </p:txBody>
      </p:sp>
      <p:sp>
        <p:nvSpPr>
          <p:cNvPr id="336" name="Shape 336"/>
          <p:cNvSpPr txBox="1"/>
          <p:nvPr/>
        </p:nvSpPr>
        <p:spPr>
          <a:xfrm>
            <a:off x="1028525" y="2782950"/>
            <a:ext cx="6939300" cy="2084100"/>
          </a:xfrm>
          <a:prstGeom prst="rect">
            <a:avLst/>
          </a:prstGeom>
          <a:noFill/>
          <a:ln>
            <a:noFill/>
          </a:ln>
        </p:spPr>
        <p:txBody>
          <a:bodyPr anchorCtr="0" anchor="t" bIns="91425" lIns="91425" spcFirstLastPara="1" rIns="91425" wrap="square" tIns="91425">
            <a:noAutofit/>
          </a:bodyPr>
          <a:lstStyle/>
          <a:p>
            <a:pPr indent="-342900" lvl="1" marL="914400" rtl="0">
              <a:lnSpc>
                <a:spcPct val="138000"/>
              </a:lnSpc>
              <a:spcBef>
                <a:spcPts val="0"/>
              </a:spcBef>
              <a:spcAft>
                <a:spcPts val="0"/>
              </a:spcAft>
              <a:buClr>
                <a:schemeClr val="dk1"/>
              </a:buClr>
              <a:buSzPts val="1800"/>
              <a:buFont typeface="Source Sans Pro"/>
              <a:buChar char="○"/>
            </a:pPr>
            <a:r>
              <a:rPr i="1" lang="en" sz="1500">
                <a:solidFill>
                  <a:schemeClr val="dk1"/>
                </a:solidFill>
                <a:latin typeface="Source Sans Pro"/>
                <a:ea typeface="Source Sans Pro"/>
                <a:cs typeface="Source Sans Pro"/>
                <a:sym typeface="Source Sans Pro"/>
              </a:rPr>
              <a:t>Social services/shelters/churches/non-profits</a:t>
            </a:r>
            <a:endParaRPr i="1" sz="1500">
              <a:solidFill>
                <a:schemeClr val="dk1"/>
              </a:solidFill>
              <a:latin typeface="Source Sans Pro"/>
              <a:ea typeface="Source Sans Pro"/>
              <a:cs typeface="Source Sans Pro"/>
              <a:sym typeface="Source Sans Pro"/>
            </a:endParaRPr>
          </a:p>
          <a:p>
            <a:pPr indent="-342900" lvl="1" marL="914400" rtl="0">
              <a:lnSpc>
                <a:spcPct val="138000"/>
              </a:lnSpc>
              <a:spcBef>
                <a:spcPts val="0"/>
              </a:spcBef>
              <a:spcAft>
                <a:spcPts val="0"/>
              </a:spcAft>
              <a:buClr>
                <a:schemeClr val="dk1"/>
              </a:buClr>
              <a:buSzPts val="1800"/>
              <a:buFont typeface="Source Sans Pro"/>
              <a:buChar char="○"/>
            </a:pPr>
            <a:r>
              <a:rPr i="1" lang="en" sz="1500">
                <a:solidFill>
                  <a:schemeClr val="dk1"/>
                </a:solidFill>
                <a:latin typeface="Source Sans Pro"/>
                <a:ea typeface="Source Sans Pro"/>
                <a:cs typeface="Source Sans Pro"/>
                <a:sym typeface="Source Sans Pro"/>
              </a:rPr>
              <a:t>Per capita personal income</a:t>
            </a:r>
            <a:endParaRPr i="1" sz="1500">
              <a:solidFill>
                <a:schemeClr val="dk1"/>
              </a:solidFill>
              <a:latin typeface="Source Sans Pro"/>
              <a:ea typeface="Source Sans Pro"/>
              <a:cs typeface="Source Sans Pro"/>
              <a:sym typeface="Source Sans Pro"/>
            </a:endParaRPr>
          </a:p>
          <a:p>
            <a:pPr indent="-342900" lvl="1" marL="914400" rtl="0">
              <a:lnSpc>
                <a:spcPct val="138000"/>
              </a:lnSpc>
              <a:spcBef>
                <a:spcPts val="0"/>
              </a:spcBef>
              <a:spcAft>
                <a:spcPts val="0"/>
              </a:spcAft>
              <a:buClr>
                <a:schemeClr val="dk1"/>
              </a:buClr>
              <a:buSzPts val="1800"/>
              <a:buFont typeface="Source Sans Pro"/>
              <a:buChar char="○"/>
            </a:pPr>
            <a:r>
              <a:rPr i="1" lang="en" sz="1500">
                <a:solidFill>
                  <a:schemeClr val="dk1"/>
                </a:solidFill>
                <a:latin typeface="Source Sans Pro"/>
                <a:ea typeface="Source Sans Pro"/>
                <a:cs typeface="Source Sans Pro"/>
                <a:sym typeface="Source Sans Pro"/>
              </a:rPr>
              <a:t>Bussing  (see article Bussed Out in The Guardian)</a:t>
            </a:r>
            <a:endParaRPr i="1" sz="1500">
              <a:solidFill>
                <a:schemeClr val="dk1"/>
              </a:solidFill>
              <a:latin typeface="Source Sans Pro"/>
              <a:ea typeface="Source Sans Pro"/>
              <a:cs typeface="Source Sans Pro"/>
              <a:sym typeface="Source Sans Pro"/>
            </a:endParaRPr>
          </a:p>
          <a:p>
            <a:pPr indent="-342900" lvl="1" marL="914400" rtl="0">
              <a:lnSpc>
                <a:spcPct val="138000"/>
              </a:lnSpc>
              <a:spcBef>
                <a:spcPts val="0"/>
              </a:spcBef>
              <a:spcAft>
                <a:spcPts val="0"/>
              </a:spcAft>
              <a:buClr>
                <a:schemeClr val="dk1"/>
              </a:buClr>
              <a:buSzPts val="1800"/>
              <a:buFont typeface="Source Sans Pro"/>
              <a:buChar char="○"/>
            </a:pPr>
            <a:r>
              <a:rPr i="1" lang="en" sz="1500">
                <a:solidFill>
                  <a:schemeClr val="dk1"/>
                </a:solidFill>
                <a:latin typeface="Source Sans Pro"/>
                <a:ea typeface="Source Sans Pro"/>
                <a:cs typeface="Source Sans Pro"/>
                <a:sym typeface="Source Sans Pro"/>
              </a:rPr>
              <a:t>Education</a:t>
            </a:r>
            <a:endParaRPr i="1" sz="1500">
              <a:solidFill>
                <a:schemeClr val="dk1"/>
              </a:solidFill>
              <a:latin typeface="Source Sans Pro"/>
              <a:ea typeface="Source Sans Pro"/>
              <a:cs typeface="Source Sans Pro"/>
              <a:sym typeface="Source Sans Pro"/>
            </a:endParaRPr>
          </a:p>
          <a:p>
            <a:pPr indent="-342900" lvl="1" marL="914400" rtl="0">
              <a:lnSpc>
                <a:spcPct val="138000"/>
              </a:lnSpc>
              <a:spcBef>
                <a:spcPts val="0"/>
              </a:spcBef>
              <a:spcAft>
                <a:spcPts val="0"/>
              </a:spcAft>
              <a:buClr>
                <a:schemeClr val="dk1"/>
              </a:buClr>
              <a:buSzPts val="1800"/>
              <a:buFont typeface="Source Sans Pro"/>
              <a:buChar char="○"/>
            </a:pPr>
            <a:r>
              <a:rPr i="1" lang="en" sz="1500">
                <a:solidFill>
                  <a:schemeClr val="dk1"/>
                </a:solidFill>
                <a:latin typeface="Source Sans Pro"/>
                <a:ea typeface="Source Sans Pro"/>
                <a:cs typeface="Source Sans Pro"/>
                <a:sym typeface="Source Sans Pro"/>
              </a:rPr>
              <a:t>Climate</a:t>
            </a:r>
            <a:endParaRPr/>
          </a:p>
        </p:txBody>
      </p:sp>
      <p:sp>
        <p:nvSpPr>
          <p:cNvPr id="337" name="Shape 337"/>
          <p:cNvSpPr txBox="1"/>
          <p:nvPr>
            <p:ph idx="1" type="body"/>
          </p:nvPr>
        </p:nvSpPr>
        <p:spPr>
          <a:xfrm>
            <a:off x="1028700" y="995125"/>
            <a:ext cx="7200900" cy="1944600"/>
          </a:xfrm>
          <a:prstGeom prst="rect">
            <a:avLst/>
          </a:prstGeom>
          <a:noFill/>
          <a:ln>
            <a:noFill/>
          </a:ln>
        </p:spPr>
        <p:txBody>
          <a:bodyPr anchorCtr="0" anchor="t" bIns="34275" lIns="68575" spcFirstLastPara="1" rIns="68575" wrap="square" tIns="34275">
            <a:noAutofit/>
          </a:bodyPr>
          <a:lstStyle/>
          <a:p>
            <a:pPr indent="0" lvl="0" marL="0" marR="0" rtl="0" algn="l">
              <a:lnSpc>
                <a:spcPct val="138000"/>
              </a:lnSpc>
              <a:spcBef>
                <a:spcPts val="0"/>
              </a:spcBef>
              <a:spcAft>
                <a:spcPts val="0"/>
              </a:spcAft>
              <a:buClr>
                <a:schemeClr val="dk2"/>
              </a:buClr>
              <a:buSzPts val="1500"/>
              <a:buFont typeface="Source Sans Pro"/>
              <a:buNone/>
            </a:pPr>
            <a:r>
              <a:t/>
            </a:r>
            <a:endParaRPr b="1" i="0" sz="1400" u="none" cap="none" strike="noStrike">
              <a:solidFill>
                <a:schemeClr val="dk1"/>
              </a:solidFill>
              <a:latin typeface="Arial"/>
              <a:ea typeface="Arial"/>
              <a:cs typeface="Arial"/>
              <a:sym typeface="Arial"/>
            </a:endParaRPr>
          </a:p>
          <a:p>
            <a:pPr indent="-342900" lvl="0" marL="457200" marR="0" rtl="0" algn="l">
              <a:lnSpc>
                <a:spcPct val="138000"/>
              </a:lnSpc>
              <a:spcBef>
                <a:spcPts val="0"/>
              </a:spcBef>
              <a:spcAft>
                <a:spcPts val="0"/>
              </a:spcAft>
              <a:buClr>
                <a:schemeClr val="dk1"/>
              </a:buClr>
              <a:buSzPts val="1800"/>
              <a:buFont typeface="Source Sans Pro"/>
              <a:buChar char="➢"/>
            </a:pPr>
            <a:r>
              <a:rPr b="1" lang="en" sz="1800">
                <a:solidFill>
                  <a:schemeClr val="dk1"/>
                </a:solidFill>
              </a:rPr>
              <a:t>O</a:t>
            </a:r>
            <a:r>
              <a:rPr b="1" i="0" lang="en" sz="1800" u="none" cap="none" strike="noStrike">
                <a:solidFill>
                  <a:schemeClr val="dk1"/>
                </a:solidFill>
                <a:latin typeface="Source Sans Pro"/>
                <a:ea typeface="Source Sans Pro"/>
                <a:cs typeface="Source Sans Pro"/>
                <a:sym typeface="Source Sans Pro"/>
              </a:rPr>
              <a:t>ther variables that </a:t>
            </a:r>
            <a:r>
              <a:rPr b="1" lang="en" sz="1800">
                <a:solidFill>
                  <a:schemeClr val="dk1"/>
                </a:solidFill>
              </a:rPr>
              <a:t>influence homelessness </a:t>
            </a:r>
            <a:endParaRPr b="1" sz="1800">
              <a:solidFill>
                <a:schemeClr val="dk1"/>
              </a:solidFill>
            </a:endParaRPr>
          </a:p>
          <a:p>
            <a:pPr indent="-342900" lvl="1" marL="914400" rtl="0">
              <a:lnSpc>
                <a:spcPct val="138000"/>
              </a:lnSpc>
              <a:spcBef>
                <a:spcPts val="0"/>
              </a:spcBef>
              <a:spcAft>
                <a:spcPts val="0"/>
              </a:spcAft>
              <a:buClr>
                <a:schemeClr val="dk1"/>
              </a:buClr>
              <a:buSzPts val="1800"/>
              <a:buChar char="○"/>
            </a:pPr>
            <a:r>
              <a:rPr b="1" lang="en" u="sng">
                <a:solidFill>
                  <a:schemeClr val="dk1"/>
                </a:solidFill>
              </a:rPr>
              <a:t>Population size/infrastructure</a:t>
            </a:r>
            <a:endParaRPr b="1" u="sng">
              <a:solidFill>
                <a:schemeClr val="dk1"/>
              </a:solidFill>
            </a:endParaRPr>
          </a:p>
          <a:p>
            <a:pPr indent="-342900" lvl="1" marL="914400" rtl="0">
              <a:lnSpc>
                <a:spcPct val="138000"/>
              </a:lnSpc>
              <a:spcBef>
                <a:spcPts val="0"/>
              </a:spcBef>
              <a:spcAft>
                <a:spcPts val="0"/>
              </a:spcAft>
              <a:buClr>
                <a:schemeClr val="dk1"/>
              </a:buClr>
              <a:buSzPts val="1800"/>
              <a:buChar char="○"/>
            </a:pPr>
            <a:r>
              <a:rPr b="1" lang="en" u="sng">
                <a:solidFill>
                  <a:schemeClr val="dk1"/>
                </a:solidFill>
              </a:rPr>
              <a:t>Cost of living</a:t>
            </a:r>
            <a:endParaRPr b="1" u="sng">
              <a:solidFill>
                <a:schemeClr val="dk1"/>
              </a:solidFill>
            </a:endParaRPr>
          </a:p>
          <a:p>
            <a:pPr indent="-342900" lvl="1" marL="914400" rtl="0">
              <a:lnSpc>
                <a:spcPct val="138000"/>
              </a:lnSpc>
              <a:spcBef>
                <a:spcPts val="0"/>
              </a:spcBef>
              <a:spcAft>
                <a:spcPts val="0"/>
              </a:spcAft>
              <a:buClr>
                <a:schemeClr val="dk1"/>
              </a:buClr>
              <a:buSzPts val="1800"/>
              <a:buChar char="○"/>
            </a:pPr>
            <a:r>
              <a:rPr b="1" lang="en" u="sng">
                <a:solidFill>
                  <a:schemeClr val="dk1"/>
                </a:solidFill>
              </a:rPr>
              <a:t>Unemployment rate</a:t>
            </a:r>
            <a:endParaRPr b="1" u="sng">
              <a:solidFill>
                <a:schemeClr val="dk1"/>
              </a:solidFill>
            </a:endParaRPr>
          </a:p>
          <a:p>
            <a:pPr indent="457200" lvl="1" marL="457200" marR="0" rtl="0" algn="l">
              <a:lnSpc>
                <a:spcPct val="138000"/>
              </a:lnSpc>
              <a:spcBef>
                <a:spcPts val="0"/>
              </a:spcBef>
              <a:spcAft>
                <a:spcPts val="0"/>
              </a:spcAft>
              <a:buClr>
                <a:schemeClr val="dk1"/>
              </a:buClr>
              <a:buSzPts val="1100"/>
              <a:buFont typeface="Source Sans Pro"/>
              <a:buNone/>
            </a:pPr>
            <a:r>
              <a:t/>
            </a:r>
            <a:endParaRPr sz="1400">
              <a:solidFill>
                <a:schemeClr val="dk1"/>
              </a:solidFill>
            </a:endParaRPr>
          </a:p>
          <a:p>
            <a:pPr indent="0" lvl="1" marL="457200" marR="0" rtl="0" algn="l">
              <a:lnSpc>
                <a:spcPct val="138000"/>
              </a:lnSpc>
              <a:spcBef>
                <a:spcPts val="0"/>
              </a:spcBef>
              <a:spcAft>
                <a:spcPts val="0"/>
              </a:spcAft>
              <a:buClr>
                <a:schemeClr val="dk1"/>
              </a:buClr>
              <a:buSzPts val="1100"/>
              <a:buFont typeface="Source Sans Pro"/>
              <a:buNone/>
            </a:pPr>
            <a:r>
              <a:rPr b="0" i="1" lang="en" sz="1400" u="none" cap="none" strike="noStrike">
                <a:solidFill>
                  <a:schemeClr val="dk1"/>
                </a:solidFill>
                <a:latin typeface="Source Sans Pro"/>
                <a:ea typeface="Source Sans Pro"/>
                <a:cs typeface="Source Sans Pro"/>
                <a:sym typeface="Source Sans Pro"/>
              </a:rPr>
              <a:t>	</a:t>
            </a:r>
            <a:endParaRPr b="0" i="0" sz="1400" u="none" cap="none" strike="noStrike">
              <a:solidFill>
                <a:schemeClr val="dk1"/>
              </a:solidFill>
              <a:latin typeface="Calibri"/>
              <a:ea typeface="Calibri"/>
              <a:cs typeface="Calibri"/>
              <a:sym typeface="Calibri"/>
            </a:endParaRPr>
          </a:p>
          <a:p>
            <a:pPr indent="-190500" lvl="0" marL="292100" marR="0" rtl="0" algn="l">
              <a:lnSpc>
                <a:spcPct val="94000"/>
              </a:lnSpc>
              <a:spcBef>
                <a:spcPts val="0"/>
              </a:spcBef>
              <a:spcAft>
                <a:spcPts val="0"/>
              </a:spcAft>
              <a:buClr>
                <a:schemeClr val="dk2"/>
              </a:buClr>
              <a:buSzPts val="1500"/>
              <a:buFont typeface="Source Sans Pro"/>
              <a:buNone/>
            </a:pPr>
            <a:r>
              <a:t/>
            </a:r>
            <a:endParaRPr b="0" i="0" sz="1500" u="none" cap="none" strike="noStrike">
              <a:solidFill>
                <a:schemeClr val="dk2"/>
              </a:solidFill>
              <a:latin typeface="Source Sans Pro"/>
              <a:ea typeface="Source Sans Pro"/>
              <a:cs typeface="Source Sans Pro"/>
              <a:sym typeface="Source Sans Pro"/>
            </a:endParaRPr>
          </a:p>
        </p:txBody>
      </p:sp>
      <p:sp>
        <p:nvSpPr>
          <p:cNvPr id="338" name="Shape 338"/>
          <p:cNvSpPr/>
          <p:nvPr/>
        </p:nvSpPr>
        <p:spPr>
          <a:xfrm>
            <a:off x="1558025" y="1677875"/>
            <a:ext cx="3276000" cy="1158600"/>
          </a:xfrm>
          <a:prstGeom prst="rect">
            <a:avLst/>
          </a:prstGeom>
          <a:noFill/>
          <a:ln cap="flat" cmpd="sng" w="38100">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4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028700" y="514350"/>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Other Variables</a:t>
            </a:r>
            <a:endParaRPr/>
          </a:p>
        </p:txBody>
      </p:sp>
      <p:sp>
        <p:nvSpPr>
          <p:cNvPr id="344" name="Shape 344"/>
          <p:cNvSpPr txBox="1"/>
          <p:nvPr>
            <p:ph idx="1" type="body"/>
          </p:nvPr>
        </p:nvSpPr>
        <p:spPr>
          <a:xfrm>
            <a:off x="1028700" y="1333500"/>
            <a:ext cx="7200900" cy="3642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Which state has the highest population density?</a:t>
            </a:r>
            <a:endParaRPr b="1"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1" sz="1800">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Before considering state population: The states of CA, NY, FL, TX and WA are the top 5 states with the highest homeless populations;</a:t>
            </a:r>
            <a:endParaRPr sz="1800">
              <a:solidFill>
                <a:schemeClr val="dk1"/>
              </a:solidFill>
              <a:latin typeface="Calibri"/>
              <a:ea typeface="Calibri"/>
              <a:cs typeface="Calibri"/>
              <a:sym typeface="Calibri"/>
            </a:endParaRPr>
          </a:p>
          <a:p>
            <a:pPr indent="-342900" lvl="1" marL="9144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After normalization, the top 5 states are: DC, HI, NY, OR, WA, MA</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345" name="Shape 345"/>
          <p:cNvPicPr preferRelativeResize="0"/>
          <p:nvPr/>
        </p:nvPicPr>
        <p:blipFill>
          <a:blip r:embed="rId3">
            <a:alphaModFix/>
          </a:blip>
          <a:stretch>
            <a:fillRect/>
          </a:stretch>
        </p:blipFill>
        <p:spPr>
          <a:xfrm>
            <a:off x="530376" y="1956350"/>
            <a:ext cx="8472124" cy="3257349"/>
          </a:xfrm>
          <a:prstGeom prst="rect">
            <a:avLst/>
          </a:prstGeom>
          <a:noFill/>
          <a:ln>
            <a:noFill/>
          </a:ln>
        </p:spPr>
      </p:pic>
      <p:pic>
        <p:nvPicPr>
          <p:cNvPr id="346" name="Shape 346"/>
          <p:cNvPicPr preferRelativeResize="0"/>
          <p:nvPr/>
        </p:nvPicPr>
        <p:blipFill>
          <a:blip r:embed="rId4">
            <a:alphaModFix/>
          </a:blip>
          <a:stretch>
            <a:fillRect/>
          </a:stretch>
        </p:blipFill>
        <p:spPr>
          <a:xfrm>
            <a:off x="609600" y="-273050"/>
            <a:ext cx="8578075" cy="3257349"/>
          </a:xfrm>
          <a:prstGeom prst="rect">
            <a:avLst/>
          </a:prstGeom>
          <a:noFill/>
          <a:ln>
            <a:noFill/>
          </a:ln>
        </p:spPr>
      </p:pic>
      <p:sp>
        <p:nvSpPr>
          <p:cNvPr id="347" name="Shape 347"/>
          <p:cNvSpPr/>
          <p:nvPr/>
        </p:nvSpPr>
        <p:spPr>
          <a:xfrm>
            <a:off x="2310095" y="144005"/>
            <a:ext cx="291300" cy="2816100"/>
          </a:xfrm>
          <a:prstGeom prst="rect">
            <a:avLst/>
          </a:prstGeom>
          <a:noFill/>
          <a:ln cap="flat" cmpd="sng" w="9525">
            <a:solidFill>
              <a:srgbClr val="FF0000"/>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b="1" sz="1200"/>
          </a:p>
        </p:txBody>
      </p:sp>
      <p:sp>
        <p:nvSpPr>
          <p:cNvPr id="348" name="Shape 348"/>
          <p:cNvSpPr/>
          <p:nvPr/>
        </p:nvSpPr>
        <p:spPr>
          <a:xfrm>
            <a:off x="2740683" y="2823875"/>
            <a:ext cx="291300" cy="2324100"/>
          </a:xfrm>
          <a:prstGeom prst="rect">
            <a:avLst/>
          </a:prstGeom>
          <a:noFill/>
          <a:ln cap="flat" cmpd="sng" w="9525">
            <a:solidFill>
              <a:srgbClr val="FF0000"/>
            </a:solidFill>
            <a:prstDash val="dash"/>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sz="1200"/>
          </a:p>
        </p:txBody>
      </p:sp>
      <p:sp>
        <p:nvSpPr>
          <p:cNvPr id="349" name="Shape 349"/>
          <p:cNvSpPr txBox="1"/>
          <p:nvPr/>
        </p:nvSpPr>
        <p:spPr>
          <a:xfrm>
            <a:off x="2236979" y="2626650"/>
            <a:ext cx="446100" cy="26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CA</a:t>
            </a:r>
            <a:endParaRPr b="1">
              <a:solidFill>
                <a:srgbClr val="FF0000"/>
              </a:solidFill>
            </a:endParaRPr>
          </a:p>
        </p:txBody>
      </p:sp>
      <p:sp>
        <p:nvSpPr>
          <p:cNvPr id="350" name="Shape 350"/>
          <p:cNvSpPr txBox="1"/>
          <p:nvPr/>
        </p:nvSpPr>
        <p:spPr>
          <a:xfrm>
            <a:off x="2675342" y="4859435"/>
            <a:ext cx="446100" cy="26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DC</a:t>
            </a:r>
            <a:endParaRPr b="1">
              <a:solidFill>
                <a:srgbClr val="FF0000"/>
              </a:solidFill>
            </a:endParaRPr>
          </a:p>
        </p:txBody>
      </p:sp>
      <p:sp>
        <p:nvSpPr>
          <p:cNvPr id="351" name="Shape 351"/>
          <p:cNvSpPr/>
          <p:nvPr/>
        </p:nvSpPr>
        <p:spPr>
          <a:xfrm>
            <a:off x="2727596" y="2287695"/>
            <a:ext cx="150000" cy="492300"/>
          </a:xfrm>
          <a:prstGeom prst="flowChartAlternateProcess">
            <a:avLst/>
          </a:prstGeom>
          <a:noFill/>
          <a:ln cap="flat" cmpd="sng" w="9525">
            <a:solidFill>
              <a:srgbClr val="00FF00"/>
            </a:solidFill>
            <a:prstDash val="dash"/>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p>
        </p:txBody>
      </p:sp>
      <p:sp>
        <p:nvSpPr>
          <p:cNvPr id="352" name="Shape 352"/>
          <p:cNvSpPr/>
          <p:nvPr/>
        </p:nvSpPr>
        <p:spPr>
          <a:xfrm>
            <a:off x="2308412" y="3872235"/>
            <a:ext cx="230700" cy="1114500"/>
          </a:xfrm>
          <a:prstGeom prst="flowChartAlternateProcess">
            <a:avLst/>
          </a:prstGeom>
          <a:noFill/>
          <a:ln cap="flat" cmpd="sng" w="9525">
            <a:solidFill>
              <a:srgbClr val="00FF00"/>
            </a:solidFill>
            <a:prstDash val="dash"/>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idx="1" type="body"/>
          </p:nvPr>
        </p:nvSpPr>
        <p:spPr>
          <a:xfrm>
            <a:off x="1257300" y="1409700"/>
            <a:ext cx="7200900" cy="3339000"/>
          </a:xfrm>
          <a:prstGeom prst="rect">
            <a:avLst/>
          </a:prstGeom>
        </p:spPr>
        <p:txBody>
          <a:bodyPr anchorCtr="0" anchor="t" bIns="91425" lIns="91425" spcFirstLastPara="1" rIns="91425" wrap="square" tIns="91425">
            <a:noAutofit/>
          </a:bodyPr>
          <a:lstStyle/>
          <a:p>
            <a:pPr indent="-342900" lvl="0" marL="457200" rtl="0">
              <a:lnSpc>
                <a:spcPct val="100000"/>
              </a:lnSpc>
              <a:spcBef>
                <a:spcPts val="800"/>
              </a:spcBef>
              <a:spcAft>
                <a:spcPts val="0"/>
              </a:spcAft>
              <a:buSzPts val="1800"/>
              <a:buFont typeface="Calibri"/>
              <a:buChar char="➢"/>
            </a:pPr>
            <a:r>
              <a:rPr lang="en" sz="1800">
                <a:latin typeface="Calibri"/>
                <a:ea typeface="Calibri"/>
                <a:cs typeface="Calibri"/>
                <a:sym typeface="Calibri"/>
              </a:rPr>
              <a:t>Homeless vs. Population</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Homeless percentage vs. </a:t>
            </a:r>
            <a:r>
              <a:rPr lang="en" sz="1800">
                <a:latin typeface="Calibri"/>
                <a:ea typeface="Calibri"/>
                <a:cs typeface="Calibri"/>
                <a:sym typeface="Calibri"/>
              </a:rPr>
              <a:t>Unemployment</a:t>
            </a:r>
            <a:endParaRPr sz="1800">
              <a:latin typeface="Calibri"/>
              <a:ea typeface="Calibri"/>
              <a:cs typeface="Calibri"/>
              <a:sym typeface="Calibri"/>
            </a:endParaRPr>
          </a:p>
          <a:p>
            <a:pPr indent="-342900" lvl="0" marL="457200" rtl="0">
              <a:lnSpc>
                <a:spcPct val="100000"/>
              </a:lnSpc>
              <a:spcBef>
                <a:spcPts val="0"/>
              </a:spcBef>
              <a:spcAft>
                <a:spcPts val="0"/>
              </a:spcAft>
              <a:buSzPts val="1800"/>
              <a:buFont typeface="Calibri"/>
              <a:buChar char="➢"/>
            </a:pPr>
            <a:r>
              <a:rPr lang="en" sz="1800">
                <a:latin typeface="Calibri"/>
                <a:ea typeface="Calibri"/>
                <a:cs typeface="Calibri"/>
                <a:sym typeface="Calibri"/>
              </a:rPr>
              <a:t>Homeless percentage vs. </a:t>
            </a:r>
            <a:r>
              <a:rPr lang="en" sz="1800">
                <a:latin typeface="Calibri"/>
                <a:ea typeface="Calibri"/>
                <a:cs typeface="Calibri"/>
                <a:sym typeface="Calibri"/>
              </a:rPr>
              <a:t>Cost of living </a:t>
            </a:r>
            <a:endParaRPr sz="1800">
              <a:latin typeface="Calibri"/>
              <a:ea typeface="Calibri"/>
              <a:cs typeface="Calibri"/>
              <a:sym typeface="Calibri"/>
            </a:endParaRPr>
          </a:p>
          <a:p>
            <a:pPr indent="0" lvl="0" marL="0" rtl="0">
              <a:lnSpc>
                <a:spcPct val="100000"/>
              </a:lnSpc>
              <a:spcBef>
                <a:spcPts val="800"/>
              </a:spcBef>
              <a:spcAft>
                <a:spcPts val="0"/>
              </a:spcAft>
              <a:buNone/>
            </a:pPr>
            <a:r>
              <a:t/>
            </a:r>
            <a:endParaRPr sz="1800">
              <a:latin typeface="Calibri"/>
              <a:ea typeface="Calibri"/>
              <a:cs typeface="Calibri"/>
              <a:sym typeface="Calibri"/>
            </a:endParaRPr>
          </a:p>
          <a:p>
            <a:pPr indent="0" lvl="0" marL="0" rtl="0">
              <a:lnSpc>
                <a:spcPct val="100000"/>
              </a:lnSpc>
              <a:spcBef>
                <a:spcPts val="800"/>
              </a:spcBef>
              <a:spcAft>
                <a:spcPts val="0"/>
              </a:spcAft>
              <a:buNone/>
            </a:pPr>
            <a:r>
              <a:rPr b="1" lang="en" sz="1800">
                <a:latin typeface="Calibri"/>
                <a:ea typeface="Calibri"/>
                <a:cs typeface="Calibri"/>
                <a:sym typeface="Calibri"/>
              </a:rPr>
              <a:t>Data Source: </a:t>
            </a:r>
            <a:endParaRPr b="1" sz="1800">
              <a:latin typeface="Calibri"/>
              <a:ea typeface="Calibri"/>
              <a:cs typeface="Calibri"/>
              <a:sym typeface="Calibri"/>
            </a:endParaRPr>
          </a:p>
          <a:p>
            <a:pPr indent="0" lvl="0" marL="0" rtl="0">
              <a:lnSpc>
                <a:spcPct val="100000"/>
              </a:lnSpc>
              <a:spcBef>
                <a:spcPts val="800"/>
              </a:spcBef>
              <a:spcAft>
                <a:spcPts val="0"/>
              </a:spcAft>
              <a:buNone/>
            </a:pPr>
            <a:r>
              <a:rPr lang="en" sz="1200" u="sng">
                <a:solidFill>
                  <a:schemeClr val="hlink"/>
                </a:solidFill>
                <a:latin typeface="Calibri"/>
                <a:ea typeface="Calibri"/>
                <a:cs typeface="Calibri"/>
                <a:sym typeface="Calibri"/>
                <a:hlinkClick r:id="rId3"/>
              </a:rPr>
              <a:t>https://www.bls.gov/web/laus/laumstrk.htm</a:t>
            </a:r>
            <a:endParaRPr/>
          </a:p>
          <a:p>
            <a:pPr indent="0" lvl="0" marL="0" rtl="0">
              <a:lnSpc>
                <a:spcPct val="100000"/>
              </a:lnSpc>
              <a:spcBef>
                <a:spcPts val="800"/>
              </a:spcBef>
              <a:spcAft>
                <a:spcPts val="0"/>
              </a:spcAft>
              <a:buNone/>
            </a:pPr>
            <a:r>
              <a:rPr lang="en" sz="1200" u="sng">
                <a:solidFill>
                  <a:schemeClr val="hlink"/>
                </a:solidFill>
                <a:latin typeface="Calibri"/>
                <a:ea typeface="Calibri"/>
                <a:cs typeface="Calibri"/>
                <a:sym typeface="Calibri"/>
                <a:hlinkClick r:id="rId4"/>
              </a:rPr>
              <a:t>https://www.missourieconomy.org/indicators/cost_of_living/</a:t>
            </a:r>
            <a:endParaRPr/>
          </a:p>
          <a:p>
            <a:pPr indent="0" lvl="0" marL="0" rtl="0">
              <a:lnSpc>
                <a:spcPct val="100000"/>
              </a:lnSpc>
              <a:spcBef>
                <a:spcPts val="800"/>
              </a:spcBef>
              <a:spcAft>
                <a:spcPts val="0"/>
              </a:spcAft>
              <a:buNone/>
            </a:pPr>
            <a:r>
              <a:rPr b="1" lang="en" sz="1800">
                <a:latin typeface="Calibri"/>
                <a:ea typeface="Calibri"/>
                <a:cs typeface="Calibri"/>
                <a:sym typeface="Calibri"/>
              </a:rPr>
              <a:t>Data Analysis:</a:t>
            </a:r>
            <a:endParaRPr b="1" sz="1800">
              <a:latin typeface="Calibri"/>
              <a:ea typeface="Calibri"/>
              <a:cs typeface="Calibri"/>
              <a:sym typeface="Calibri"/>
            </a:endParaRPr>
          </a:p>
          <a:p>
            <a:pPr indent="0" lvl="0" marL="0" rtl="0">
              <a:lnSpc>
                <a:spcPct val="100000"/>
              </a:lnSpc>
              <a:spcBef>
                <a:spcPts val="800"/>
              </a:spcBef>
              <a:spcAft>
                <a:spcPts val="0"/>
              </a:spcAft>
              <a:buClr>
                <a:schemeClr val="dk1"/>
              </a:buClr>
              <a:buSzPts val="1100"/>
              <a:buFont typeface="Arial"/>
              <a:buNone/>
            </a:pPr>
            <a:r>
              <a:rPr lang="en" sz="1800">
                <a:latin typeface="Calibri"/>
                <a:ea typeface="Calibri"/>
                <a:cs typeface="Calibri"/>
                <a:sym typeface="Calibri"/>
              </a:rPr>
              <a:t>Merge 5 csv files with cleaned-up HUD data based on State -&gt; Plot </a:t>
            </a:r>
            <a:endParaRPr sz="1800">
              <a:latin typeface="Calibri"/>
              <a:ea typeface="Calibri"/>
              <a:cs typeface="Calibri"/>
              <a:sym typeface="Calibri"/>
            </a:endParaRPr>
          </a:p>
          <a:p>
            <a:pPr indent="0" lvl="0" marL="0" rtl="0">
              <a:lnSpc>
                <a:spcPct val="100000"/>
              </a:lnSpc>
              <a:spcBef>
                <a:spcPts val="800"/>
              </a:spcBef>
              <a:spcAft>
                <a:spcPts val="0"/>
              </a:spcAft>
              <a:buNone/>
            </a:pPr>
            <a:r>
              <a:t/>
            </a:r>
            <a:endParaRPr sz="1200" u="sng">
              <a:solidFill>
                <a:schemeClr val="hlink"/>
              </a:solidFill>
              <a:latin typeface="Calibri"/>
              <a:ea typeface="Calibri"/>
              <a:cs typeface="Calibri"/>
              <a:sym typeface="Calibri"/>
              <a:hlinkClick r:id="rId5"/>
            </a:endParaRPr>
          </a:p>
          <a:p>
            <a:pPr indent="1206500" lvl="0" marL="0" rtl="0">
              <a:lnSpc>
                <a:spcPct val="100000"/>
              </a:lnSpc>
              <a:spcBef>
                <a:spcPts val="0"/>
              </a:spcBef>
              <a:spcAft>
                <a:spcPts val="0"/>
              </a:spcAft>
              <a:buNone/>
            </a:pPr>
            <a:r>
              <a:t/>
            </a:r>
            <a:endParaRPr sz="1200" u="sng">
              <a:solidFill>
                <a:schemeClr val="hlink"/>
              </a:solidFill>
              <a:latin typeface="Calibri"/>
              <a:ea typeface="Calibri"/>
              <a:cs typeface="Calibri"/>
              <a:sym typeface="Calibri"/>
            </a:endParaRPr>
          </a:p>
          <a:p>
            <a:pPr indent="1206500" lvl="0" marL="0" rtl="0">
              <a:lnSpc>
                <a:spcPct val="100000"/>
              </a:lnSpc>
              <a:spcBef>
                <a:spcPts val="0"/>
              </a:spcBef>
              <a:spcAft>
                <a:spcPts val="0"/>
              </a:spcAft>
              <a:buClr>
                <a:schemeClr val="dk1"/>
              </a:buClr>
              <a:buSzPts val="1100"/>
              <a:buFont typeface="Arial"/>
              <a:buNone/>
            </a:pPr>
            <a:r>
              <a:t/>
            </a:r>
            <a:endParaRPr sz="1800">
              <a:latin typeface="Calibri"/>
              <a:ea typeface="Calibri"/>
              <a:cs typeface="Calibri"/>
              <a:sym typeface="Calibri"/>
              <a:hlinkClick r:id="rId6"/>
            </a:endParaRPr>
          </a:p>
          <a:p>
            <a:pPr indent="0" lvl="0" marL="0" rtl="0">
              <a:lnSpc>
                <a:spcPct val="100000"/>
              </a:lnSpc>
              <a:spcBef>
                <a:spcPts val="800"/>
              </a:spcBef>
              <a:spcAft>
                <a:spcPts val="0"/>
              </a:spcAft>
              <a:buNone/>
            </a:pPr>
            <a:r>
              <a:t/>
            </a:r>
            <a:endParaRPr sz="1800">
              <a:latin typeface="Calibri"/>
              <a:ea typeface="Calibri"/>
              <a:cs typeface="Calibri"/>
              <a:sym typeface="Calibri"/>
            </a:endParaRPr>
          </a:p>
        </p:txBody>
      </p:sp>
      <p:sp>
        <p:nvSpPr>
          <p:cNvPr id="358" name="Shape 358"/>
          <p:cNvSpPr txBox="1"/>
          <p:nvPr>
            <p:ph type="title"/>
          </p:nvPr>
        </p:nvSpPr>
        <p:spPr>
          <a:xfrm>
            <a:off x="1128700" y="533925"/>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t>Other Variables - Cont’d</a:t>
            </a:r>
            <a:endParaRPr/>
          </a:p>
        </p:txBody>
      </p:sp>
      <p:pic>
        <p:nvPicPr>
          <p:cNvPr id="359" name="Shape 359"/>
          <p:cNvPicPr preferRelativeResize="0"/>
          <p:nvPr/>
        </p:nvPicPr>
        <p:blipFill>
          <a:blip r:embed="rId7">
            <a:alphaModFix/>
          </a:blip>
          <a:stretch>
            <a:fillRect/>
          </a:stretch>
        </p:blipFill>
        <p:spPr>
          <a:xfrm>
            <a:off x="1316375" y="456991"/>
            <a:ext cx="7055100" cy="4409434"/>
          </a:xfrm>
          <a:prstGeom prst="rect">
            <a:avLst/>
          </a:prstGeom>
          <a:noFill/>
          <a:ln>
            <a:noFill/>
          </a:ln>
        </p:spPr>
      </p:pic>
      <p:pic>
        <p:nvPicPr>
          <p:cNvPr id="360" name="Shape 360"/>
          <p:cNvPicPr preferRelativeResize="0"/>
          <p:nvPr/>
        </p:nvPicPr>
        <p:blipFill>
          <a:blip r:embed="rId8">
            <a:alphaModFix/>
          </a:blip>
          <a:stretch>
            <a:fillRect/>
          </a:stretch>
        </p:blipFill>
        <p:spPr>
          <a:xfrm>
            <a:off x="1211525" y="382408"/>
            <a:ext cx="7200900" cy="4598542"/>
          </a:xfrm>
          <a:prstGeom prst="rect">
            <a:avLst/>
          </a:prstGeom>
          <a:noFill/>
          <a:ln>
            <a:noFill/>
          </a:ln>
        </p:spPr>
      </p:pic>
      <p:pic>
        <p:nvPicPr>
          <p:cNvPr id="361" name="Shape 361"/>
          <p:cNvPicPr preferRelativeResize="0"/>
          <p:nvPr/>
        </p:nvPicPr>
        <p:blipFill>
          <a:blip r:embed="rId9">
            <a:alphaModFix/>
          </a:blip>
          <a:stretch>
            <a:fillRect/>
          </a:stretch>
        </p:blipFill>
        <p:spPr>
          <a:xfrm>
            <a:off x="1204900" y="475501"/>
            <a:ext cx="7055100" cy="450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028700" y="359675"/>
            <a:ext cx="7200900" cy="6954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Motivation</a:t>
            </a:r>
            <a:endParaRPr b="1" i="0" sz="1200" u="none" cap="none" strike="noStrike">
              <a:solidFill>
                <a:schemeClr val="dk2"/>
              </a:solidFill>
              <a:latin typeface="Source Sans Pro"/>
              <a:ea typeface="Source Sans Pro"/>
              <a:cs typeface="Source Sans Pro"/>
              <a:sym typeface="Source Sans Pro"/>
            </a:endParaRPr>
          </a:p>
        </p:txBody>
      </p:sp>
      <p:sp>
        <p:nvSpPr>
          <p:cNvPr id="232" name="Shape 232"/>
          <p:cNvSpPr txBox="1"/>
          <p:nvPr>
            <p:ph idx="1" type="body"/>
          </p:nvPr>
        </p:nvSpPr>
        <p:spPr>
          <a:xfrm>
            <a:off x="1092300" y="1093150"/>
            <a:ext cx="7200900" cy="1233900"/>
          </a:xfrm>
          <a:prstGeom prst="rect">
            <a:avLst/>
          </a:prstGeom>
          <a:noFill/>
          <a:ln>
            <a:noFill/>
          </a:ln>
        </p:spPr>
        <p:txBody>
          <a:bodyPr anchorCtr="0" anchor="t" bIns="34275" lIns="68575" spcFirstLastPara="1" rIns="68575" wrap="square" tIns="34275">
            <a:noAutofit/>
          </a:bodyPr>
          <a:lstStyle/>
          <a:p>
            <a:pPr indent="0" lvl="0" marL="0" marR="0" rtl="0">
              <a:lnSpc>
                <a:spcPct val="115000"/>
              </a:lnSpc>
              <a:spcBef>
                <a:spcPts val="0"/>
              </a:spcBef>
              <a:spcAft>
                <a:spcPts val="0"/>
              </a:spcAft>
              <a:buNone/>
            </a:pPr>
            <a:r>
              <a:rPr b="1" lang="en" sz="2000">
                <a:solidFill>
                  <a:schemeClr val="dk1"/>
                </a:solidFill>
                <a:latin typeface="Calibri"/>
                <a:ea typeface="Calibri"/>
                <a:cs typeface="Calibri"/>
                <a:sym typeface="Calibri"/>
              </a:rPr>
              <a:t>Homelessness</a:t>
            </a:r>
            <a:r>
              <a:rPr lang="en" sz="2000">
                <a:solidFill>
                  <a:schemeClr val="dk1"/>
                </a:solidFill>
                <a:latin typeface="Calibri"/>
                <a:ea typeface="Calibri"/>
                <a:cs typeface="Calibri"/>
                <a:sym typeface="Calibri"/>
              </a:rPr>
              <a:t> is the condition where a person lacks  "a fixed, regular, and adequate nighttime residence" as defined by The</a:t>
            </a:r>
            <a:r>
              <a:rPr lang="en" sz="2000">
                <a:solidFill>
                  <a:schemeClr val="dk1"/>
                </a:solidFill>
                <a:latin typeface="Calibri"/>
                <a:ea typeface="Calibri"/>
                <a:cs typeface="Calibri"/>
                <a:sym typeface="Calibri"/>
                <a:hlinkClick r:id="rId3"/>
              </a:rPr>
              <a:t> </a:t>
            </a:r>
            <a:r>
              <a:rPr lang="en" sz="2000" u="sng">
                <a:solidFill>
                  <a:schemeClr val="hlink"/>
                </a:solidFill>
                <a:latin typeface="Calibri"/>
                <a:ea typeface="Calibri"/>
                <a:cs typeface="Calibri"/>
                <a:sym typeface="Calibri"/>
                <a:hlinkClick r:id="rId4"/>
              </a:rPr>
              <a:t>McKinney–Vento Homeless Assistance Act</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nSpc>
                <a:spcPct val="115000"/>
              </a:lnSpc>
              <a:spcBef>
                <a:spcPts val="900"/>
              </a:spcBef>
              <a:spcAft>
                <a:spcPts val="0"/>
              </a:spcAft>
              <a:buNone/>
            </a:pPr>
            <a:r>
              <a:t/>
            </a:r>
            <a:endParaRPr sz="2000">
              <a:solidFill>
                <a:srgbClr val="000000"/>
              </a:solidFill>
              <a:latin typeface="Arial"/>
              <a:ea typeface="Arial"/>
              <a:cs typeface="Arial"/>
              <a:sym typeface="Arial"/>
            </a:endParaRPr>
          </a:p>
          <a:p>
            <a:pPr indent="-190500" lvl="0" marL="292100" rtl="0">
              <a:lnSpc>
                <a:spcPct val="115000"/>
              </a:lnSpc>
              <a:spcBef>
                <a:spcPts val="900"/>
              </a:spcBef>
              <a:spcAft>
                <a:spcPts val="0"/>
              </a:spcAft>
              <a:buNone/>
            </a:pPr>
            <a:r>
              <a:t/>
            </a:r>
            <a:endParaRPr sz="2000"/>
          </a:p>
          <a:p>
            <a:pPr indent="0" lvl="0" marL="0" marR="0" rtl="0" algn="ctr">
              <a:lnSpc>
                <a:spcPct val="115000"/>
              </a:lnSpc>
              <a:spcBef>
                <a:spcPts val="0"/>
              </a:spcBef>
              <a:spcAft>
                <a:spcPts val="0"/>
              </a:spcAft>
              <a:buNone/>
            </a:pPr>
            <a:r>
              <a:t/>
            </a:r>
            <a:endParaRPr sz="2000">
              <a:solidFill>
                <a:schemeClr val="dk1"/>
              </a:solidFill>
              <a:latin typeface="Arial"/>
              <a:ea typeface="Arial"/>
              <a:cs typeface="Arial"/>
              <a:sym typeface="Arial"/>
            </a:endParaRPr>
          </a:p>
          <a:p>
            <a:pPr indent="0" lvl="0" marL="0" rtl="0">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15000"/>
              </a:lnSpc>
              <a:spcBef>
                <a:spcPts val="900"/>
              </a:spcBef>
              <a:spcAft>
                <a:spcPts val="0"/>
              </a:spcAft>
              <a:buNone/>
            </a:pPr>
            <a:r>
              <a:t/>
            </a:r>
            <a:endParaRPr sz="2000"/>
          </a:p>
          <a:p>
            <a:pPr indent="-190500" lvl="0" marL="292100" marR="0" rtl="0" algn="l">
              <a:lnSpc>
                <a:spcPct val="115000"/>
              </a:lnSpc>
              <a:spcBef>
                <a:spcPts val="900"/>
              </a:spcBef>
              <a:spcAft>
                <a:spcPts val="0"/>
              </a:spcAft>
              <a:buClr>
                <a:schemeClr val="dk2"/>
              </a:buClr>
              <a:buSzPts val="15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233" name="Shape 233"/>
          <p:cNvSpPr txBox="1"/>
          <p:nvPr/>
        </p:nvSpPr>
        <p:spPr>
          <a:xfrm>
            <a:off x="918825" y="2626675"/>
            <a:ext cx="7530600" cy="2287200"/>
          </a:xfrm>
          <a:prstGeom prst="rect">
            <a:avLst/>
          </a:prstGeom>
          <a:noFill/>
          <a:ln>
            <a:noFill/>
          </a:ln>
        </p:spPr>
        <p:txBody>
          <a:bodyPr anchorCtr="0" anchor="t" bIns="91425" lIns="91425" spcFirstLastPara="1" rIns="91425" wrap="square" tIns="91425">
            <a:noAutofit/>
          </a:bodyPr>
          <a:lstStyle/>
          <a:p>
            <a:pPr indent="-298450" lvl="0" marL="292100" rtl="0">
              <a:lnSpc>
                <a:spcPct val="150000"/>
              </a:lnSpc>
              <a:spcBef>
                <a:spcPts val="0"/>
              </a:spcBef>
              <a:spcAft>
                <a:spcPts val="0"/>
              </a:spcAft>
              <a:buClr>
                <a:schemeClr val="dk2"/>
              </a:buClr>
              <a:buSzPts val="1700"/>
              <a:buFont typeface="Calibri"/>
              <a:buChar char="■"/>
            </a:pPr>
            <a:r>
              <a:rPr i="1" lang="en" sz="1700">
                <a:solidFill>
                  <a:schemeClr val="dk2"/>
                </a:solidFill>
                <a:latin typeface="Calibri"/>
                <a:ea typeface="Calibri"/>
                <a:cs typeface="Calibri"/>
                <a:sym typeface="Calibri"/>
              </a:rPr>
              <a:t>Homelessness is visible throughout the SF Bay Area. Look around!</a:t>
            </a:r>
            <a:endParaRPr i="1" sz="1700">
              <a:solidFill>
                <a:schemeClr val="dk2"/>
              </a:solidFill>
              <a:latin typeface="Calibri"/>
              <a:ea typeface="Calibri"/>
              <a:cs typeface="Calibri"/>
              <a:sym typeface="Calibri"/>
            </a:endParaRPr>
          </a:p>
          <a:p>
            <a:pPr indent="-298450" lvl="0" marL="292100" rtl="0">
              <a:lnSpc>
                <a:spcPct val="150000"/>
              </a:lnSpc>
              <a:spcBef>
                <a:spcPts val="0"/>
              </a:spcBef>
              <a:spcAft>
                <a:spcPts val="0"/>
              </a:spcAft>
              <a:buClr>
                <a:schemeClr val="dk2"/>
              </a:buClr>
              <a:buSzPts val="1700"/>
              <a:buFont typeface="Source Sans Pro"/>
              <a:buChar char="■"/>
            </a:pPr>
            <a:r>
              <a:rPr i="1" lang="en" sz="1700">
                <a:solidFill>
                  <a:schemeClr val="dk2"/>
                </a:solidFill>
                <a:latin typeface="Calibri"/>
                <a:ea typeface="Calibri"/>
                <a:cs typeface="Calibri"/>
                <a:sym typeface="Calibri"/>
              </a:rPr>
              <a:t>Does the </a:t>
            </a:r>
            <a:r>
              <a:rPr b="1" i="1" lang="en" sz="1700">
                <a:solidFill>
                  <a:schemeClr val="dk2"/>
                </a:solidFill>
                <a:latin typeface="Calibri"/>
                <a:ea typeface="Calibri"/>
                <a:cs typeface="Calibri"/>
                <a:sym typeface="Calibri"/>
              </a:rPr>
              <a:t>high cost of living</a:t>
            </a:r>
            <a:r>
              <a:rPr i="1" lang="en" sz="1700">
                <a:solidFill>
                  <a:schemeClr val="dk2"/>
                </a:solidFill>
                <a:latin typeface="Calibri"/>
                <a:ea typeface="Calibri"/>
                <a:cs typeface="Calibri"/>
                <a:sym typeface="Calibri"/>
              </a:rPr>
              <a:t> in the Bay Area explain the large </a:t>
            </a:r>
            <a:r>
              <a:rPr b="1" i="1" lang="en" sz="1700">
                <a:solidFill>
                  <a:schemeClr val="dk2"/>
                </a:solidFill>
                <a:latin typeface="Calibri"/>
                <a:ea typeface="Calibri"/>
                <a:cs typeface="Calibri"/>
                <a:sym typeface="Calibri"/>
              </a:rPr>
              <a:t>homeless</a:t>
            </a:r>
            <a:r>
              <a:rPr i="1" lang="en" sz="1700">
                <a:solidFill>
                  <a:schemeClr val="dk2"/>
                </a:solidFill>
                <a:latin typeface="Calibri"/>
                <a:ea typeface="Calibri"/>
                <a:cs typeface="Calibri"/>
                <a:sym typeface="Calibri"/>
              </a:rPr>
              <a:t> </a:t>
            </a:r>
            <a:r>
              <a:rPr b="1" i="1" lang="en" sz="1700">
                <a:solidFill>
                  <a:schemeClr val="dk2"/>
                </a:solidFill>
                <a:latin typeface="Calibri"/>
                <a:ea typeface="Calibri"/>
                <a:cs typeface="Calibri"/>
                <a:sym typeface="Calibri"/>
              </a:rPr>
              <a:t>population</a:t>
            </a:r>
            <a:r>
              <a:rPr i="1" lang="en" sz="1700">
                <a:solidFill>
                  <a:schemeClr val="dk2"/>
                </a:solidFill>
                <a:latin typeface="Calibri"/>
                <a:ea typeface="Calibri"/>
                <a:cs typeface="Calibri"/>
                <a:sym typeface="Calibri"/>
              </a:rPr>
              <a:t>?</a:t>
            </a:r>
            <a:endParaRPr i="1" sz="1700">
              <a:solidFill>
                <a:schemeClr val="dk2"/>
              </a:solidFill>
              <a:latin typeface="Calibri"/>
              <a:ea typeface="Calibri"/>
              <a:cs typeface="Calibri"/>
              <a:sym typeface="Calibri"/>
            </a:endParaRPr>
          </a:p>
          <a:p>
            <a:pPr indent="-298450" lvl="0" marL="292100" rtl="0">
              <a:lnSpc>
                <a:spcPct val="150000"/>
              </a:lnSpc>
              <a:spcBef>
                <a:spcPts val="0"/>
              </a:spcBef>
              <a:spcAft>
                <a:spcPts val="0"/>
              </a:spcAft>
              <a:buClr>
                <a:schemeClr val="dk2"/>
              </a:buClr>
              <a:buSzPts val="1700"/>
              <a:buFont typeface="Source Sans Pro"/>
              <a:buChar char="■"/>
            </a:pPr>
            <a:r>
              <a:rPr i="1" lang="en" sz="1700">
                <a:solidFill>
                  <a:schemeClr val="dk2"/>
                </a:solidFill>
                <a:latin typeface="Calibri"/>
                <a:ea typeface="Calibri"/>
                <a:cs typeface="Calibri"/>
                <a:sym typeface="Calibri"/>
              </a:rPr>
              <a:t>In this study we </a:t>
            </a:r>
            <a:r>
              <a:rPr b="1" i="1" lang="en" sz="1700">
                <a:solidFill>
                  <a:schemeClr val="dk2"/>
                </a:solidFill>
                <a:latin typeface="Calibri"/>
                <a:ea typeface="Calibri"/>
                <a:cs typeface="Calibri"/>
                <a:sym typeface="Calibri"/>
              </a:rPr>
              <a:t>assessed the impact of real estate prices on homelessness</a:t>
            </a:r>
            <a:r>
              <a:rPr i="1" lang="en" sz="1700">
                <a:solidFill>
                  <a:schemeClr val="dk2"/>
                </a:solidFill>
                <a:latin typeface="Calibri"/>
                <a:ea typeface="Calibri"/>
                <a:cs typeface="Calibri"/>
                <a:sym typeface="Calibri"/>
              </a:rPr>
              <a:t> in the Bay Area and other localities </a:t>
            </a:r>
            <a:r>
              <a:rPr b="1" i="1" lang="en" sz="1700">
                <a:solidFill>
                  <a:schemeClr val="dk2"/>
                </a:solidFill>
                <a:latin typeface="Calibri"/>
                <a:ea typeface="Calibri"/>
                <a:cs typeface="Calibri"/>
                <a:sym typeface="Calibri"/>
              </a:rPr>
              <a:t>across the country</a:t>
            </a:r>
            <a:r>
              <a:rPr i="1" lang="en" sz="1700">
                <a:solidFill>
                  <a:schemeClr val="dk2"/>
                </a:solidFill>
                <a:latin typeface="Calibri"/>
                <a:ea typeface="Calibri"/>
                <a:cs typeface="Calibri"/>
                <a:sym typeface="Calibri"/>
              </a:rPr>
              <a:t>.</a:t>
            </a:r>
            <a:endParaRPr i="1" sz="1700">
              <a:solidFill>
                <a:schemeClr val="dk2"/>
              </a:solidFill>
              <a:latin typeface="Calibri"/>
              <a:ea typeface="Calibri"/>
              <a:cs typeface="Calibri"/>
              <a:sym typeface="Calibri"/>
            </a:endParaRPr>
          </a:p>
          <a:p>
            <a:pPr indent="0" lvl="0" marL="0">
              <a:spcBef>
                <a:spcPts val="0"/>
              </a:spcBef>
              <a:spcAft>
                <a:spcPts val="0"/>
              </a:spcAft>
              <a:buNone/>
            </a:pPr>
            <a:r>
              <a:t/>
            </a:r>
            <a:endParaRPr i="1">
              <a:latin typeface="Calibri"/>
              <a:ea typeface="Calibri"/>
              <a:cs typeface="Calibri"/>
              <a:sym typeface="Calibri"/>
            </a:endParaRPr>
          </a:p>
        </p:txBody>
      </p:sp>
      <p:pic>
        <p:nvPicPr>
          <p:cNvPr id="234" name="Shape 234"/>
          <p:cNvPicPr preferRelativeResize="0"/>
          <p:nvPr/>
        </p:nvPicPr>
        <p:blipFill>
          <a:blip r:embed="rId5">
            <a:alphaModFix/>
          </a:blip>
          <a:stretch>
            <a:fillRect/>
          </a:stretch>
        </p:blipFill>
        <p:spPr>
          <a:xfrm>
            <a:off x="1028700" y="522650"/>
            <a:ext cx="7530600" cy="376530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100"/>
                                          </p:stCondLst>
                                        </p:cTn>
                                        <p:tgtEl>
                                          <p:spTgt spid="2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1028700" y="514350"/>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Conclusions</a:t>
            </a:r>
            <a:endParaRPr b="1"/>
          </a:p>
          <a:p>
            <a:pPr indent="0" lvl="0" marL="0">
              <a:spcBef>
                <a:spcPts val="0"/>
              </a:spcBef>
              <a:spcAft>
                <a:spcPts val="0"/>
              </a:spcAft>
              <a:buNone/>
            </a:pPr>
            <a:r>
              <a:t/>
            </a:r>
            <a:endParaRPr b="1"/>
          </a:p>
        </p:txBody>
      </p:sp>
      <p:sp>
        <p:nvSpPr>
          <p:cNvPr id="367" name="Shape 367"/>
          <p:cNvSpPr txBox="1"/>
          <p:nvPr>
            <p:ph idx="1" type="body"/>
          </p:nvPr>
        </p:nvSpPr>
        <p:spPr>
          <a:xfrm>
            <a:off x="1028700" y="1714500"/>
            <a:ext cx="7200900" cy="2685900"/>
          </a:xfrm>
          <a:prstGeom prst="rect">
            <a:avLst/>
          </a:prstGeom>
        </p:spPr>
        <p:txBody>
          <a:bodyPr anchorCtr="0" anchor="t" bIns="91425" lIns="91425" spcFirstLastPara="1" rIns="91425" wrap="square" tIns="91425">
            <a:noAutofit/>
          </a:bodyPr>
          <a:lstStyle/>
          <a:p>
            <a:pPr indent="-342900" lvl="0" marL="457200" rtl="0">
              <a:lnSpc>
                <a:spcPct val="150000"/>
              </a:lnSpc>
              <a:spcBef>
                <a:spcPts val="800"/>
              </a:spcBef>
              <a:spcAft>
                <a:spcPts val="0"/>
              </a:spcAft>
              <a:buSzPts val="1800"/>
              <a:buFont typeface="Calibri"/>
              <a:buChar char="➢"/>
            </a:pPr>
            <a:r>
              <a:rPr lang="en" sz="1800">
                <a:latin typeface="Calibri"/>
                <a:ea typeface="Calibri"/>
                <a:cs typeface="Calibri"/>
                <a:sym typeface="Calibri"/>
              </a:rPr>
              <a:t>National homeless population decreased between 2007 and 2017</a:t>
            </a:r>
            <a:endParaRPr sz="1800">
              <a:latin typeface="Calibri"/>
              <a:ea typeface="Calibri"/>
              <a:cs typeface="Calibri"/>
              <a:sym typeface="Calibri"/>
            </a:endParaRPr>
          </a:p>
          <a:p>
            <a:pPr indent="-342900" lvl="0" marL="457200" rtl="0">
              <a:lnSpc>
                <a:spcPct val="150000"/>
              </a:lnSpc>
              <a:spcBef>
                <a:spcPts val="0"/>
              </a:spcBef>
              <a:spcAft>
                <a:spcPts val="0"/>
              </a:spcAft>
              <a:buSzPts val="1800"/>
              <a:buFont typeface="Calibri"/>
              <a:buChar char="➢"/>
            </a:pPr>
            <a:r>
              <a:rPr lang="en" sz="1800">
                <a:latin typeface="Calibri"/>
                <a:ea typeface="Calibri"/>
                <a:cs typeface="Calibri"/>
                <a:sym typeface="Calibri"/>
              </a:rPr>
              <a:t>Real estate pricing does have some impacts on homelessness condition </a:t>
            </a:r>
            <a:endParaRPr sz="1800">
              <a:latin typeface="Calibri"/>
              <a:ea typeface="Calibri"/>
              <a:cs typeface="Calibri"/>
              <a:sym typeface="Calibri"/>
            </a:endParaRPr>
          </a:p>
          <a:p>
            <a:pPr indent="-342900" lvl="0" marL="457200" rtl="0">
              <a:lnSpc>
                <a:spcPct val="150000"/>
              </a:lnSpc>
              <a:spcBef>
                <a:spcPts val="0"/>
              </a:spcBef>
              <a:spcAft>
                <a:spcPts val="0"/>
              </a:spcAft>
              <a:buSzPts val="1800"/>
              <a:buFont typeface="Calibri"/>
              <a:buChar char="➢"/>
            </a:pPr>
            <a:r>
              <a:rPr lang="en" sz="1800">
                <a:latin typeface="Calibri"/>
                <a:ea typeface="Calibri"/>
                <a:cs typeface="Calibri"/>
                <a:sym typeface="Calibri"/>
              </a:rPr>
              <a:t>Homelessness is highly correlated with population sizes state wise, as well as cost of living in general</a:t>
            </a:r>
            <a:endParaRPr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028700" y="524850"/>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3300"/>
              <a:buFont typeface="Source Sans Pro"/>
              <a:buNone/>
            </a:pPr>
            <a:r>
              <a:rPr b="1" lang="en"/>
              <a:t>References</a:t>
            </a:r>
            <a:endParaRPr/>
          </a:p>
        </p:txBody>
      </p:sp>
      <p:sp>
        <p:nvSpPr>
          <p:cNvPr id="373" name="Shape 373"/>
          <p:cNvSpPr txBox="1"/>
          <p:nvPr>
            <p:ph idx="1" type="body"/>
          </p:nvPr>
        </p:nvSpPr>
        <p:spPr>
          <a:xfrm>
            <a:off x="1028700" y="1228800"/>
            <a:ext cx="7200900" cy="2685900"/>
          </a:xfrm>
          <a:prstGeom prst="rect">
            <a:avLst/>
          </a:prstGeom>
        </p:spPr>
        <p:txBody>
          <a:bodyPr anchorCtr="0" anchor="t" bIns="91425" lIns="91425" spcFirstLastPara="1" rIns="91425" wrap="square" tIns="91425">
            <a:noAutofit/>
          </a:bodyPr>
          <a:lstStyle/>
          <a:p>
            <a:pPr indent="0" lvl="0" marL="0">
              <a:spcBef>
                <a:spcPts val="800"/>
              </a:spcBef>
              <a:spcAft>
                <a:spcPts val="0"/>
              </a:spcAft>
              <a:buClr>
                <a:schemeClr val="dk1"/>
              </a:buClr>
              <a:buSzPts val="1100"/>
              <a:buFont typeface="Arial"/>
              <a:buNone/>
            </a:pPr>
            <a:r>
              <a:rPr lang="en" sz="1400">
                <a:solidFill>
                  <a:schemeClr val="dk1"/>
                </a:solidFill>
              </a:rPr>
              <a:t>Bussed Out - How American moves its Homeless (article) . The Guardian. Published online: 20 December 2017</a:t>
            </a:r>
            <a:r>
              <a:rPr lang="en" sz="1400">
                <a:solidFill>
                  <a:schemeClr val="dk1"/>
                </a:solidFill>
                <a:hlinkClick r:id="rId3"/>
              </a:rPr>
              <a:t> </a:t>
            </a:r>
            <a:r>
              <a:rPr lang="en" sz="1400" u="sng">
                <a:solidFill>
                  <a:schemeClr val="hlink"/>
                </a:solidFill>
                <a:hlinkClick r:id="rId4"/>
              </a:rPr>
              <a:t>https://www.theguardian.com/us-news/ng-interactive/2017/dec/20/bussed-out-america-moves-homeless-people-country-study</a:t>
            </a:r>
            <a:endParaRPr sz="1400" u="sng">
              <a:solidFill>
                <a:schemeClr val="hlink"/>
              </a:solidFill>
              <a:hlinkClick r:id="rId5"/>
            </a:endParaRPr>
          </a:p>
          <a:p>
            <a:pPr indent="0" lvl="0" marL="0" rtl="0">
              <a:lnSpc>
                <a:spcPct val="115000"/>
              </a:lnSpc>
              <a:spcBef>
                <a:spcPts val="1400"/>
              </a:spcBef>
              <a:spcAft>
                <a:spcPts val="0"/>
              </a:spcAft>
              <a:buNone/>
            </a:pPr>
            <a:r>
              <a:rPr lang="en" sz="1400">
                <a:solidFill>
                  <a:schemeClr val="dk1"/>
                </a:solidFill>
              </a:rPr>
              <a:t>Homelessness in the United States:</a:t>
            </a:r>
            <a:r>
              <a:rPr b="1" lang="en" sz="1400">
                <a:solidFill>
                  <a:schemeClr val="dk1"/>
                </a:solidFill>
              </a:rPr>
              <a:t> </a:t>
            </a:r>
            <a:r>
              <a:rPr lang="en" sz="1400">
                <a:solidFill>
                  <a:schemeClr val="dk1"/>
                </a:solidFill>
              </a:rPr>
              <a:t>Trends and demographics (article). Journalist’s Resource. Harvard Kennedy School Shorenstein Center on Media, Politics and Public Policy. Published online: 4 December 2014</a:t>
            </a:r>
            <a:r>
              <a:rPr lang="en" sz="1400">
                <a:solidFill>
                  <a:schemeClr val="dk1"/>
                </a:solidFill>
                <a:hlinkClick r:id="rId6"/>
              </a:rPr>
              <a:t> </a:t>
            </a:r>
            <a:r>
              <a:rPr lang="en" sz="1400" u="sng">
                <a:solidFill>
                  <a:schemeClr val="hlink"/>
                </a:solidFill>
                <a:hlinkClick r:id="rId7"/>
              </a:rPr>
              <a:t>https://journalistsresource.org/studies/government/health-care/homelessness-u-s-trends-demographics</a:t>
            </a:r>
            <a:endParaRPr/>
          </a:p>
          <a:p>
            <a:pPr indent="0" lvl="0" marL="0">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723900" y="361950"/>
            <a:ext cx="7200900" cy="1114500"/>
          </a:xfrm>
          <a:prstGeom prst="rect">
            <a:avLst/>
          </a:prstGeom>
          <a:noFill/>
          <a:ln>
            <a:noFill/>
          </a:ln>
        </p:spPr>
        <p:txBody>
          <a:bodyPr anchorCtr="0" anchor="t" bIns="34275" lIns="68575" spcFirstLastPara="1" rIns="68575" wrap="square" tIns="34275">
            <a:noAutofit/>
          </a:bodyPr>
          <a:lstStyle/>
          <a:p>
            <a:pPr indent="0" lvl="0" marL="0" marR="0" rtl="0" algn="ctr">
              <a:lnSpc>
                <a:spcPct val="89000"/>
              </a:lnSpc>
              <a:spcBef>
                <a:spcPts val="0"/>
              </a:spcBef>
              <a:spcAft>
                <a:spcPts val="0"/>
              </a:spcAft>
              <a:buClr>
                <a:schemeClr val="dk2"/>
              </a:buClr>
              <a:buSzPts val="3300"/>
              <a:buFont typeface="Source Sans Pro"/>
              <a:buNone/>
            </a:pPr>
            <a:r>
              <a:rPr b="1" lang="en" sz="4800">
                <a:latin typeface="Comic Sans MS"/>
                <a:ea typeface="Comic Sans MS"/>
                <a:cs typeface="Comic Sans MS"/>
                <a:sym typeface="Comic Sans MS"/>
              </a:rPr>
              <a:t>Thank You!</a:t>
            </a:r>
            <a:endParaRPr b="1" i="0" sz="4800" u="none" cap="none" strike="noStrike">
              <a:solidFill>
                <a:schemeClr val="dk2"/>
              </a:solidFill>
              <a:latin typeface="Comic Sans MS"/>
              <a:ea typeface="Comic Sans MS"/>
              <a:cs typeface="Comic Sans MS"/>
              <a:sym typeface="Comic Sans MS"/>
            </a:endParaRPr>
          </a:p>
        </p:txBody>
      </p:sp>
      <p:pic>
        <p:nvPicPr>
          <p:cNvPr id="379" name="Shape 379"/>
          <p:cNvPicPr preferRelativeResize="0"/>
          <p:nvPr/>
        </p:nvPicPr>
        <p:blipFill>
          <a:blip r:embed="rId3">
            <a:alphaModFix/>
          </a:blip>
          <a:stretch>
            <a:fillRect/>
          </a:stretch>
        </p:blipFill>
        <p:spPr>
          <a:xfrm>
            <a:off x="2502252" y="1611950"/>
            <a:ext cx="3741900" cy="3093400"/>
          </a:xfrm>
          <a:prstGeom prst="rect">
            <a:avLst/>
          </a:prstGeom>
          <a:noFill/>
          <a:ln>
            <a:noFill/>
          </a:ln>
        </p:spPr>
      </p:pic>
      <p:sp>
        <p:nvSpPr>
          <p:cNvPr id="380" name="Shape 380"/>
          <p:cNvSpPr/>
          <p:nvPr/>
        </p:nvSpPr>
        <p:spPr>
          <a:xfrm>
            <a:off x="2071850" y="4208163"/>
            <a:ext cx="4915200" cy="9036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 type="body"/>
          </p:nvPr>
        </p:nvSpPr>
        <p:spPr>
          <a:xfrm>
            <a:off x="1050300" y="774900"/>
            <a:ext cx="7696200" cy="4188600"/>
          </a:xfrm>
          <a:prstGeom prst="rect">
            <a:avLst/>
          </a:prstGeom>
          <a:noFill/>
          <a:ln>
            <a:noFill/>
          </a:ln>
        </p:spPr>
        <p:txBody>
          <a:bodyPr anchorCtr="0" anchor="t" bIns="34275" lIns="68575" spcFirstLastPara="1" rIns="68575" wrap="square" tIns="34275">
            <a:noAutofit/>
          </a:bodyPr>
          <a:lstStyle/>
          <a:p>
            <a:pPr indent="-381000" lvl="0" marL="457200"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Is there a </a:t>
            </a:r>
            <a:r>
              <a:rPr b="1" lang="en" sz="2400">
                <a:solidFill>
                  <a:srgbClr val="000000"/>
                </a:solidFill>
                <a:latin typeface="Calibri"/>
                <a:ea typeface="Calibri"/>
                <a:cs typeface="Calibri"/>
                <a:sym typeface="Calibri"/>
              </a:rPr>
              <a:t>correlation</a:t>
            </a:r>
            <a:r>
              <a:rPr lang="en" sz="2400">
                <a:solidFill>
                  <a:srgbClr val="000000"/>
                </a:solidFill>
                <a:latin typeface="Calibri"/>
                <a:ea typeface="Calibri"/>
                <a:cs typeface="Calibri"/>
                <a:sym typeface="Calibri"/>
              </a:rPr>
              <a:t> between </a:t>
            </a:r>
            <a:r>
              <a:rPr b="1" lang="en" sz="2400">
                <a:solidFill>
                  <a:srgbClr val="000000"/>
                </a:solidFill>
                <a:latin typeface="Calibri"/>
                <a:ea typeface="Calibri"/>
                <a:cs typeface="Calibri"/>
                <a:sym typeface="Calibri"/>
              </a:rPr>
              <a:t>homelessness</a:t>
            </a:r>
            <a:r>
              <a:rPr lang="en" sz="2400">
                <a:solidFill>
                  <a:srgbClr val="000000"/>
                </a:solidFill>
                <a:latin typeface="Calibri"/>
                <a:ea typeface="Calibri"/>
                <a:cs typeface="Calibri"/>
                <a:sym typeface="Calibri"/>
              </a:rPr>
              <a:t> and </a:t>
            </a:r>
            <a:r>
              <a:rPr b="1" lang="en" sz="2400">
                <a:solidFill>
                  <a:srgbClr val="000000"/>
                </a:solidFill>
                <a:latin typeface="Calibri"/>
                <a:ea typeface="Calibri"/>
                <a:cs typeface="Calibri"/>
                <a:sym typeface="Calibri"/>
              </a:rPr>
              <a:t>real estate prices</a:t>
            </a:r>
            <a:r>
              <a:rPr lang="en" sz="2400">
                <a:solidFill>
                  <a:srgbClr val="000000"/>
                </a:solidFill>
                <a:latin typeface="Calibri"/>
                <a:ea typeface="Calibri"/>
                <a:cs typeface="Calibri"/>
                <a:sym typeface="Calibri"/>
              </a:rPr>
              <a:t>?</a:t>
            </a:r>
            <a:endParaRPr sz="2400">
              <a:solidFill>
                <a:srgbClr val="000000"/>
              </a:solidFill>
              <a:latin typeface="Calibri"/>
              <a:ea typeface="Calibri"/>
              <a:cs typeface="Calibri"/>
              <a:sym typeface="Calibri"/>
            </a:endParaRPr>
          </a:p>
          <a:p>
            <a:pPr indent="-381000" lvl="0" marL="457200"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At what rate has homelessness </a:t>
            </a:r>
            <a:r>
              <a:rPr b="1" lang="en" sz="2400">
                <a:solidFill>
                  <a:srgbClr val="000000"/>
                </a:solidFill>
                <a:latin typeface="Calibri"/>
                <a:ea typeface="Calibri"/>
                <a:cs typeface="Calibri"/>
                <a:sym typeface="Calibri"/>
              </a:rPr>
              <a:t>changed</a:t>
            </a:r>
            <a:r>
              <a:rPr lang="en" sz="2400">
                <a:solidFill>
                  <a:srgbClr val="000000"/>
                </a:solidFill>
                <a:latin typeface="Calibri"/>
                <a:ea typeface="Calibri"/>
                <a:cs typeface="Calibri"/>
                <a:sym typeface="Calibri"/>
              </a:rPr>
              <a:t> in the past decade?</a:t>
            </a:r>
            <a:endParaRPr sz="2400">
              <a:solidFill>
                <a:srgbClr val="000000"/>
              </a:solidFill>
              <a:latin typeface="Calibri"/>
              <a:ea typeface="Calibri"/>
              <a:cs typeface="Calibri"/>
              <a:sym typeface="Calibri"/>
            </a:endParaRPr>
          </a:p>
          <a:p>
            <a:pPr indent="-381000" lvl="0" marL="457200"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Which cities/regions of the country have the </a:t>
            </a:r>
            <a:r>
              <a:rPr b="1" lang="en" sz="2400">
                <a:solidFill>
                  <a:srgbClr val="000000"/>
                </a:solidFill>
                <a:latin typeface="Calibri"/>
                <a:ea typeface="Calibri"/>
                <a:cs typeface="Calibri"/>
                <a:sym typeface="Calibri"/>
              </a:rPr>
              <a:t>highest homeless population</a:t>
            </a:r>
            <a:r>
              <a:rPr lang="en" sz="2400">
                <a:solidFill>
                  <a:srgbClr val="000000"/>
                </a:solidFill>
                <a:latin typeface="Calibri"/>
                <a:ea typeface="Calibri"/>
                <a:cs typeface="Calibri"/>
                <a:sym typeface="Calibri"/>
              </a:rPr>
              <a:t>?</a:t>
            </a:r>
            <a:endParaRPr sz="2400">
              <a:solidFill>
                <a:srgbClr val="000000"/>
              </a:solidFill>
              <a:latin typeface="Calibri"/>
              <a:ea typeface="Calibri"/>
              <a:cs typeface="Calibri"/>
              <a:sym typeface="Calibri"/>
            </a:endParaRPr>
          </a:p>
          <a:p>
            <a:pPr indent="-381000" lvl="0" marL="457200"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What does the homeless population </a:t>
            </a:r>
            <a:r>
              <a:rPr b="1" lang="en" sz="2400">
                <a:solidFill>
                  <a:srgbClr val="000000"/>
                </a:solidFill>
                <a:latin typeface="Calibri"/>
                <a:ea typeface="Calibri"/>
                <a:cs typeface="Calibri"/>
                <a:sym typeface="Calibri"/>
              </a:rPr>
              <a:t>demographics</a:t>
            </a:r>
            <a:r>
              <a:rPr lang="en" sz="2400">
                <a:solidFill>
                  <a:srgbClr val="000000"/>
                </a:solidFill>
                <a:latin typeface="Calibri"/>
                <a:ea typeface="Calibri"/>
                <a:cs typeface="Calibri"/>
                <a:sym typeface="Calibri"/>
              </a:rPr>
              <a:t> look like?</a:t>
            </a:r>
            <a:endParaRPr sz="2400">
              <a:solidFill>
                <a:srgbClr val="000000"/>
              </a:solidFill>
              <a:latin typeface="Calibri"/>
              <a:ea typeface="Calibri"/>
              <a:cs typeface="Calibri"/>
              <a:sym typeface="Calibri"/>
            </a:endParaRPr>
          </a:p>
          <a:p>
            <a:pPr indent="-381000" lvl="0" marL="457200"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What </a:t>
            </a:r>
            <a:r>
              <a:rPr b="1" lang="en" sz="2400">
                <a:solidFill>
                  <a:srgbClr val="000000"/>
                </a:solidFill>
                <a:latin typeface="Calibri"/>
                <a:ea typeface="Calibri"/>
                <a:cs typeface="Calibri"/>
                <a:sym typeface="Calibri"/>
              </a:rPr>
              <a:t>other variables</a:t>
            </a:r>
            <a:r>
              <a:rPr lang="en" sz="2400">
                <a:solidFill>
                  <a:srgbClr val="000000"/>
                </a:solidFill>
                <a:latin typeface="Calibri"/>
                <a:ea typeface="Calibri"/>
                <a:cs typeface="Calibri"/>
                <a:sym typeface="Calibri"/>
              </a:rPr>
              <a:t> may affect homelessness? </a:t>
            </a:r>
            <a:endParaRPr sz="2400">
              <a:solidFill>
                <a:srgbClr val="000000"/>
              </a:solidFill>
              <a:latin typeface="Calibri"/>
              <a:ea typeface="Calibri"/>
              <a:cs typeface="Calibri"/>
              <a:sym typeface="Calibri"/>
            </a:endParaRPr>
          </a:p>
        </p:txBody>
      </p:sp>
      <p:sp>
        <p:nvSpPr>
          <p:cNvPr id="240" name="Shape 240"/>
          <p:cNvSpPr txBox="1"/>
          <p:nvPr>
            <p:ph type="title"/>
          </p:nvPr>
        </p:nvSpPr>
        <p:spPr>
          <a:xfrm>
            <a:off x="1028700" y="57150"/>
            <a:ext cx="7244100" cy="6417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lang="en"/>
              <a:t>Research Questions </a:t>
            </a:r>
            <a:endParaRPr b="0" i="0" sz="1100" u="none" cap="none" strike="noStrike">
              <a:solidFill>
                <a:schemeClr val="dk2"/>
              </a:solidFill>
              <a:latin typeface="Source Sans Pro"/>
              <a:ea typeface="Source Sans Pro"/>
              <a:cs typeface="Source Sans Pro"/>
              <a:sym typeface="Source Sans Pro"/>
            </a:endParaRPr>
          </a:p>
        </p:txBody>
      </p:sp>
      <p:pic>
        <p:nvPicPr>
          <p:cNvPr id="241" name="Shape 241"/>
          <p:cNvPicPr preferRelativeResize="0"/>
          <p:nvPr/>
        </p:nvPicPr>
        <p:blipFill>
          <a:blip r:embed="rId3">
            <a:alphaModFix/>
          </a:blip>
          <a:stretch>
            <a:fillRect/>
          </a:stretch>
        </p:blipFill>
        <p:spPr>
          <a:xfrm>
            <a:off x="975550" y="698851"/>
            <a:ext cx="4606625" cy="3085175"/>
          </a:xfrm>
          <a:prstGeom prst="rect">
            <a:avLst/>
          </a:prstGeom>
          <a:noFill/>
          <a:ln>
            <a:noFill/>
          </a:ln>
        </p:spPr>
      </p:pic>
      <p:pic>
        <p:nvPicPr>
          <p:cNvPr id="242" name="Shape 242"/>
          <p:cNvPicPr preferRelativeResize="0"/>
          <p:nvPr/>
        </p:nvPicPr>
        <p:blipFill>
          <a:blip r:embed="rId4">
            <a:alphaModFix/>
          </a:blip>
          <a:stretch>
            <a:fillRect/>
          </a:stretch>
        </p:blipFill>
        <p:spPr>
          <a:xfrm>
            <a:off x="4644674" y="2223449"/>
            <a:ext cx="4101825" cy="27400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1000"/>
                                        <p:tgtEl>
                                          <p:spTgt spid="2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028700" y="514350"/>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Data Sources </a:t>
            </a:r>
            <a:endParaRPr/>
          </a:p>
        </p:txBody>
      </p:sp>
      <p:sp>
        <p:nvSpPr>
          <p:cNvPr id="248" name="Shape 248"/>
          <p:cNvSpPr txBox="1"/>
          <p:nvPr>
            <p:ph idx="1" type="body"/>
          </p:nvPr>
        </p:nvSpPr>
        <p:spPr>
          <a:xfrm>
            <a:off x="1028700" y="1257300"/>
            <a:ext cx="7200900" cy="3381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Kaggle - Zillow Economics Data (1996-2017 data) - </a:t>
            </a:r>
            <a:endParaRPr sz="1400">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 sz="1400" u="sng">
                <a:solidFill>
                  <a:srgbClr val="1155CC"/>
                </a:solidFill>
                <a:latin typeface="Calibri"/>
                <a:ea typeface="Calibri"/>
                <a:cs typeface="Calibri"/>
                <a:sym typeface="Calibri"/>
                <a:hlinkClick r:id="rId3"/>
              </a:rPr>
              <a:t>https://www.kaggle.com/zillow/zecon/data</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U.S. Department of Housing and Urban Development - HUD Exchange - </a:t>
            </a:r>
            <a:endParaRPr sz="1400">
              <a:solidFill>
                <a:schemeClr val="dk1"/>
              </a:solidFill>
              <a:latin typeface="Calibri"/>
              <a:ea typeface="Calibri"/>
              <a:cs typeface="Calibri"/>
              <a:sym typeface="Calibri"/>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2016 AHAR: PIT (Point-In-Time) Estimates of Homelessness in the U.S.</a:t>
            </a:r>
            <a:endParaRPr sz="1400">
              <a:solidFill>
                <a:schemeClr val="dk1"/>
              </a:solidFill>
              <a:latin typeface="Calibri"/>
              <a:ea typeface="Calibri"/>
              <a:cs typeface="Calibri"/>
              <a:sym typeface="Calibri"/>
            </a:endParaRPr>
          </a:p>
          <a:p>
            <a:pPr indent="0" lvl="0" marL="0" marR="88900" rtl="0">
              <a:lnSpc>
                <a:spcPct val="100000"/>
              </a:lnSpc>
              <a:spcBef>
                <a:spcPts val="0"/>
              </a:spcBef>
              <a:spcAft>
                <a:spcPts val="0"/>
              </a:spcAft>
              <a:buNone/>
            </a:pPr>
            <a:r>
              <a:rPr lang="en" sz="1400" u="sng">
                <a:solidFill>
                  <a:srgbClr val="1155CC"/>
                </a:solidFill>
                <a:latin typeface="Calibri"/>
                <a:ea typeface="Calibri"/>
                <a:cs typeface="Calibri"/>
                <a:sym typeface="Calibri"/>
                <a:hlinkClick r:id="rId4"/>
              </a:rPr>
              <a:t>https://www.hudexchange.info/resource/3031/pit-and-hic-data-since-2007</a:t>
            </a:r>
            <a:r>
              <a:rPr lang="en" sz="1400">
                <a:solidFill>
                  <a:srgbClr val="1155CC"/>
                </a:solidFill>
                <a:latin typeface="Calibri"/>
                <a:ea typeface="Calibri"/>
                <a:cs typeface="Calibri"/>
                <a:sym typeface="Calibri"/>
              </a:rPr>
              <a:t>/</a:t>
            </a:r>
            <a:endParaRPr sz="1400">
              <a:solidFill>
                <a:srgbClr val="1155CC"/>
              </a:solidFill>
              <a:latin typeface="Calibri"/>
              <a:ea typeface="Calibri"/>
              <a:cs typeface="Calibri"/>
              <a:sym typeface="Calibri"/>
            </a:endParaRPr>
          </a:p>
          <a:p>
            <a:pPr indent="0" lvl="0" marL="0" marR="88900" rtl="0">
              <a:lnSpc>
                <a:spcPct val="100000"/>
              </a:lnSpc>
              <a:spcBef>
                <a:spcPts val="500"/>
              </a:spcBef>
              <a:spcAft>
                <a:spcPts val="0"/>
              </a:spcAft>
              <a:buClr>
                <a:schemeClr val="dk1"/>
              </a:buClr>
              <a:buSzPts val="1100"/>
              <a:buFont typeface="Arial"/>
              <a:buNone/>
            </a:pPr>
            <a:r>
              <a:t/>
            </a:r>
            <a:endParaRPr sz="1400">
              <a:solidFill>
                <a:srgbClr val="1155CC"/>
              </a:solidFill>
              <a:latin typeface="Calibri"/>
              <a:ea typeface="Calibri"/>
              <a:cs typeface="Calibri"/>
              <a:sym typeface="Calibri"/>
            </a:endParaRPr>
          </a:p>
          <a:p>
            <a:pPr indent="0" lvl="0" marL="0" marR="88900" rtl="0">
              <a:lnSpc>
                <a:spcPct val="100000"/>
              </a:lnSpc>
              <a:spcBef>
                <a:spcPts val="500"/>
              </a:spcBef>
              <a:spcAft>
                <a:spcPts val="0"/>
              </a:spcAft>
              <a:buClr>
                <a:schemeClr val="dk1"/>
              </a:buClr>
              <a:buSzPts val="1100"/>
              <a:buFont typeface="Arial"/>
              <a:buNone/>
            </a:pPr>
            <a:r>
              <a:rPr lang="en" sz="1400">
                <a:solidFill>
                  <a:schemeClr val="dk1"/>
                </a:solidFill>
                <a:latin typeface="Calibri"/>
                <a:ea typeface="Calibri"/>
                <a:cs typeface="Calibri"/>
                <a:sym typeface="Calibri"/>
              </a:rPr>
              <a:t>CoC Homeless Populations and Subpopulations Reports-</a:t>
            </a:r>
            <a:endParaRPr sz="1400">
              <a:solidFill>
                <a:schemeClr val="dk1"/>
              </a:solidFill>
              <a:latin typeface="Calibri"/>
              <a:ea typeface="Calibri"/>
              <a:cs typeface="Calibri"/>
              <a:sym typeface="Calibri"/>
            </a:endParaRPr>
          </a:p>
          <a:p>
            <a:pPr indent="0" lvl="0" marL="0" marR="88900" rtl="0">
              <a:lnSpc>
                <a:spcPct val="100000"/>
              </a:lnSpc>
              <a:spcBef>
                <a:spcPts val="500"/>
              </a:spcBef>
              <a:spcAft>
                <a:spcPts val="0"/>
              </a:spcAft>
              <a:buNone/>
            </a:pPr>
            <a:r>
              <a:rPr lang="en" sz="1400" u="sng">
                <a:solidFill>
                  <a:srgbClr val="1155CC"/>
                </a:solidFill>
                <a:latin typeface="Calibri"/>
                <a:ea typeface="Calibri"/>
                <a:cs typeface="Calibri"/>
                <a:sym typeface="Calibri"/>
                <a:hlinkClick r:id="rId5"/>
              </a:rPr>
              <a:t>https://www.hudexchange.info/programs/coc/coc-homeless-populations-and-subpopulations-reports/</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88900" rtl="0">
              <a:lnSpc>
                <a:spcPct val="100000"/>
              </a:lnSpc>
              <a:spcBef>
                <a:spcPts val="50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marR="101600" rtl="0">
              <a:lnSpc>
                <a:spcPct val="115000"/>
              </a:lnSpc>
              <a:spcBef>
                <a:spcPts val="500"/>
              </a:spcBef>
              <a:spcAft>
                <a:spcPts val="0"/>
              </a:spcAft>
              <a:buClr>
                <a:schemeClr val="dk1"/>
              </a:buClr>
              <a:buSzPts val="1100"/>
              <a:buFont typeface="Arial"/>
              <a:buNone/>
            </a:pPr>
            <a:r>
              <a:rPr lang="en" sz="1400">
                <a:solidFill>
                  <a:schemeClr val="dk1"/>
                </a:solidFill>
                <a:latin typeface="Calibri"/>
                <a:ea typeface="Calibri"/>
                <a:cs typeface="Calibri"/>
                <a:sym typeface="Calibri"/>
              </a:rPr>
              <a:t>U.S. Census Bureau State Population Totals -</a:t>
            </a:r>
            <a:endParaRPr sz="1400">
              <a:solidFill>
                <a:schemeClr val="dk1"/>
              </a:solidFill>
              <a:latin typeface="Calibri"/>
              <a:ea typeface="Calibri"/>
              <a:cs typeface="Calibri"/>
              <a:sym typeface="Calibri"/>
            </a:endParaRPr>
          </a:p>
          <a:p>
            <a:pPr indent="0" lvl="0" marL="0" marR="88900" rtl="0">
              <a:lnSpc>
                <a:spcPct val="100000"/>
              </a:lnSpc>
              <a:spcBef>
                <a:spcPts val="0"/>
              </a:spcBef>
              <a:spcAft>
                <a:spcPts val="0"/>
              </a:spcAft>
              <a:buClr>
                <a:schemeClr val="dk1"/>
              </a:buClr>
              <a:buSzPts val="1100"/>
              <a:buFont typeface="Arial"/>
              <a:buNone/>
            </a:pPr>
            <a:r>
              <a:rPr lang="en" sz="1400" u="sng">
                <a:solidFill>
                  <a:srgbClr val="1155CC"/>
                </a:solidFill>
                <a:latin typeface="Calibri"/>
                <a:ea typeface="Calibri"/>
                <a:cs typeface="Calibri"/>
                <a:sym typeface="Calibri"/>
                <a:hlinkClick r:id="rId6"/>
              </a:rPr>
              <a:t>https://www.census.gov/data/datasets/2017/demo/popest/state-total.html</a:t>
            </a:r>
            <a:endParaRPr sz="1400">
              <a:solidFill>
                <a:schemeClr val="dk1"/>
              </a:solidFill>
              <a:latin typeface="Calibri"/>
              <a:ea typeface="Calibri"/>
              <a:cs typeface="Calibri"/>
              <a:sym typeface="Calibri"/>
            </a:endParaRPr>
          </a:p>
          <a:p>
            <a:pPr indent="0" lvl="0" marL="0">
              <a:spcBef>
                <a:spcPts val="800"/>
              </a:spcBef>
              <a:spcAft>
                <a:spcPts val="0"/>
              </a:spcAft>
              <a:buNone/>
            </a:pPr>
            <a:r>
              <a:t/>
            </a:r>
            <a:endParaRPr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755350" y="250575"/>
            <a:ext cx="7474200" cy="6846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Data Cleanup &amp; Exploration</a:t>
            </a:r>
            <a:endParaRPr b="1" i="0" sz="1200" u="none" cap="none" strike="noStrike">
              <a:solidFill>
                <a:schemeClr val="dk2"/>
              </a:solidFill>
              <a:latin typeface="Source Sans Pro"/>
              <a:ea typeface="Source Sans Pro"/>
              <a:cs typeface="Source Sans Pro"/>
              <a:sym typeface="Source Sans Pro"/>
            </a:endParaRPr>
          </a:p>
        </p:txBody>
      </p:sp>
      <p:sp>
        <p:nvSpPr>
          <p:cNvPr id="254" name="Shape 254"/>
          <p:cNvSpPr txBox="1"/>
          <p:nvPr>
            <p:ph idx="1" type="body"/>
          </p:nvPr>
        </p:nvSpPr>
        <p:spPr>
          <a:xfrm>
            <a:off x="863650" y="935175"/>
            <a:ext cx="7200900" cy="3884700"/>
          </a:xfrm>
          <a:prstGeom prst="rect">
            <a:avLst/>
          </a:prstGeom>
          <a:noFill/>
          <a:ln>
            <a:noFill/>
          </a:ln>
        </p:spPr>
        <p:txBody>
          <a:bodyPr anchorCtr="0" anchor="t" bIns="34275" lIns="68575" spcFirstLastPara="1" rIns="68575" wrap="square" tIns="34275">
            <a:noAutofit/>
          </a:bodyPr>
          <a:lstStyle/>
          <a:p>
            <a:pPr indent="-304800" lvl="0" marL="285750" marR="0" rtl="0" algn="l">
              <a:lnSpc>
                <a:spcPct val="115000"/>
              </a:lnSpc>
              <a:spcBef>
                <a:spcPts val="1000"/>
              </a:spcBef>
              <a:spcAft>
                <a:spcPts val="0"/>
              </a:spcAft>
              <a:buClr>
                <a:schemeClr val="dk1"/>
              </a:buClr>
              <a:buSzPts val="1400"/>
              <a:buFont typeface="Calibri"/>
              <a:buChar char="➢"/>
            </a:pPr>
            <a:r>
              <a:rPr b="1" i="0" lang="en" sz="1400" u="none" cap="none" strike="noStrike">
                <a:solidFill>
                  <a:schemeClr val="dk1"/>
                </a:solidFill>
                <a:latin typeface="Calibri"/>
                <a:ea typeface="Calibri"/>
                <a:cs typeface="Calibri"/>
                <a:sym typeface="Calibri"/>
              </a:rPr>
              <a:t>Zillow Economics Data</a:t>
            </a:r>
            <a:r>
              <a:rPr b="1" lang="en" sz="1400">
                <a:solidFill>
                  <a:schemeClr val="dk1"/>
                </a:solidFill>
                <a:latin typeface="Calibri"/>
                <a:ea typeface="Calibri"/>
                <a:cs typeface="Calibri"/>
                <a:sym typeface="Calibri"/>
              </a:rPr>
              <a:t>set</a:t>
            </a:r>
            <a:endParaRPr b="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Uploaded city_time_series and cities_croswalk file into Jupyter . Large file size loaded in chunks.</a:t>
            </a:r>
            <a:endParaRPr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Datasets were merged and reduced to a selected number of columns of potential interest (estimated median and actual sale prices, and rental prices) and truncated to 2007-2017, based on homeless data availability.</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City and state were combined into one column ‘CityState’ and set as the index. </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Created a function to split the ‘Date’ column and create a ‘Year’ column. </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A new dataframe was created containing 18 major cities of interest selected based on data available from the HUD homeless dataset. </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The new dataframe was grouped by ‘CityState’ and ‘Year’ columns, to get an estimated median home value per city for each year, and was exported as a CSV file ‘18_zillow_selected_cities.csv’ for further analysis.</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NaNs were not removed in order to visually assess which columns had the most/least gaps in data for future analysis.</a:t>
            </a:r>
            <a:endParaRPr i="1" sz="1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2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00"/>
                                        <p:tgtEl>
                                          <p:spTgt spid="2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7" st="7"/>
                                            </p:txEl>
                                          </p:spTgt>
                                        </p:tgtEl>
                                        <p:attrNameLst>
                                          <p:attrName>style.visibility</p:attrName>
                                        </p:attrNameLst>
                                      </p:cBhvr>
                                      <p:to>
                                        <p:strVal val="visible"/>
                                      </p:to>
                                    </p:set>
                                    <p:animEffect filter="fade" transition="in">
                                      <p:cBhvr>
                                        <p:cTn dur="100"/>
                                        <p:tgtEl>
                                          <p:spTgt spid="2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8" st="8"/>
                                            </p:txEl>
                                          </p:spTgt>
                                        </p:tgtEl>
                                        <p:attrNameLst>
                                          <p:attrName>style.visibility</p:attrName>
                                        </p:attrNameLst>
                                      </p:cBhvr>
                                      <p:to>
                                        <p:strVal val="visible"/>
                                      </p:to>
                                    </p:set>
                                    <p:animEffect filter="fade" transition="in">
                                      <p:cBhvr>
                                        <p:cTn dur="100"/>
                                        <p:tgtEl>
                                          <p:spTgt spid="2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9" st="9"/>
                                            </p:txEl>
                                          </p:spTgt>
                                        </p:tgtEl>
                                        <p:attrNameLst>
                                          <p:attrName>style.visibility</p:attrName>
                                        </p:attrNameLst>
                                      </p:cBhvr>
                                      <p:to>
                                        <p:strVal val="visible"/>
                                      </p:to>
                                    </p:set>
                                    <p:animEffect filter="fade" transition="in">
                                      <p:cBhvr>
                                        <p:cTn dur="100"/>
                                        <p:tgtEl>
                                          <p:spTgt spid="25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1" type="body"/>
          </p:nvPr>
        </p:nvSpPr>
        <p:spPr>
          <a:xfrm>
            <a:off x="815275" y="895150"/>
            <a:ext cx="7414200" cy="4198500"/>
          </a:xfrm>
          <a:prstGeom prst="rect">
            <a:avLst/>
          </a:prstGeom>
          <a:noFill/>
          <a:ln>
            <a:noFill/>
          </a:ln>
        </p:spPr>
        <p:txBody>
          <a:bodyPr anchorCtr="0" anchor="t" bIns="68575" lIns="68575" spcFirstLastPara="1" rIns="68575" wrap="square" tIns="68575">
            <a:noAutofit/>
          </a:bodyPr>
          <a:lstStyle/>
          <a:p>
            <a:pPr indent="-304800" lvl="0" marL="285750" marR="0" rtl="0" algn="l">
              <a:lnSpc>
                <a:spcPct val="94000"/>
              </a:lnSpc>
              <a:spcBef>
                <a:spcPts val="800"/>
              </a:spcBef>
              <a:spcAft>
                <a:spcPts val="0"/>
              </a:spcAft>
              <a:buClr>
                <a:schemeClr val="dk1"/>
              </a:buClr>
              <a:buSzPts val="1400"/>
              <a:buFont typeface="Arial"/>
              <a:buChar char="➢"/>
            </a:pPr>
            <a:r>
              <a:rPr i="0" lang="en" sz="1400" u="none" cap="none" strike="noStrike">
                <a:solidFill>
                  <a:schemeClr val="dk1"/>
                </a:solidFill>
                <a:latin typeface="Calibri"/>
                <a:ea typeface="Calibri"/>
                <a:cs typeface="Calibri"/>
                <a:sym typeface="Calibri"/>
              </a:rPr>
              <a:t> </a:t>
            </a:r>
            <a:r>
              <a:rPr b="1" i="0" lang="en" sz="1400" u="none" cap="none" strike="noStrike">
                <a:solidFill>
                  <a:schemeClr val="dk1"/>
                </a:solidFill>
                <a:latin typeface="Calibri"/>
                <a:ea typeface="Calibri"/>
                <a:cs typeface="Calibri"/>
                <a:sym typeface="Calibri"/>
              </a:rPr>
              <a:t>HUD - The U.S. Department of Housing and Urban Development</a:t>
            </a:r>
            <a:r>
              <a:rPr b="1" lang="en" sz="1400" u="none">
                <a:solidFill>
                  <a:schemeClr val="dk1"/>
                </a:solidFill>
                <a:latin typeface="Calibri"/>
                <a:ea typeface="Calibri"/>
                <a:cs typeface="Calibri"/>
                <a:sym typeface="Calibri"/>
              </a:rPr>
              <a:t> </a:t>
            </a:r>
            <a:r>
              <a:rPr b="1" i="0" lang="en" sz="1400" u="none" cap="none" strike="noStrike">
                <a:solidFill>
                  <a:schemeClr val="dk1"/>
                </a:solidFill>
                <a:latin typeface="Calibri"/>
                <a:ea typeface="Calibri"/>
                <a:cs typeface="Calibri"/>
                <a:sym typeface="Calibri"/>
              </a:rPr>
              <a:t>Data</a:t>
            </a:r>
            <a:r>
              <a:rPr b="1" lang="en" sz="1400">
                <a:solidFill>
                  <a:schemeClr val="dk1"/>
                </a:solidFill>
                <a:latin typeface="Calibri"/>
                <a:ea typeface="Calibri"/>
                <a:cs typeface="Calibri"/>
                <a:sym typeface="Calibri"/>
              </a:rPr>
              <a:t>s</a:t>
            </a:r>
            <a:r>
              <a:rPr b="1" i="0" lang="en" sz="1400" u="none" cap="none" strike="noStrike">
                <a:solidFill>
                  <a:schemeClr val="dk1"/>
                </a:solidFill>
                <a:latin typeface="Calibri"/>
                <a:ea typeface="Calibri"/>
                <a:cs typeface="Calibri"/>
                <a:sym typeface="Calibri"/>
              </a:rPr>
              <a:t>et</a:t>
            </a:r>
            <a:endParaRPr b="1" sz="1400">
              <a:solidFill>
                <a:schemeClr val="dk1"/>
              </a:solidFill>
              <a:latin typeface="Calibri"/>
              <a:ea typeface="Calibri"/>
              <a:cs typeface="Calibri"/>
              <a:sym typeface="Calibri"/>
            </a:endParaRPr>
          </a:p>
          <a:p>
            <a:pPr indent="-317500" lvl="1" marL="914400" rtl="0">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Data set contained national estimates of homelessness by CoC Number and CoC Name and estimates of different categories of homelessness from 2007 - 2017.</a:t>
            </a:r>
            <a:endParaRPr sz="1400">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Estimates of homeless veterans were included since 2011.</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Hence the column headers count were not same across all worksheets.</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Year information from column headers was removed and a new column ‘Year’ was inserted across all worksheets using VBA.</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Data from all worksheets were consolidated using pandas concat method and removed columns that had NaN.</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Since we picked city_time_series from Kaggle Zillow, we had to break down HUD data by City and State for mapping.</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State value was derived from CoC Number (Ex: AL-500).</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County name was derived from CoC Name.</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New column CityState was introduced to map with Zillow Data.</a:t>
            </a:r>
            <a:endParaRPr i="1" sz="1400">
              <a:solidFill>
                <a:schemeClr val="dk1"/>
              </a:solidFill>
              <a:latin typeface="Calibri"/>
              <a:ea typeface="Calibri"/>
              <a:cs typeface="Calibri"/>
              <a:sym typeface="Calibri"/>
            </a:endParaRPr>
          </a:p>
          <a:p>
            <a:pPr indent="-317500" lvl="1" marL="914400" marR="0" rtl="0" algn="l">
              <a:lnSpc>
                <a:spcPct val="115000"/>
              </a:lnSpc>
              <a:spcBef>
                <a:spcPts val="0"/>
              </a:spcBef>
              <a:spcAft>
                <a:spcPts val="0"/>
              </a:spcAft>
              <a:buClr>
                <a:schemeClr val="dk1"/>
              </a:buClr>
              <a:buSzPts val="1400"/>
              <a:buFont typeface="Calibri"/>
              <a:buChar char="○"/>
            </a:pPr>
            <a:r>
              <a:rPr i="1" lang="en" sz="1400">
                <a:solidFill>
                  <a:schemeClr val="dk1"/>
                </a:solidFill>
                <a:latin typeface="Calibri"/>
                <a:ea typeface="Calibri"/>
                <a:cs typeface="Calibri"/>
                <a:sym typeface="Calibri"/>
              </a:rPr>
              <a:t>18 cities of interest selected (HUD_Cities_Data.csv) for analyzing housing impact on homelessness.</a:t>
            </a:r>
            <a:endParaRPr i="1" sz="1400">
              <a:solidFill>
                <a:schemeClr val="dk1"/>
              </a:solidFill>
              <a:latin typeface="Calibri"/>
              <a:ea typeface="Calibri"/>
              <a:cs typeface="Calibri"/>
              <a:sym typeface="Calibri"/>
            </a:endParaRPr>
          </a:p>
          <a:p>
            <a:pPr indent="0" lvl="0" marL="0" marR="0" rtl="0" algn="l">
              <a:lnSpc>
                <a:spcPct val="94000"/>
              </a:lnSpc>
              <a:spcBef>
                <a:spcPts val="800"/>
              </a:spcBef>
              <a:spcAft>
                <a:spcPts val="0"/>
              </a:spcAft>
              <a:buClr>
                <a:schemeClr val="dk2"/>
              </a:buClr>
              <a:buSzPts val="1500"/>
              <a:buFont typeface="Source Sans Pro"/>
              <a:buNone/>
            </a:pPr>
            <a:r>
              <a:t/>
            </a:r>
            <a:endParaRPr i="0" sz="1400" u="none" cap="none" strike="noStrike">
              <a:solidFill>
                <a:schemeClr val="dk1"/>
              </a:solidFill>
              <a:latin typeface="Calibri"/>
              <a:ea typeface="Calibri"/>
              <a:cs typeface="Calibri"/>
              <a:sym typeface="Calibri"/>
            </a:endParaRPr>
          </a:p>
          <a:p>
            <a:pPr indent="0" lvl="0" marL="0" marR="0" rtl="0" algn="l">
              <a:lnSpc>
                <a:spcPct val="94000"/>
              </a:lnSpc>
              <a:spcBef>
                <a:spcPts val="800"/>
              </a:spcBef>
              <a:spcAft>
                <a:spcPts val="200"/>
              </a:spcAft>
              <a:buClr>
                <a:schemeClr val="dk2"/>
              </a:buClr>
              <a:buSzPts val="1500"/>
              <a:buFont typeface="Source Sans Pro"/>
              <a:buNone/>
            </a:pPr>
            <a:r>
              <a:t/>
            </a:r>
            <a:endParaRPr i="0" sz="1400" u="none" cap="none" strike="noStrike">
              <a:solidFill>
                <a:srgbClr val="222222"/>
              </a:solidFill>
              <a:latin typeface="Calibri"/>
              <a:ea typeface="Calibri"/>
              <a:cs typeface="Calibri"/>
              <a:sym typeface="Calibri"/>
            </a:endParaRPr>
          </a:p>
        </p:txBody>
      </p:sp>
      <p:sp>
        <p:nvSpPr>
          <p:cNvPr id="260" name="Shape 260"/>
          <p:cNvSpPr txBox="1"/>
          <p:nvPr>
            <p:ph type="title"/>
          </p:nvPr>
        </p:nvSpPr>
        <p:spPr>
          <a:xfrm>
            <a:off x="755350" y="250575"/>
            <a:ext cx="7474200" cy="6846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Data Cleanup &amp; Exploration</a:t>
            </a:r>
            <a:r>
              <a:rPr b="1" lang="en"/>
              <a:t> - Cont’d</a:t>
            </a:r>
            <a:endParaRPr b="1" i="0" sz="1200" u="none" cap="none" strike="noStrike">
              <a:solidFill>
                <a:schemeClr val="dk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1000"/>
                                        <p:tgtEl>
                                          <p:spTgt spid="2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animEffect filter="fade" transition="in">
                                      <p:cBhvr>
                                        <p:cTn dur="1000"/>
                                        <p:tgtEl>
                                          <p:spTgt spid="2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0" st="10"/>
                                            </p:txEl>
                                          </p:spTgt>
                                        </p:tgtEl>
                                        <p:attrNameLst>
                                          <p:attrName>style.visibility</p:attrName>
                                        </p:attrNameLst>
                                      </p:cBhvr>
                                      <p:to>
                                        <p:strVal val="visible"/>
                                      </p:to>
                                    </p:set>
                                    <p:animEffect filter="fade" transition="in">
                                      <p:cBhvr>
                                        <p:cTn dur="1000"/>
                                        <p:tgtEl>
                                          <p:spTgt spid="25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1" st="11"/>
                                            </p:txEl>
                                          </p:spTgt>
                                        </p:tgtEl>
                                        <p:attrNameLst>
                                          <p:attrName>style.visibility</p:attrName>
                                        </p:attrNameLst>
                                      </p:cBhvr>
                                      <p:to>
                                        <p:strVal val="visible"/>
                                      </p:to>
                                    </p:set>
                                    <p:animEffect filter="fade" transition="in">
                                      <p:cBhvr>
                                        <p:cTn dur="1000"/>
                                        <p:tgtEl>
                                          <p:spTgt spid="25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2" st="12"/>
                                            </p:txEl>
                                          </p:spTgt>
                                        </p:tgtEl>
                                        <p:attrNameLst>
                                          <p:attrName>style.visibility</p:attrName>
                                        </p:attrNameLst>
                                      </p:cBhvr>
                                      <p:to>
                                        <p:strVal val="visible"/>
                                      </p:to>
                                    </p:set>
                                    <p:animEffect filter="fade" transition="in">
                                      <p:cBhvr>
                                        <p:cTn dur="1000"/>
                                        <p:tgtEl>
                                          <p:spTgt spid="25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Data Analysis</a:t>
            </a:r>
            <a:br>
              <a:rPr b="1" i="0" lang="en" sz="3300" u="none" cap="none" strike="noStrike">
                <a:solidFill>
                  <a:schemeClr val="dk2"/>
                </a:solidFill>
                <a:latin typeface="Source Sans Pro"/>
                <a:ea typeface="Source Sans Pro"/>
                <a:cs typeface="Source Sans Pro"/>
                <a:sym typeface="Source Sans Pro"/>
              </a:rPr>
            </a:br>
            <a:endParaRPr b="1" i="0" sz="3300" u="none" cap="none" strike="noStrike">
              <a:solidFill>
                <a:schemeClr val="dk2"/>
              </a:solidFill>
              <a:latin typeface="Source Sans Pro"/>
              <a:ea typeface="Source Sans Pro"/>
              <a:cs typeface="Source Sans Pro"/>
              <a:sym typeface="Source Sans Pro"/>
            </a:endParaRPr>
          </a:p>
        </p:txBody>
      </p:sp>
      <p:sp>
        <p:nvSpPr>
          <p:cNvPr id="266" name="Shape 266"/>
          <p:cNvSpPr txBox="1"/>
          <p:nvPr>
            <p:ph idx="1" type="body"/>
          </p:nvPr>
        </p:nvSpPr>
        <p:spPr>
          <a:xfrm>
            <a:off x="863250" y="1714500"/>
            <a:ext cx="7649100" cy="2685900"/>
          </a:xfrm>
          <a:prstGeom prst="rect">
            <a:avLst/>
          </a:prstGeom>
          <a:noFill/>
          <a:ln>
            <a:noFill/>
          </a:ln>
        </p:spPr>
        <p:txBody>
          <a:bodyPr anchorCtr="0" anchor="t" bIns="34275" lIns="68575" spcFirstLastPara="1" rIns="68575" wrap="square" tIns="34275">
            <a:noAutofit/>
          </a:bodyPr>
          <a:lstStyle/>
          <a:p>
            <a:pPr indent="-190500" lvl="0" marL="292100" marR="0" rtl="0" algn="l">
              <a:lnSpc>
                <a:spcPct val="94000"/>
              </a:lnSpc>
              <a:spcBef>
                <a:spcPts val="0"/>
              </a:spcBef>
              <a:spcAft>
                <a:spcPts val="0"/>
              </a:spcAft>
              <a:buClr>
                <a:schemeClr val="dk2"/>
              </a:buClr>
              <a:buSzPts val="1500"/>
              <a:buFont typeface="Source Sans Pro"/>
              <a:buNone/>
            </a:pPr>
            <a:r>
              <a:t/>
            </a:r>
            <a:endParaRPr i="0" sz="1800" u="none" cap="none" strike="noStrike">
              <a:solidFill>
                <a:schemeClr val="dk2"/>
              </a:solidFill>
              <a:latin typeface="Calibri"/>
              <a:ea typeface="Calibri"/>
              <a:cs typeface="Calibri"/>
              <a:sym typeface="Calibri"/>
            </a:endParaRPr>
          </a:p>
          <a:p>
            <a:pPr indent="-342900" lvl="0" marL="457200" marR="0" rtl="0" algn="l">
              <a:lnSpc>
                <a:spcPct val="94000"/>
              </a:lnSpc>
              <a:spcBef>
                <a:spcPts val="0"/>
              </a:spcBef>
              <a:spcAft>
                <a:spcPts val="0"/>
              </a:spcAft>
              <a:buSzPts val="1800"/>
              <a:buFont typeface="Calibri"/>
              <a:buChar char="➢"/>
            </a:pPr>
            <a:r>
              <a:rPr i="0" lang="en" sz="1800" u="none" cap="none" strike="noStrike">
                <a:solidFill>
                  <a:schemeClr val="dk2"/>
                </a:solidFill>
                <a:latin typeface="Calibri"/>
                <a:ea typeface="Calibri"/>
                <a:cs typeface="Calibri"/>
                <a:sym typeface="Calibri"/>
              </a:rPr>
              <a:t>Refer to</a:t>
            </a:r>
            <a:r>
              <a:rPr lang="en" sz="1800">
                <a:latin typeface="Calibri"/>
                <a:ea typeface="Calibri"/>
                <a:cs typeface="Calibri"/>
                <a:sym typeface="Calibri"/>
              </a:rPr>
              <a:t> </a:t>
            </a:r>
            <a:r>
              <a:rPr i="0" lang="en" sz="1800" u="none" cap="none" strike="noStrike">
                <a:solidFill>
                  <a:schemeClr val="dk2"/>
                </a:solidFill>
                <a:latin typeface="Calibri"/>
                <a:ea typeface="Calibri"/>
                <a:cs typeface="Calibri"/>
                <a:sym typeface="Calibri"/>
              </a:rPr>
              <a:t>the Jupyter Notebook presented at: </a:t>
            </a:r>
            <a:endParaRPr i="0" sz="1800" u="none" cap="none" strike="noStrike">
              <a:solidFill>
                <a:schemeClr val="dk2"/>
              </a:solidFill>
              <a:latin typeface="Calibri"/>
              <a:ea typeface="Calibri"/>
              <a:cs typeface="Calibri"/>
              <a:sym typeface="Calibri"/>
            </a:endParaRPr>
          </a:p>
          <a:p>
            <a:pPr indent="0" lvl="0" marL="0" marR="0" rtl="0" algn="l">
              <a:lnSpc>
                <a:spcPct val="94000"/>
              </a:lnSpc>
              <a:spcBef>
                <a:spcPts val="0"/>
              </a:spcBef>
              <a:spcAft>
                <a:spcPts val="0"/>
              </a:spcAft>
              <a:buClr>
                <a:schemeClr val="dk2"/>
              </a:buClr>
              <a:buSzPts val="1500"/>
              <a:buFont typeface="Source Sans Pro"/>
              <a:buNone/>
            </a:pPr>
            <a:r>
              <a:t/>
            </a:r>
            <a:endParaRPr i="0" sz="1800" u="none" cap="none" strike="noStrike">
              <a:solidFill>
                <a:schemeClr val="dk2"/>
              </a:solidFill>
              <a:latin typeface="Calibri"/>
              <a:ea typeface="Calibri"/>
              <a:cs typeface="Calibri"/>
              <a:sym typeface="Calibri"/>
            </a:endParaRPr>
          </a:p>
          <a:p>
            <a:pPr indent="457200" lvl="0" marL="0" marR="0" rtl="0" algn="l">
              <a:lnSpc>
                <a:spcPct val="94000"/>
              </a:lnSpc>
              <a:spcBef>
                <a:spcPts val="0"/>
              </a:spcBef>
              <a:spcAft>
                <a:spcPts val="0"/>
              </a:spcAft>
              <a:buClr>
                <a:schemeClr val="dk2"/>
              </a:buClr>
              <a:buSzPts val="1500"/>
              <a:buFont typeface="Source Sans Pro"/>
              <a:buNone/>
            </a:pPr>
            <a:r>
              <a:rPr i="0" lang="en" sz="1800" u="sng" cap="none" strike="noStrike">
                <a:solidFill>
                  <a:schemeClr val="hlink"/>
                </a:solidFill>
                <a:latin typeface="Calibri"/>
                <a:ea typeface="Calibri"/>
                <a:cs typeface="Calibri"/>
                <a:sym typeface="Calibri"/>
                <a:hlinkClick r:id="rId3"/>
              </a:rPr>
              <a:t>htt</a:t>
            </a:r>
            <a:r>
              <a:rPr i="0" lang="en" sz="1800" u="sng" cap="none" strike="noStrike">
                <a:solidFill>
                  <a:schemeClr val="hlink"/>
                </a:solidFill>
                <a:latin typeface="Calibri"/>
                <a:ea typeface="Calibri"/>
                <a:cs typeface="Calibri"/>
                <a:sym typeface="Calibri"/>
                <a:hlinkClick r:id="rId4"/>
              </a:rPr>
              <a:t>ps://github.com/jag0717/UCB-Project1/blob/master/data/Homeless_Vs_Housing_Analysis.ipynb</a:t>
            </a:r>
            <a:endParaRPr i="0" sz="1800" u="none" cap="none" strike="noStrike">
              <a:solidFill>
                <a:schemeClr val="dk2"/>
              </a:solidFill>
              <a:latin typeface="Calibri"/>
              <a:ea typeface="Calibri"/>
              <a:cs typeface="Calibri"/>
              <a:sym typeface="Calibri"/>
            </a:endParaRPr>
          </a:p>
          <a:p>
            <a:pPr indent="-190500" lvl="0" marL="292100" marR="0" rtl="0" algn="l">
              <a:lnSpc>
                <a:spcPct val="94000"/>
              </a:lnSpc>
              <a:spcBef>
                <a:spcPts val="0"/>
              </a:spcBef>
              <a:spcAft>
                <a:spcPts val="0"/>
              </a:spcAft>
              <a:buClr>
                <a:schemeClr val="dk2"/>
              </a:buClr>
              <a:buSzPts val="1500"/>
              <a:buFont typeface="Source Sans Pro"/>
              <a:buNone/>
            </a:pPr>
            <a:r>
              <a:t/>
            </a:r>
            <a:endParaRPr i="0" sz="1800" u="none" cap="none" strike="noStrik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1028700" y="514350"/>
            <a:ext cx="7200900" cy="111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HUD CoC Homeless Count in the US since 2007</a:t>
            </a:r>
            <a:endParaRPr b="1"/>
          </a:p>
        </p:txBody>
      </p:sp>
      <p:pic>
        <p:nvPicPr>
          <p:cNvPr id="272" name="Shape 272"/>
          <p:cNvPicPr preferRelativeResize="0"/>
          <p:nvPr/>
        </p:nvPicPr>
        <p:blipFill>
          <a:blip r:embed="rId3">
            <a:alphaModFix/>
          </a:blip>
          <a:stretch>
            <a:fillRect/>
          </a:stretch>
        </p:blipFill>
        <p:spPr>
          <a:xfrm>
            <a:off x="1028711" y="1714511"/>
            <a:ext cx="7413076" cy="302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idx="1" type="body"/>
          </p:nvPr>
        </p:nvSpPr>
        <p:spPr>
          <a:xfrm>
            <a:off x="997800" y="960175"/>
            <a:ext cx="7692300" cy="38784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At what rate has homelessness changed in the past decade?</a:t>
            </a:r>
            <a:endParaRPr b="1" sz="18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t/>
            </a:r>
            <a:endParaRPr b="1" sz="1800">
              <a:solidFill>
                <a:schemeClr val="dk1"/>
              </a:solidFill>
              <a:latin typeface="Calibri"/>
              <a:ea typeface="Calibri"/>
              <a:cs typeface="Calibri"/>
              <a:sym typeface="Calibri"/>
            </a:endParaRPr>
          </a:p>
          <a:p>
            <a:pPr indent="-317500" lvl="1" marL="914400" rtl="0">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 Homelessness in the U.S. </a:t>
            </a:r>
            <a:r>
              <a:rPr b="1" lang="en" sz="1400">
                <a:solidFill>
                  <a:schemeClr val="dk1"/>
                </a:solidFill>
                <a:latin typeface="Calibri"/>
                <a:ea typeface="Calibri"/>
                <a:cs typeface="Calibri"/>
                <a:sym typeface="Calibri"/>
              </a:rPr>
              <a:t>decreased by 14% since 2007</a:t>
            </a:r>
            <a:r>
              <a:rPr lang="en" sz="1400">
                <a:solidFill>
                  <a:schemeClr val="dk1"/>
                </a:solidFill>
                <a:latin typeface="Calibri"/>
                <a:ea typeface="Calibri"/>
                <a:cs typeface="Calibri"/>
                <a:sym typeface="Calibri"/>
              </a:rPr>
              <a:t>, based on HUD’s CoC (Continuum of Care) counts. Why?</a:t>
            </a:r>
            <a:endParaRPr sz="1400">
              <a:solidFill>
                <a:schemeClr val="dk1"/>
              </a:solidFill>
              <a:latin typeface="Calibri"/>
              <a:ea typeface="Calibri"/>
              <a:cs typeface="Calibri"/>
              <a:sym typeface="Calibri"/>
            </a:endParaRPr>
          </a:p>
          <a:p>
            <a:pPr indent="-317500" lvl="1" marL="914400" rtl="0">
              <a:lnSpc>
                <a:spcPct val="150000"/>
              </a:lnSpc>
              <a:spcBef>
                <a:spcPts val="0"/>
              </a:spcBef>
              <a:spcAft>
                <a:spcPts val="0"/>
              </a:spcAft>
              <a:buClr>
                <a:schemeClr val="dk1"/>
              </a:buClr>
              <a:buSzPts val="1400"/>
              <a:buFont typeface="Calibri"/>
              <a:buChar char="○"/>
            </a:pPr>
            <a:r>
              <a:rPr lang="en" sz="1400">
                <a:solidFill>
                  <a:srgbClr val="191B0E"/>
                </a:solidFill>
                <a:latin typeface="Calibri"/>
                <a:ea typeface="Calibri"/>
                <a:cs typeface="Calibri"/>
                <a:sym typeface="Calibri"/>
              </a:rPr>
              <a:t>One explanation is that there is a great deal of variation in the data in different parts of the country, however, many places continue to see reductions in homelessness. Thirty (30) states and the District of Columbia reported decreases in homelessness between 2016 and 2017. Challenges in some major metropolitan areas, however, have had a major impact on the national trend lines.</a:t>
            </a:r>
            <a:endParaRPr sz="1400">
              <a:solidFill>
                <a:srgbClr val="191B0E"/>
              </a:solidFill>
              <a:latin typeface="Calibri"/>
              <a:ea typeface="Calibri"/>
              <a:cs typeface="Calibri"/>
              <a:sym typeface="Calibri"/>
            </a:endParaRPr>
          </a:p>
          <a:p>
            <a:pPr indent="-317500" lvl="1" marL="914400" rtl="0">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At the state level, homeless counts decrease between 2007 and 2017 for almost all states, with the exception of HI, DC, MA, NY.</a:t>
            </a:r>
            <a:endParaRPr sz="14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t/>
            </a:r>
            <a:endParaRPr sz="1400">
              <a:solidFill>
                <a:schemeClr val="dk1"/>
              </a:solidFill>
              <a:latin typeface="Calibri"/>
              <a:ea typeface="Calibri"/>
              <a:cs typeface="Calibri"/>
              <a:sym typeface="Calibri"/>
            </a:endParaRPr>
          </a:p>
          <a:p>
            <a:pPr indent="0" lvl="0" marL="0">
              <a:spcBef>
                <a:spcPts val="800"/>
              </a:spcBef>
              <a:spcAft>
                <a:spcPts val="0"/>
              </a:spcAft>
              <a:buNone/>
            </a:pPr>
            <a:r>
              <a:t/>
            </a:r>
            <a:endParaRPr sz="1400">
              <a:latin typeface="Calibri"/>
              <a:ea typeface="Calibri"/>
              <a:cs typeface="Calibri"/>
              <a:sym typeface="Calibri"/>
            </a:endParaRPr>
          </a:p>
        </p:txBody>
      </p:sp>
      <p:sp>
        <p:nvSpPr>
          <p:cNvPr id="278" name="Shape 278"/>
          <p:cNvSpPr txBox="1"/>
          <p:nvPr>
            <p:ph type="title"/>
          </p:nvPr>
        </p:nvSpPr>
        <p:spPr>
          <a:xfrm>
            <a:off x="1028700" y="285750"/>
            <a:ext cx="7200900" cy="1114500"/>
          </a:xfrm>
          <a:prstGeom prst="rect">
            <a:avLst/>
          </a:prstGeom>
          <a:noFill/>
          <a:ln>
            <a:noFill/>
          </a:ln>
        </p:spPr>
        <p:txBody>
          <a:bodyPr anchorCtr="0" anchor="t" bIns="34275" lIns="68575" spcFirstLastPara="1" rIns="68575" wrap="square" tIns="34275">
            <a:noAutofit/>
          </a:bodyPr>
          <a:lstStyle/>
          <a:p>
            <a:pPr indent="0" lvl="0" marL="0" marR="0" rtl="0" algn="l">
              <a:lnSpc>
                <a:spcPct val="89000"/>
              </a:lnSpc>
              <a:spcBef>
                <a:spcPts val="0"/>
              </a:spcBef>
              <a:spcAft>
                <a:spcPts val="0"/>
              </a:spcAft>
              <a:buClr>
                <a:schemeClr val="dk2"/>
              </a:buClr>
              <a:buSzPts val="3300"/>
              <a:buFont typeface="Source Sans Pro"/>
              <a:buNone/>
            </a:pPr>
            <a:r>
              <a:rPr b="1" i="0" lang="en" sz="3300" u="none" cap="none" strike="noStrike">
                <a:solidFill>
                  <a:schemeClr val="dk2"/>
                </a:solidFill>
                <a:latin typeface="Source Sans Pro"/>
                <a:ea typeface="Source Sans Pro"/>
                <a:cs typeface="Source Sans Pro"/>
                <a:sym typeface="Source Sans Pro"/>
              </a:rPr>
              <a:t>Discussion</a:t>
            </a:r>
            <a:r>
              <a:rPr b="1" lang="en"/>
              <a:t> - Cont’d</a:t>
            </a:r>
            <a:endParaRPr b="1" i="0" sz="33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