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62" r:id="rId7"/>
    <p:sldId id="286" r:id="rId8"/>
    <p:sldId id="285" r:id="rId9"/>
    <p:sldId id="265" r:id="rId10"/>
    <p:sldId id="266" r:id="rId11"/>
    <p:sldId id="268" r:id="rId12"/>
    <p:sldId id="269" r:id="rId13"/>
    <p:sldId id="270" r:id="rId14"/>
    <p:sldId id="271" r:id="rId15"/>
    <p:sldId id="267" r:id="rId16"/>
    <p:sldId id="272" r:id="rId17"/>
    <p:sldId id="273" r:id="rId18"/>
    <p:sldId id="274" r:id="rId19"/>
    <p:sldId id="275" r:id="rId20"/>
    <p:sldId id="276" r:id="rId21"/>
    <p:sldId id="277" r:id="rId22"/>
    <p:sldId id="281" r:id="rId23"/>
    <p:sldId id="282" r:id="rId24"/>
    <p:sldId id="260"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94" d="100"/>
          <a:sy n="94" d="100"/>
        </p:scale>
        <p:origin x="8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D5A60-8C00-4417-B69D-A79B45919AD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1EE4E-AA62-4151-9F68-EAA39F124F3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g266e8f7bc6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66e8f7bc6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266e8f7bc6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66e8f7bc6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266e8f7bc6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6e8f7bc6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8"/>
        <p:cNvGrpSpPr/>
        <p:nvPr/>
      </p:nvGrpSpPr>
      <p:grpSpPr>
        <a:xfrm>
          <a:off x="0" y="0"/>
          <a:ext cx="0" cy="0"/>
          <a:chOff x="0" y="0"/>
          <a:chExt cx="0" cy="0"/>
        </a:xfrm>
      </p:grpSpPr>
      <p:sp>
        <p:nvSpPr>
          <p:cNvPr id="79" name="Google Shape;79;g266e8f7bc6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6e8f7bc6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E18787F-7BB6-44A0-B573-603E13F1B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18787F-7BB6-44A0-B573-603E13F1B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18787F-7BB6-44A0-B573-603E13F1B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18787F-7BB6-44A0-B573-603E13F1B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18787F-7BB6-44A0-B573-603E13F1B24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E18787F-7BB6-44A0-B573-603E13F1B2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E18787F-7BB6-44A0-B573-603E13F1B24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E18787F-7BB6-44A0-B573-603E13F1B24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8787F-7BB6-44A0-B573-603E13F1B24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18787F-7BB6-44A0-B573-603E13F1B2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18787F-7BB6-44A0-B573-603E13F1B24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ED10-65C2-435B-9CD5-27F11FA41B0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8787F-7BB6-44A0-B573-603E13F1B24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CED10-65C2-435B-9CD5-27F11FA41B0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9.jpeg"/><Relationship Id="rId7" Type="http://schemas.openxmlformats.org/officeDocument/2006/relationships/image" Target="../media/image8.jpeg"/><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6" Type="http://schemas.openxmlformats.org/officeDocument/2006/relationships/slideLayout" Target="../slideLayouts/slideLayout6.xml"/><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jpeg"/><Relationship Id="rId10" Type="http://schemas.openxmlformats.org/officeDocument/2006/relationships/image" Target="../media/image11.jpe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p:cNvSpPr txBox="1">
            <a:spLocks noGrp="1"/>
          </p:cNvSpPr>
          <p:nvPr>
            <p:ph type="ctrTitle"/>
          </p:nvPr>
        </p:nvSpPr>
        <p:spPr>
          <a:xfrm>
            <a:off x="390294" y="2334202"/>
            <a:ext cx="11587941" cy="2028305"/>
          </a:xfrm>
          <a:prstGeom prst="rect">
            <a:avLst/>
          </a:prstGeom>
        </p:spPr>
        <p:txBody>
          <a:bodyPr spcFirstLastPara="1" wrap="square" lIns="91425" tIns="91425" rIns="91425" bIns="91425" anchor="b" anchorCtr="0">
            <a:noAutofit/>
          </a:bodyPr>
          <a:lstStyle/>
          <a:p>
            <a:pPr marL="0" lvl="0" indent="0" algn="ctr" rtl="0">
              <a:lnSpc>
                <a:spcPct val="115000"/>
              </a:lnSpc>
              <a:spcBef>
                <a:spcPts val="1200"/>
              </a:spcBef>
              <a:spcAft>
                <a:spcPts val="0"/>
              </a:spcAft>
              <a:buNone/>
            </a:pPr>
            <a:r>
              <a:rPr lang="en-GB" sz="4000" b="1" dirty="0">
                <a:latin typeface="Arial" panose="020B0604020202020204" pitchFamily="34" charset="0"/>
                <a:ea typeface="Lexend ExtraBold"/>
                <a:cs typeface="Arial" panose="020B0604020202020204" pitchFamily="34" charset="0"/>
                <a:sym typeface="Lexend ExtraBold"/>
              </a:rPr>
              <a:t>Toward Fast and Accurate Violence Detection for</a:t>
            </a:r>
            <a:endParaRPr sz="4000" b="1" dirty="0">
              <a:latin typeface="Arial" panose="020B0604020202020204" pitchFamily="34" charset="0"/>
              <a:ea typeface="Lexend ExtraBold"/>
              <a:cs typeface="Arial" panose="020B0604020202020204" pitchFamily="34" charset="0"/>
              <a:sym typeface="Lexend ExtraBold"/>
            </a:endParaRPr>
          </a:p>
          <a:p>
            <a:pPr marL="0" lvl="0" indent="0" algn="ctr" rtl="0">
              <a:lnSpc>
                <a:spcPct val="115000"/>
              </a:lnSpc>
              <a:spcBef>
                <a:spcPts val="1200"/>
              </a:spcBef>
              <a:spcAft>
                <a:spcPts val="1200"/>
              </a:spcAft>
              <a:buNone/>
            </a:pPr>
            <a:r>
              <a:rPr lang="en-GB" sz="4000" b="1" dirty="0">
                <a:latin typeface="Arial" panose="020B0604020202020204" pitchFamily="34" charset="0"/>
                <a:ea typeface="Lexend ExtraBold"/>
                <a:cs typeface="Arial" panose="020B0604020202020204" pitchFamily="34" charset="0"/>
                <a:sym typeface="Lexend ExtraBold"/>
              </a:rPr>
              <a:t> Automated Video Surveillance Applications</a:t>
            </a:r>
            <a:endParaRPr sz="8800" b="1" dirty="0">
              <a:latin typeface="Arial" panose="020B0604020202020204" pitchFamily="34" charset="0"/>
              <a:ea typeface="Lexend ExtraBold"/>
              <a:cs typeface="Arial" panose="020B0604020202020204" pitchFamily="34" charset="0"/>
              <a:sym typeface="Lexend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005" y="1738459"/>
          <a:ext cx="11811989" cy="3914196"/>
        </p:xfrm>
        <a:graphic>
          <a:graphicData uri="http://schemas.openxmlformats.org/drawingml/2006/table">
            <a:tbl>
              <a:tblPr firstRow="1" bandRow="1"/>
              <a:tblGrid>
                <a:gridCol w="1282535"/>
                <a:gridCol w="4290951"/>
                <a:gridCol w="6238503"/>
              </a:tblGrid>
              <a:tr h="2072640">
                <a:tc>
                  <a:txBody>
                    <a:bodyPr/>
                    <a:lstStyle/>
                    <a:p>
                      <a:endParaRPr lang="en-US" sz="2400" dirty="0"/>
                    </a:p>
                    <a:p>
                      <a:endParaRPr lang="en-US" sz="2400" dirty="0"/>
                    </a:p>
                    <a:p>
                      <a:r>
                        <a:rPr lang="en-US" sz="2400" dirty="0"/>
                        <a:t>     7.</a:t>
                      </a:r>
                      <a:endParaRPr lang="en-US" sz="2400" dirty="0"/>
                    </a:p>
                  </a:txBody>
                  <a:tcPr marL="121920" marR="121920" marT="60960" marB="60960"/>
                </a:tc>
                <a:tc>
                  <a:txBody>
                    <a:bodyPr/>
                    <a:lstStyle/>
                    <a:p>
                      <a:pPr algn="just"/>
                      <a:r>
                        <a:rPr lang="en-US" sz="1600" dirty="0"/>
                        <a:t>A. </a:t>
                      </a:r>
                      <a:r>
                        <a:rPr lang="en-US" sz="1600" dirty="0" err="1"/>
                        <a:t>Dosovitskiy</a:t>
                      </a:r>
                      <a:r>
                        <a:rPr lang="en-US" sz="1600" dirty="0"/>
                        <a:t>, P. Fischer, E. </a:t>
                      </a:r>
                      <a:r>
                        <a:rPr lang="en-US" sz="1600" dirty="0" err="1"/>
                        <a:t>Ilg</a:t>
                      </a:r>
                      <a:r>
                        <a:rPr lang="en-US" sz="1600" dirty="0"/>
                        <a:t>, P. </a:t>
                      </a:r>
                      <a:r>
                        <a:rPr lang="en-US" sz="1600" dirty="0" err="1"/>
                        <a:t>Hausser</a:t>
                      </a:r>
                      <a:r>
                        <a:rPr lang="en-US" sz="1600" dirty="0"/>
                        <a:t>, C. </a:t>
                      </a:r>
                      <a:r>
                        <a:rPr lang="en-US" sz="1600" dirty="0" err="1"/>
                        <a:t>Hazirbas</a:t>
                      </a:r>
                      <a:r>
                        <a:rPr lang="en-US" sz="1600" dirty="0"/>
                        <a:t>, V. </a:t>
                      </a:r>
                      <a:r>
                        <a:rPr lang="en-US" sz="1600" dirty="0" err="1"/>
                        <a:t>Golkov</a:t>
                      </a:r>
                      <a:r>
                        <a:rPr lang="en-US" sz="1600" dirty="0"/>
                        <a:t>, P. V. D. </a:t>
                      </a:r>
                      <a:r>
                        <a:rPr lang="en-US" sz="1600" dirty="0" err="1"/>
                        <a:t>Smagt</a:t>
                      </a:r>
                      <a:r>
                        <a:rPr lang="en-US" sz="1600" dirty="0"/>
                        <a:t>, D. </a:t>
                      </a:r>
                      <a:r>
                        <a:rPr lang="en-US" sz="1600" dirty="0" err="1"/>
                        <a:t>Cremers</a:t>
                      </a:r>
                      <a:r>
                        <a:rPr lang="en-US" sz="1600" dirty="0"/>
                        <a:t>, and T. </a:t>
                      </a:r>
                      <a:r>
                        <a:rPr lang="en-US" sz="1600" dirty="0" err="1"/>
                        <a:t>Brox</a:t>
                      </a:r>
                      <a:r>
                        <a:rPr lang="en-US" sz="1600" dirty="0"/>
                        <a:t>, ‘‘</a:t>
                      </a:r>
                      <a:r>
                        <a:rPr lang="en-US" sz="1600" dirty="0" err="1"/>
                        <a:t>FlowNet</a:t>
                      </a:r>
                      <a:r>
                        <a:rPr lang="en-US" sz="1600" dirty="0"/>
                        <a:t>: Learning optical f </a:t>
                      </a:r>
                      <a:r>
                        <a:rPr lang="en-US" sz="1600" dirty="0" err="1"/>
                        <a:t>lowwithconvolutional</a:t>
                      </a:r>
                      <a:r>
                        <a:rPr lang="en-US" sz="1600" dirty="0"/>
                        <a:t> networks,’’ in Proc. IEEE Int. Conf. </a:t>
                      </a:r>
                      <a:r>
                        <a:rPr lang="en-US" sz="1600" dirty="0" err="1"/>
                        <a:t>Comput</a:t>
                      </a:r>
                      <a:r>
                        <a:rPr lang="en-US" sz="1600" dirty="0"/>
                        <a:t>. Vis. (ICCV), Dec. 2015, pp. 2758–2766.</a:t>
                      </a:r>
                      <a:endParaRPr lang="en-US" sz="1600" dirty="0"/>
                    </a:p>
                  </a:txBody>
                  <a:tcPr marL="121920" marR="121920" marT="60960" marB="60960"/>
                </a:tc>
                <a:tc>
                  <a:txBody>
                    <a:bodyPr/>
                    <a:lstStyle/>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Understanding Movement: Teaching computers to understand how things move in videos is hard.</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Complex Data: Videos have lots of information, making it tough for computers to learn from them.</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rPr>
                        <a:t>Computational Power: It takes a lot of computer power to teach computers to understand movement in videos.</a:t>
                      </a:r>
                      <a:endParaRPr lang="en-US" sz="1600" dirty="0">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rPr>
                        <a:t>Learning Patterns: Teaching computers to recognize movement patterns in different situations is challenging.</a:t>
                      </a:r>
                      <a:endParaRPr lang="en-US" sz="1600" dirty="0">
                        <a:latin typeface="Arial" panose="020B0604020202020204" pitchFamily="34" charset="0"/>
                        <a:cs typeface="Arial" panose="020B0604020202020204" pitchFamily="34" charset="0"/>
                      </a:endParaRPr>
                    </a:p>
                  </a:txBody>
                  <a:tcPr marL="121920" marR="121920" marT="60960" marB="60960"/>
                </a:tc>
              </a:tr>
              <a:tr h="1841556">
                <a:tc>
                  <a:txBody>
                    <a:bodyPr/>
                    <a:lstStyle/>
                    <a:p>
                      <a:endParaRPr lang="en-US" sz="2400" dirty="0"/>
                    </a:p>
                    <a:p>
                      <a:endParaRPr lang="en-US" sz="2400" dirty="0"/>
                    </a:p>
                    <a:p>
                      <a:r>
                        <a:rPr lang="en-US" sz="2400" dirty="0"/>
                        <a:t>     8.</a:t>
                      </a:r>
                      <a:endParaRPr lang="en-US" sz="2400" dirty="0"/>
                    </a:p>
                  </a:txBody>
                  <a:tcPr marL="121920" marR="121920" marT="60960" marB="60960"/>
                </a:tc>
                <a:tc>
                  <a:txBody>
                    <a:bodyPr/>
                    <a:lstStyle/>
                    <a:p>
                      <a:pPr algn="just"/>
                      <a:r>
                        <a:rPr lang="en-US" sz="1600" dirty="0"/>
                        <a:t>W. Luo, W. Liu, and S. Gao, ‘‘A revisit of sparse coding based anomaly detection in stacked RNN framework,’’ in Proc. IEEE Int. Conf. </a:t>
                      </a:r>
                      <a:r>
                        <a:rPr lang="en-US" sz="1600" dirty="0" err="1"/>
                        <a:t>Comput</a:t>
                      </a:r>
                      <a:r>
                        <a:rPr lang="en-US" sz="1600" dirty="0"/>
                        <a:t>. Vis. (ICCV), Oct. 2017, pp. 341–349.</a:t>
                      </a:r>
                      <a:endParaRPr lang="en-US" sz="1600" dirty="0"/>
                    </a:p>
                  </a:txBody>
                  <a:tcPr marL="121920" marR="121920" marT="60960" marB="60960"/>
                </a:tc>
                <a:tc>
                  <a:txBody>
                    <a:bodyPr/>
                    <a:lstStyle/>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Data Complexity : Understanding complex patterns in data using stacked RNNs is challenging. </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Sparse Representation : Capturing rare and unusual events in data with sparse coding can be difficult.. </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Training Efficiency: Training stacked RNNs on large datasets can be time-consuming and requires efficient algorithms.</a:t>
                      </a:r>
                      <a:endParaRPr lang="en-US" sz="1600" dirty="0"/>
                    </a:p>
                  </a:txBody>
                  <a:tcPr marL="121920" marR="121920" marT="60960" marB="60960"/>
                </a:tc>
              </a:tr>
            </a:tbl>
          </a:graphicData>
        </a:graphic>
      </p:graphicFrame>
      <p:graphicFrame>
        <p:nvGraphicFramePr>
          <p:cNvPr id="3" name="Table 2"/>
          <p:cNvGraphicFramePr>
            <a:graphicFrameLocks noGrp="1"/>
          </p:cNvGraphicFramePr>
          <p:nvPr/>
        </p:nvGraphicFramePr>
        <p:xfrm>
          <a:off x="190005" y="1244006"/>
          <a:ext cx="11811989" cy="494453"/>
        </p:xfrm>
        <a:graphic>
          <a:graphicData uri="http://schemas.openxmlformats.org/drawingml/2006/table">
            <a:tbl>
              <a:tblPr firstRow="1" bandRow="1"/>
              <a:tblGrid>
                <a:gridCol w="1282535"/>
                <a:gridCol w="4290951"/>
                <a:gridCol w="6238503"/>
              </a:tblGrid>
              <a:tr h="494453">
                <a:tc>
                  <a:txBody>
                    <a:bodyPr/>
                    <a:lstStyle/>
                    <a:p>
                      <a:r>
                        <a:rPr lang="en-US" sz="2400" dirty="0"/>
                        <a:t>   </a:t>
                      </a:r>
                      <a:r>
                        <a:rPr lang="en-US" sz="2400" dirty="0" err="1"/>
                        <a:t>S.No</a:t>
                      </a:r>
                      <a:endParaRPr lang="en-US" sz="2400" dirty="0"/>
                    </a:p>
                  </a:txBody>
                  <a:tcPr marL="121920" marR="121920" marT="60960" marB="60960"/>
                </a:tc>
                <a:tc>
                  <a:txBody>
                    <a:bodyPr/>
                    <a:lstStyle/>
                    <a:p>
                      <a:r>
                        <a:rPr lang="en-US" sz="2400" dirty="0"/>
                        <a:t>                     TITLE</a:t>
                      </a:r>
                      <a:endParaRPr lang="en-US" sz="2400" dirty="0"/>
                    </a:p>
                  </a:txBody>
                  <a:tcPr marL="121920" marR="121920" marT="60960" marB="60960"/>
                </a:tc>
                <a:tc>
                  <a:txBody>
                    <a:bodyPr/>
                    <a:lstStyle/>
                    <a:p>
                      <a:r>
                        <a:rPr lang="en-US" sz="2400" dirty="0"/>
                        <a:t>                               DESCRIPTION</a:t>
                      </a:r>
                      <a:endParaRPr lang="en-US" sz="2400" dirty="0"/>
                    </a:p>
                  </a:txBody>
                  <a:tcPr marL="121920" marR="121920" marT="60960" marB="60960"/>
                </a:tc>
              </a:tr>
            </a:tbl>
          </a:graphicData>
        </a:graphic>
      </p:graphicFrame>
      <p:sp>
        <p:nvSpPr>
          <p:cNvPr id="4" name="Title 3"/>
          <p:cNvSpPr>
            <a:spLocks noGrp="1"/>
          </p:cNvSpPr>
          <p:nvPr>
            <p:ph type="title"/>
          </p:nvPr>
        </p:nvSpPr>
        <p:spPr>
          <a:xfrm>
            <a:off x="1235034" y="336464"/>
            <a:ext cx="9219247" cy="378123"/>
          </a:xfrm>
        </p:spPr>
        <p:txBody>
          <a:bodyPr>
            <a:normAutofit fontScale="90000"/>
          </a:bodyPr>
          <a:lstStyle/>
          <a:p>
            <a:r>
              <a:rPr lang="en-US" dirty="0"/>
              <a:t>Literature Survey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005" y="1738459"/>
          <a:ext cx="11811989" cy="5608320"/>
        </p:xfrm>
        <a:graphic>
          <a:graphicData uri="http://schemas.openxmlformats.org/drawingml/2006/table">
            <a:tbl>
              <a:tblPr firstRow="1" bandRow="1"/>
              <a:tblGrid>
                <a:gridCol w="1282535"/>
                <a:gridCol w="4290951"/>
                <a:gridCol w="6238503"/>
              </a:tblGrid>
              <a:tr h="2560320">
                <a:tc>
                  <a:txBody>
                    <a:bodyPr/>
                    <a:lstStyle/>
                    <a:p>
                      <a:endParaRPr lang="en-US" sz="2400" dirty="0"/>
                    </a:p>
                    <a:p>
                      <a:endParaRPr lang="en-US" sz="2400" dirty="0"/>
                    </a:p>
                    <a:p>
                      <a:r>
                        <a:rPr lang="en-US" sz="2400" dirty="0"/>
                        <a:t>     </a:t>
                      </a:r>
                      <a:endParaRPr lang="en-US" sz="2400" dirty="0"/>
                    </a:p>
                    <a:p>
                      <a:r>
                        <a:rPr lang="en-US" sz="2400" dirty="0"/>
                        <a:t>     9.</a:t>
                      </a:r>
                      <a:endParaRPr lang="en-US" sz="2400" dirty="0"/>
                    </a:p>
                  </a:txBody>
                  <a:tcPr marL="121920" marR="121920" marT="60960" marB="60960"/>
                </a:tc>
                <a:tc>
                  <a:txBody>
                    <a:bodyPr/>
                    <a:lstStyle/>
                    <a:p>
                      <a:pPr algn="just"/>
                      <a:r>
                        <a:rPr lang="en-US" sz="1600" dirty="0"/>
                        <a:t>VIKTOR DÉNES HUSZÁR, VAMSI KIRAN ADHIKARLA, IMRE NÉGYESI AND CSABA KRASZNAY, ‘‘Toward Fast and Accurate Violence Detection for Automated Video Surveillance Applications,’’ IEEE Trans., Feb. 2023.</a:t>
                      </a:r>
                      <a:endParaRPr lang="en-US" sz="1600" dirty="0"/>
                    </a:p>
                  </a:txBody>
                  <a:tcPr marL="121920" marR="121920" marT="60960" marB="60960"/>
                </a:tc>
                <a:tc>
                  <a:txBody>
                    <a:bodyPr/>
                    <a:lstStyle/>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Teaching Computers about Different Situations: Computers need to recognize violence even when things like lighting or how people move change.</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Environmental Robustness: Ensuring system effectiveness under varying environmental conditions.</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Making Computers Fast: It's tough for computers to quickly watch videos and decide if there's violence.</a:t>
                      </a:r>
                      <a:endParaRPr lang="en-US" sz="1600" dirty="0"/>
                    </a:p>
                  </a:txBody>
                  <a:tcPr marL="121920" marR="121920" marT="60960" marB="60960"/>
                </a:tc>
              </a:tr>
              <a:tr h="2072640">
                <a:tc>
                  <a:txBody>
                    <a:bodyPr/>
                    <a:lstStyle/>
                    <a:p>
                      <a:endParaRPr lang="en-US" sz="2400" dirty="0"/>
                    </a:p>
                    <a:p>
                      <a:endParaRPr lang="en-US" sz="2400" dirty="0"/>
                    </a:p>
                    <a:p>
                      <a:r>
                        <a:rPr lang="en-US" sz="2400" dirty="0"/>
                        <a:t>     10.</a:t>
                      </a:r>
                      <a:endParaRPr lang="en-US" sz="2400" dirty="0"/>
                    </a:p>
                  </a:txBody>
                  <a:tcPr marL="121920" marR="121920" marT="60960" marB="60960"/>
                </a:tc>
                <a:tc>
                  <a:txBody>
                    <a:bodyPr/>
                    <a:lstStyle/>
                    <a:p>
                      <a:pPr algn="just"/>
                      <a:r>
                        <a:rPr lang="en-US" sz="1600" dirty="0"/>
                        <a:t>D. Tran, H. Wang, L. </a:t>
                      </a:r>
                      <a:r>
                        <a:rPr lang="en-US" sz="1600" dirty="0" err="1"/>
                        <a:t>Torresani</a:t>
                      </a:r>
                      <a:r>
                        <a:rPr lang="en-US" sz="1600" dirty="0"/>
                        <a:t>, J. Ray, Y. LeCun, and M. </a:t>
                      </a:r>
                      <a:r>
                        <a:rPr lang="en-US" sz="1600" dirty="0" err="1"/>
                        <a:t>Paluri</a:t>
                      </a:r>
                      <a:r>
                        <a:rPr lang="en-US" sz="1600" dirty="0"/>
                        <a:t>,‘‘A closer look at spatiotemporal convolutions for action recognition,’’</a:t>
                      </a:r>
                      <a:endParaRPr lang="en-US" sz="1600" dirty="0"/>
                    </a:p>
                    <a:p>
                      <a:pPr algn="just"/>
                      <a:r>
                        <a:rPr lang="en-US" sz="1600" dirty="0"/>
                        <a:t>in Proc. IEEE/CVF Conf. </a:t>
                      </a:r>
                      <a:r>
                        <a:rPr lang="en-US" sz="1600" dirty="0" err="1"/>
                        <a:t>Comput</a:t>
                      </a:r>
                      <a:r>
                        <a:rPr lang="en-US" sz="1600" dirty="0"/>
                        <a:t>. Vis. Pattern </a:t>
                      </a:r>
                      <a:r>
                        <a:rPr lang="en-US" sz="1600" dirty="0" err="1"/>
                        <a:t>Recognit</a:t>
                      </a:r>
                      <a:r>
                        <a:rPr lang="en-US" sz="1600" dirty="0"/>
                        <a:t>., Jun. 2018,pp. 6546–6555.</a:t>
                      </a:r>
                      <a:endParaRPr lang="en-US" sz="1600" dirty="0"/>
                    </a:p>
                  </a:txBody>
                  <a:tcPr marL="121920" marR="121920" marT="60960" marB="60960"/>
                </a:tc>
                <a:tc>
                  <a:txBody>
                    <a:bodyPr/>
                    <a:lstStyle/>
                    <a:p>
                      <a:pPr marL="171450" indent="-171450" algn="just">
                        <a:buFont typeface="Arial" panose="020B0604020202020204" pitchFamily="34" charset="0"/>
                        <a:buChar char="•"/>
                      </a:pPr>
                      <a:r>
                        <a:rPr lang="en-US" sz="1800" dirty="0"/>
                        <a:t>Understanding both space and time: Actions in videos involve knowing what's happening and when, which is tough for computers. </a:t>
                      </a:r>
                      <a:endParaRPr lang="en-US" sz="1800" dirty="0"/>
                    </a:p>
                    <a:p>
                      <a:pPr marL="171450" indent="-171450" algn="just">
                        <a:buFont typeface="Arial" panose="020B0604020202020204" pitchFamily="34" charset="0"/>
                        <a:buChar char="•"/>
                      </a:pPr>
                      <a:r>
                        <a:rPr lang="en-US" sz="1800" dirty="0"/>
                        <a:t>Dealing with messy data: Videos can have bad lighting, shaky cameras, and other problems that confuse computers.</a:t>
                      </a:r>
                      <a:endParaRPr lang="en-US" sz="1800" dirty="0"/>
                    </a:p>
                    <a:p>
                      <a:pPr marL="171450" indent="-171450" algn="just">
                        <a:buFont typeface="Arial" panose="020B0604020202020204" pitchFamily="34" charset="0"/>
                        <a:buChar char="•"/>
                      </a:pPr>
                      <a:r>
                        <a:rPr lang="en-US" sz="1800" dirty="0"/>
                        <a:t>Variety in Actions: Actions can be fast, big, or complicated, making it tricky for computers to recognize them all accurately.</a:t>
                      </a:r>
                      <a:endParaRPr lang="en-US" sz="1800" dirty="0"/>
                    </a:p>
                    <a:p>
                      <a:pPr marL="171450" indent="-171450" algn="just">
                        <a:buFont typeface="Arial" panose="020B0604020202020204" pitchFamily="34" charset="0"/>
                        <a:buChar char="•"/>
                      </a:pPr>
                      <a:endParaRPr lang="en-US" sz="1600" dirty="0"/>
                    </a:p>
                    <a:p>
                      <a:pPr marL="171450" indent="-171450" algn="just">
                        <a:buFont typeface="Arial" panose="020B0604020202020204" pitchFamily="34" charset="0"/>
                        <a:buChar char="•"/>
                      </a:pPr>
                      <a:endParaRPr lang="en-US" sz="1600" dirty="0"/>
                    </a:p>
                    <a:p>
                      <a:pPr marL="171450" indent="-171450" algn="just">
                        <a:buFont typeface="Arial" panose="020B0604020202020204" pitchFamily="34" charset="0"/>
                        <a:buChar char="•"/>
                      </a:pPr>
                      <a:endParaRPr lang="en-US" sz="1600" dirty="0"/>
                    </a:p>
                  </a:txBody>
                  <a:tcPr marL="121920" marR="121920" marT="60960" marB="60960"/>
                </a:tc>
              </a:tr>
            </a:tbl>
          </a:graphicData>
        </a:graphic>
      </p:graphicFrame>
      <p:graphicFrame>
        <p:nvGraphicFramePr>
          <p:cNvPr id="3" name="Table 2"/>
          <p:cNvGraphicFramePr>
            <a:graphicFrameLocks noGrp="1"/>
          </p:cNvGraphicFramePr>
          <p:nvPr/>
        </p:nvGraphicFramePr>
        <p:xfrm>
          <a:off x="190005" y="1244006"/>
          <a:ext cx="11811989" cy="494453"/>
        </p:xfrm>
        <a:graphic>
          <a:graphicData uri="http://schemas.openxmlformats.org/drawingml/2006/table">
            <a:tbl>
              <a:tblPr firstRow="1" bandRow="1"/>
              <a:tblGrid>
                <a:gridCol w="1282535"/>
                <a:gridCol w="4290951"/>
                <a:gridCol w="6238503"/>
              </a:tblGrid>
              <a:tr h="494453">
                <a:tc>
                  <a:txBody>
                    <a:bodyPr/>
                    <a:lstStyle/>
                    <a:p>
                      <a:r>
                        <a:rPr lang="en-US" sz="2400" dirty="0"/>
                        <a:t>   </a:t>
                      </a:r>
                      <a:r>
                        <a:rPr lang="en-US" sz="2400" dirty="0" err="1"/>
                        <a:t>S.No</a:t>
                      </a:r>
                      <a:endParaRPr lang="en-US" sz="2400" dirty="0"/>
                    </a:p>
                  </a:txBody>
                  <a:tcPr marL="121920" marR="121920" marT="60960" marB="60960"/>
                </a:tc>
                <a:tc>
                  <a:txBody>
                    <a:bodyPr/>
                    <a:lstStyle/>
                    <a:p>
                      <a:r>
                        <a:rPr lang="en-US" sz="2400" dirty="0"/>
                        <a:t>                     TITLE</a:t>
                      </a:r>
                      <a:endParaRPr lang="en-US" sz="2400" dirty="0"/>
                    </a:p>
                  </a:txBody>
                  <a:tcPr marL="121920" marR="121920" marT="60960" marB="60960"/>
                </a:tc>
                <a:tc>
                  <a:txBody>
                    <a:bodyPr/>
                    <a:lstStyle/>
                    <a:p>
                      <a:r>
                        <a:rPr lang="en-US" sz="2400" dirty="0"/>
                        <a:t>                               DESCRIPTION</a:t>
                      </a:r>
                      <a:endParaRPr lang="en-US" sz="2400" dirty="0"/>
                    </a:p>
                  </a:txBody>
                  <a:tcPr marL="121920" marR="121920" marT="60960" marB="60960"/>
                </a:tc>
              </a:tr>
            </a:tbl>
          </a:graphicData>
        </a:graphic>
      </p:graphicFrame>
      <p:sp>
        <p:nvSpPr>
          <p:cNvPr id="4" name="Title 3"/>
          <p:cNvSpPr>
            <a:spLocks noGrp="1"/>
          </p:cNvSpPr>
          <p:nvPr>
            <p:ph type="title"/>
          </p:nvPr>
        </p:nvSpPr>
        <p:spPr>
          <a:xfrm>
            <a:off x="1235034" y="336464"/>
            <a:ext cx="9219247" cy="378123"/>
          </a:xfrm>
        </p:spPr>
        <p:txBody>
          <a:bodyPr>
            <a:normAutofit fontScale="90000"/>
          </a:bodyPr>
          <a:lstStyle/>
          <a:p>
            <a:r>
              <a:rPr lang="en-US" dirty="0"/>
              <a:t>Literature Survey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97284" y="355660"/>
            <a:ext cx="6093228" cy="646331"/>
          </a:xfrm>
          <a:prstGeom prst="rect">
            <a:avLst/>
          </a:prstGeom>
          <a:noFill/>
        </p:spPr>
        <p:txBody>
          <a:bodyPr wrap="square">
            <a:spAutoFit/>
          </a:bodyPr>
          <a:lstStyle/>
          <a:p>
            <a:r>
              <a:rPr lang="en-US" sz="3600" b="1" dirty="0">
                <a:solidFill>
                  <a:schemeClr val="tx1"/>
                </a:solidFill>
                <a:latin typeface="Times New Roman" panose="02020603050405020304" pitchFamily="18" charset="0"/>
                <a:cs typeface="Times New Roman" panose="02020603050405020304" pitchFamily="18" charset="0"/>
              </a:rPr>
              <a:t>Architecture Diagram</a:t>
            </a:r>
            <a:r>
              <a:rPr lang="en-US" sz="3600" dirty="0">
                <a:solidFill>
                  <a:schemeClr val="tx1"/>
                </a:solidFill>
                <a:latin typeface="Times New Roman" panose="02020603050405020304" pitchFamily="18" charset="0"/>
                <a:cs typeface="Times New Roman" panose="02020603050405020304" pitchFamily="18" charset="0"/>
              </a:rPr>
              <a:t>:</a:t>
            </a:r>
            <a:endParaRPr lang="en-US" sz="3600" dirty="0"/>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1587" y="1796248"/>
            <a:ext cx="9348826" cy="38120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53667" y="6054600"/>
            <a:ext cx="1567987" cy="176867"/>
          </a:xfrm>
        </p:spPr>
        <p:txBody>
          <a:bodyPr>
            <a:normAutofit fontScale="90000"/>
          </a:bodyPr>
          <a:lstStyle/>
          <a:p>
            <a:br>
              <a:rPr lang="en-US" sz="2400" dirty="0">
                <a:latin typeface="Calibri" panose="020F0502020204030204" pitchFamily="34" charset="0"/>
                <a:cs typeface="Times New Roman" panose="02020603050405020304" pitchFamily="18" charset="0"/>
              </a:rPr>
            </a:br>
            <a:endParaRPr lang="en-US" dirty="0"/>
          </a:p>
        </p:txBody>
      </p:sp>
      <p:sp>
        <p:nvSpPr>
          <p:cNvPr id="3" name="Subtitle 2"/>
          <p:cNvSpPr>
            <a:spLocks noGrp="1"/>
          </p:cNvSpPr>
          <p:nvPr>
            <p:ph type="subTitle" idx="4294967295"/>
          </p:nvPr>
        </p:nvSpPr>
        <p:spPr>
          <a:xfrm>
            <a:off x="831852" y="203200"/>
            <a:ext cx="10998905" cy="5730240"/>
          </a:xfrm>
        </p:spPr>
        <p:txBody>
          <a:bodyPr>
            <a:normAutofit/>
          </a:bodyPr>
          <a:lstStyle/>
          <a:p>
            <a:pPr marL="152400" indent="0">
              <a:buNone/>
            </a:pPr>
            <a:r>
              <a:rPr lang="en-US" sz="3735" b="1" dirty="0">
                <a:latin typeface="Times New Roman" panose="02020603050405020304" pitchFamily="18" charset="0"/>
                <a:ea typeface="Calibri" panose="020F0502020204030204" pitchFamily="34" charset="0"/>
                <a:cs typeface="Times New Roman" panose="02020603050405020304" pitchFamily="18" charset="0"/>
              </a:rPr>
              <a:t>                              </a:t>
            </a:r>
            <a:r>
              <a:rPr lang="en-US" sz="3735" b="1" u="sng" dirty="0">
                <a:latin typeface="Times New Roman" panose="02020603050405020304" pitchFamily="18" charset="0"/>
                <a:ea typeface="Calibri" panose="020F0502020204030204" pitchFamily="34" charset="0"/>
                <a:cs typeface="Times New Roman" panose="02020603050405020304" pitchFamily="18" charset="0"/>
              </a:rPr>
              <a:t>List of Module : </a:t>
            </a:r>
            <a:endParaRPr lang="en-US" sz="3735" b="1" u="sng" dirty="0">
              <a:latin typeface="Times New Roman" panose="02020603050405020304" pitchFamily="18" charset="0"/>
              <a:ea typeface="Calibri" panose="020F0502020204030204" pitchFamily="34" charset="0"/>
              <a:cs typeface="Times New Roman" panose="02020603050405020304" pitchFamily="18" charset="0"/>
            </a:endParaRPr>
          </a:p>
          <a:p>
            <a:pPr marL="152400" indent="0">
              <a:buNone/>
            </a:pPr>
            <a:endParaRPr lang="en-US" sz="3735" b="1"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Arial" panose="020B0604020202020204" pitchFamily="34" charset="0"/>
              </a:rPr>
              <a:t>Data Procurement</a:t>
            </a:r>
            <a:endParaRPr lang="en-US" dirty="0">
              <a:latin typeface="Arial" panose="020B0604020202020204" pitchFamily="34" charset="0"/>
              <a:ea typeface="Calibri" panose="020F0502020204030204" pitchFamily="34" charset="0"/>
              <a:cs typeface="Arial" panose="020B0604020202020204" pitchFamily="34" charset="0"/>
            </a:endParaRPr>
          </a:p>
          <a:p>
            <a:r>
              <a:rPr lang="en-US" dirty="0" err="1">
                <a:latin typeface="Arial" panose="020B0604020202020204" pitchFamily="34" charset="0"/>
                <a:ea typeface="Calibri" panose="020F0502020204030204" pitchFamily="34" charset="0"/>
                <a:cs typeface="Arial" panose="020B0604020202020204" pitchFamily="34" charset="0"/>
              </a:rPr>
              <a:t>ConvLSTM</a:t>
            </a:r>
            <a:r>
              <a:rPr lang="en-US" dirty="0">
                <a:latin typeface="Arial" panose="020B0604020202020204" pitchFamily="34" charset="0"/>
                <a:ea typeface="Calibri" panose="020F0502020204030204" pitchFamily="34" charset="0"/>
                <a:cs typeface="Arial" panose="020B0604020202020204" pitchFamily="34" charset="0"/>
              </a:rPr>
              <a:t>-Based Model Architecture</a:t>
            </a:r>
            <a:endParaRPr lang="en-US" dirty="0">
              <a:latin typeface="Arial" panose="020B0604020202020204" pitchFamily="34" charset="0"/>
              <a:ea typeface="Calibri" panose="020F050202020403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Feature Embedding</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ea typeface="Calibri" panose="020F0502020204030204" pitchFamily="34" charset="0"/>
                <a:cs typeface="Arial" panose="020B0604020202020204" pitchFamily="34" charset="0"/>
              </a:rPr>
              <a:t>Real-time Classification [Live Classification]</a:t>
            </a:r>
            <a:endParaRPr lang="en-US" dirty="0">
              <a:latin typeface="Arial" panose="020B0604020202020204" pitchFamily="34" charset="0"/>
              <a:ea typeface="Calibri" panose="020F0502020204030204" pitchFamily="34" charset="0"/>
              <a:cs typeface="Arial" panose="020B0604020202020204" pitchFamily="34" charset="0"/>
            </a:endParaRPr>
          </a:p>
          <a:p>
            <a:r>
              <a:rPr lang="en-US" dirty="0">
                <a:latin typeface="Arial" panose="020B0604020202020204" pitchFamily="34" charset="0"/>
                <a:ea typeface="Calibri" panose="020F0502020204030204" pitchFamily="34" charset="0"/>
                <a:cs typeface="Arial" panose="020B0604020202020204" pitchFamily="34" charset="0"/>
              </a:rPr>
              <a:t>Anomalous behavior identification</a:t>
            </a:r>
            <a:br>
              <a:rPr lang="en-US" b="1" dirty="0">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5574" y="1263887"/>
          <a:ext cx="11511149" cy="5470995"/>
        </p:xfrm>
        <a:graphic>
          <a:graphicData uri="http://schemas.openxmlformats.org/drawingml/2006/table">
            <a:tbl>
              <a:tblPr firstRow="1" bandRow="1"/>
              <a:tblGrid>
                <a:gridCol w="1527959"/>
                <a:gridCol w="4686795"/>
                <a:gridCol w="5296395"/>
              </a:tblGrid>
              <a:tr h="545382">
                <a:tc>
                  <a:txBody>
                    <a:bodyPr/>
                    <a:lstStyle/>
                    <a:p>
                      <a:r>
                        <a:rPr lang="en-US" sz="2400" dirty="0">
                          <a:latin typeface="Arial" panose="020B0604020202020204" pitchFamily="34" charset="0"/>
                          <a:cs typeface="Arial" panose="020B0604020202020204" pitchFamily="34" charset="0"/>
                        </a:rPr>
                        <a:t>     S.NO</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2400" dirty="0">
                          <a:latin typeface="Arial" panose="020B0604020202020204" pitchFamily="34" charset="0"/>
                          <a:cs typeface="Arial" panose="020B0604020202020204" pitchFamily="34" charset="0"/>
                        </a:rPr>
                        <a:t>                        MODULE</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2400" dirty="0">
                          <a:latin typeface="Arial" panose="020B0604020202020204" pitchFamily="34" charset="0"/>
                          <a:cs typeface="Arial" panose="020B0604020202020204" pitchFamily="34" charset="0"/>
                        </a:rPr>
                        <a:t>                       DESCRIPTION</a:t>
                      </a:r>
                      <a:endParaRPr lang="en-US" sz="2400" dirty="0">
                        <a:latin typeface="Arial" panose="020B0604020202020204" pitchFamily="34" charset="0"/>
                        <a:cs typeface="Arial" panose="020B0604020202020204" pitchFamily="34" charset="0"/>
                      </a:endParaRPr>
                    </a:p>
                  </a:txBody>
                  <a:tcPr marL="121920" marR="121920" marT="60960" marB="60960"/>
                </a:tc>
              </a:tr>
              <a:tr h="2121453">
                <a:tc>
                  <a:txBody>
                    <a:bodyPr/>
                    <a:lstStyle/>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1.</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sz="2000" dirty="0">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sz="2000" dirty="0">
                          <a:latin typeface="Arial" panose="020B0604020202020204" pitchFamily="34" charset="0"/>
                          <a:ea typeface="Calibri" panose="020F0502020204030204" pitchFamily="34" charset="0"/>
                          <a:cs typeface="Arial" panose="020B0604020202020204" pitchFamily="34" charset="0"/>
                        </a:rPr>
                        <a:t>                 Data Procurement</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txBody>
                  <a:tcPr marL="121920" marR="121920" marT="60960" marB="60960"/>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Collect surveillance video data from various sources, which may include public datasets or proprietary surveillance feeds. Preprocess the data by resizing, normalizing, and splitting it into smaller video clips or frames for input to the model</a:t>
                      </a:r>
                      <a:r>
                        <a:rPr lang="en-US" sz="1800" b="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txBody>
                  <a:tcPr marL="121920" marR="121920" marT="60960" marB="60960"/>
                </a:tc>
              </a:tr>
              <a:tr h="1441872">
                <a:tc>
                  <a:txBody>
                    <a:bodyPr/>
                    <a:lstStyle/>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2.</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2000" dirty="0">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sz="2000" dirty="0">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sz="2000" dirty="0">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ConvLSTM</a:t>
                      </a:r>
                      <a:r>
                        <a:rPr lang="en-US" sz="2000" dirty="0">
                          <a:latin typeface="Arial" panose="020B0604020202020204" pitchFamily="34" charset="0"/>
                          <a:ea typeface="Calibri" panose="020F0502020204030204" pitchFamily="34" charset="0"/>
                          <a:cs typeface="Arial" panose="020B0604020202020204" pitchFamily="34" charset="0"/>
                        </a:rPr>
                        <a:t>-Based Model Architecture</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txBody>
                  <a:tcPr marL="121920" marR="121920" marT="60960" marB="60960"/>
                </a:tc>
                <a:tc>
                  <a:txBody>
                    <a:bodyPr/>
                    <a:lstStyle/>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core of the system is a deep learning model designed with Convolutional Long Short-Term Memory (</a:t>
                      </a:r>
                      <a:r>
                        <a:rPr lang="en-US" sz="1600" dirty="0" err="1">
                          <a:latin typeface="Times New Roman" panose="02020603050405020304" pitchFamily="18" charset="0"/>
                          <a:cs typeface="Times New Roman" panose="02020603050405020304" pitchFamily="18" charset="0"/>
                        </a:rPr>
                        <a:t>ConvLSTM</a:t>
                      </a:r>
                      <a:r>
                        <a:rPr lang="en-US" sz="1600" dirty="0">
                          <a:latin typeface="Times New Roman" panose="02020603050405020304" pitchFamily="18" charset="0"/>
                          <a:cs typeface="Times New Roman" panose="02020603050405020304" pitchFamily="18" charset="0"/>
                        </a:rPr>
                        <a:t>) layers. </a:t>
                      </a:r>
                      <a:r>
                        <a:rPr lang="en-US" sz="1600" dirty="0" err="1">
                          <a:latin typeface="Times New Roman" panose="02020603050405020304" pitchFamily="18" charset="0"/>
                          <a:cs typeface="Times New Roman" panose="02020603050405020304" pitchFamily="18" charset="0"/>
                        </a:rPr>
                        <a:t>ConvLSTM</a:t>
                      </a:r>
                      <a:r>
                        <a:rPr lang="en-US" sz="1600" dirty="0">
                          <a:latin typeface="Times New Roman" panose="02020603050405020304" pitchFamily="18" charset="0"/>
                          <a:cs typeface="Times New Roman" panose="02020603050405020304" pitchFamily="18" charset="0"/>
                        </a:rPr>
                        <a:t> layers combine the capabilities of convolutional layers (for spatial information) and LSTM layers (for temporal information) within a single architecture. This integration allows the model to process video sequences, effectively capturing both spatial and temporal features in the surveillance video data. The </a:t>
                      </a:r>
                      <a:r>
                        <a:rPr lang="en-US" sz="1600" dirty="0" err="1">
                          <a:latin typeface="Times New Roman" panose="02020603050405020304" pitchFamily="18" charset="0"/>
                          <a:cs typeface="Times New Roman" panose="02020603050405020304" pitchFamily="18" charset="0"/>
                        </a:rPr>
                        <a:t>ConvLSTM</a:t>
                      </a:r>
                      <a:r>
                        <a:rPr lang="en-US" sz="1600" dirty="0">
                          <a:latin typeface="Times New Roman" panose="02020603050405020304" pitchFamily="18" charset="0"/>
                          <a:cs typeface="Times New Roman" panose="02020603050405020304" pitchFamily="18" charset="0"/>
                        </a:rPr>
                        <a:t> layers enable the model to understand the dynamic relationships between actors and objects, vital for violence detection. </a:t>
                      </a:r>
                      <a:endParaRPr lang="en-US" sz="1600" dirty="0">
                        <a:latin typeface="Arial" panose="020B0604020202020204" pitchFamily="34" charset="0"/>
                        <a:cs typeface="Arial" panose="020B0604020202020204" pitchFamily="34" charset="0"/>
                      </a:endParaRPr>
                    </a:p>
                  </a:txBody>
                  <a:tcPr marL="121920" marR="121920" marT="60960" marB="60960"/>
                </a:tc>
              </a:tr>
            </a:tbl>
          </a:graphicData>
        </a:graphic>
      </p:graphicFrame>
      <p:sp>
        <p:nvSpPr>
          <p:cNvPr id="5" name="Title 4"/>
          <p:cNvSpPr>
            <a:spLocks noGrp="1"/>
          </p:cNvSpPr>
          <p:nvPr>
            <p:ph type="title"/>
          </p:nvPr>
        </p:nvSpPr>
        <p:spPr>
          <a:xfrm>
            <a:off x="866987" y="221684"/>
            <a:ext cx="10747155" cy="609179"/>
          </a:xfrm>
        </p:spPr>
        <p:txBody>
          <a:bodyPr>
            <a:normAutofit fontScale="90000"/>
          </a:bodyPr>
          <a:lstStyle/>
          <a:p>
            <a:r>
              <a:rPr lang="en-US" dirty="0"/>
              <a:t>Module Description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5574" y="1263887"/>
          <a:ext cx="11511149" cy="5372429"/>
        </p:xfrm>
        <a:graphic>
          <a:graphicData uri="http://schemas.openxmlformats.org/drawingml/2006/table">
            <a:tbl>
              <a:tblPr firstRow="1" bandRow="1"/>
              <a:tblGrid>
                <a:gridCol w="1527959"/>
                <a:gridCol w="4686795"/>
                <a:gridCol w="5296395"/>
              </a:tblGrid>
              <a:tr h="545382">
                <a:tc>
                  <a:txBody>
                    <a:bodyPr/>
                    <a:lstStyle/>
                    <a:p>
                      <a:r>
                        <a:rPr lang="en-US" sz="2400" dirty="0">
                          <a:latin typeface="Arial" panose="020B0604020202020204" pitchFamily="34" charset="0"/>
                          <a:cs typeface="Arial" panose="020B0604020202020204" pitchFamily="34" charset="0"/>
                        </a:rPr>
                        <a:t>     S.NO</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2400" dirty="0">
                          <a:latin typeface="Arial" panose="020B0604020202020204" pitchFamily="34" charset="0"/>
                          <a:cs typeface="Arial" panose="020B0604020202020204" pitchFamily="34" charset="0"/>
                        </a:rPr>
                        <a:t>                        MODULE</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2400" dirty="0">
                          <a:latin typeface="Arial" panose="020B0604020202020204" pitchFamily="34" charset="0"/>
                          <a:cs typeface="Arial" panose="020B0604020202020204" pitchFamily="34" charset="0"/>
                        </a:rPr>
                        <a:t>                       DESCRIPTION</a:t>
                      </a:r>
                      <a:endParaRPr lang="en-US" sz="2400" dirty="0">
                        <a:latin typeface="Arial" panose="020B0604020202020204" pitchFamily="34" charset="0"/>
                        <a:cs typeface="Arial" panose="020B0604020202020204" pitchFamily="34" charset="0"/>
                      </a:endParaRPr>
                    </a:p>
                  </a:txBody>
                  <a:tcPr marL="121920" marR="121920" marT="60960" marB="60960"/>
                </a:tc>
              </a:tr>
              <a:tr h="2121453">
                <a:tc>
                  <a:txBody>
                    <a:bodyPr/>
                    <a:lstStyle/>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3.</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Feature Embedding</a:t>
                      </a:r>
                      <a:endParaRPr lang="en-US" sz="20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txBody>
                  <a:tcPr marL="121920" marR="121920" marT="60960" marB="60960"/>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ConvLSTM</a:t>
                      </a:r>
                      <a:r>
                        <a:rPr lang="en-US" sz="1800" dirty="0">
                          <a:latin typeface="Times New Roman" panose="02020603050405020304" pitchFamily="18" charset="0"/>
                          <a:cs typeface="Times New Roman" panose="02020603050405020304" pitchFamily="18" charset="0"/>
                        </a:rPr>
                        <a:t> layers are responsible for extracting relevant features from the input video frames or clips. These features represent the spatial and temporal aspects of the video data, enabling the model to recognize patterns and movements associated with violent activities. </a:t>
                      </a:r>
                      <a:endParaRPr lang="en-US" sz="1800" dirty="0">
                        <a:latin typeface="Arial" panose="020B0604020202020204" pitchFamily="34" charset="0"/>
                        <a:cs typeface="Arial" panose="020B0604020202020204" pitchFamily="34" charset="0"/>
                      </a:endParaRPr>
                    </a:p>
                  </a:txBody>
                  <a:tcPr marL="121920" marR="121920" marT="60960" marB="60960"/>
                </a:tc>
              </a:tr>
              <a:tr h="2705594">
                <a:tc>
                  <a:txBody>
                    <a:bodyPr/>
                    <a:lstStyle/>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4.</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endParaRPr lang="en-US" sz="2000" dirty="0">
                        <a:latin typeface="Arial" panose="020B0604020202020204" pitchFamily="34" charset="0"/>
                        <a:ea typeface="Calibri" panose="020F0502020204030204" pitchFamily="34" charset="0"/>
                        <a:cs typeface="Arial" panose="020B0604020202020204" pitchFamily="34" charset="0"/>
                      </a:endParaRPr>
                    </a:p>
                    <a:p>
                      <a:endParaRPr lang="en-US" sz="2000" dirty="0">
                        <a:latin typeface="Arial" panose="020B0604020202020204" pitchFamily="34" charset="0"/>
                        <a:ea typeface="Calibri" panose="020F0502020204030204" pitchFamily="34" charset="0"/>
                        <a:cs typeface="Arial" panose="020B0604020202020204" pitchFamily="34" charset="0"/>
                      </a:endParaRPr>
                    </a:p>
                    <a:p>
                      <a:endParaRPr lang="en-US" sz="2000" dirty="0">
                        <a:latin typeface="Arial" panose="020B0604020202020204" pitchFamily="34" charset="0"/>
                        <a:ea typeface="Calibri" panose="020F0502020204030204" pitchFamily="34" charset="0"/>
                        <a:cs typeface="Arial" panose="020B0604020202020204" pitchFamily="34" charset="0"/>
                      </a:endParaRPr>
                    </a:p>
                    <a:p>
                      <a:pPr algn="ctr"/>
                      <a:r>
                        <a:rPr lang="en-US" sz="2000" dirty="0">
                          <a:latin typeface="Arial" panose="020B0604020202020204" pitchFamily="34" charset="0"/>
                          <a:ea typeface="Calibri" panose="020F0502020204030204" pitchFamily="34" charset="0"/>
                          <a:cs typeface="Arial" panose="020B0604020202020204" pitchFamily="34" charset="0"/>
                        </a:rPr>
                        <a:t>Real-time Classification [Live Classification]</a:t>
                      </a:r>
                      <a:endParaRPr lang="en-US" sz="2000" dirty="0">
                        <a:latin typeface="Arial" panose="020B0604020202020204" pitchFamily="34" charset="0"/>
                        <a:ea typeface="Calibri" panose="020F050202020403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txBody>
                  <a:tcPr marL="121920" marR="121920" marT="60960" marB="60960"/>
                </a:tc>
                <a:tc>
                  <a:txBody>
                    <a:bodyPr/>
                    <a:lstStyle/>
                    <a:p>
                      <a:pPr marL="171450" indent="-1714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real-time surveillance video processing, the system uses the </a:t>
                      </a:r>
                      <a:r>
                        <a:rPr lang="en-US" sz="1800" dirty="0" err="1">
                          <a:latin typeface="Times New Roman" panose="02020603050405020304" pitchFamily="18" charset="0"/>
                          <a:cs typeface="Times New Roman" panose="02020603050405020304" pitchFamily="18" charset="0"/>
                        </a:rPr>
                        <a:t>ConvLSTM</a:t>
                      </a:r>
                      <a:r>
                        <a:rPr lang="en-US" sz="1800" dirty="0">
                          <a:latin typeface="Times New Roman" panose="02020603050405020304" pitchFamily="18" charset="0"/>
                          <a:cs typeface="Times New Roman" panose="02020603050405020304" pitchFamily="18" charset="0"/>
                        </a:rPr>
                        <a:t>-based model to classify video segments as either violent or non-violent based on the learned features. The model is capable of making continuous predictions, allowing for timely responses to violent incidents as they occur.</a:t>
                      </a:r>
                      <a:endParaRPr lang="en-US" sz="1800" dirty="0">
                        <a:latin typeface="Arial" panose="020B0604020202020204" pitchFamily="34" charset="0"/>
                        <a:cs typeface="Arial" panose="020B0604020202020204" pitchFamily="34" charset="0"/>
                      </a:endParaRPr>
                    </a:p>
                  </a:txBody>
                  <a:tcPr marL="121920" marR="121920" marT="60960" marB="60960"/>
                </a:tc>
              </a:tr>
            </a:tbl>
          </a:graphicData>
        </a:graphic>
      </p:graphicFrame>
      <p:sp>
        <p:nvSpPr>
          <p:cNvPr id="5" name="Title 4"/>
          <p:cNvSpPr>
            <a:spLocks noGrp="1"/>
          </p:cNvSpPr>
          <p:nvPr>
            <p:ph type="title"/>
          </p:nvPr>
        </p:nvSpPr>
        <p:spPr>
          <a:xfrm>
            <a:off x="866987" y="221684"/>
            <a:ext cx="10747155" cy="609179"/>
          </a:xfrm>
        </p:spPr>
        <p:txBody>
          <a:bodyPr>
            <a:normAutofit fontScale="90000"/>
          </a:bodyPr>
          <a:lstStyle/>
          <a:p>
            <a:r>
              <a:rPr lang="en-US" dirty="0"/>
              <a:t>Module Description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5574" y="1263887"/>
          <a:ext cx="11511149" cy="2666835"/>
        </p:xfrm>
        <a:graphic>
          <a:graphicData uri="http://schemas.openxmlformats.org/drawingml/2006/table">
            <a:tbl>
              <a:tblPr firstRow="1" bandRow="1"/>
              <a:tblGrid>
                <a:gridCol w="1527959"/>
                <a:gridCol w="4686795"/>
                <a:gridCol w="5296395"/>
              </a:tblGrid>
              <a:tr h="545382">
                <a:tc>
                  <a:txBody>
                    <a:bodyPr/>
                    <a:lstStyle/>
                    <a:p>
                      <a:r>
                        <a:rPr lang="en-US" sz="2400" dirty="0">
                          <a:latin typeface="Arial" panose="020B0604020202020204" pitchFamily="34" charset="0"/>
                          <a:cs typeface="Arial" panose="020B0604020202020204" pitchFamily="34" charset="0"/>
                        </a:rPr>
                        <a:t>     S.NO</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2400" dirty="0">
                          <a:latin typeface="Arial" panose="020B0604020202020204" pitchFamily="34" charset="0"/>
                          <a:cs typeface="Arial" panose="020B0604020202020204" pitchFamily="34" charset="0"/>
                        </a:rPr>
                        <a:t>                        MODULE</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2400" dirty="0">
                          <a:latin typeface="Arial" panose="020B0604020202020204" pitchFamily="34" charset="0"/>
                          <a:cs typeface="Arial" panose="020B0604020202020204" pitchFamily="34" charset="0"/>
                        </a:rPr>
                        <a:t>                       DESCRIPTION</a:t>
                      </a:r>
                      <a:endParaRPr lang="en-US" sz="2400" dirty="0">
                        <a:latin typeface="Arial" panose="020B0604020202020204" pitchFamily="34" charset="0"/>
                        <a:cs typeface="Arial" panose="020B0604020202020204" pitchFamily="34" charset="0"/>
                      </a:endParaRPr>
                    </a:p>
                  </a:txBody>
                  <a:tcPr marL="121920" marR="121920" marT="60960" marB="60960"/>
                </a:tc>
              </a:tr>
              <a:tr h="2121453">
                <a:tc>
                  <a:txBody>
                    <a:bodyPr/>
                    <a:lstStyle/>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5.</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endParaRPr lang="en-US" sz="2000" dirty="0">
                        <a:latin typeface="Arial" panose="020B0604020202020204" pitchFamily="34" charset="0"/>
                        <a:ea typeface="Calibri" panose="020F0502020204030204" pitchFamily="34" charset="0"/>
                        <a:cs typeface="Arial" panose="020B0604020202020204" pitchFamily="34" charset="0"/>
                      </a:endParaRPr>
                    </a:p>
                    <a:p>
                      <a:endParaRPr lang="en-US" sz="2000" dirty="0">
                        <a:latin typeface="Arial" panose="020B0604020202020204" pitchFamily="34" charset="0"/>
                        <a:ea typeface="Calibri" panose="020F0502020204030204" pitchFamily="34" charset="0"/>
                        <a:cs typeface="Arial" panose="020B0604020202020204" pitchFamily="34" charset="0"/>
                      </a:endParaRPr>
                    </a:p>
                    <a:p>
                      <a:pPr algn="ctr"/>
                      <a:r>
                        <a:rPr lang="en-US" sz="2000" dirty="0">
                          <a:latin typeface="Arial" panose="020B0604020202020204" pitchFamily="34" charset="0"/>
                          <a:ea typeface="Calibri" panose="020F0502020204030204" pitchFamily="34" charset="0"/>
                          <a:cs typeface="Arial" panose="020B0604020202020204" pitchFamily="34" charset="0"/>
                        </a:rPr>
                        <a:t>   Anomalous behavior identification</a:t>
                      </a:r>
                      <a:endParaRPr lang="en-US" sz="2000" dirty="0">
                        <a:latin typeface="Arial" panose="020B0604020202020204" pitchFamily="34" charset="0"/>
                        <a:cs typeface="Arial" panose="020B0604020202020204" pitchFamily="34" charset="0"/>
                      </a:endParaRPr>
                    </a:p>
                  </a:txBody>
                  <a:tcPr marL="121920" marR="121920" marT="60960" marB="60960"/>
                </a:tc>
                <a:tc>
                  <a:txBody>
                    <a:bodyPr/>
                    <a:lstStyle/>
                    <a:p>
                      <a:pPr algn="just"/>
                      <a:r>
                        <a:rPr lang="en-US" sz="1800" dirty="0">
                          <a:latin typeface="Times New Roman" panose="02020603050405020304" pitchFamily="18" charset="0"/>
                          <a:cs typeface="Times New Roman" panose="02020603050405020304" pitchFamily="18" charset="0"/>
                        </a:rPr>
                        <a:t>Once validated, the system can be integrated into surveillance applications for automated violence detection with True (or) False Identification.</a:t>
                      </a:r>
                      <a:endParaRPr lang="en-US" sz="1800" dirty="0">
                        <a:latin typeface="Times New Roman" panose="02020603050405020304" pitchFamily="18" charset="0"/>
                        <a:cs typeface="Times New Roman" panose="02020603050405020304" pitchFamily="18" charset="0"/>
                      </a:endParaRPr>
                    </a:p>
                  </a:txBody>
                  <a:tcPr marL="121920" marR="121920" marT="60960" marB="60960"/>
                </a:tc>
              </a:tr>
            </a:tbl>
          </a:graphicData>
        </a:graphic>
      </p:graphicFrame>
      <p:sp>
        <p:nvSpPr>
          <p:cNvPr id="5" name="Title 4"/>
          <p:cNvSpPr>
            <a:spLocks noGrp="1"/>
          </p:cNvSpPr>
          <p:nvPr>
            <p:ph type="title"/>
          </p:nvPr>
        </p:nvSpPr>
        <p:spPr>
          <a:xfrm>
            <a:off x="866987" y="221684"/>
            <a:ext cx="10747155" cy="609179"/>
          </a:xfrm>
        </p:spPr>
        <p:txBody>
          <a:bodyPr>
            <a:normAutofit fontScale="90000"/>
          </a:bodyPr>
          <a:lstStyle/>
          <a:p>
            <a:r>
              <a:rPr lang="en-US" dirty="0"/>
              <a:t>Module Description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p:cNvSpPr>
            <a:spLocks noChangeArrowheads="1"/>
          </p:cNvSpPr>
          <p:nvPr/>
        </p:nvSpPr>
        <p:spPr bwMode="auto">
          <a:xfrm>
            <a:off x="-468152" y="2620734"/>
            <a:ext cx="17923901" cy="5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dirty="0"/>
          </a:p>
        </p:txBody>
      </p:sp>
      <p:grpSp>
        <p:nvGrpSpPr>
          <p:cNvPr id="3" name="Group 1"/>
          <p:cNvGrpSpPr/>
          <p:nvPr/>
        </p:nvGrpSpPr>
        <p:grpSpPr bwMode="auto">
          <a:xfrm>
            <a:off x="1273810" y="2620645"/>
            <a:ext cx="9839325" cy="3020695"/>
            <a:chOff x="0" y="0"/>
            <a:chExt cx="9812" cy="2399"/>
          </a:xfrm>
        </p:grpSpPr>
        <p:pic>
          <p:nvPicPr>
            <p:cNvPr id="2079" name="Picture 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71"/>
              <a:ext cx="946" cy="573"/>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 y="259"/>
              <a:ext cx="946" cy="573"/>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 y="346"/>
              <a:ext cx="947" cy="574"/>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 y="434"/>
              <a:ext cx="947" cy="574"/>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 y="522"/>
              <a:ext cx="947" cy="574"/>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 y="0"/>
              <a:ext cx="1365" cy="107"/>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 y="1432"/>
              <a:ext cx="1080" cy="748"/>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 y="1487"/>
              <a:ext cx="1081" cy="749"/>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 y="1543"/>
              <a:ext cx="1074" cy="74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 y="1599"/>
              <a:ext cx="1074" cy="743"/>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 y="1656"/>
              <a:ext cx="1074" cy="74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1" y="828"/>
              <a:ext cx="1560" cy="607"/>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19"/>
            <p:cNvSpPr/>
            <p:nvPr/>
          </p:nvSpPr>
          <p:spPr bwMode="auto">
            <a:xfrm>
              <a:off x="3044" y="448"/>
              <a:ext cx="3281" cy="1684"/>
            </a:xfrm>
            <a:custGeom>
              <a:avLst/>
              <a:gdLst>
                <a:gd name="T0" fmla="+- 0 6325 3045"/>
                <a:gd name="T1" fmla="*/ T0 w 3281"/>
                <a:gd name="T2" fmla="+- 0 453 449"/>
                <a:gd name="T3" fmla="*/ 453 h 1684"/>
                <a:gd name="T4" fmla="+- 0 6324 3045"/>
                <a:gd name="T5" fmla="*/ T4 w 3281"/>
                <a:gd name="T6" fmla="+- 0 453 449"/>
                <a:gd name="T7" fmla="*/ 453 h 1684"/>
                <a:gd name="T8" fmla="+- 0 6324 3045"/>
                <a:gd name="T9" fmla="*/ T8 w 3281"/>
                <a:gd name="T10" fmla="+- 0 449 449"/>
                <a:gd name="T11" fmla="*/ 449 h 1684"/>
                <a:gd name="T12" fmla="+- 0 6313 3045"/>
                <a:gd name="T13" fmla="*/ T12 w 3281"/>
                <a:gd name="T14" fmla="+- 0 449 449"/>
                <a:gd name="T15" fmla="*/ 449 h 1684"/>
                <a:gd name="T16" fmla="+- 0 6313 3045"/>
                <a:gd name="T17" fmla="*/ T16 w 3281"/>
                <a:gd name="T18" fmla="+- 0 457 449"/>
                <a:gd name="T19" fmla="*/ 457 h 1684"/>
                <a:gd name="T20" fmla="+- 0 6313 3045"/>
                <a:gd name="T21" fmla="*/ T20 w 3281"/>
                <a:gd name="T22" fmla="+- 0 2125 449"/>
                <a:gd name="T23" fmla="*/ 2125 h 1684"/>
                <a:gd name="T24" fmla="+- 0 3057 3045"/>
                <a:gd name="T25" fmla="*/ T24 w 3281"/>
                <a:gd name="T26" fmla="+- 0 2125 449"/>
                <a:gd name="T27" fmla="*/ 2125 h 1684"/>
                <a:gd name="T28" fmla="+- 0 3057 3045"/>
                <a:gd name="T29" fmla="*/ T28 w 3281"/>
                <a:gd name="T30" fmla="+- 0 457 449"/>
                <a:gd name="T31" fmla="*/ 457 h 1684"/>
                <a:gd name="T32" fmla="+- 0 3057 3045"/>
                <a:gd name="T33" fmla="*/ T32 w 3281"/>
                <a:gd name="T34" fmla="+- 0 457 449"/>
                <a:gd name="T35" fmla="*/ 457 h 1684"/>
                <a:gd name="T36" fmla="+- 0 6313 3045"/>
                <a:gd name="T37" fmla="*/ T36 w 3281"/>
                <a:gd name="T38" fmla="+- 0 457 449"/>
                <a:gd name="T39" fmla="*/ 457 h 1684"/>
                <a:gd name="T40" fmla="+- 0 6313 3045"/>
                <a:gd name="T41" fmla="*/ T40 w 3281"/>
                <a:gd name="T42" fmla="+- 0 449 449"/>
                <a:gd name="T43" fmla="*/ 449 h 1684"/>
                <a:gd name="T44" fmla="+- 0 3046 3045"/>
                <a:gd name="T45" fmla="*/ T44 w 3281"/>
                <a:gd name="T46" fmla="+- 0 449 449"/>
                <a:gd name="T47" fmla="*/ 449 h 1684"/>
                <a:gd name="T48" fmla="+- 0 3046 3045"/>
                <a:gd name="T49" fmla="*/ T48 w 3281"/>
                <a:gd name="T50" fmla="+- 0 453 449"/>
                <a:gd name="T51" fmla="*/ 453 h 1684"/>
                <a:gd name="T52" fmla="+- 0 3045 3045"/>
                <a:gd name="T53" fmla="*/ T52 w 3281"/>
                <a:gd name="T54" fmla="+- 0 453 449"/>
                <a:gd name="T55" fmla="*/ 453 h 1684"/>
                <a:gd name="T56" fmla="+- 0 3045 3045"/>
                <a:gd name="T57" fmla="*/ T56 w 3281"/>
                <a:gd name="T58" fmla="+- 0 457 449"/>
                <a:gd name="T59" fmla="*/ 457 h 1684"/>
                <a:gd name="T60" fmla="+- 0 3045 3045"/>
                <a:gd name="T61" fmla="*/ T60 w 3281"/>
                <a:gd name="T62" fmla="+- 0 2125 449"/>
                <a:gd name="T63" fmla="*/ 2125 h 1684"/>
                <a:gd name="T64" fmla="+- 0 3045 3045"/>
                <a:gd name="T65" fmla="*/ T64 w 3281"/>
                <a:gd name="T66" fmla="+- 0 2129 449"/>
                <a:gd name="T67" fmla="*/ 2129 h 1684"/>
                <a:gd name="T68" fmla="+- 0 3046 3045"/>
                <a:gd name="T69" fmla="*/ T68 w 3281"/>
                <a:gd name="T70" fmla="+- 0 2129 449"/>
                <a:gd name="T71" fmla="*/ 2129 h 1684"/>
                <a:gd name="T72" fmla="+- 0 3046 3045"/>
                <a:gd name="T73" fmla="*/ T72 w 3281"/>
                <a:gd name="T74" fmla="+- 0 2133 449"/>
                <a:gd name="T75" fmla="*/ 2133 h 1684"/>
                <a:gd name="T76" fmla="+- 0 6324 3045"/>
                <a:gd name="T77" fmla="*/ T76 w 3281"/>
                <a:gd name="T78" fmla="+- 0 2133 449"/>
                <a:gd name="T79" fmla="*/ 2133 h 1684"/>
                <a:gd name="T80" fmla="+- 0 6324 3045"/>
                <a:gd name="T81" fmla="*/ T80 w 3281"/>
                <a:gd name="T82" fmla="+- 0 2129 449"/>
                <a:gd name="T83" fmla="*/ 2129 h 1684"/>
                <a:gd name="T84" fmla="+- 0 6325 3045"/>
                <a:gd name="T85" fmla="*/ T84 w 3281"/>
                <a:gd name="T86" fmla="+- 0 2129 449"/>
                <a:gd name="T87" fmla="*/ 2129 h 1684"/>
                <a:gd name="T88" fmla="+- 0 6325 3045"/>
                <a:gd name="T89" fmla="*/ T88 w 3281"/>
                <a:gd name="T90" fmla="+- 0 2125 449"/>
                <a:gd name="T91" fmla="*/ 2125 h 1684"/>
                <a:gd name="T92" fmla="+- 0 6325 3045"/>
                <a:gd name="T93" fmla="*/ T92 w 3281"/>
                <a:gd name="T94" fmla="+- 0 457 449"/>
                <a:gd name="T95" fmla="*/ 457 h 1684"/>
                <a:gd name="T96" fmla="+- 0 6325 3045"/>
                <a:gd name="T97" fmla="*/ T96 w 3281"/>
                <a:gd name="T98" fmla="+- 0 453 449"/>
                <a:gd name="T99" fmla="*/ 453 h 16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3281" h="1684">
                  <a:moveTo>
                    <a:pt x="3280" y="4"/>
                  </a:moveTo>
                  <a:lnTo>
                    <a:pt x="3279" y="4"/>
                  </a:lnTo>
                  <a:lnTo>
                    <a:pt x="3279" y="0"/>
                  </a:lnTo>
                  <a:lnTo>
                    <a:pt x="3268" y="0"/>
                  </a:lnTo>
                  <a:lnTo>
                    <a:pt x="3268" y="8"/>
                  </a:lnTo>
                  <a:lnTo>
                    <a:pt x="3268" y="1676"/>
                  </a:lnTo>
                  <a:lnTo>
                    <a:pt x="12" y="1676"/>
                  </a:lnTo>
                  <a:lnTo>
                    <a:pt x="12" y="8"/>
                  </a:lnTo>
                  <a:lnTo>
                    <a:pt x="3268" y="8"/>
                  </a:lnTo>
                  <a:lnTo>
                    <a:pt x="3268" y="0"/>
                  </a:lnTo>
                  <a:lnTo>
                    <a:pt x="1" y="0"/>
                  </a:lnTo>
                  <a:lnTo>
                    <a:pt x="1" y="4"/>
                  </a:lnTo>
                  <a:lnTo>
                    <a:pt x="0" y="4"/>
                  </a:lnTo>
                  <a:lnTo>
                    <a:pt x="0" y="8"/>
                  </a:lnTo>
                  <a:lnTo>
                    <a:pt x="0" y="1676"/>
                  </a:lnTo>
                  <a:lnTo>
                    <a:pt x="0" y="1680"/>
                  </a:lnTo>
                  <a:lnTo>
                    <a:pt x="1" y="1680"/>
                  </a:lnTo>
                  <a:lnTo>
                    <a:pt x="1" y="1684"/>
                  </a:lnTo>
                  <a:lnTo>
                    <a:pt x="3279" y="1684"/>
                  </a:lnTo>
                  <a:lnTo>
                    <a:pt x="3279" y="1680"/>
                  </a:lnTo>
                  <a:lnTo>
                    <a:pt x="3280" y="1680"/>
                  </a:lnTo>
                  <a:lnTo>
                    <a:pt x="3280" y="1676"/>
                  </a:lnTo>
                  <a:lnTo>
                    <a:pt x="3280" y="8"/>
                  </a:lnTo>
                  <a:lnTo>
                    <a:pt x="328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5" name="AutoShape 18"/>
            <p:cNvSpPr/>
            <p:nvPr/>
          </p:nvSpPr>
          <p:spPr bwMode="auto">
            <a:xfrm>
              <a:off x="3056" y="457"/>
              <a:ext cx="3257" cy="1667"/>
            </a:xfrm>
            <a:custGeom>
              <a:avLst/>
              <a:gdLst>
                <a:gd name="T0" fmla="+- 0 3057 3057"/>
                <a:gd name="T1" fmla="*/ T0 w 3257"/>
                <a:gd name="T2" fmla="+- 0 457 457"/>
                <a:gd name="T3" fmla="*/ 457 h 1667"/>
                <a:gd name="T4" fmla="+- 0 6313 3057"/>
                <a:gd name="T5" fmla="*/ T4 w 3257"/>
                <a:gd name="T6" fmla="+- 0 2124 457"/>
                <a:gd name="T7" fmla="*/ 2124 h 1667"/>
                <a:gd name="T8" fmla="+- 0 3457 3057"/>
                <a:gd name="T9" fmla="*/ T8 w 3257"/>
                <a:gd name="T10" fmla="+- 0 1755 457"/>
                <a:gd name="T11" fmla="*/ 1755 h 1667"/>
                <a:gd name="T12" fmla="+- 0 3156 3057"/>
                <a:gd name="T13" fmla="*/ T12 w 3257"/>
                <a:gd name="T14" fmla="+- 0 1754 457"/>
                <a:gd name="T15" fmla="*/ 1754 h 1667"/>
                <a:gd name="T16" fmla="+- 0 3155 3057"/>
                <a:gd name="T17" fmla="*/ T16 w 3257"/>
                <a:gd name="T18" fmla="+- 0 1002 457"/>
                <a:gd name="T19" fmla="*/ 1002 h 1667"/>
                <a:gd name="T20" fmla="+- 0 3156 3057"/>
                <a:gd name="T21" fmla="*/ T20 w 3257"/>
                <a:gd name="T22" fmla="+- 0 1000 457"/>
                <a:gd name="T23" fmla="*/ 1000 h 1667"/>
                <a:gd name="T24" fmla="+- 0 3446 3057"/>
                <a:gd name="T25" fmla="*/ T24 w 3257"/>
                <a:gd name="T26" fmla="+- 0 711 457"/>
                <a:gd name="T27" fmla="*/ 711 h 1667"/>
                <a:gd name="T28" fmla="+- 0 3748 3057"/>
                <a:gd name="T29" fmla="*/ T28 w 3257"/>
                <a:gd name="T30" fmla="+- 0 710 457"/>
                <a:gd name="T31" fmla="*/ 710 h 1667"/>
                <a:gd name="T32" fmla="+- 0 6182 3057"/>
                <a:gd name="T33" fmla="*/ T32 w 3257"/>
                <a:gd name="T34" fmla="+- 0 662 457"/>
                <a:gd name="T35" fmla="*/ 662 h 1667"/>
                <a:gd name="T36" fmla="+- 0 6258 3057"/>
                <a:gd name="T37" fmla="*/ T36 w 3257"/>
                <a:gd name="T38" fmla="+- 0 661 457"/>
                <a:gd name="T39" fmla="*/ 661 h 1667"/>
                <a:gd name="T40" fmla="+- 0 6313 3057"/>
                <a:gd name="T41" fmla="*/ T40 w 3257"/>
                <a:gd name="T42" fmla="+- 0 457 457"/>
                <a:gd name="T43" fmla="*/ 457 h 1667"/>
                <a:gd name="T44" fmla="+- 0 3459 3057"/>
                <a:gd name="T45" fmla="*/ T44 w 3257"/>
                <a:gd name="T46" fmla="+- 0 1753 457"/>
                <a:gd name="T47" fmla="*/ 1753 h 1667"/>
                <a:gd name="T48" fmla="+- 0 3458 3057"/>
                <a:gd name="T49" fmla="*/ T48 w 3257"/>
                <a:gd name="T50" fmla="+- 0 1754 457"/>
                <a:gd name="T51" fmla="*/ 1754 h 1667"/>
                <a:gd name="T52" fmla="+- 0 6313 3057"/>
                <a:gd name="T53" fmla="*/ T52 w 3257"/>
                <a:gd name="T54" fmla="+- 0 1755 457"/>
                <a:gd name="T55" fmla="*/ 1755 h 1667"/>
                <a:gd name="T56" fmla="+- 0 5291 3057"/>
                <a:gd name="T57" fmla="*/ T56 w 3257"/>
                <a:gd name="T58" fmla="+- 0 1705 457"/>
                <a:gd name="T59" fmla="*/ 1705 h 1667"/>
                <a:gd name="T60" fmla="+- 0 5216 3057"/>
                <a:gd name="T61" fmla="*/ T60 w 3257"/>
                <a:gd name="T62" fmla="+- 0 1704 457"/>
                <a:gd name="T63" fmla="*/ 1704 h 1667"/>
                <a:gd name="T64" fmla="+- 0 4242 3057"/>
                <a:gd name="T65" fmla="*/ T64 w 3257"/>
                <a:gd name="T66" fmla="+- 0 1634 457"/>
                <a:gd name="T67" fmla="*/ 1634 h 1667"/>
                <a:gd name="T68" fmla="+- 0 3716 3057"/>
                <a:gd name="T69" fmla="*/ T68 w 3257"/>
                <a:gd name="T70" fmla="+- 0 1633 457"/>
                <a:gd name="T71" fmla="*/ 1633 h 1667"/>
                <a:gd name="T72" fmla="+- 0 6313 3057"/>
                <a:gd name="T73" fmla="*/ T72 w 3257"/>
                <a:gd name="T74" fmla="+- 0 661 457"/>
                <a:gd name="T75" fmla="*/ 661 h 1667"/>
                <a:gd name="T76" fmla="+- 0 6258 3057"/>
                <a:gd name="T77" fmla="*/ T76 w 3257"/>
                <a:gd name="T78" fmla="+- 0 662 457"/>
                <a:gd name="T79" fmla="*/ 662 h 1667"/>
                <a:gd name="T80" fmla="+- 0 6258 3057"/>
                <a:gd name="T81" fmla="*/ T80 w 3257"/>
                <a:gd name="T82" fmla="+- 0 663 457"/>
                <a:gd name="T83" fmla="*/ 663 h 1667"/>
                <a:gd name="T84" fmla="+- 0 5293 3057"/>
                <a:gd name="T85" fmla="*/ T84 w 3257"/>
                <a:gd name="T86" fmla="+- 0 1703 457"/>
                <a:gd name="T87" fmla="*/ 1703 h 1667"/>
                <a:gd name="T88" fmla="+- 0 5293 3057"/>
                <a:gd name="T89" fmla="*/ T88 w 3257"/>
                <a:gd name="T90" fmla="+- 0 1704 457"/>
                <a:gd name="T91" fmla="*/ 1704 h 1667"/>
                <a:gd name="T92" fmla="+- 0 6313 3057"/>
                <a:gd name="T93" fmla="*/ T92 w 3257"/>
                <a:gd name="T94" fmla="+- 0 1705 457"/>
                <a:gd name="T95" fmla="*/ 1705 h 1667"/>
                <a:gd name="T96" fmla="+- 0 6013 3057"/>
                <a:gd name="T97" fmla="*/ T96 w 3257"/>
                <a:gd name="T98" fmla="+- 0 831 457"/>
                <a:gd name="T99" fmla="*/ 831 h 1667"/>
                <a:gd name="T100" fmla="+- 0 4466 3057"/>
                <a:gd name="T101" fmla="*/ T100 w 3257"/>
                <a:gd name="T102" fmla="+- 0 832 457"/>
                <a:gd name="T103" fmla="*/ 832 h 1667"/>
                <a:gd name="T104" fmla="+- 0 4466 3057"/>
                <a:gd name="T105" fmla="*/ T104 w 3257"/>
                <a:gd name="T106" fmla="+- 0 834 457"/>
                <a:gd name="T107" fmla="*/ 834 h 1667"/>
                <a:gd name="T108" fmla="+- 0 4244 3057"/>
                <a:gd name="T109" fmla="*/ T108 w 3257"/>
                <a:gd name="T110" fmla="+- 0 1632 457"/>
                <a:gd name="T111" fmla="*/ 1632 h 1667"/>
                <a:gd name="T112" fmla="+- 0 4244 3057"/>
                <a:gd name="T113" fmla="*/ T112 w 3257"/>
                <a:gd name="T114" fmla="+- 0 1633 457"/>
                <a:gd name="T115" fmla="*/ 1633 h 1667"/>
                <a:gd name="T116" fmla="+- 0 5216 3057"/>
                <a:gd name="T117" fmla="*/ T116 w 3257"/>
                <a:gd name="T118" fmla="+- 0 1634 457"/>
                <a:gd name="T119" fmla="*/ 1634 h 1667"/>
                <a:gd name="T120" fmla="+- 0 5215 3057"/>
                <a:gd name="T121" fmla="*/ T120 w 3257"/>
                <a:gd name="T122" fmla="+- 0 1629 457"/>
                <a:gd name="T123" fmla="*/ 1629 h 1667"/>
                <a:gd name="T124" fmla="+- 0 5216 3057"/>
                <a:gd name="T125" fmla="*/ T124 w 3257"/>
                <a:gd name="T126" fmla="+- 0 1627 457"/>
                <a:gd name="T127" fmla="*/ 1627 h 1667"/>
                <a:gd name="T128" fmla="+- 0 5349 3057"/>
                <a:gd name="T129" fmla="*/ T128 w 3257"/>
                <a:gd name="T130" fmla="+- 0 1495 457"/>
                <a:gd name="T131" fmla="*/ 1495 h 1667"/>
                <a:gd name="T132" fmla="+- 0 4995 3057"/>
                <a:gd name="T133" fmla="*/ T132 w 3257"/>
                <a:gd name="T134" fmla="+- 0 1494 457"/>
                <a:gd name="T135" fmla="*/ 1494 h 1667"/>
                <a:gd name="T136" fmla="+- 0 4469 3057"/>
                <a:gd name="T137" fmla="*/ T136 w 3257"/>
                <a:gd name="T138" fmla="+- 0 1118 457"/>
                <a:gd name="T139" fmla="*/ 1118 h 1667"/>
                <a:gd name="T140" fmla="+- 0 4469 3057"/>
                <a:gd name="T141" fmla="*/ T140 w 3257"/>
                <a:gd name="T142" fmla="+- 0 1116 457"/>
                <a:gd name="T143" fmla="*/ 1116 h 1667"/>
                <a:gd name="T144" fmla="+- 0 4470 3057"/>
                <a:gd name="T145" fmla="*/ T144 w 3257"/>
                <a:gd name="T146" fmla="+- 0 1116 457"/>
                <a:gd name="T147" fmla="*/ 1116 h 1667"/>
                <a:gd name="T148" fmla="+- 0 5141 3057"/>
                <a:gd name="T149" fmla="*/ T148 w 3257"/>
                <a:gd name="T150" fmla="+- 0 971 457"/>
                <a:gd name="T151" fmla="*/ 971 h 1667"/>
                <a:gd name="T152" fmla="+- 0 5874 3057"/>
                <a:gd name="T153" fmla="*/ T152 w 3257"/>
                <a:gd name="T154" fmla="+- 0 970 457"/>
                <a:gd name="T155" fmla="*/ 970 h 1667"/>
                <a:gd name="T156" fmla="+- 0 5874 3057"/>
                <a:gd name="T157" fmla="*/ T156 w 3257"/>
                <a:gd name="T158" fmla="+- 0 970 457"/>
                <a:gd name="T159" fmla="*/ 970 h 1667"/>
                <a:gd name="T160" fmla="+- 0 5142 3057"/>
                <a:gd name="T161" fmla="*/ T160 w 3257"/>
                <a:gd name="T162" fmla="+- 0 971 457"/>
                <a:gd name="T163" fmla="*/ 971 h 1667"/>
                <a:gd name="T164" fmla="+- 0 5142 3057"/>
                <a:gd name="T165" fmla="*/ T164 w 3257"/>
                <a:gd name="T166" fmla="+- 0 972 457"/>
                <a:gd name="T167" fmla="*/ 972 h 1667"/>
                <a:gd name="T168" fmla="+- 0 4997 3057"/>
                <a:gd name="T169" fmla="*/ T168 w 3257"/>
                <a:gd name="T170" fmla="+- 0 1493 457"/>
                <a:gd name="T171" fmla="*/ 1493 h 1667"/>
                <a:gd name="T172" fmla="+- 0 4997 3057"/>
                <a:gd name="T173" fmla="*/ T172 w 3257"/>
                <a:gd name="T174" fmla="+- 0 1494 457"/>
                <a:gd name="T175" fmla="*/ 1494 h 1667"/>
                <a:gd name="T176" fmla="+- 0 5349 3057"/>
                <a:gd name="T177" fmla="*/ T176 w 3257"/>
                <a:gd name="T178" fmla="+- 0 1495 457"/>
                <a:gd name="T179" fmla="*/ 1495 h 1667"/>
                <a:gd name="T180" fmla="+- 0 6134 3057"/>
                <a:gd name="T181" fmla="*/ T180 w 3257"/>
                <a:gd name="T182" fmla="+- 0 710 457"/>
                <a:gd name="T183" fmla="*/ 710 h 1667"/>
                <a:gd name="T184" fmla="+- 0 3748 3057"/>
                <a:gd name="T185" fmla="*/ T184 w 3257"/>
                <a:gd name="T186" fmla="+- 0 711 457"/>
                <a:gd name="T187" fmla="*/ 711 h 1667"/>
                <a:gd name="T188" fmla="+- 0 3748 3057"/>
                <a:gd name="T189" fmla="*/ T188 w 3257"/>
                <a:gd name="T190" fmla="+- 0 712 457"/>
                <a:gd name="T191" fmla="*/ 712 h 1667"/>
                <a:gd name="T192" fmla="+- 0 3939 3057"/>
                <a:gd name="T193" fmla="*/ T192 w 3257"/>
                <a:gd name="T194" fmla="+- 0 832 457"/>
                <a:gd name="T195" fmla="*/ 832 h 1667"/>
                <a:gd name="T196" fmla="+- 0 4466 3057"/>
                <a:gd name="T197" fmla="*/ T196 w 3257"/>
                <a:gd name="T198" fmla="+- 0 831 457"/>
                <a:gd name="T199" fmla="*/ 831 h 1667"/>
                <a:gd name="T200" fmla="+- 0 6134 3057"/>
                <a:gd name="T201" fmla="*/ T200 w 3257"/>
                <a:gd name="T202" fmla="+- 0 710 457"/>
                <a:gd name="T203" fmla="*/ 710 h 16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3257" h="1667">
                  <a:moveTo>
                    <a:pt x="3256" y="0"/>
                  </a:moveTo>
                  <a:lnTo>
                    <a:pt x="0" y="0"/>
                  </a:lnTo>
                  <a:lnTo>
                    <a:pt x="0" y="1667"/>
                  </a:lnTo>
                  <a:lnTo>
                    <a:pt x="3256" y="1667"/>
                  </a:lnTo>
                  <a:lnTo>
                    <a:pt x="3256" y="1298"/>
                  </a:lnTo>
                  <a:lnTo>
                    <a:pt x="400" y="1298"/>
                  </a:lnTo>
                  <a:lnTo>
                    <a:pt x="400" y="1297"/>
                  </a:lnTo>
                  <a:lnTo>
                    <a:pt x="99" y="1297"/>
                  </a:lnTo>
                  <a:lnTo>
                    <a:pt x="99" y="545"/>
                  </a:lnTo>
                  <a:lnTo>
                    <a:pt x="98" y="545"/>
                  </a:lnTo>
                  <a:lnTo>
                    <a:pt x="99" y="544"/>
                  </a:lnTo>
                  <a:lnTo>
                    <a:pt x="99" y="543"/>
                  </a:lnTo>
                  <a:lnTo>
                    <a:pt x="389" y="254"/>
                  </a:lnTo>
                  <a:lnTo>
                    <a:pt x="690" y="254"/>
                  </a:lnTo>
                  <a:lnTo>
                    <a:pt x="691" y="253"/>
                  </a:lnTo>
                  <a:lnTo>
                    <a:pt x="3077" y="253"/>
                  </a:lnTo>
                  <a:lnTo>
                    <a:pt x="3125" y="205"/>
                  </a:lnTo>
                  <a:lnTo>
                    <a:pt x="3200" y="205"/>
                  </a:lnTo>
                  <a:lnTo>
                    <a:pt x="3201" y="204"/>
                  </a:lnTo>
                  <a:lnTo>
                    <a:pt x="3256" y="204"/>
                  </a:lnTo>
                  <a:lnTo>
                    <a:pt x="3256" y="0"/>
                  </a:lnTo>
                  <a:close/>
                  <a:moveTo>
                    <a:pt x="659" y="1039"/>
                  </a:moveTo>
                  <a:lnTo>
                    <a:pt x="402" y="1296"/>
                  </a:lnTo>
                  <a:lnTo>
                    <a:pt x="402" y="1297"/>
                  </a:lnTo>
                  <a:lnTo>
                    <a:pt x="401" y="1297"/>
                  </a:lnTo>
                  <a:lnTo>
                    <a:pt x="400" y="1298"/>
                  </a:lnTo>
                  <a:lnTo>
                    <a:pt x="3256" y="1298"/>
                  </a:lnTo>
                  <a:lnTo>
                    <a:pt x="3256" y="1248"/>
                  </a:lnTo>
                  <a:lnTo>
                    <a:pt x="2234" y="1248"/>
                  </a:lnTo>
                  <a:lnTo>
                    <a:pt x="2234" y="1247"/>
                  </a:lnTo>
                  <a:lnTo>
                    <a:pt x="2159" y="1247"/>
                  </a:lnTo>
                  <a:lnTo>
                    <a:pt x="2159" y="1177"/>
                  </a:lnTo>
                  <a:lnTo>
                    <a:pt x="1185" y="1177"/>
                  </a:lnTo>
                  <a:lnTo>
                    <a:pt x="1185" y="1176"/>
                  </a:lnTo>
                  <a:lnTo>
                    <a:pt x="659" y="1176"/>
                  </a:lnTo>
                  <a:lnTo>
                    <a:pt x="659" y="1039"/>
                  </a:lnTo>
                  <a:close/>
                  <a:moveTo>
                    <a:pt x="3256" y="204"/>
                  </a:moveTo>
                  <a:lnTo>
                    <a:pt x="3201" y="204"/>
                  </a:lnTo>
                  <a:lnTo>
                    <a:pt x="3201" y="205"/>
                  </a:lnTo>
                  <a:lnTo>
                    <a:pt x="3202" y="205"/>
                  </a:lnTo>
                  <a:lnTo>
                    <a:pt x="3201" y="206"/>
                  </a:lnTo>
                  <a:lnTo>
                    <a:pt x="3201" y="281"/>
                  </a:lnTo>
                  <a:lnTo>
                    <a:pt x="2236" y="1246"/>
                  </a:lnTo>
                  <a:lnTo>
                    <a:pt x="2236" y="1247"/>
                  </a:lnTo>
                  <a:lnTo>
                    <a:pt x="2234" y="1248"/>
                  </a:lnTo>
                  <a:lnTo>
                    <a:pt x="3256" y="1248"/>
                  </a:lnTo>
                  <a:lnTo>
                    <a:pt x="3256" y="204"/>
                  </a:lnTo>
                  <a:close/>
                  <a:moveTo>
                    <a:pt x="2956" y="374"/>
                  </a:moveTo>
                  <a:lnTo>
                    <a:pt x="1409" y="374"/>
                  </a:lnTo>
                  <a:lnTo>
                    <a:pt x="1409" y="375"/>
                  </a:lnTo>
                  <a:lnTo>
                    <a:pt x="1410" y="375"/>
                  </a:lnTo>
                  <a:lnTo>
                    <a:pt x="1409" y="377"/>
                  </a:lnTo>
                  <a:lnTo>
                    <a:pt x="1409" y="953"/>
                  </a:lnTo>
                  <a:lnTo>
                    <a:pt x="1187" y="1175"/>
                  </a:lnTo>
                  <a:lnTo>
                    <a:pt x="1187" y="1176"/>
                  </a:lnTo>
                  <a:lnTo>
                    <a:pt x="1185" y="1177"/>
                  </a:lnTo>
                  <a:lnTo>
                    <a:pt x="2159" y="1177"/>
                  </a:lnTo>
                  <a:lnTo>
                    <a:pt x="2159" y="1172"/>
                  </a:lnTo>
                  <a:lnTo>
                    <a:pt x="2158" y="1172"/>
                  </a:lnTo>
                  <a:lnTo>
                    <a:pt x="2159" y="1170"/>
                  </a:lnTo>
                  <a:lnTo>
                    <a:pt x="2160" y="1170"/>
                  </a:lnTo>
                  <a:lnTo>
                    <a:pt x="2292" y="1038"/>
                  </a:lnTo>
                  <a:lnTo>
                    <a:pt x="1938" y="1038"/>
                  </a:lnTo>
                  <a:lnTo>
                    <a:pt x="1938" y="1037"/>
                  </a:lnTo>
                  <a:lnTo>
                    <a:pt x="1412" y="1037"/>
                  </a:lnTo>
                  <a:lnTo>
                    <a:pt x="1412" y="661"/>
                  </a:lnTo>
                  <a:lnTo>
                    <a:pt x="1411" y="661"/>
                  </a:lnTo>
                  <a:lnTo>
                    <a:pt x="1412" y="659"/>
                  </a:lnTo>
                  <a:lnTo>
                    <a:pt x="1413" y="659"/>
                  </a:lnTo>
                  <a:lnTo>
                    <a:pt x="1557" y="514"/>
                  </a:lnTo>
                  <a:lnTo>
                    <a:pt x="2084" y="514"/>
                  </a:lnTo>
                  <a:lnTo>
                    <a:pt x="2085" y="513"/>
                  </a:lnTo>
                  <a:lnTo>
                    <a:pt x="2817" y="513"/>
                  </a:lnTo>
                  <a:lnTo>
                    <a:pt x="2956" y="374"/>
                  </a:lnTo>
                  <a:close/>
                  <a:moveTo>
                    <a:pt x="2817" y="513"/>
                  </a:moveTo>
                  <a:lnTo>
                    <a:pt x="2085" y="513"/>
                  </a:lnTo>
                  <a:lnTo>
                    <a:pt x="2085" y="514"/>
                  </a:lnTo>
                  <a:lnTo>
                    <a:pt x="2086" y="514"/>
                  </a:lnTo>
                  <a:lnTo>
                    <a:pt x="2085" y="515"/>
                  </a:lnTo>
                  <a:lnTo>
                    <a:pt x="2085" y="891"/>
                  </a:lnTo>
                  <a:lnTo>
                    <a:pt x="1940" y="1036"/>
                  </a:lnTo>
                  <a:lnTo>
                    <a:pt x="1940" y="1037"/>
                  </a:lnTo>
                  <a:lnTo>
                    <a:pt x="1938" y="1038"/>
                  </a:lnTo>
                  <a:lnTo>
                    <a:pt x="2292" y="1038"/>
                  </a:lnTo>
                  <a:lnTo>
                    <a:pt x="2817" y="513"/>
                  </a:lnTo>
                  <a:close/>
                  <a:moveTo>
                    <a:pt x="3077" y="253"/>
                  </a:moveTo>
                  <a:lnTo>
                    <a:pt x="691" y="253"/>
                  </a:lnTo>
                  <a:lnTo>
                    <a:pt x="691" y="254"/>
                  </a:lnTo>
                  <a:lnTo>
                    <a:pt x="692" y="254"/>
                  </a:lnTo>
                  <a:lnTo>
                    <a:pt x="691" y="255"/>
                  </a:lnTo>
                  <a:lnTo>
                    <a:pt x="691" y="566"/>
                  </a:lnTo>
                  <a:lnTo>
                    <a:pt x="882" y="375"/>
                  </a:lnTo>
                  <a:lnTo>
                    <a:pt x="1408" y="375"/>
                  </a:lnTo>
                  <a:lnTo>
                    <a:pt x="1409" y="374"/>
                  </a:lnTo>
                  <a:lnTo>
                    <a:pt x="2956" y="374"/>
                  </a:lnTo>
                  <a:lnTo>
                    <a:pt x="3077" y="253"/>
                  </a:lnTo>
                  <a:close/>
                </a:path>
              </a:pathLst>
            </a:custGeom>
            <a:solidFill>
              <a:srgbClr val="E8E8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 name="Freeform 17"/>
            <p:cNvSpPr/>
            <p:nvPr/>
          </p:nvSpPr>
          <p:spPr bwMode="auto">
            <a:xfrm>
              <a:off x="3050" y="452"/>
              <a:ext cx="3269" cy="1676"/>
            </a:xfrm>
            <a:custGeom>
              <a:avLst/>
              <a:gdLst>
                <a:gd name="T0" fmla="+- 0 6319 3051"/>
                <a:gd name="T1" fmla="*/ T0 w 3269"/>
                <a:gd name="T2" fmla="+- 0 452 452"/>
                <a:gd name="T3" fmla="*/ 452 h 1676"/>
                <a:gd name="T4" fmla="+- 0 3051 3051"/>
                <a:gd name="T5" fmla="*/ T4 w 3269"/>
                <a:gd name="T6" fmla="+- 0 452 452"/>
                <a:gd name="T7" fmla="*/ 452 h 1676"/>
                <a:gd name="T8" fmla="+- 0 3051 3051"/>
                <a:gd name="T9" fmla="*/ T8 w 3269"/>
                <a:gd name="T10" fmla="+- 0 456 452"/>
                <a:gd name="T11" fmla="*/ 456 h 1676"/>
                <a:gd name="T12" fmla="+- 0 3051 3051"/>
                <a:gd name="T13" fmla="*/ T12 w 3269"/>
                <a:gd name="T14" fmla="+- 0 2124 452"/>
                <a:gd name="T15" fmla="*/ 2124 h 1676"/>
                <a:gd name="T16" fmla="+- 0 3051 3051"/>
                <a:gd name="T17" fmla="*/ T16 w 3269"/>
                <a:gd name="T18" fmla="+- 0 2128 452"/>
                <a:gd name="T19" fmla="*/ 2128 h 1676"/>
                <a:gd name="T20" fmla="+- 0 6319 3051"/>
                <a:gd name="T21" fmla="*/ T20 w 3269"/>
                <a:gd name="T22" fmla="+- 0 2128 452"/>
                <a:gd name="T23" fmla="*/ 2128 h 1676"/>
                <a:gd name="T24" fmla="+- 0 6319 3051"/>
                <a:gd name="T25" fmla="*/ T24 w 3269"/>
                <a:gd name="T26" fmla="+- 0 2124 452"/>
                <a:gd name="T27" fmla="*/ 2124 h 1676"/>
                <a:gd name="T28" fmla="+- 0 3057 3051"/>
                <a:gd name="T29" fmla="*/ T28 w 3269"/>
                <a:gd name="T30" fmla="+- 0 2124 452"/>
                <a:gd name="T31" fmla="*/ 2124 h 1676"/>
                <a:gd name="T32" fmla="+- 0 3057 3051"/>
                <a:gd name="T33" fmla="*/ T32 w 3269"/>
                <a:gd name="T34" fmla="+- 0 456 452"/>
                <a:gd name="T35" fmla="*/ 456 h 1676"/>
                <a:gd name="T36" fmla="+- 0 6319 3051"/>
                <a:gd name="T37" fmla="*/ T36 w 3269"/>
                <a:gd name="T38" fmla="+- 0 456 452"/>
                <a:gd name="T39" fmla="*/ 456 h 1676"/>
                <a:gd name="T40" fmla="+- 0 6319 3051"/>
                <a:gd name="T41" fmla="*/ T40 w 3269"/>
                <a:gd name="T42" fmla="+- 0 452 452"/>
                <a:gd name="T43" fmla="*/ 452 h 16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269" h="1676">
                  <a:moveTo>
                    <a:pt x="3268" y="0"/>
                  </a:moveTo>
                  <a:lnTo>
                    <a:pt x="0" y="0"/>
                  </a:lnTo>
                  <a:lnTo>
                    <a:pt x="0" y="4"/>
                  </a:lnTo>
                  <a:lnTo>
                    <a:pt x="0" y="1672"/>
                  </a:lnTo>
                  <a:lnTo>
                    <a:pt x="0" y="1676"/>
                  </a:lnTo>
                  <a:lnTo>
                    <a:pt x="3268" y="1676"/>
                  </a:lnTo>
                  <a:lnTo>
                    <a:pt x="3268" y="1672"/>
                  </a:lnTo>
                  <a:lnTo>
                    <a:pt x="6" y="1672"/>
                  </a:lnTo>
                  <a:lnTo>
                    <a:pt x="6" y="4"/>
                  </a:lnTo>
                  <a:lnTo>
                    <a:pt x="3268" y="4"/>
                  </a:lnTo>
                  <a:lnTo>
                    <a:pt x="326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pic>
          <p:nvPicPr>
            <p:cNvPr id="2064"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54" y="457"/>
              <a:ext cx="3676" cy="1667"/>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50" y="1091"/>
              <a:ext cx="1685" cy="812"/>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14"/>
            <p:cNvSpPr/>
            <p:nvPr/>
          </p:nvSpPr>
          <p:spPr bwMode="auto">
            <a:xfrm>
              <a:off x="7165" y="923"/>
              <a:ext cx="1403" cy="829"/>
            </a:xfrm>
            <a:custGeom>
              <a:avLst/>
              <a:gdLst>
                <a:gd name="T0" fmla="+- 0 7165 7165"/>
                <a:gd name="T1" fmla="*/ T0 w 1403"/>
                <a:gd name="T2" fmla="+- 0 1753 924"/>
                <a:gd name="T3" fmla="*/ 1753 h 829"/>
                <a:gd name="T4" fmla="+- 0 7236 7165"/>
                <a:gd name="T5" fmla="*/ T4 w 1403"/>
                <a:gd name="T6" fmla="+- 0 1749 924"/>
                <a:gd name="T7" fmla="*/ 1749 h 829"/>
                <a:gd name="T8" fmla="+- 0 7307 7165"/>
                <a:gd name="T9" fmla="*/ T8 w 1403"/>
                <a:gd name="T10" fmla="+- 0 1743 924"/>
                <a:gd name="T11" fmla="*/ 1743 h 829"/>
                <a:gd name="T12" fmla="+- 0 7378 7165"/>
                <a:gd name="T13" fmla="*/ T12 w 1403"/>
                <a:gd name="T14" fmla="+- 0 1733 924"/>
                <a:gd name="T15" fmla="*/ 1733 h 829"/>
                <a:gd name="T16" fmla="+- 0 7449 7165"/>
                <a:gd name="T17" fmla="*/ T16 w 1403"/>
                <a:gd name="T18" fmla="+- 0 1718 924"/>
                <a:gd name="T19" fmla="*/ 1718 h 829"/>
                <a:gd name="T20" fmla="+- 0 7520 7165"/>
                <a:gd name="T21" fmla="*/ T20 w 1403"/>
                <a:gd name="T22" fmla="+- 0 1693 924"/>
                <a:gd name="T23" fmla="*/ 1693 h 829"/>
                <a:gd name="T24" fmla="+- 0 7576 7165"/>
                <a:gd name="T25" fmla="*/ T24 w 1403"/>
                <a:gd name="T26" fmla="+- 0 1664 924"/>
                <a:gd name="T27" fmla="*/ 1664 h 829"/>
                <a:gd name="T28" fmla="+- 0 7633 7165"/>
                <a:gd name="T29" fmla="*/ T28 w 1403"/>
                <a:gd name="T30" fmla="+- 0 1625 924"/>
                <a:gd name="T31" fmla="*/ 1625 h 829"/>
                <a:gd name="T32" fmla="+- 0 7690 7165"/>
                <a:gd name="T33" fmla="*/ T32 w 1403"/>
                <a:gd name="T34" fmla="+- 0 1573 924"/>
                <a:gd name="T35" fmla="*/ 1573 h 829"/>
                <a:gd name="T36" fmla="+- 0 7732 7165"/>
                <a:gd name="T37" fmla="*/ T36 w 1403"/>
                <a:gd name="T38" fmla="+- 0 1526 924"/>
                <a:gd name="T39" fmla="*/ 1526 h 829"/>
                <a:gd name="T40" fmla="+- 0 7775 7165"/>
                <a:gd name="T41" fmla="*/ T40 w 1403"/>
                <a:gd name="T42" fmla="+- 0 1471 924"/>
                <a:gd name="T43" fmla="*/ 1471 h 829"/>
                <a:gd name="T44" fmla="+- 0 7817 7165"/>
                <a:gd name="T45" fmla="*/ T44 w 1403"/>
                <a:gd name="T46" fmla="+- 0 1412 924"/>
                <a:gd name="T47" fmla="*/ 1412 h 829"/>
                <a:gd name="T48" fmla="+- 0 7859 7165"/>
                <a:gd name="T49" fmla="*/ T48 w 1403"/>
                <a:gd name="T50" fmla="+- 0 1349 924"/>
                <a:gd name="T51" fmla="*/ 1349 h 829"/>
                <a:gd name="T52" fmla="+- 0 7874 7165"/>
                <a:gd name="T53" fmla="*/ T52 w 1403"/>
                <a:gd name="T54" fmla="+- 0 1328 924"/>
                <a:gd name="T55" fmla="*/ 1328 h 829"/>
                <a:gd name="T56" fmla="+- 0 7916 7165"/>
                <a:gd name="T57" fmla="*/ T56 w 1403"/>
                <a:gd name="T58" fmla="+- 0 1265 924"/>
                <a:gd name="T59" fmla="*/ 1265 h 829"/>
                <a:gd name="T60" fmla="+- 0 7959 7165"/>
                <a:gd name="T61" fmla="*/ T60 w 1403"/>
                <a:gd name="T62" fmla="+- 0 1205 924"/>
                <a:gd name="T63" fmla="*/ 1205 h 829"/>
                <a:gd name="T64" fmla="+- 0 8001 7165"/>
                <a:gd name="T65" fmla="*/ T64 w 1403"/>
                <a:gd name="T66" fmla="+- 0 1151 924"/>
                <a:gd name="T67" fmla="*/ 1151 h 829"/>
                <a:gd name="T68" fmla="+- 0 8044 7165"/>
                <a:gd name="T69" fmla="*/ T68 w 1403"/>
                <a:gd name="T70" fmla="+- 0 1104 924"/>
                <a:gd name="T71" fmla="*/ 1104 h 829"/>
                <a:gd name="T72" fmla="+- 0 8100 7165"/>
                <a:gd name="T73" fmla="*/ T72 w 1403"/>
                <a:gd name="T74" fmla="+- 0 1052 924"/>
                <a:gd name="T75" fmla="*/ 1052 h 829"/>
                <a:gd name="T76" fmla="+- 0 8157 7165"/>
                <a:gd name="T77" fmla="*/ T76 w 1403"/>
                <a:gd name="T78" fmla="+- 0 1012 924"/>
                <a:gd name="T79" fmla="*/ 1012 h 829"/>
                <a:gd name="T80" fmla="+- 0 8214 7165"/>
                <a:gd name="T81" fmla="*/ T80 w 1403"/>
                <a:gd name="T82" fmla="+- 0 984 924"/>
                <a:gd name="T83" fmla="*/ 984 h 829"/>
                <a:gd name="T84" fmla="+- 0 8270 7165"/>
                <a:gd name="T85" fmla="*/ T84 w 1403"/>
                <a:gd name="T86" fmla="+- 0 963 924"/>
                <a:gd name="T87" fmla="*/ 963 h 829"/>
                <a:gd name="T88" fmla="+- 0 8341 7165"/>
                <a:gd name="T89" fmla="*/ T88 w 1403"/>
                <a:gd name="T90" fmla="+- 0 946 924"/>
                <a:gd name="T91" fmla="*/ 946 h 829"/>
                <a:gd name="T92" fmla="+- 0 8412 7165"/>
                <a:gd name="T93" fmla="*/ T92 w 1403"/>
                <a:gd name="T94" fmla="+- 0 935 924"/>
                <a:gd name="T95" fmla="*/ 935 h 829"/>
                <a:gd name="T96" fmla="+- 0 8483 7165"/>
                <a:gd name="T97" fmla="*/ T96 w 1403"/>
                <a:gd name="T98" fmla="+- 0 929 924"/>
                <a:gd name="T99" fmla="*/ 929 h 829"/>
                <a:gd name="T100" fmla="+- 0 8554 7165"/>
                <a:gd name="T101" fmla="*/ T100 w 1403"/>
                <a:gd name="T102" fmla="+- 0 924 924"/>
                <a:gd name="T103" fmla="*/ 924 h 829"/>
                <a:gd name="T104" fmla="+- 0 8568 7165"/>
                <a:gd name="T105" fmla="*/ T104 w 1403"/>
                <a:gd name="T106" fmla="+- 0 924 924"/>
                <a:gd name="T107" fmla="*/ 924 h 8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403" h="829">
                  <a:moveTo>
                    <a:pt x="0" y="829"/>
                  </a:moveTo>
                  <a:lnTo>
                    <a:pt x="71" y="825"/>
                  </a:lnTo>
                  <a:lnTo>
                    <a:pt x="142" y="819"/>
                  </a:lnTo>
                  <a:lnTo>
                    <a:pt x="213" y="809"/>
                  </a:lnTo>
                  <a:lnTo>
                    <a:pt x="284" y="794"/>
                  </a:lnTo>
                  <a:lnTo>
                    <a:pt x="355" y="769"/>
                  </a:lnTo>
                  <a:lnTo>
                    <a:pt x="411" y="740"/>
                  </a:lnTo>
                  <a:lnTo>
                    <a:pt x="468" y="701"/>
                  </a:lnTo>
                  <a:lnTo>
                    <a:pt x="525" y="649"/>
                  </a:lnTo>
                  <a:lnTo>
                    <a:pt x="567" y="602"/>
                  </a:lnTo>
                  <a:lnTo>
                    <a:pt x="610" y="547"/>
                  </a:lnTo>
                  <a:lnTo>
                    <a:pt x="652" y="488"/>
                  </a:lnTo>
                  <a:lnTo>
                    <a:pt x="694" y="425"/>
                  </a:lnTo>
                  <a:lnTo>
                    <a:pt x="709" y="404"/>
                  </a:lnTo>
                  <a:lnTo>
                    <a:pt x="751" y="341"/>
                  </a:lnTo>
                  <a:lnTo>
                    <a:pt x="794" y="281"/>
                  </a:lnTo>
                  <a:lnTo>
                    <a:pt x="836" y="227"/>
                  </a:lnTo>
                  <a:lnTo>
                    <a:pt x="879" y="180"/>
                  </a:lnTo>
                  <a:lnTo>
                    <a:pt x="935" y="128"/>
                  </a:lnTo>
                  <a:lnTo>
                    <a:pt x="992" y="88"/>
                  </a:lnTo>
                  <a:lnTo>
                    <a:pt x="1049" y="60"/>
                  </a:lnTo>
                  <a:lnTo>
                    <a:pt x="1105" y="39"/>
                  </a:lnTo>
                  <a:lnTo>
                    <a:pt x="1176" y="22"/>
                  </a:lnTo>
                  <a:lnTo>
                    <a:pt x="1247" y="11"/>
                  </a:lnTo>
                  <a:lnTo>
                    <a:pt x="1318" y="5"/>
                  </a:lnTo>
                  <a:lnTo>
                    <a:pt x="1389" y="0"/>
                  </a:lnTo>
                  <a:lnTo>
                    <a:pt x="1403" y="0"/>
                  </a:lnTo>
                </a:path>
              </a:pathLst>
            </a:custGeom>
            <a:noFill/>
            <a:ln w="5753">
              <a:solidFill>
                <a:srgbClr val="0000FF"/>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8" name="AutoShape 13"/>
            <p:cNvSpPr/>
            <p:nvPr/>
          </p:nvSpPr>
          <p:spPr bwMode="auto">
            <a:xfrm>
              <a:off x="7165" y="1758"/>
              <a:ext cx="1403" cy="23"/>
            </a:xfrm>
            <a:custGeom>
              <a:avLst/>
              <a:gdLst>
                <a:gd name="T0" fmla="+- 0 7165 7165"/>
                <a:gd name="T1" fmla="*/ T0 w 1403"/>
                <a:gd name="T2" fmla="+- 0 1780 1758"/>
                <a:gd name="T3" fmla="*/ 1780 h 23"/>
                <a:gd name="T4" fmla="+- 0 7165 7165"/>
                <a:gd name="T5" fmla="*/ T4 w 1403"/>
                <a:gd name="T6" fmla="+- 0 1758 1758"/>
                <a:gd name="T7" fmla="*/ 1758 h 23"/>
                <a:gd name="T8" fmla="+- 0 7306 7165"/>
                <a:gd name="T9" fmla="*/ T8 w 1403"/>
                <a:gd name="T10" fmla="+- 0 1780 1758"/>
                <a:gd name="T11" fmla="*/ 1780 h 23"/>
                <a:gd name="T12" fmla="+- 0 7306 7165"/>
                <a:gd name="T13" fmla="*/ T12 w 1403"/>
                <a:gd name="T14" fmla="+- 0 1758 1758"/>
                <a:gd name="T15" fmla="*/ 1758 h 23"/>
                <a:gd name="T16" fmla="+- 0 7446 7165"/>
                <a:gd name="T17" fmla="*/ T16 w 1403"/>
                <a:gd name="T18" fmla="+- 0 1780 1758"/>
                <a:gd name="T19" fmla="*/ 1780 h 23"/>
                <a:gd name="T20" fmla="+- 0 7446 7165"/>
                <a:gd name="T21" fmla="*/ T20 w 1403"/>
                <a:gd name="T22" fmla="+- 0 1758 1758"/>
                <a:gd name="T23" fmla="*/ 1758 h 23"/>
                <a:gd name="T24" fmla="+- 0 7586 7165"/>
                <a:gd name="T25" fmla="*/ T24 w 1403"/>
                <a:gd name="T26" fmla="+- 0 1780 1758"/>
                <a:gd name="T27" fmla="*/ 1780 h 23"/>
                <a:gd name="T28" fmla="+- 0 7586 7165"/>
                <a:gd name="T29" fmla="*/ T28 w 1403"/>
                <a:gd name="T30" fmla="+- 0 1758 1758"/>
                <a:gd name="T31" fmla="*/ 1758 h 23"/>
                <a:gd name="T32" fmla="+- 0 7726 7165"/>
                <a:gd name="T33" fmla="*/ T32 w 1403"/>
                <a:gd name="T34" fmla="+- 0 1780 1758"/>
                <a:gd name="T35" fmla="*/ 1780 h 23"/>
                <a:gd name="T36" fmla="+- 0 7726 7165"/>
                <a:gd name="T37" fmla="*/ T36 w 1403"/>
                <a:gd name="T38" fmla="+- 0 1758 1758"/>
                <a:gd name="T39" fmla="*/ 1758 h 23"/>
                <a:gd name="T40" fmla="+- 0 7867 7165"/>
                <a:gd name="T41" fmla="*/ T40 w 1403"/>
                <a:gd name="T42" fmla="+- 0 1780 1758"/>
                <a:gd name="T43" fmla="*/ 1780 h 23"/>
                <a:gd name="T44" fmla="+- 0 7867 7165"/>
                <a:gd name="T45" fmla="*/ T44 w 1403"/>
                <a:gd name="T46" fmla="+- 0 1758 1758"/>
                <a:gd name="T47" fmla="*/ 1758 h 23"/>
                <a:gd name="T48" fmla="+- 0 8007 7165"/>
                <a:gd name="T49" fmla="*/ T48 w 1403"/>
                <a:gd name="T50" fmla="+- 0 1780 1758"/>
                <a:gd name="T51" fmla="*/ 1780 h 23"/>
                <a:gd name="T52" fmla="+- 0 8007 7165"/>
                <a:gd name="T53" fmla="*/ T52 w 1403"/>
                <a:gd name="T54" fmla="+- 0 1758 1758"/>
                <a:gd name="T55" fmla="*/ 1758 h 23"/>
                <a:gd name="T56" fmla="+- 0 8147 7165"/>
                <a:gd name="T57" fmla="*/ T56 w 1403"/>
                <a:gd name="T58" fmla="+- 0 1780 1758"/>
                <a:gd name="T59" fmla="*/ 1780 h 23"/>
                <a:gd name="T60" fmla="+- 0 8147 7165"/>
                <a:gd name="T61" fmla="*/ T60 w 1403"/>
                <a:gd name="T62" fmla="+- 0 1758 1758"/>
                <a:gd name="T63" fmla="*/ 1758 h 23"/>
                <a:gd name="T64" fmla="+- 0 8287 7165"/>
                <a:gd name="T65" fmla="*/ T64 w 1403"/>
                <a:gd name="T66" fmla="+- 0 1780 1758"/>
                <a:gd name="T67" fmla="*/ 1780 h 23"/>
                <a:gd name="T68" fmla="+- 0 8287 7165"/>
                <a:gd name="T69" fmla="*/ T68 w 1403"/>
                <a:gd name="T70" fmla="+- 0 1758 1758"/>
                <a:gd name="T71" fmla="*/ 1758 h 23"/>
                <a:gd name="T72" fmla="+- 0 8428 7165"/>
                <a:gd name="T73" fmla="*/ T72 w 1403"/>
                <a:gd name="T74" fmla="+- 0 1780 1758"/>
                <a:gd name="T75" fmla="*/ 1780 h 23"/>
                <a:gd name="T76" fmla="+- 0 8428 7165"/>
                <a:gd name="T77" fmla="*/ T76 w 1403"/>
                <a:gd name="T78" fmla="+- 0 1758 1758"/>
                <a:gd name="T79" fmla="*/ 1758 h 23"/>
                <a:gd name="T80" fmla="+- 0 8568 7165"/>
                <a:gd name="T81" fmla="*/ T80 w 1403"/>
                <a:gd name="T82" fmla="+- 0 1780 1758"/>
                <a:gd name="T83" fmla="*/ 1780 h 23"/>
                <a:gd name="T84" fmla="+- 0 8568 7165"/>
                <a:gd name="T85" fmla="*/ T84 w 1403"/>
                <a:gd name="T86" fmla="+- 0 1758 1758"/>
                <a:gd name="T87" fmla="*/ 1758 h 2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403" h="23">
                  <a:moveTo>
                    <a:pt x="0" y="22"/>
                  </a:moveTo>
                  <a:lnTo>
                    <a:pt x="0" y="0"/>
                  </a:lnTo>
                  <a:moveTo>
                    <a:pt x="141" y="22"/>
                  </a:moveTo>
                  <a:lnTo>
                    <a:pt x="141" y="0"/>
                  </a:lnTo>
                  <a:moveTo>
                    <a:pt x="281" y="22"/>
                  </a:moveTo>
                  <a:lnTo>
                    <a:pt x="281" y="0"/>
                  </a:lnTo>
                  <a:moveTo>
                    <a:pt x="421" y="22"/>
                  </a:moveTo>
                  <a:lnTo>
                    <a:pt x="421" y="0"/>
                  </a:lnTo>
                  <a:moveTo>
                    <a:pt x="561" y="22"/>
                  </a:moveTo>
                  <a:lnTo>
                    <a:pt x="561" y="0"/>
                  </a:lnTo>
                  <a:moveTo>
                    <a:pt x="702" y="22"/>
                  </a:moveTo>
                  <a:lnTo>
                    <a:pt x="702" y="0"/>
                  </a:lnTo>
                  <a:moveTo>
                    <a:pt x="842" y="22"/>
                  </a:moveTo>
                  <a:lnTo>
                    <a:pt x="842" y="0"/>
                  </a:lnTo>
                  <a:moveTo>
                    <a:pt x="982" y="22"/>
                  </a:moveTo>
                  <a:lnTo>
                    <a:pt x="982" y="0"/>
                  </a:lnTo>
                  <a:moveTo>
                    <a:pt x="1122" y="22"/>
                  </a:moveTo>
                  <a:lnTo>
                    <a:pt x="1122" y="0"/>
                  </a:lnTo>
                  <a:moveTo>
                    <a:pt x="1263" y="22"/>
                  </a:moveTo>
                  <a:lnTo>
                    <a:pt x="1263" y="0"/>
                  </a:lnTo>
                  <a:moveTo>
                    <a:pt x="1403" y="22"/>
                  </a:moveTo>
                  <a:lnTo>
                    <a:pt x="1403" y="0"/>
                  </a:lnTo>
                </a:path>
              </a:pathLst>
            </a:custGeom>
            <a:noFill/>
            <a:ln w="1334">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9" name="AutoShape 12"/>
            <p:cNvSpPr/>
            <p:nvPr/>
          </p:nvSpPr>
          <p:spPr bwMode="auto">
            <a:xfrm>
              <a:off x="7143" y="918"/>
              <a:ext cx="23" cy="840"/>
            </a:xfrm>
            <a:custGeom>
              <a:avLst/>
              <a:gdLst>
                <a:gd name="T0" fmla="+- 0 7143 7143"/>
                <a:gd name="T1" fmla="*/ T0 w 23"/>
                <a:gd name="T2" fmla="+- 0 1758 918"/>
                <a:gd name="T3" fmla="*/ 1758 h 840"/>
                <a:gd name="T4" fmla="+- 0 7165 7143"/>
                <a:gd name="T5" fmla="*/ T4 w 23"/>
                <a:gd name="T6" fmla="+- 0 1758 918"/>
                <a:gd name="T7" fmla="*/ 1758 h 840"/>
                <a:gd name="T8" fmla="+- 0 7143 7143"/>
                <a:gd name="T9" fmla="*/ T8 w 23"/>
                <a:gd name="T10" fmla="+- 0 1590 918"/>
                <a:gd name="T11" fmla="*/ 1590 h 840"/>
                <a:gd name="T12" fmla="+- 0 7165 7143"/>
                <a:gd name="T13" fmla="*/ T12 w 23"/>
                <a:gd name="T14" fmla="+- 0 1590 918"/>
                <a:gd name="T15" fmla="*/ 1590 h 840"/>
                <a:gd name="T16" fmla="+- 0 7143 7143"/>
                <a:gd name="T17" fmla="*/ T16 w 23"/>
                <a:gd name="T18" fmla="+- 0 1422 918"/>
                <a:gd name="T19" fmla="*/ 1422 h 840"/>
                <a:gd name="T20" fmla="+- 0 7165 7143"/>
                <a:gd name="T21" fmla="*/ T20 w 23"/>
                <a:gd name="T22" fmla="+- 0 1422 918"/>
                <a:gd name="T23" fmla="*/ 1422 h 840"/>
                <a:gd name="T24" fmla="+- 0 7143 7143"/>
                <a:gd name="T25" fmla="*/ T24 w 23"/>
                <a:gd name="T26" fmla="+- 0 1254 918"/>
                <a:gd name="T27" fmla="*/ 1254 h 840"/>
                <a:gd name="T28" fmla="+- 0 7165 7143"/>
                <a:gd name="T29" fmla="*/ T28 w 23"/>
                <a:gd name="T30" fmla="+- 0 1254 918"/>
                <a:gd name="T31" fmla="*/ 1254 h 840"/>
                <a:gd name="T32" fmla="+- 0 7143 7143"/>
                <a:gd name="T33" fmla="*/ T32 w 23"/>
                <a:gd name="T34" fmla="+- 0 1086 918"/>
                <a:gd name="T35" fmla="*/ 1086 h 840"/>
                <a:gd name="T36" fmla="+- 0 7165 7143"/>
                <a:gd name="T37" fmla="*/ T36 w 23"/>
                <a:gd name="T38" fmla="+- 0 1086 918"/>
                <a:gd name="T39" fmla="*/ 1086 h 840"/>
                <a:gd name="T40" fmla="+- 0 7143 7143"/>
                <a:gd name="T41" fmla="*/ T40 w 23"/>
                <a:gd name="T42" fmla="+- 0 918 918"/>
                <a:gd name="T43" fmla="*/ 918 h 840"/>
                <a:gd name="T44" fmla="+- 0 7165 7143"/>
                <a:gd name="T45" fmla="*/ T44 w 23"/>
                <a:gd name="T46" fmla="+- 0 918 918"/>
                <a:gd name="T47" fmla="*/ 918 h 8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23" h="840">
                  <a:moveTo>
                    <a:pt x="0" y="840"/>
                  </a:moveTo>
                  <a:lnTo>
                    <a:pt x="22" y="840"/>
                  </a:lnTo>
                  <a:moveTo>
                    <a:pt x="0" y="672"/>
                  </a:moveTo>
                  <a:lnTo>
                    <a:pt x="22" y="672"/>
                  </a:lnTo>
                  <a:moveTo>
                    <a:pt x="0" y="504"/>
                  </a:moveTo>
                  <a:lnTo>
                    <a:pt x="22" y="504"/>
                  </a:lnTo>
                  <a:moveTo>
                    <a:pt x="0" y="336"/>
                  </a:moveTo>
                  <a:lnTo>
                    <a:pt x="22" y="336"/>
                  </a:lnTo>
                  <a:moveTo>
                    <a:pt x="0" y="168"/>
                  </a:moveTo>
                  <a:lnTo>
                    <a:pt x="22" y="168"/>
                  </a:lnTo>
                  <a:moveTo>
                    <a:pt x="0" y="0"/>
                  </a:moveTo>
                  <a:lnTo>
                    <a:pt x="22" y="0"/>
                  </a:lnTo>
                </a:path>
              </a:pathLst>
            </a:custGeom>
            <a:noFill/>
            <a:ln w="1334">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10" name="Line 11"/>
            <p:cNvSpPr>
              <a:spLocks noChangeShapeType="1"/>
            </p:cNvSpPr>
            <p:nvPr/>
          </p:nvSpPr>
          <p:spPr bwMode="auto">
            <a:xfrm>
              <a:off x="7165" y="1758"/>
              <a:ext cx="1403" cy="0"/>
            </a:xfrm>
            <a:prstGeom prst="line">
              <a:avLst/>
            </a:prstGeom>
            <a:noFill/>
            <a:ln w="5626">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dirty="0"/>
            </a:p>
          </p:txBody>
        </p:sp>
        <p:sp>
          <p:nvSpPr>
            <p:cNvPr id="11" name="Line 10"/>
            <p:cNvSpPr>
              <a:spLocks noChangeShapeType="1"/>
            </p:cNvSpPr>
            <p:nvPr/>
          </p:nvSpPr>
          <p:spPr bwMode="auto">
            <a:xfrm>
              <a:off x="7165" y="1758"/>
              <a:ext cx="0" cy="0"/>
            </a:xfrm>
            <a:prstGeom prst="line">
              <a:avLst/>
            </a:prstGeom>
            <a:noFill/>
            <a:ln w="616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dirty="0"/>
            </a:p>
          </p:txBody>
        </p:sp>
        <p:sp>
          <p:nvSpPr>
            <p:cNvPr id="12" name="AutoShape 9"/>
            <p:cNvSpPr/>
            <p:nvPr/>
          </p:nvSpPr>
          <p:spPr bwMode="auto">
            <a:xfrm>
              <a:off x="7061" y="897"/>
              <a:ext cx="1524" cy="936"/>
            </a:xfrm>
            <a:custGeom>
              <a:avLst/>
              <a:gdLst>
                <a:gd name="T0" fmla="+- 0 7068 7061"/>
                <a:gd name="T1" fmla="*/ T0 w 1524"/>
                <a:gd name="T2" fmla="+- 0 1600 897"/>
                <a:gd name="T3" fmla="*/ 1600 h 936"/>
                <a:gd name="T4" fmla="+- 0 7082 7061"/>
                <a:gd name="T5" fmla="*/ T4 w 1524"/>
                <a:gd name="T6" fmla="+- 0 1593 897"/>
                <a:gd name="T7" fmla="*/ 1593 h 936"/>
                <a:gd name="T8" fmla="+- 0 7084 7061"/>
                <a:gd name="T9" fmla="*/ T8 w 1524"/>
                <a:gd name="T10" fmla="+- 0 1604 897"/>
                <a:gd name="T11" fmla="*/ 1604 h 936"/>
                <a:gd name="T12" fmla="+- 0 7074 7061"/>
                <a:gd name="T13" fmla="*/ T12 w 1524"/>
                <a:gd name="T14" fmla="+- 0 1436 897"/>
                <a:gd name="T15" fmla="*/ 1436 h 936"/>
                <a:gd name="T16" fmla="+- 0 7082 7061"/>
                <a:gd name="T17" fmla="*/ T16 w 1524"/>
                <a:gd name="T18" fmla="+- 0 1412 897"/>
                <a:gd name="T19" fmla="*/ 1412 h 936"/>
                <a:gd name="T20" fmla="+- 0 7079 7061"/>
                <a:gd name="T21" fmla="*/ T20 w 1524"/>
                <a:gd name="T22" fmla="+- 0 1440 897"/>
                <a:gd name="T23" fmla="*/ 1440 h 936"/>
                <a:gd name="T24" fmla="+- 0 7081 7061"/>
                <a:gd name="T25" fmla="*/ T24 w 1524"/>
                <a:gd name="T26" fmla="+- 0 1264 897"/>
                <a:gd name="T27" fmla="*/ 1264 h 936"/>
                <a:gd name="T28" fmla="+- 0 7081 7061"/>
                <a:gd name="T29" fmla="*/ T28 w 1524"/>
                <a:gd name="T30" fmla="+- 0 1241 897"/>
                <a:gd name="T31" fmla="*/ 1241 h 936"/>
                <a:gd name="T32" fmla="+- 0 7066 7061"/>
                <a:gd name="T33" fmla="*/ T32 w 1524"/>
                <a:gd name="T34" fmla="+- 0 1270 897"/>
                <a:gd name="T35" fmla="*/ 1270 h 936"/>
                <a:gd name="T36" fmla="+- 0 7082 7061"/>
                <a:gd name="T37" fmla="*/ T36 w 1524"/>
                <a:gd name="T38" fmla="+- 0 1093 897"/>
                <a:gd name="T39" fmla="*/ 1093 h 936"/>
                <a:gd name="T40" fmla="+- 0 7074 7061"/>
                <a:gd name="T41" fmla="*/ T40 w 1524"/>
                <a:gd name="T42" fmla="+- 0 1069 897"/>
                <a:gd name="T43" fmla="*/ 1069 h 936"/>
                <a:gd name="T44" fmla="+- 0 7062 7061"/>
                <a:gd name="T45" fmla="*/ T44 w 1524"/>
                <a:gd name="T46" fmla="+- 0 1096 897"/>
                <a:gd name="T47" fmla="*/ 1096 h 936"/>
                <a:gd name="T48" fmla="+- 0 7096 7061"/>
                <a:gd name="T49" fmla="*/ T48 w 1524"/>
                <a:gd name="T50" fmla="+- 0 1432 897"/>
                <a:gd name="T51" fmla="*/ 1432 h 936"/>
                <a:gd name="T52" fmla="+- 0 7096 7061"/>
                <a:gd name="T53" fmla="*/ T52 w 1524"/>
                <a:gd name="T54" fmla="+- 0 1096 897"/>
                <a:gd name="T55" fmla="*/ 1096 h 936"/>
                <a:gd name="T56" fmla="+- 0 7126 7061"/>
                <a:gd name="T57" fmla="*/ T56 w 1524"/>
                <a:gd name="T58" fmla="+- 0 935 897"/>
                <a:gd name="T59" fmla="*/ 935 h 936"/>
                <a:gd name="T60" fmla="+- 0 7125 7061"/>
                <a:gd name="T61" fmla="*/ T60 w 1524"/>
                <a:gd name="T62" fmla="+- 0 1573 897"/>
                <a:gd name="T63" fmla="*/ 1573 h 936"/>
                <a:gd name="T64" fmla="+- 0 7116 7061"/>
                <a:gd name="T65" fmla="*/ T64 w 1524"/>
                <a:gd name="T66" fmla="+- 0 1573 897"/>
                <a:gd name="T67" fmla="*/ 1573 h 936"/>
                <a:gd name="T68" fmla="+- 0 7128 7061"/>
                <a:gd name="T69" fmla="*/ T68 w 1524"/>
                <a:gd name="T70" fmla="+- 0 1603 897"/>
                <a:gd name="T71" fmla="*/ 1603 h 936"/>
                <a:gd name="T72" fmla="+- 0 7109 7061"/>
                <a:gd name="T73" fmla="*/ T72 w 1524"/>
                <a:gd name="T74" fmla="+- 0 1768 897"/>
                <a:gd name="T75" fmla="*/ 1768 h 936"/>
                <a:gd name="T76" fmla="+- 0 7123 7061"/>
                <a:gd name="T77" fmla="*/ T76 w 1524"/>
                <a:gd name="T78" fmla="+- 0 1761 897"/>
                <a:gd name="T79" fmla="*/ 1761 h 936"/>
                <a:gd name="T80" fmla="+- 0 7123 7061"/>
                <a:gd name="T81" fmla="*/ T80 w 1524"/>
                <a:gd name="T82" fmla="+- 0 1774 897"/>
                <a:gd name="T83" fmla="*/ 1774 h 936"/>
                <a:gd name="T84" fmla="+- 0 7113 7061"/>
                <a:gd name="T85" fmla="*/ T84 w 1524"/>
                <a:gd name="T86" fmla="+- 0 1100 897"/>
                <a:gd name="T87" fmla="*/ 1100 h 936"/>
                <a:gd name="T88" fmla="+- 0 7121 7061"/>
                <a:gd name="T89" fmla="*/ T88 w 1524"/>
                <a:gd name="T90" fmla="+- 0 1083 897"/>
                <a:gd name="T91" fmla="*/ 1083 h 936"/>
                <a:gd name="T92" fmla="+- 0 7118 7061"/>
                <a:gd name="T93" fmla="*/ T92 w 1524"/>
                <a:gd name="T94" fmla="+- 0 1082 897"/>
                <a:gd name="T95" fmla="*/ 1082 h 936"/>
                <a:gd name="T96" fmla="+- 0 7119 7061"/>
                <a:gd name="T97" fmla="*/ T96 w 1524"/>
                <a:gd name="T98" fmla="+- 0 1065 897"/>
                <a:gd name="T99" fmla="*/ 1065 h 936"/>
                <a:gd name="T100" fmla="+- 0 7102 7061"/>
                <a:gd name="T101" fmla="*/ T100 w 1524"/>
                <a:gd name="T102" fmla="+- 0 1090 897"/>
                <a:gd name="T103" fmla="*/ 1090 h 936"/>
                <a:gd name="T104" fmla="+- 0 7126 7061"/>
                <a:gd name="T105" fmla="*/ T104 w 1524"/>
                <a:gd name="T106" fmla="+- 0 1251 897"/>
                <a:gd name="T107" fmla="*/ 1251 h 936"/>
                <a:gd name="T108" fmla="+- 0 7107 7061"/>
                <a:gd name="T109" fmla="*/ T108 w 1524"/>
                <a:gd name="T110" fmla="+- 0 1259 897"/>
                <a:gd name="T111" fmla="*/ 1259 h 936"/>
                <a:gd name="T112" fmla="+- 0 7111 7061"/>
                <a:gd name="T113" fmla="*/ T112 w 1524"/>
                <a:gd name="T114" fmla="+- 0 1248 897"/>
                <a:gd name="T115" fmla="*/ 1248 h 936"/>
                <a:gd name="T116" fmla="+- 0 7117 7061"/>
                <a:gd name="T117" fmla="*/ T116 w 1524"/>
                <a:gd name="T118" fmla="+- 0 1233 897"/>
                <a:gd name="T119" fmla="*/ 1233 h 936"/>
                <a:gd name="T120" fmla="+- 0 7112 7061"/>
                <a:gd name="T121" fmla="*/ T120 w 1524"/>
                <a:gd name="T122" fmla="+- 0 1271 897"/>
                <a:gd name="T123" fmla="*/ 1271 h 936"/>
                <a:gd name="T124" fmla="+- 0 7118 7061"/>
                <a:gd name="T125" fmla="*/ T124 w 1524"/>
                <a:gd name="T126" fmla="+- 0 1407 897"/>
                <a:gd name="T127" fmla="*/ 1407 h 936"/>
                <a:gd name="T128" fmla="+- 0 7138 7061"/>
                <a:gd name="T129" fmla="*/ T128 w 1524"/>
                <a:gd name="T130" fmla="+- 0 1813 897"/>
                <a:gd name="T131" fmla="*/ 1813 h 936"/>
                <a:gd name="T132" fmla="+- 0 7202 7061"/>
                <a:gd name="T133" fmla="*/ T132 w 1524"/>
                <a:gd name="T134" fmla="+- 0 1799 897"/>
                <a:gd name="T135" fmla="*/ 1799 h 936"/>
                <a:gd name="T136" fmla="+- 0 7186 7061"/>
                <a:gd name="T137" fmla="*/ T136 w 1524"/>
                <a:gd name="T138" fmla="+- 0 1828 897"/>
                <a:gd name="T139" fmla="*/ 1828 h 936"/>
                <a:gd name="T140" fmla="+- 0 7199 7061"/>
                <a:gd name="T141" fmla="*/ T140 w 1524"/>
                <a:gd name="T142" fmla="+- 0 1829 897"/>
                <a:gd name="T143" fmla="*/ 1829 h 936"/>
                <a:gd name="T144" fmla="+- 0 7333 7061"/>
                <a:gd name="T145" fmla="*/ T144 w 1524"/>
                <a:gd name="T146" fmla="+- 0 1795 897"/>
                <a:gd name="T147" fmla="*/ 1795 h 936"/>
                <a:gd name="T148" fmla="+- 0 7450 7061"/>
                <a:gd name="T149" fmla="*/ T148 w 1524"/>
                <a:gd name="T150" fmla="+- 0 1813 897"/>
                <a:gd name="T151" fmla="*/ 1813 h 936"/>
                <a:gd name="T152" fmla="+- 0 7482 7061"/>
                <a:gd name="T153" fmla="*/ T152 w 1524"/>
                <a:gd name="T154" fmla="+- 0 1805 897"/>
                <a:gd name="T155" fmla="*/ 1805 h 936"/>
                <a:gd name="T156" fmla="+- 0 7460 7061"/>
                <a:gd name="T157" fmla="*/ T156 w 1524"/>
                <a:gd name="T158" fmla="+- 0 1800 897"/>
                <a:gd name="T159" fmla="*/ 1800 h 936"/>
                <a:gd name="T160" fmla="+- 0 7466 7061"/>
                <a:gd name="T161" fmla="*/ T160 w 1524"/>
                <a:gd name="T162" fmla="+- 0 1814 897"/>
                <a:gd name="T163" fmla="*/ 1814 h 936"/>
                <a:gd name="T164" fmla="+- 0 7458 7061"/>
                <a:gd name="T165" fmla="*/ T164 w 1524"/>
                <a:gd name="T166" fmla="+- 0 1825 897"/>
                <a:gd name="T167" fmla="*/ 1825 h 936"/>
                <a:gd name="T168" fmla="+- 0 7558 7061"/>
                <a:gd name="T169" fmla="*/ T168 w 1524"/>
                <a:gd name="T170" fmla="+- 0 1813 897"/>
                <a:gd name="T171" fmla="*/ 1813 h 936"/>
                <a:gd name="T172" fmla="+- 0 7616 7061"/>
                <a:gd name="T173" fmla="*/ T172 w 1524"/>
                <a:gd name="T174" fmla="+- 0 1794 897"/>
                <a:gd name="T175" fmla="*/ 1794 h 936"/>
                <a:gd name="T176" fmla="+- 0 7613 7061"/>
                <a:gd name="T177" fmla="*/ T176 w 1524"/>
                <a:gd name="T178" fmla="+- 0 1798 897"/>
                <a:gd name="T179" fmla="*/ 1798 h 936"/>
                <a:gd name="T180" fmla="+- 0 7698 7061"/>
                <a:gd name="T181" fmla="*/ T180 w 1524"/>
                <a:gd name="T182" fmla="+- 0 1817 897"/>
                <a:gd name="T183" fmla="*/ 1817 h 936"/>
                <a:gd name="T184" fmla="+- 0 7741 7061"/>
                <a:gd name="T185" fmla="*/ T184 w 1524"/>
                <a:gd name="T186" fmla="+- 0 1828 897"/>
                <a:gd name="T187" fmla="*/ 1828 h 936"/>
                <a:gd name="T188" fmla="+- 0 7874 7061"/>
                <a:gd name="T189" fmla="*/ T188 w 1524"/>
                <a:gd name="T190" fmla="+- 0 1827 897"/>
                <a:gd name="T191" fmla="*/ 1827 h 936"/>
                <a:gd name="T192" fmla="+- 0 7877 7061"/>
                <a:gd name="T193" fmla="*/ T192 w 1524"/>
                <a:gd name="T194" fmla="+- 0 1803 897"/>
                <a:gd name="T195" fmla="*/ 1803 h 936"/>
                <a:gd name="T196" fmla="+- 0 7865 7061"/>
                <a:gd name="T197" fmla="*/ T196 w 1524"/>
                <a:gd name="T198" fmla="+- 0 1833 897"/>
                <a:gd name="T199" fmla="*/ 1833 h 936"/>
                <a:gd name="T200" fmla="+- 0 8001 7061"/>
                <a:gd name="T201" fmla="*/ T200 w 1524"/>
                <a:gd name="T202" fmla="+- 0 1803 897"/>
                <a:gd name="T203" fmla="*/ 1803 h 936"/>
                <a:gd name="T204" fmla="+- 0 8161 7061"/>
                <a:gd name="T205" fmla="*/ T204 w 1524"/>
                <a:gd name="T206" fmla="+- 0 1808 897"/>
                <a:gd name="T207" fmla="*/ 1808 h 936"/>
                <a:gd name="T208" fmla="+- 0 8141 7061"/>
                <a:gd name="T209" fmla="*/ T208 w 1524"/>
                <a:gd name="T210" fmla="+- 0 1800 897"/>
                <a:gd name="T211" fmla="*/ 1800 h 936"/>
                <a:gd name="T212" fmla="+- 0 8138 7061"/>
                <a:gd name="T213" fmla="*/ T212 w 1524"/>
                <a:gd name="T214" fmla="+- 0 1827 897"/>
                <a:gd name="T215" fmla="*/ 1827 h 936"/>
                <a:gd name="T216" fmla="+- 0 8302 7061"/>
                <a:gd name="T217" fmla="*/ T216 w 1524"/>
                <a:gd name="T218" fmla="+- 0 1803 897"/>
                <a:gd name="T219" fmla="*/ 1803 h 936"/>
                <a:gd name="T220" fmla="+- 0 8281 7061"/>
                <a:gd name="T221" fmla="*/ T220 w 1524"/>
                <a:gd name="T222" fmla="+- 0 1800 897"/>
                <a:gd name="T223" fmla="*/ 1800 h 936"/>
                <a:gd name="T224" fmla="+- 0 8287 7061"/>
                <a:gd name="T225" fmla="*/ T224 w 1524"/>
                <a:gd name="T226" fmla="+- 0 1814 897"/>
                <a:gd name="T227" fmla="*/ 1814 h 936"/>
                <a:gd name="T228" fmla="+- 0 8279 7061"/>
                <a:gd name="T229" fmla="*/ T228 w 1524"/>
                <a:gd name="T230" fmla="+- 0 1825 897"/>
                <a:gd name="T231" fmla="*/ 1825 h 936"/>
                <a:gd name="T232" fmla="+- 0 8445 7061"/>
                <a:gd name="T233" fmla="*/ T232 w 1524"/>
                <a:gd name="T234" fmla="+- 0 1817 897"/>
                <a:gd name="T235" fmla="*/ 1817 h 936"/>
                <a:gd name="T236" fmla="+- 0 8434 7061"/>
                <a:gd name="T237" fmla="*/ T236 w 1524"/>
                <a:gd name="T238" fmla="+- 0 1832 897"/>
                <a:gd name="T239" fmla="*/ 1832 h 936"/>
                <a:gd name="T240" fmla="+- 0 8570 7061"/>
                <a:gd name="T241" fmla="*/ T240 w 1524"/>
                <a:gd name="T242" fmla="+- 0 1808 897"/>
                <a:gd name="T243" fmla="*/ 1808 h 936"/>
                <a:gd name="T244" fmla="+- 0 8579 7061"/>
                <a:gd name="T245" fmla="*/ T244 w 1524"/>
                <a:gd name="T246" fmla="+- 0 1823 897"/>
                <a:gd name="T247" fmla="*/ 1823 h 936"/>
                <a:gd name="T248" fmla="+- 0 8568 7061"/>
                <a:gd name="T249" fmla="*/ T248 w 1524"/>
                <a:gd name="T250" fmla="+- 0 1833 897"/>
                <a:gd name="T251" fmla="*/ 1833 h 9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1524" h="936">
                  <a:moveTo>
                    <a:pt x="26" y="698"/>
                  </a:moveTo>
                  <a:lnTo>
                    <a:pt x="26" y="685"/>
                  </a:lnTo>
                  <a:lnTo>
                    <a:pt x="25" y="680"/>
                  </a:lnTo>
                  <a:lnTo>
                    <a:pt x="23" y="676"/>
                  </a:lnTo>
                  <a:lnTo>
                    <a:pt x="21" y="673"/>
                  </a:lnTo>
                  <a:lnTo>
                    <a:pt x="21" y="696"/>
                  </a:lnTo>
                  <a:lnTo>
                    <a:pt x="21" y="700"/>
                  </a:lnTo>
                  <a:lnTo>
                    <a:pt x="20" y="701"/>
                  </a:lnTo>
                  <a:lnTo>
                    <a:pt x="20" y="703"/>
                  </a:lnTo>
                  <a:lnTo>
                    <a:pt x="17" y="706"/>
                  </a:lnTo>
                  <a:lnTo>
                    <a:pt x="13" y="707"/>
                  </a:lnTo>
                  <a:lnTo>
                    <a:pt x="9" y="706"/>
                  </a:lnTo>
                  <a:lnTo>
                    <a:pt x="7" y="703"/>
                  </a:lnTo>
                  <a:lnTo>
                    <a:pt x="6" y="698"/>
                  </a:lnTo>
                  <a:lnTo>
                    <a:pt x="5" y="696"/>
                  </a:lnTo>
                  <a:lnTo>
                    <a:pt x="5" y="686"/>
                  </a:lnTo>
                  <a:lnTo>
                    <a:pt x="6" y="683"/>
                  </a:lnTo>
                  <a:lnTo>
                    <a:pt x="6" y="681"/>
                  </a:lnTo>
                  <a:lnTo>
                    <a:pt x="7" y="680"/>
                  </a:lnTo>
                  <a:lnTo>
                    <a:pt x="9" y="677"/>
                  </a:lnTo>
                  <a:lnTo>
                    <a:pt x="13" y="676"/>
                  </a:lnTo>
                  <a:lnTo>
                    <a:pt x="17" y="677"/>
                  </a:lnTo>
                  <a:lnTo>
                    <a:pt x="20" y="680"/>
                  </a:lnTo>
                  <a:lnTo>
                    <a:pt x="20" y="681"/>
                  </a:lnTo>
                  <a:lnTo>
                    <a:pt x="21" y="683"/>
                  </a:lnTo>
                  <a:lnTo>
                    <a:pt x="21" y="685"/>
                  </a:lnTo>
                  <a:lnTo>
                    <a:pt x="21" y="696"/>
                  </a:lnTo>
                  <a:lnTo>
                    <a:pt x="21" y="673"/>
                  </a:lnTo>
                  <a:lnTo>
                    <a:pt x="18" y="672"/>
                  </a:lnTo>
                  <a:lnTo>
                    <a:pt x="9" y="672"/>
                  </a:lnTo>
                  <a:lnTo>
                    <a:pt x="6" y="673"/>
                  </a:lnTo>
                  <a:lnTo>
                    <a:pt x="1" y="680"/>
                  </a:lnTo>
                  <a:lnTo>
                    <a:pt x="0" y="685"/>
                  </a:lnTo>
                  <a:lnTo>
                    <a:pt x="0" y="698"/>
                  </a:lnTo>
                  <a:lnTo>
                    <a:pt x="1" y="703"/>
                  </a:lnTo>
                  <a:lnTo>
                    <a:pt x="5" y="709"/>
                  </a:lnTo>
                  <a:lnTo>
                    <a:pt x="9" y="711"/>
                  </a:lnTo>
                  <a:lnTo>
                    <a:pt x="18" y="711"/>
                  </a:lnTo>
                  <a:lnTo>
                    <a:pt x="21" y="709"/>
                  </a:lnTo>
                  <a:lnTo>
                    <a:pt x="23" y="707"/>
                  </a:lnTo>
                  <a:lnTo>
                    <a:pt x="25" y="703"/>
                  </a:lnTo>
                  <a:lnTo>
                    <a:pt x="26" y="698"/>
                  </a:lnTo>
                  <a:close/>
                  <a:moveTo>
                    <a:pt x="26" y="530"/>
                  </a:moveTo>
                  <a:lnTo>
                    <a:pt x="26" y="517"/>
                  </a:lnTo>
                  <a:lnTo>
                    <a:pt x="25" y="512"/>
                  </a:lnTo>
                  <a:lnTo>
                    <a:pt x="23" y="508"/>
                  </a:lnTo>
                  <a:lnTo>
                    <a:pt x="21" y="505"/>
                  </a:lnTo>
                  <a:lnTo>
                    <a:pt x="21" y="528"/>
                  </a:lnTo>
                  <a:lnTo>
                    <a:pt x="21" y="532"/>
                  </a:lnTo>
                  <a:lnTo>
                    <a:pt x="20" y="533"/>
                  </a:lnTo>
                  <a:lnTo>
                    <a:pt x="20" y="535"/>
                  </a:lnTo>
                  <a:lnTo>
                    <a:pt x="17" y="538"/>
                  </a:lnTo>
                  <a:lnTo>
                    <a:pt x="13" y="539"/>
                  </a:lnTo>
                  <a:lnTo>
                    <a:pt x="9" y="538"/>
                  </a:lnTo>
                  <a:lnTo>
                    <a:pt x="7" y="535"/>
                  </a:lnTo>
                  <a:lnTo>
                    <a:pt x="6" y="530"/>
                  </a:lnTo>
                  <a:lnTo>
                    <a:pt x="5" y="528"/>
                  </a:lnTo>
                  <a:lnTo>
                    <a:pt x="5" y="518"/>
                  </a:lnTo>
                  <a:lnTo>
                    <a:pt x="6" y="515"/>
                  </a:lnTo>
                  <a:lnTo>
                    <a:pt x="6" y="513"/>
                  </a:lnTo>
                  <a:lnTo>
                    <a:pt x="7" y="512"/>
                  </a:lnTo>
                  <a:lnTo>
                    <a:pt x="9" y="509"/>
                  </a:lnTo>
                  <a:lnTo>
                    <a:pt x="13" y="508"/>
                  </a:lnTo>
                  <a:lnTo>
                    <a:pt x="17" y="509"/>
                  </a:lnTo>
                  <a:lnTo>
                    <a:pt x="20" y="512"/>
                  </a:lnTo>
                  <a:lnTo>
                    <a:pt x="20" y="513"/>
                  </a:lnTo>
                  <a:lnTo>
                    <a:pt x="21" y="515"/>
                  </a:lnTo>
                  <a:lnTo>
                    <a:pt x="21" y="517"/>
                  </a:lnTo>
                  <a:lnTo>
                    <a:pt x="21" y="528"/>
                  </a:lnTo>
                  <a:lnTo>
                    <a:pt x="21" y="505"/>
                  </a:lnTo>
                  <a:lnTo>
                    <a:pt x="18" y="504"/>
                  </a:lnTo>
                  <a:lnTo>
                    <a:pt x="9" y="504"/>
                  </a:lnTo>
                  <a:lnTo>
                    <a:pt x="5" y="505"/>
                  </a:lnTo>
                  <a:lnTo>
                    <a:pt x="1" y="512"/>
                  </a:lnTo>
                  <a:lnTo>
                    <a:pt x="0" y="517"/>
                  </a:lnTo>
                  <a:lnTo>
                    <a:pt x="0" y="530"/>
                  </a:lnTo>
                  <a:lnTo>
                    <a:pt x="1" y="535"/>
                  </a:lnTo>
                  <a:lnTo>
                    <a:pt x="5" y="541"/>
                  </a:lnTo>
                  <a:lnTo>
                    <a:pt x="9" y="543"/>
                  </a:lnTo>
                  <a:lnTo>
                    <a:pt x="18" y="543"/>
                  </a:lnTo>
                  <a:lnTo>
                    <a:pt x="21" y="541"/>
                  </a:lnTo>
                  <a:lnTo>
                    <a:pt x="23" y="539"/>
                  </a:lnTo>
                  <a:lnTo>
                    <a:pt x="25" y="535"/>
                  </a:lnTo>
                  <a:lnTo>
                    <a:pt x="26" y="530"/>
                  </a:lnTo>
                  <a:close/>
                  <a:moveTo>
                    <a:pt x="26" y="362"/>
                  </a:moveTo>
                  <a:lnTo>
                    <a:pt x="26" y="349"/>
                  </a:lnTo>
                  <a:lnTo>
                    <a:pt x="25" y="344"/>
                  </a:lnTo>
                  <a:lnTo>
                    <a:pt x="23" y="340"/>
                  </a:lnTo>
                  <a:lnTo>
                    <a:pt x="21" y="337"/>
                  </a:lnTo>
                  <a:lnTo>
                    <a:pt x="21" y="360"/>
                  </a:lnTo>
                  <a:lnTo>
                    <a:pt x="21" y="364"/>
                  </a:lnTo>
                  <a:lnTo>
                    <a:pt x="20" y="365"/>
                  </a:lnTo>
                  <a:lnTo>
                    <a:pt x="20" y="367"/>
                  </a:lnTo>
                  <a:lnTo>
                    <a:pt x="17" y="370"/>
                  </a:lnTo>
                  <a:lnTo>
                    <a:pt x="13" y="371"/>
                  </a:lnTo>
                  <a:lnTo>
                    <a:pt x="9" y="370"/>
                  </a:lnTo>
                  <a:lnTo>
                    <a:pt x="7" y="367"/>
                  </a:lnTo>
                  <a:lnTo>
                    <a:pt x="6" y="362"/>
                  </a:lnTo>
                  <a:lnTo>
                    <a:pt x="5" y="360"/>
                  </a:lnTo>
                  <a:lnTo>
                    <a:pt x="5" y="350"/>
                  </a:lnTo>
                  <a:lnTo>
                    <a:pt x="6" y="347"/>
                  </a:lnTo>
                  <a:lnTo>
                    <a:pt x="6" y="345"/>
                  </a:lnTo>
                  <a:lnTo>
                    <a:pt x="7" y="344"/>
                  </a:lnTo>
                  <a:lnTo>
                    <a:pt x="9" y="341"/>
                  </a:lnTo>
                  <a:lnTo>
                    <a:pt x="13" y="340"/>
                  </a:lnTo>
                  <a:lnTo>
                    <a:pt x="17" y="341"/>
                  </a:lnTo>
                  <a:lnTo>
                    <a:pt x="20" y="344"/>
                  </a:lnTo>
                  <a:lnTo>
                    <a:pt x="20" y="345"/>
                  </a:lnTo>
                  <a:lnTo>
                    <a:pt x="21" y="347"/>
                  </a:lnTo>
                  <a:lnTo>
                    <a:pt x="21" y="349"/>
                  </a:lnTo>
                  <a:lnTo>
                    <a:pt x="21" y="360"/>
                  </a:lnTo>
                  <a:lnTo>
                    <a:pt x="21" y="337"/>
                  </a:lnTo>
                  <a:lnTo>
                    <a:pt x="18" y="336"/>
                  </a:lnTo>
                  <a:lnTo>
                    <a:pt x="9" y="336"/>
                  </a:lnTo>
                  <a:lnTo>
                    <a:pt x="5" y="337"/>
                  </a:lnTo>
                  <a:lnTo>
                    <a:pt x="1" y="344"/>
                  </a:lnTo>
                  <a:lnTo>
                    <a:pt x="0" y="349"/>
                  </a:lnTo>
                  <a:lnTo>
                    <a:pt x="0" y="362"/>
                  </a:lnTo>
                  <a:lnTo>
                    <a:pt x="1" y="367"/>
                  </a:lnTo>
                  <a:lnTo>
                    <a:pt x="5" y="373"/>
                  </a:lnTo>
                  <a:lnTo>
                    <a:pt x="9" y="375"/>
                  </a:lnTo>
                  <a:lnTo>
                    <a:pt x="18" y="375"/>
                  </a:lnTo>
                  <a:lnTo>
                    <a:pt x="21" y="373"/>
                  </a:lnTo>
                  <a:lnTo>
                    <a:pt x="23" y="371"/>
                  </a:lnTo>
                  <a:lnTo>
                    <a:pt x="25" y="367"/>
                  </a:lnTo>
                  <a:lnTo>
                    <a:pt x="26" y="362"/>
                  </a:lnTo>
                  <a:close/>
                  <a:moveTo>
                    <a:pt x="26" y="194"/>
                  </a:moveTo>
                  <a:lnTo>
                    <a:pt x="26" y="181"/>
                  </a:lnTo>
                  <a:lnTo>
                    <a:pt x="25" y="176"/>
                  </a:lnTo>
                  <a:lnTo>
                    <a:pt x="23" y="172"/>
                  </a:lnTo>
                  <a:lnTo>
                    <a:pt x="21" y="169"/>
                  </a:lnTo>
                  <a:lnTo>
                    <a:pt x="21" y="192"/>
                  </a:lnTo>
                  <a:lnTo>
                    <a:pt x="21" y="196"/>
                  </a:lnTo>
                  <a:lnTo>
                    <a:pt x="20" y="197"/>
                  </a:lnTo>
                  <a:lnTo>
                    <a:pt x="20" y="199"/>
                  </a:lnTo>
                  <a:lnTo>
                    <a:pt x="17" y="202"/>
                  </a:lnTo>
                  <a:lnTo>
                    <a:pt x="13" y="203"/>
                  </a:lnTo>
                  <a:lnTo>
                    <a:pt x="9" y="202"/>
                  </a:lnTo>
                  <a:lnTo>
                    <a:pt x="7" y="199"/>
                  </a:lnTo>
                  <a:lnTo>
                    <a:pt x="6" y="194"/>
                  </a:lnTo>
                  <a:lnTo>
                    <a:pt x="5" y="192"/>
                  </a:lnTo>
                  <a:lnTo>
                    <a:pt x="5" y="182"/>
                  </a:lnTo>
                  <a:lnTo>
                    <a:pt x="6" y="179"/>
                  </a:lnTo>
                  <a:lnTo>
                    <a:pt x="6" y="177"/>
                  </a:lnTo>
                  <a:lnTo>
                    <a:pt x="7" y="176"/>
                  </a:lnTo>
                  <a:lnTo>
                    <a:pt x="9" y="173"/>
                  </a:lnTo>
                  <a:lnTo>
                    <a:pt x="13" y="172"/>
                  </a:lnTo>
                  <a:lnTo>
                    <a:pt x="17" y="173"/>
                  </a:lnTo>
                  <a:lnTo>
                    <a:pt x="20" y="176"/>
                  </a:lnTo>
                  <a:lnTo>
                    <a:pt x="20" y="177"/>
                  </a:lnTo>
                  <a:lnTo>
                    <a:pt x="21" y="179"/>
                  </a:lnTo>
                  <a:lnTo>
                    <a:pt x="21" y="181"/>
                  </a:lnTo>
                  <a:lnTo>
                    <a:pt x="21" y="192"/>
                  </a:lnTo>
                  <a:lnTo>
                    <a:pt x="21" y="169"/>
                  </a:lnTo>
                  <a:lnTo>
                    <a:pt x="18" y="168"/>
                  </a:lnTo>
                  <a:lnTo>
                    <a:pt x="9" y="168"/>
                  </a:lnTo>
                  <a:lnTo>
                    <a:pt x="5" y="169"/>
                  </a:lnTo>
                  <a:lnTo>
                    <a:pt x="1" y="176"/>
                  </a:lnTo>
                  <a:lnTo>
                    <a:pt x="0" y="181"/>
                  </a:lnTo>
                  <a:lnTo>
                    <a:pt x="0" y="194"/>
                  </a:lnTo>
                  <a:lnTo>
                    <a:pt x="1" y="199"/>
                  </a:lnTo>
                  <a:lnTo>
                    <a:pt x="5" y="205"/>
                  </a:lnTo>
                  <a:lnTo>
                    <a:pt x="9" y="207"/>
                  </a:lnTo>
                  <a:lnTo>
                    <a:pt x="18" y="207"/>
                  </a:lnTo>
                  <a:lnTo>
                    <a:pt x="21" y="205"/>
                  </a:lnTo>
                  <a:lnTo>
                    <a:pt x="23" y="203"/>
                  </a:lnTo>
                  <a:lnTo>
                    <a:pt x="25" y="199"/>
                  </a:lnTo>
                  <a:lnTo>
                    <a:pt x="26" y="194"/>
                  </a:lnTo>
                  <a:close/>
                  <a:moveTo>
                    <a:pt x="35" y="703"/>
                  </a:moveTo>
                  <a:lnTo>
                    <a:pt x="29" y="703"/>
                  </a:lnTo>
                  <a:lnTo>
                    <a:pt x="29" y="710"/>
                  </a:lnTo>
                  <a:lnTo>
                    <a:pt x="35" y="710"/>
                  </a:lnTo>
                  <a:lnTo>
                    <a:pt x="35" y="703"/>
                  </a:lnTo>
                  <a:close/>
                  <a:moveTo>
                    <a:pt x="35" y="535"/>
                  </a:moveTo>
                  <a:lnTo>
                    <a:pt x="29" y="535"/>
                  </a:lnTo>
                  <a:lnTo>
                    <a:pt x="29" y="542"/>
                  </a:lnTo>
                  <a:lnTo>
                    <a:pt x="35" y="542"/>
                  </a:lnTo>
                  <a:lnTo>
                    <a:pt x="35" y="535"/>
                  </a:lnTo>
                  <a:close/>
                  <a:moveTo>
                    <a:pt x="35" y="367"/>
                  </a:moveTo>
                  <a:lnTo>
                    <a:pt x="29" y="367"/>
                  </a:lnTo>
                  <a:lnTo>
                    <a:pt x="29" y="374"/>
                  </a:lnTo>
                  <a:lnTo>
                    <a:pt x="35" y="374"/>
                  </a:lnTo>
                  <a:lnTo>
                    <a:pt x="35" y="367"/>
                  </a:lnTo>
                  <a:close/>
                  <a:moveTo>
                    <a:pt x="35" y="199"/>
                  </a:moveTo>
                  <a:lnTo>
                    <a:pt x="29" y="199"/>
                  </a:lnTo>
                  <a:lnTo>
                    <a:pt x="29" y="206"/>
                  </a:lnTo>
                  <a:lnTo>
                    <a:pt x="35" y="206"/>
                  </a:lnTo>
                  <a:lnTo>
                    <a:pt x="35" y="199"/>
                  </a:lnTo>
                  <a:close/>
                  <a:moveTo>
                    <a:pt x="65" y="34"/>
                  </a:moveTo>
                  <a:lnTo>
                    <a:pt x="57" y="34"/>
                  </a:lnTo>
                  <a:lnTo>
                    <a:pt x="57" y="0"/>
                  </a:lnTo>
                  <a:lnTo>
                    <a:pt x="53" y="0"/>
                  </a:lnTo>
                  <a:lnTo>
                    <a:pt x="53" y="3"/>
                  </a:lnTo>
                  <a:lnTo>
                    <a:pt x="51" y="5"/>
                  </a:lnTo>
                  <a:lnTo>
                    <a:pt x="48" y="5"/>
                  </a:lnTo>
                  <a:lnTo>
                    <a:pt x="45" y="6"/>
                  </a:lnTo>
                  <a:lnTo>
                    <a:pt x="45" y="9"/>
                  </a:lnTo>
                  <a:lnTo>
                    <a:pt x="52" y="9"/>
                  </a:lnTo>
                  <a:lnTo>
                    <a:pt x="52" y="34"/>
                  </a:lnTo>
                  <a:lnTo>
                    <a:pt x="45" y="34"/>
                  </a:lnTo>
                  <a:lnTo>
                    <a:pt x="45" y="38"/>
                  </a:lnTo>
                  <a:lnTo>
                    <a:pt x="65" y="38"/>
                  </a:lnTo>
                  <a:lnTo>
                    <a:pt x="65" y="34"/>
                  </a:lnTo>
                  <a:close/>
                  <a:moveTo>
                    <a:pt x="67" y="706"/>
                  </a:moveTo>
                  <a:lnTo>
                    <a:pt x="47" y="706"/>
                  </a:lnTo>
                  <a:lnTo>
                    <a:pt x="52" y="701"/>
                  </a:lnTo>
                  <a:lnTo>
                    <a:pt x="54" y="699"/>
                  </a:lnTo>
                  <a:lnTo>
                    <a:pt x="56" y="698"/>
                  </a:lnTo>
                  <a:lnTo>
                    <a:pt x="58" y="696"/>
                  </a:lnTo>
                  <a:lnTo>
                    <a:pt x="61" y="692"/>
                  </a:lnTo>
                  <a:lnTo>
                    <a:pt x="63" y="689"/>
                  </a:lnTo>
                  <a:lnTo>
                    <a:pt x="65" y="686"/>
                  </a:lnTo>
                  <a:lnTo>
                    <a:pt x="66" y="682"/>
                  </a:lnTo>
                  <a:lnTo>
                    <a:pt x="66" y="679"/>
                  </a:lnTo>
                  <a:lnTo>
                    <a:pt x="64" y="676"/>
                  </a:lnTo>
                  <a:lnTo>
                    <a:pt x="60" y="673"/>
                  </a:lnTo>
                  <a:lnTo>
                    <a:pt x="57" y="672"/>
                  </a:lnTo>
                  <a:lnTo>
                    <a:pt x="51" y="672"/>
                  </a:lnTo>
                  <a:lnTo>
                    <a:pt x="49" y="672"/>
                  </a:lnTo>
                  <a:lnTo>
                    <a:pt x="45" y="673"/>
                  </a:lnTo>
                  <a:lnTo>
                    <a:pt x="44" y="673"/>
                  </a:lnTo>
                  <a:lnTo>
                    <a:pt x="42" y="674"/>
                  </a:lnTo>
                  <a:lnTo>
                    <a:pt x="42" y="679"/>
                  </a:lnTo>
                  <a:lnTo>
                    <a:pt x="43" y="679"/>
                  </a:lnTo>
                  <a:lnTo>
                    <a:pt x="44" y="678"/>
                  </a:lnTo>
                  <a:lnTo>
                    <a:pt x="46" y="677"/>
                  </a:lnTo>
                  <a:lnTo>
                    <a:pt x="50" y="676"/>
                  </a:lnTo>
                  <a:lnTo>
                    <a:pt x="51" y="676"/>
                  </a:lnTo>
                  <a:lnTo>
                    <a:pt x="55" y="676"/>
                  </a:lnTo>
                  <a:lnTo>
                    <a:pt x="57" y="677"/>
                  </a:lnTo>
                  <a:lnTo>
                    <a:pt x="60" y="679"/>
                  </a:lnTo>
                  <a:lnTo>
                    <a:pt x="60" y="680"/>
                  </a:lnTo>
                  <a:lnTo>
                    <a:pt x="60" y="684"/>
                  </a:lnTo>
                  <a:lnTo>
                    <a:pt x="60" y="686"/>
                  </a:lnTo>
                  <a:lnTo>
                    <a:pt x="57" y="690"/>
                  </a:lnTo>
                  <a:lnTo>
                    <a:pt x="55" y="693"/>
                  </a:lnTo>
                  <a:lnTo>
                    <a:pt x="50" y="697"/>
                  </a:lnTo>
                  <a:lnTo>
                    <a:pt x="49" y="699"/>
                  </a:lnTo>
                  <a:lnTo>
                    <a:pt x="43" y="703"/>
                  </a:lnTo>
                  <a:lnTo>
                    <a:pt x="41" y="705"/>
                  </a:lnTo>
                  <a:lnTo>
                    <a:pt x="41" y="710"/>
                  </a:lnTo>
                  <a:lnTo>
                    <a:pt x="67" y="710"/>
                  </a:lnTo>
                  <a:lnTo>
                    <a:pt x="67" y="706"/>
                  </a:lnTo>
                  <a:close/>
                  <a:moveTo>
                    <a:pt x="67" y="866"/>
                  </a:moveTo>
                  <a:lnTo>
                    <a:pt x="67" y="852"/>
                  </a:lnTo>
                  <a:lnTo>
                    <a:pt x="66" y="848"/>
                  </a:lnTo>
                  <a:lnTo>
                    <a:pt x="64" y="844"/>
                  </a:lnTo>
                  <a:lnTo>
                    <a:pt x="62" y="841"/>
                  </a:lnTo>
                  <a:lnTo>
                    <a:pt x="62" y="864"/>
                  </a:lnTo>
                  <a:lnTo>
                    <a:pt x="61" y="868"/>
                  </a:lnTo>
                  <a:lnTo>
                    <a:pt x="61" y="869"/>
                  </a:lnTo>
                  <a:lnTo>
                    <a:pt x="61" y="871"/>
                  </a:lnTo>
                  <a:lnTo>
                    <a:pt x="58" y="874"/>
                  </a:lnTo>
                  <a:lnTo>
                    <a:pt x="54" y="875"/>
                  </a:lnTo>
                  <a:lnTo>
                    <a:pt x="50" y="874"/>
                  </a:lnTo>
                  <a:lnTo>
                    <a:pt x="48" y="871"/>
                  </a:lnTo>
                  <a:lnTo>
                    <a:pt x="46" y="866"/>
                  </a:lnTo>
                  <a:lnTo>
                    <a:pt x="46" y="864"/>
                  </a:lnTo>
                  <a:lnTo>
                    <a:pt x="46" y="854"/>
                  </a:lnTo>
                  <a:lnTo>
                    <a:pt x="47" y="851"/>
                  </a:lnTo>
                  <a:lnTo>
                    <a:pt x="47" y="849"/>
                  </a:lnTo>
                  <a:lnTo>
                    <a:pt x="48" y="848"/>
                  </a:lnTo>
                  <a:lnTo>
                    <a:pt x="50" y="845"/>
                  </a:lnTo>
                  <a:lnTo>
                    <a:pt x="54" y="844"/>
                  </a:lnTo>
                  <a:lnTo>
                    <a:pt x="58" y="845"/>
                  </a:lnTo>
                  <a:lnTo>
                    <a:pt x="60" y="848"/>
                  </a:lnTo>
                  <a:lnTo>
                    <a:pt x="61" y="849"/>
                  </a:lnTo>
                  <a:lnTo>
                    <a:pt x="61" y="851"/>
                  </a:lnTo>
                  <a:lnTo>
                    <a:pt x="62" y="852"/>
                  </a:lnTo>
                  <a:lnTo>
                    <a:pt x="62" y="864"/>
                  </a:lnTo>
                  <a:lnTo>
                    <a:pt x="62" y="841"/>
                  </a:lnTo>
                  <a:lnTo>
                    <a:pt x="59" y="840"/>
                  </a:lnTo>
                  <a:lnTo>
                    <a:pt x="50" y="840"/>
                  </a:lnTo>
                  <a:lnTo>
                    <a:pt x="46" y="841"/>
                  </a:lnTo>
                  <a:lnTo>
                    <a:pt x="42" y="848"/>
                  </a:lnTo>
                  <a:lnTo>
                    <a:pt x="41" y="852"/>
                  </a:lnTo>
                  <a:lnTo>
                    <a:pt x="41" y="866"/>
                  </a:lnTo>
                  <a:lnTo>
                    <a:pt x="42" y="871"/>
                  </a:lnTo>
                  <a:lnTo>
                    <a:pt x="44" y="874"/>
                  </a:lnTo>
                  <a:lnTo>
                    <a:pt x="46" y="877"/>
                  </a:lnTo>
                  <a:lnTo>
                    <a:pt x="49" y="879"/>
                  </a:lnTo>
                  <a:lnTo>
                    <a:pt x="59" y="879"/>
                  </a:lnTo>
                  <a:lnTo>
                    <a:pt x="62" y="877"/>
                  </a:lnTo>
                  <a:lnTo>
                    <a:pt x="64" y="875"/>
                  </a:lnTo>
                  <a:lnTo>
                    <a:pt x="66" y="871"/>
                  </a:lnTo>
                  <a:lnTo>
                    <a:pt x="67" y="866"/>
                  </a:lnTo>
                  <a:close/>
                  <a:moveTo>
                    <a:pt x="67" y="193"/>
                  </a:moveTo>
                  <a:lnTo>
                    <a:pt x="67" y="191"/>
                  </a:lnTo>
                  <a:lnTo>
                    <a:pt x="64" y="188"/>
                  </a:lnTo>
                  <a:lnTo>
                    <a:pt x="62" y="187"/>
                  </a:lnTo>
                  <a:lnTo>
                    <a:pt x="62" y="196"/>
                  </a:lnTo>
                  <a:lnTo>
                    <a:pt x="62" y="198"/>
                  </a:lnTo>
                  <a:lnTo>
                    <a:pt x="61" y="200"/>
                  </a:lnTo>
                  <a:lnTo>
                    <a:pt x="58" y="202"/>
                  </a:lnTo>
                  <a:lnTo>
                    <a:pt x="56" y="203"/>
                  </a:lnTo>
                  <a:lnTo>
                    <a:pt x="52" y="203"/>
                  </a:lnTo>
                  <a:lnTo>
                    <a:pt x="50" y="202"/>
                  </a:lnTo>
                  <a:lnTo>
                    <a:pt x="46" y="199"/>
                  </a:lnTo>
                  <a:lnTo>
                    <a:pt x="46" y="197"/>
                  </a:lnTo>
                  <a:lnTo>
                    <a:pt x="46" y="195"/>
                  </a:lnTo>
                  <a:lnTo>
                    <a:pt x="47" y="190"/>
                  </a:lnTo>
                  <a:lnTo>
                    <a:pt x="51" y="187"/>
                  </a:lnTo>
                  <a:lnTo>
                    <a:pt x="54" y="188"/>
                  </a:lnTo>
                  <a:lnTo>
                    <a:pt x="57" y="189"/>
                  </a:lnTo>
                  <a:lnTo>
                    <a:pt x="59" y="190"/>
                  </a:lnTo>
                  <a:lnTo>
                    <a:pt x="60" y="191"/>
                  </a:lnTo>
                  <a:lnTo>
                    <a:pt x="61" y="192"/>
                  </a:lnTo>
                  <a:lnTo>
                    <a:pt x="62" y="196"/>
                  </a:lnTo>
                  <a:lnTo>
                    <a:pt x="62" y="187"/>
                  </a:lnTo>
                  <a:lnTo>
                    <a:pt x="60" y="186"/>
                  </a:lnTo>
                  <a:lnTo>
                    <a:pt x="62" y="185"/>
                  </a:lnTo>
                  <a:lnTo>
                    <a:pt x="64" y="184"/>
                  </a:lnTo>
                  <a:lnTo>
                    <a:pt x="65" y="182"/>
                  </a:lnTo>
                  <a:lnTo>
                    <a:pt x="66" y="177"/>
                  </a:lnTo>
                  <a:lnTo>
                    <a:pt x="66" y="174"/>
                  </a:lnTo>
                  <a:lnTo>
                    <a:pt x="65" y="172"/>
                  </a:lnTo>
                  <a:lnTo>
                    <a:pt x="64" y="171"/>
                  </a:lnTo>
                  <a:lnTo>
                    <a:pt x="61" y="169"/>
                  </a:lnTo>
                  <a:lnTo>
                    <a:pt x="61" y="175"/>
                  </a:lnTo>
                  <a:lnTo>
                    <a:pt x="61" y="177"/>
                  </a:lnTo>
                  <a:lnTo>
                    <a:pt x="60" y="181"/>
                  </a:lnTo>
                  <a:lnTo>
                    <a:pt x="57" y="185"/>
                  </a:lnTo>
                  <a:lnTo>
                    <a:pt x="53" y="184"/>
                  </a:lnTo>
                  <a:lnTo>
                    <a:pt x="51" y="182"/>
                  </a:lnTo>
                  <a:lnTo>
                    <a:pt x="48" y="180"/>
                  </a:lnTo>
                  <a:lnTo>
                    <a:pt x="47" y="177"/>
                  </a:lnTo>
                  <a:lnTo>
                    <a:pt x="49" y="173"/>
                  </a:lnTo>
                  <a:lnTo>
                    <a:pt x="50" y="172"/>
                  </a:lnTo>
                  <a:lnTo>
                    <a:pt x="52" y="171"/>
                  </a:lnTo>
                  <a:lnTo>
                    <a:pt x="56" y="171"/>
                  </a:lnTo>
                  <a:lnTo>
                    <a:pt x="58" y="172"/>
                  </a:lnTo>
                  <a:lnTo>
                    <a:pt x="61" y="174"/>
                  </a:lnTo>
                  <a:lnTo>
                    <a:pt x="61" y="175"/>
                  </a:lnTo>
                  <a:lnTo>
                    <a:pt x="61" y="169"/>
                  </a:lnTo>
                  <a:lnTo>
                    <a:pt x="61" y="168"/>
                  </a:lnTo>
                  <a:lnTo>
                    <a:pt x="58" y="168"/>
                  </a:lnTo>
                  <a:lnTo>
                    <a:pt x="50" y="168"/>
                  </a:lnTo>
                  <a:lnTo>
                    <a:pt x="47" y="169"/>
                  </a:lnTo>
                  <a:lnTo>
                    <a:pt x="43" y="172"/>
                  </a:lnTo>
                  <a:lnTo>
                    <a:pt x="42" y="174"/>
                  </a:lnTo>
                  <a:lnTo>
                    <a:pt x="41" y="179"/>
                  </a:lnTo>
                  <a:lnTo>
                    <a:pt x="42" y="181"/>
                  </a:lnTo>
                  <a:lnTo>
                    <a:pt x="44" y="184"/>
                  </a:lnTo>
                  <a:lnTo>
                    <a:pt x="45" y="185"/>
                  </a:lnTo>
                  <a:lnTo>
                    <a:pt x="47" y="186"/>
                  </a:lnTo>
                  <a:lnTo>
                    <a:pt x="45" y="187"/>
                  </a:lnTo>
                  <a:lnTo>
                    <a:pt x="43" y="188"/>
                  </a:lnTo>
                  <a:lnTo>
                    <a:pt x="41" y="192"/>
                  </a:lnTo>
                  <a:lnTo>
                    <a:pt x="41" y="193"/>
                  </a:lnTo>
                  <a:lnTo>
                    <a:pt x="40" y="199"/>
                  </a:lnTo>
                  <a:lnTo>
                    <a:pt x="42" y="202"/>
                  </a:lnTo>
                  <a:lnTo>
                    <a:pt x="47" y="206"/>
                  </a:lnTo>
                  <a:lnTo>
                    <a:pt x="50" y="207"/>
                  </a:lnTo>
                  <a:lnTo>
                    <a:pt x="58" y="207"/>
                  </a:lnTo>
                  <a:lnTo>
                    <a:pt x="61" y="206"/>
                  </a:lnTo>
                  <a:lnTo>
                    <a:pt x="64" y="203"/>
                  </a:lnTo>
                  <a:lnTo>
                    <a:pt x="66" y="201"/>
                  </a:lnTo>
                  <a:lnTo>
                    <a:pt x="67" y="199"/>
                  </a:lnTo>
                  <a:lnTo>
                    <a:pt x="67" y="193"/>
                  </a:lnTo>
                  <a:close/>
                  <a:moveTo>
                    <a:pt x="68" y="360"/>
                  </a:moveTo>
                  <a:lnTo>
                    <a:pt x="67" y="358"/>
                  </a:lnTo>
                  <a:lnTo>
                    <a:pt x="67" y="356"/>
                  </a:lnTo>
                  <a:lnTo>
                    <a:pt x="65" y="354"/>
                  </a:lnTo>
                  <a:lnTo>
                    <a:pt x="64" y="353"/>
                  </a:lnTo>
                  <a:lnTo>
                    <a:pt x="63" y="352"/>
                  </a:lnTo>
                  <a:lnTo>
                    <a:pt x="62" y="352"/>
                  </a:lnTo>
                  <a:lnTo>
                    <a:pt x="62" y="365"/>
                  </a:lnTo>
                  <a:lnTo>
                    <a:pt x="62" y="367"/>
                  </a:lnTo>
                  <a:lnTo>
                    <a:pt x="60" y="368"/>
                  </a:lnTo>
                  <a:lnTo>
                    <a:pt x="59" y="370"/>
                  </a:lnTo>
                  <a:lnTo>
                    <a:pt x="57" y="371"/>
                  </a:lnTo>
                  <a:lnTo>
                    <a:pt x="55" y="371"/>
                  </a:lnTo>
                  <a:lnTo>
                    <a:pt x="52" y="370"/>
                  </a:lnTo>
                  <a:lnTo>
                    <a:pt x="49" y="368"/>
                  </a:lnTo>
                  <a:lnTo>
                    <a:pt x="47" y="365"/>
                  </a:lnTo>
                  <a:lnTo>
                    <a:pt x="46" y="363"/>
                  </a:lnTo>
                  <a:lnTo>
                    <a:pt x="46" y="362"/>
                  </a:lnTo>
                  <a:lnTo>
                    <a:pt x="46" y="356"/>
                  </a:lnTo>
                  <a:lnTo>
                    <a:pt x="50" y="355"/>
                  </a:lnTo>
                  <a:lnTo>
                    <a:pt x="54" y="354"/>
                  </a:lnTo>
                  <a:lnTo>
                    <a:pt x="57" y="354"/>
                  </a:lnTo>
                  <a:lnTo>
                    <a:pt x="60" y="355"/>
                  </a:lnTo>
                  <a:lnTo>
                    <a:pt x="62" y="358"/>
                  </a:lnTo>
                  <a:lnTo>
                    <a:pt x="62" y="361"/>
                  </a:lnTo>
                  <a:lnTo>
                    <a:pt x="62" y="365"/>
                  </a:lnTo>
                  <a:lnTo>
                    <a:pt x="62" y="352"/>
                  </a:lnTo>
                  <a:lnTo>
                    <a:pt x="59" y="350"/>
                  </a:lnTo>
                  <a:lnTo>
                    <a:pt x="55" y="350"/>
                  </a:lnTo>
                  <a:lnTo>
                    <a:pt x="53" y="350"/>
                  </a:lnTo>
                  <a:lnTo>
                    <a:pt x="52" y="350"/>
                  </a:lnTo>
                  <a:lnTo>
                    <a:pt x="50" y="351"/>
                  </a:lnTo>
                  <a:lnTo>
                    <a:pt x="46" y="353"/>
                  </a:lnTo>
                  <a:lnTo>
                    <a:pt x="46" y="349"/>
                  </a:lnTo>
                  <a:lnTo>
                    <a:pt x="48" y="346"/>
                  </a:lnTo>
                  <a:lnTo>
                    <a:pt x="52" y="341"/>
                  </a:lnTo>
                  <a:lnTo>
                    <a:pt x="55" y="340"/>
                  </a:lnTo>
                  <a:lnTo>
                    <a:pt x="59" y="340"/>
                  </a:lnTo>
                  <a:lnTo>
                    <a:pt x="62" y="340"/>
                  </a:lnTo>
                  <a:lnTo>
                    <a:pt x="64" y="341"/>
                  </a:lnTo>
                  <a:lnTo>
                    <a:pt x="64" y="340"/>
                  </a:lnTo>
                  <a:lnTo>
                    <a:pt x="64" y="336"/>
                  </a:lnTo>
                  <a:lnTo>
                    <a:pt x="62" y="336"/>
                  </a:lnTo>
                  <a:lnTo>
                    <a:pt x="59" y="336"/>
                  </a:lnTo>
                  <a:lnTo>
                    <a:pt x="56" y="336"/>
                  </a:lnTo>
                  <a:lnTo>
                    <a:pt x="53" y="336"/>
                  </a:lnTo>
                  <a:lnTo>
                    <a:pt x="49" y="338"/>
                  </a:lnTo>
                  <a:lnTo>
                    <a:pt x="47" y="340"/>
                  </a:lnTo>
                  <a:lnTo>
                    <a:pt x="44" y="344"/>
                  </a:lnTo>
                  <a:lnTo>
                    <a:pt x="43" y="346"/>
                  </a:lnTo>
                  <a:lnTo>
                    <a:pt x="41" y="351"/>
                  </a:lnTo>
                  <a:lnTo>
                    <a:pt x="41" y="362"/>
                  </a:lnTo>
                  <a:lnTo>
                    <a:pt x="41" y="363"/>
                  </a:lnTo>
                  <a:lnTo>
                    <a:pt x="42" y="366"/>
                  </a:lnTo>
                  <a:lnTo>
                    <a:pt x="43" y="368"/>
                  </a:lnTo>
                  <a:lnTo>
                    <a:pt x="44" y="370"/>
                  </a:lnTo>
                  <a:lnTo>
                    <a:pt x="45" y="371"/>
                  </a:lnTo>
                  <a:lnTo>
                    <a:pt x="49" y="374"/>
                  </a:lnTo>
                  <a:lnTo>
                    <a:pt x="51" y="374"/>
                  </a:lnTo>
                  <a:lnTo>
                    <a:pt x="53" y="375"/>
                  </a:lnTo>
                  <a:lnTo>
                    <a:pt x="58" y="375"/>
                  </a:lnTo>
                  <a:lnTo>
                    <a:pt x="61" y="374"/>
                  </a:lnTo>
                  <a:lnTo>
                    <a:pt x="64" y="371"/>
                  </a:lnTo>
                  <a:lnTo>
                    <a:pt x="66" y="369"/>
                  </a:lnTo>
                  <a:lnTo>
                    <a:pt x="68" y="366"/>
                  </a:lnTo>
                  <a:lnTo>
                    <a:pt x="68" y="360"/>
                  </a:lnTo>
                  <a:close/>
                  <a:moveTo>
                    <a:pt x="68" y="527"/>
                  </a:moveTo>
                  <a:lnTo>
                    <a:pt x="62" y="527"/>
                  </a:lnTo>
                  <a:lnTo>
                    <a:pt x="62" y="510"/>
                  </a:lnTo>
                  <a:lnTo>
                    <a:pt x="62" y="504"/>
                  </a:lnTo>
                  <a:lnTo>
                    <a:pt x="58" y="504"/>
                  </a:lnTo>
                  <a:lnTo>
                    <a:pt x="57" y="505"/>
                  </a:lnTo>
                  <a:lnTo>
                    <a:pt x="57" y="510"/>
                  </a:lnTo>
                  <a:lnTo>
                    <a:pt x="57" y="527"/>
                  </a:lnTo>
                  <a:lnTo>
                    <a:pt x="43" y="527"/>
                  </a:lnTo>
                  <a:lnTo>
                    <a:pt x="57" y="510"/>
                  </a:lnTo>
                  <a:lnTo>
                    <a:pt x="57" y="505"/>
                  </a:lnTo>
                  <a:lnTo>
                    <a:pt x="39" y="526"/>
                  </a:lnTo>
                  <a:lnTo>
                    <a:pt x="39" y="531"/>
                  </a:lnTo>
                  <a:lnTo>
                    <a:pt x="57" y="531"/>
                  </a:lnTo>
                  <a:lnTo>
                    <a:pt x="57" y="542"/>
                  </a:lnTo>
                  <a:lnTo>
                    <a:pt x="62" y="542"/>
                  </a:lnTo>
                  <a:lnTo>
                    <a:pt x="62" y="531"/>
                  </a:lnTo>
                  <a:lnTo>
                    <a:pt x="68" y="531"/>
                  </a:lnTo>
                  <a:lnTo>
                    <a:pt x="68" y="527"/>
                  </a:lnTo>
                  <a:close/>
                  <a:moveTo>
                    <a:pt x="108" y="916"/>
                  </a:moveTo>
                  <a:lnTo>
                    <a:pt x="77" y="916"/>
                  </a:lnTo>
                  <a:lnTo>
                    <a:pt x="77" y="920"/>
                  </a:lnTo>
                  <a:lnTo>
                    <a:pt x="108" y="920"/>
                  </a:lnTo>
                  <a:lnTo>
                    <a:pt x="108" y="916"/>
                  </a:lnTo>
                  <a:close/>
                  <a:moveTo>
                    <a:pt x="141" y="921"/>
                  </a:moveTo>
                  <a:lnTo>
                    <a:pt x="141" y="919"/>
                  </a:lnTo>
                  <a:lnTo>
                    <a:pt x="140" y="917"/>
                  </a:lnTo>
                  <a:lnTo>
                    <a:pt x="137" y="914"/>
                  </a:lnTo>
                  <a:lnTo>
                    <a:pt x="133" y="912"/>
                  </a:lnTo>
                  <a:lnTo>
                    <a:pt x="131" y="912"/>
                  </a:lnTo>
                  <a:lnTo>
                    <a:pt x="129" y="911"/>
                  </a:lnTo>
                  <a:lnTo>
                    <a:pt x="125" y="912"/>
                  </a:lnTo>
                  <a:lnTo>
                    <a:pt x="123" y="912"/>
                  </a:lnTo>
                  <a:lnTo>
                    <a:pt x="123" y="902"/>
                  </a:lnTo>
                  <a:lnTo>
                    <a:pt x="141" y="902"/>
                  </a:lnTo>
                  <a:lnTo>
                    <a:pt x="141" y="897"/>
                  </a:lnTo>
                  <a:lnTo>
                    <a:pt x="118" y="897"/>
                  </a:lnTo>
                  <a:lnTo>
                    <a:pt x="118" y="917"/>
                  </a:lnTo>
                  <a:lnTo>
                    <a:pt x="122" y="916"/>
                  </a:lnTo>
                  <a:lnTo>
                    <a:pt x="126" y="916"/>
                  </a:lnTo>
                  <a:lnTo>
                    <a:pt x="130" y="916"/>
                  </a:lnTo>
                  <a:lnTo>
                    <a:pt x="133" y="917"/>
                  </a:lnTo>
                  <a:lnTo>
                    <a:pt x="135" y="920"/>
                  </a:lnTo>
                  <a:lnTo>
                    <a:pt x="136" y="923"/>
                  </a:lnTo>
                  <a:lnTo>
                    <a:pt x="135" y="926"/>
                  </a:lnTo>
                  <a:lnTo>
                    <a:pt x="134" y="929"/>
                  </a:lnTo>
                  <a:lnTo>
                    <a:pt x="131" y="931"/>
                  </a:lnTo>
                  <a:lnTo>
                    <a:pt x="127" y="931"/>
                  </a:lnTo>
                  <a:lnTo>
                    <a:pt x="125" y="931"/>
                  </a:lnTo>
                  <a:lnTo>
                    <a:pt x="124" y="931"/>
                  </a:lnTo>
                  <a:lnTo>
                    <a:pt x="120" y="930"/>
                  </a:lnTo>
                  <a:lnTo>
                    <a:pt x="118" y="929"/>
                  </a:lnTo>
                  <a:lnTo>
                    <a:pt x="117" y="928"/>
                  </a:lnTo>
                  <a:lnTo>
                    <a:pt x="116" y="928"/>
                  </a:lnTo>
                  <a:lnTo>
                    <a:pt x="116" y="933"/>
                  </a:lnTo>
                  <a:lnTo>
                    <a:pt x="118" y="934"/>
                  </a:lnTo>
                  <a:lnTo>
                    <a:pt x="119" y="935"/>
                  </a:lnTo>
                  <a:lnTo>
                    <a:pt x="123" y="935"/>
                  </a:lnTo>
                  <a:lnTo>
                    <a:pt x="125" y="936"/>
                  </a:lnTo>
                  <a:lnTo>
                    <a:pt x="130" y="936"/>
                  </a:lnTo>
                  <a:lnTo>
                    <a:pt x="131" y="935"/>
                  </a:lnTo>
                  <a:lnTo>
                    <a:pt x="133" y="935"/>
                  </a:lnTo>
                  <a:lnTo>
                    <a:pt x="138" y="932"/>
                  </a:lnTo>
                  <a:lnTo>
                    <a:pt x="140" y="928"/>
                  </a:lnTo>
                  <a:lnTo>
                    <a:pt x="141" y="923"/>
                  </a:lnTo>
                  <a:lnTo>
                    <a:pt x="141" y="921"/>
                  </a:lnTo>
                  <a:close/>
                  <a:moveTo>
                    <a:pt x="248" y="916"/>
                  </a:moveTo>
                  <a:lnTo>
                    <a:pt x="217" y="916"/>
                  </a:lnTo>
                  <a:lnTo>
                    <a:pt x="217" y="920"/>
                  </a:lnTo>
                  <a:lnTo>
                    <a:pt x="248" y="920"/>
                  </a:lnTo>
                  <a:lnTo>
                    <a:pt x="248" y="916"/>
                  </a:lnTo>
                  <a:close/>
                  <a:moveTo>
                    <a:pt x="283" y="920"/>
                  </a:moveTo>
                  <a:lnTo>
                    <a:pt x="277" y="920"/>
                  </a:lnTo>
                  <a:lnTo>
                    <a:pt x="277" y="903"/>
                  </a:lnTo>
                  <a:lnTo>
                    <a:pt x="277" y="897"/>
                  </a:lnTo>
                  <a:lnTo>
                    <a:pt x="272" y="897"/>
                  </a:lnTo>
                  <a:lnTo>
                    <a:pt x="272" y="898"/>
                  </a:lnTo>
                  <a:lnTo>
                    <a:pt x="272" y="903"/>
                  </a:lnTo>
                  <a:lnTo>
                    <a:pt x="272" y="920"/>
                  </a:lnTo>
                  <a:lnTo>
                    <a:pt x="257" y="920"/>
                  </a:lnTo>
                  <a:lnTo>
                    <a:pt x="272" y="903"/>
                  </a:lnTo>
                  <a:lnTo>
                    <a:pt x="272" y="898"/>
                  </a:lnTo>
                  <a:lnTo>
                    <a:pt x="254" y="918"/>
                  </a:lnTo>
                  <a:lnTo>
                    <a:pt x="254" y="924"/>
                  </a:lnTo>
                  <a:lnTo>
                    <a:pt x="272" y="924"/>
                  </a:lnTo>
                  <a:lnTo>
                    <a:pt x="272" y="935"/>
                  </a:lnTo>
                  <a:lnTo>
                    <a:pt x="277" y="935"/>
                  </a:lnTo>
                  <a:lnTo>
                    <a:pt x="277" y="924"/>
                  </a:lnTo>
                  <a:lnTo>
                    <a:pt x="283" y="924"/>
                  </a:lnTo>
                  <a:lnTo>
                    <a:pt x="283" y="920"/>
                  </a:lnTo>
                  <a:close/>
                  <a:moveTo>
                    <a:pt x="389" y="916"/>
                  </a:moveTo>
                  <a:lnTo>
                    <a:pt x="357" y="916"/>
                  </a:lnTo>
                  <a:lnTo>
                    <a:pt x="357" y="920"/>
                  </a:lnTo>
                  <a:lnTo>
                    <a:pt x="389" y="920"/>
                  </a:lnTo>
                  <a:lnTo>
                    <a:pt x="389" y="916"/>
                  </a:lnTo>
                  <a:close/>
                  <a:moveTo>
                    <a:pt x="421" y="924"/>
                  </a:moveTo>
                  <a:lnTo>
                    <a:pt x="421" y="919"/>
                  </a:lnTo>
                  <a:lnTo>
                    <a:pt x="419" y="917"/>
                  </a:lnTo>
                  <a:lnTo>
                    <a:pt x="416" y="915"/>
                  </a:lnTo>
                  <a:lnTo>
                    <a:pt x="413" y="914"/>
                  </a:lnTo>
                  <a:lnTo>
                    <a:pt x="415" y="914"/>
                  </a:lnTo>
                  <a:lnTo>
                    <a:pt x="417" y="913"/>
                  </a:lnTo>
                  <a:lnTo>
                    <a:pt x="420" y="909"/>
                  </a:lnTo>
                  <a:lnTo>
                    <a:pt x="421" y="908"/>
                  </a:lnTo>
                  <a:lnTo>
                    <a:pt x="421" y="906"/>
                  </a:lnTo>
                  <a:lnTo>
                    <a:pt x="420" y="902"/>
                  </a:lnTo>
                  <a:lnTo>
                    <a:pt x="417" y="899"/>
                  </a:lnTo>
                  <a:lnTo>
                    <a:pt x="413" y="897"/>
                  </a:lnTo>
                  <a:lnTo>
                    <a:pt x="412" y="897"/>
                  </a:lnTo>
                  <a:lnTo>
                    <a:pt x="410" y="897"/>
                  </a:lnTo>
                  <a:lnTo>
                    <a:pt x="406" y="897"/>
                  </a:lnTo>
                  <a:lnTo>
                    <a:pt x="404" y="897"/>
                  </a:lnTo>
                  <a:lnTo>
                    <a:pt x="400" y="898"/>
                  </a:lnTo>
                  <a:lnTo>
                    <a:pt x="399" y="898"/>
                  </a:lnTo>
                  <a:lnTo>
                    <a:pt x="397" y="899"/>
                  </a:lnTo>
                  <a:lnTo>
                    <a:pt x="397" y="904"/>
                  </a:lnTo>
                  <a:lnTo>
                    <a:pt x="398" y="904"/>
                  </a:lnTo>
                  <a:lnTo>
                    <a:pt x="399" y="903"/>
                  </a:lnTo>
                  <a:lnTo>
                    <a:pt x="401" y="902"/>
                  </a:lnTo>
                  <a:lnTo>
                    <a:pt x="405" y="901"/>
                  </a:lnTo>
                  <a:lnTo>
                    <a:pt x="406" y="901"/>
                  </a:lnTo>
                  <a:lnTo>
                    <a:pt x="408" y="901"/>
                  </a:lnTo>
                  <a:lnTo>
                    <a:pt x="411" y="901"/>
                  </a:lnTo>
                  <a:lnTo>
                    <a:pt x="413" y="902"/>
                  </a:lnTo>
                  <a:lnTo>
                    <a:pt x="415" y="904"/>
                  </a:lnTo>
                  <a:lnTo>
                    <a:pt x="415" y="906"/>
                  </a:lnTo>
                  <a:lnTo>
                    <a:pt x="415" y="908"/>
                  </a:lnTo>
                  <a:lnTo>
                    <a:pt x="415" y="910"/>
                  </a:lnTo>
                  <a:lnTo>
                    <a:pt x="411" y="912"/>
                  </a:lnTo>
                  <a:lnTo>
                    <a:pt x="409" y="912"/>
                  </a:lnTo>
                  <a:lnTo>
                    <a:pt x="405" y="912"/>
                  </a:lnTo>
                  <a:lnTo>
                    <a:pt x="405" y="917"/>
                  </a:lnTo>
                  <a:lnTo>
                    <a:pt x="407" y="917"/>
                  </a:lnTo>
                  <a:lnTo>
                    <a:pt x="411" y="917"/>
                  </a:lnTo>
                  <a:lnTo>
                    <a:pt x="414" y="918"/>
                  </a:lnTo>
                  <a:lnTo>
                    <a:pt x="415" y="920"/>
                  </a:lnTo>
                  <a:lnTo>
                    <a:pt x="416" y="923"/>
                  </a:lnTo>
                  <a:lnTo>
                    <a:pt x="416" y="927"/>
                  </a:lnTo>
                  <a:lnTo>
                    <a:pt x="414" y="929"/>
                  </a:lnTo>
                  <a:lnTo>
                    <a:pt x="411" y="931"/>
                  </a:lnTo>
                  <a:lnTo>
                    <a:pt x="407" y="931"/>
                  </a:lnTo>
                  <a:lnTo>
                    <a:pt x="406" y="931"/>
                  </a:lnTo>
                  <a:lnTo>
                    <a:pt x="404" y="931"/>
                  </a:lnTo>
                  <a:lnTo>
                    <a:pt x="400" y="930"/>
                  </a:lnTo>
                  <a:lnTo>
                    <a:pt x="398" y="929"/>
                  </a:lnTo>
                  <a:lnTo>
                    <a:pt x="397" y="928"/>
                  </a:lnTo>
                  <a:lnTo>
                    <a:pt x="396" y="928"/>
                  </a:lnTo>
                  <a:lnTo>
                    <a:pt x="396" y="933"/>
                  </a:lnTo>
                  <a:lnTo>
                    <a:pt x="398" y="934"/>
                  </a:lnTo>
                  <a:lnTo>
                    <a:pt x="399" y="934"/>
                  </a:lnTo>
                  <a:lnTo>
                    <a:pt x="403" y="935"/>
                  </a:lnTo>
                  <a:lnTo>
                    <a:pt x="405" y="936"/>
                  </a:lnTo>
                  <a:lnTo>
                    <a:pt x="410" y="936"/>
                  </a:lnTo>
                  <a:lnTo>
                    <a:pt x="411" y="935"/>
                  </a:lnTo>
                  <a:lnTo>
                    <a:pt x="413" y="935"/>
                  </a:lnTo>
                  <a:lnTo>
                    <a:pt x="418" y="932"/>
                  </a:lnTo>
                  <a:lnTo>
                    <a:pt x="420" y="928"/>
                  </a:lnTo>
                  <a:lnTo>
                    <a:pt x="421" y="924"/>
                  </a:lnTo>
                  <a:close/>
                  <a:moveTo>
                    <a:pt x="529" y="916"/>
                  </a:moveTo>
                  <a:lnTo>
                    <a:pt x="497" y="916"/>
                  </a:lnTo>
                  <a:lnTo>
                    <a:pt x="497" y="920"/>
                  </a:lnTo>
                  <a:lnTo>
                    <a:pt x="529" y="920"/>
                  </a:lnTo>
                  <a:lnTo>
                    <a:pt x="529" y="916"/>
                  </a:lnTo>
                  <a:close/>
                  <a:moveTo>
                    <a:pt x="562" y="931"/>
                  </a:moveTo>
                  <a:lnTo>
                    <a:pt x="542" y="931"/>
                  </a:lnTo>
                  <a:lnTo>
                    <a:pt x="549" y="924"/>
                  </a:lnTo>
                  <a:lnTo>
                    <a:pt x="553" y="921"/>
                  </a:lnTo>
                  <a:lnTo>
                    <a:pt x="556" y="917"/>
                  </a:lnTo>
                  <a:lnTo>
                    <a:pt x="558" y="914"/>
                  </a:lnTo>
                  <a:lnTo>
                    <a:pt x="560" y="911"/>
                  </a:lnTo>
                  <a:lnTo>
                    <a:pt x="560" y="907"/>
                  </a:lnTo>
                  <a:lnTo>
                    <a:pt x="560" y="904"/>
                  </a:lnTo>
                  <a:lnTo>
                    <a:pt x="559" y="901"/>
                  </a:lnTo>
                  <a:lnTo>
                    <a:pt x="555" y="897"/>
                  </a:lnTo>
                  <a:lnTo>
                    <a:pt x="552" y="896"/>
                  </a:lnTo>
                  <a:lnTo>
                    <a:pt x="546" y="896"/>
                  </a:lnTo>
                  <a:lnTo>
                    <a:pt x="544" y="897"/>
                  </a:lnTo>
                  <a:lnTo>
                    <a:pt x="540" y="898"/>
                  </a:lnTo>
                  <a:lnTo>
                    <a:pt x="538" y="898"/>
                  </a:lnTo>
                  <a:lnTo>
                    <a:pt x="537" y="899"/>
                  </a:lnTo>
                  <a:lnTo>
                    <a:pt x="537" y="904"/>
                  </a:lnTo>
                  <a:lnTo>
                    <a:pt x="539" y="903"/>
                  </a:lnTo>
                  <a:lnTo>
                    <a:pt x="541" y="902"/>
                  </a:lnTo>
                  <a:lnTo>
                    <a:pt x="545" y="901"/>
                  </a:lnTo>
                  <a:lnTo>
                    <a:pt x="546" y="901"/>
                  </a:lnTo>
                  <a:lnTo>
                    <a:pt x="550" y="901"/>
                  </a:lnTo>
                  <a:lnTo>
                    <a:pt x="552" y="901"/>
                  </a:lnTo>
                  <a:lnTo>
                    <a:pt x="555" y="904"/>
                  </a:lnTo>
                  <a:lnTo>
                    <a:pt x="555" y="905"/>
                  </a:lnTo>
                  <a:lnTo>
                    <a:pt x="555" y="909"/>
                  </a:lnTo>
                  <a:lnTo>
                    <a:pt x="555" y="911"/>
                  </a:lnTo>
                  <a:lnTo>
                    <a:pt x="552" y="915"/>
                  </a:lnTo>
                  <a:lnTo>
                    <a:pt x="550" y="917"/>
                  </a:lnTo>
                  <a:lnTo>
                    <a:pt x="545" y="922"/>
                  </a:lnTo>
                  <a:lnTo>
                    <a:pt x="536" y="930"/>
                  </a:lnTo>
                  <a:lnTo>
                    <a:pt x="536" y="935"/>
                  </a:lnTo>
                  <a:lnTo>
                    <a:pt x="562" y="935"/>
                  </a:lnTo>
                  <a:lnTo>
                    <a:pt x="562" y="931"/>
                  </a:lnTo>
                  <a:close/>
                  <a:moveTo>
                    <a:pt x="669" y="916"/>
                  </a:moveTo>
                  <a:lnTo>
                    <a:pt x="637" y="916"/>
                  </a:lnTo>
                  <a:lnTo>
                    <a:pt x="637" y="920"/>
                  </a:lnTo>
                  <a:lnTo>
                    <a:pt x="669" y="920"/>
                  </a:lnTo>
                  <a:lnTo>
                    <a:pt x="669" y="916"/>
                  </a:lnTo>
                  <a:close/>
                  <a:moveTo>
                    <a:pt x="700" y="931"/>
                  </a:moveTo>
                  <a:lnTo>
                    <a:pt x="692" y="931"/>
                  </a:lnTo>
                  <a:lnTo>
                    <a:pt x="692" y="897"/>
                  </a:lnTo>
                  <a:lnTo>
                    <a:pt x="688" y="897"/>
                  </a:lnTo>
                  <a:lnTo>
                    <a:pt x="688" y="900"/>
                  </a:lnTo>
                  <a:lnTo>
                    <a:pt x="686" y="901"/>
                  </a:lnTo>
                  <a:lnTo>
                    <a:pt x="683" y="902"/>
                  </a:lnTo>
                  <a:lnTo>
                    <a:pt x="680" y="902"/>
                  </a:lnTo>
                  <a:lnTo>
                    <a:pt x="680" y="906"/>
                  </a:lnTo>
                  <a:lnTo>
                    <a:pt x="687" y="906"/>
                  </a:lnTo>
                  <a:lnTo>
                    <a:pt x="687" y="931"/>
                  </a:lnTo>
                  <a:lnTo>
                    <a:pt x="680" y="931"/>
                  </a:lnTo>
                  <a:lnTo>
                    <a:pt x="680" y="935"/>
                  </a:lnTo>
                  <a:lnTo>
                    <a:pt x="700" y="935"/>
                  </a:lnTo>
                  <a:lnTo>
                    <a:pt x="700" y="931"/>
                  </a:lnTo>
                  <a:close/>
                  <a:moveTo>
                    <a:pt x="822" y="923"/>
                  </a:moveTo>
                  <a:lnTo>
                    <a:pt x="822" y="909"/>
                  </a:lnTo>
                  <a:lnTo>
                    <a:pt x="821" y="905"/>
                  </a:lnTo>
                  <a:lnTo>
                    <a:pt x="818" y="901"/>
                  </a:lnTo>
                  <a:lnTo>
                    <a:pt x="817" y="898"/>
                  </a:lnTo>
                  <a:lnTo>
                    <a:pt x="817" y="921"/>
                  </a:lnTo>
                  <a:lnTo>
                    <a:pt x="816" y="925"/>
                  </a:lnTo>
                  <a:lnTo>
                    <a:pt x="816" y="926"/>
                  </a:lnTo>
                  <a:lnTo>
                    <a:pt x="815" y="927"/>
                  </a:lnTo>
                  <a:lnTo>
                    <a:pt x="813" y="930"/>
                  </a:lnTo>
                  <a:lnTo>
                    <a:pt x="809" y="931"/>
                  </a:lnTo>
                  <a:lnTo>
                    <a:pt x="805" y="930"/>
                  </a:lnTo>
                  <a:lnTo>
                    <a:pt x="802" y="927"/>
                  </a:lnTo>
                  <a:lnTo>
                    <a:pt x="801" y="923"/>
                  </a:lnTo>
                  <a:lnTo>
                    <a:pt x="801" y="921"/>
                  </a:lnTo>
                  <a:lnTo>
                    <a:pt x="801" y="910"/>
                  </a:lnTo>
                  <a:lnTo>
                    <a:pt x="801" y="908"/>
                  </a:lnTo>
                  <a:lnTo>
                    <a:pt x="802" y="906"/>
                  </a:lnTo>
                  <a:lnTo>
                    <a:pt x="803" y="905"/>
                  </a:lnTo>
                  <a:lnTo>
                    <a:pt x="805" y="902"/>
                  </a:lnTo>
                  <a:lnTo>
                    <a:pt x="809" y="901"/>
                  </a:lnTo>
                  <a:lnTo>
                    <a:pt x="813" y="902"/>
                  </a:lnTo>
                  <a:lnTo>
                    <a:pt x="815" y="905"/>
                  </a:lnTo>
                  <a:lnTo>
                    <a:pt x="816" y="906"/>
                  </a:lnTo>
                  <a:lnTo>
                    <a:pt x="816" y="908"/>
                  </a:lnTo>
                  <a:lnTo>
                    <a:pt x="817" y="909"/>
                  </a:lnTo>
                  <a:lnTo>
                    <a:pt x="817" y="921"/>
                  </a:lnTo>
                  <a:lnTo>
                    <a:pt x="817" y="898"/>
                  </a:lnTo>
                  <a:lnTo>
                    <a:pt x="814" y="897"/>
                  </a:lnTo>
                  <a:lnTo>
                    <a:pt x="804" y="897"/>
                  </a:lnTo>
                  <a:lnTo>
                    <a:pt x="801" y="898"/>
                  </a:lnTo>
                  <a:lnTo>
                    <a:pt x="797" y="904"/>
                  </a:lnTo>
                  <a:lnTo>
                    <a:pt x="796" y="909"/>
                  </a:lnTo>
                  <a:lnTo>
                    <a:pt x="796" y="923"/>
                  </a:lnTo>
                  <a:lnTo>
                    <a:pt x="797" y="927"/>
                  </a:lnTo>
                  <a:lnTo>
                    <a:pt x="797" y="928"/>
                  </a:lnTo>
                  <a:lnTo>
                    <a:pt x="801" y="934"/>
                  </a:lnTo>
                  <a:lnTo>
                    <a:pt x="804" y="936"/>
                  </a:lnTo>
                  <a:lnTo>
                    <a:pt x="813" y="936"/>
                  </a:lnTo>
                  <a:lnTo>
                    <a:pt x="817" y="934"/>
                  </a:lnTo>
                  <a:lnTo>
                    <a:pt x="819" y="931"/>
                  </a:lnTo>
                  <a:lnTo>
                    <a:pt x="821" y="928"/>
                  </a:lnTo>
                  <a:lnTo>
                    <a:pt x="822" y="923"/>
                  </a:lnTo>
                  <a:close/>
                  <a:moveTo>
                    <a:pt x="960" y="931"/>
                  </a:moveTo>
                  <a:lnTo>
                    <a:pt x="952" y="931"/>
                  </a:lnTo>
                  <a:lnTo>
                    <a:pt x="952" y="897"/>
                  </a:lnTo>
                  <a:lnTo>
                    <a:pt x="948" y="897"/>
                  </a:lnTo>
                  <a:lnTo>
                    <a:pt x="948" y="900"/>
                  </a:lnTo>
                  <a:lnTo>
                    <a:pt x="946" y="901"/>
                  </a:lnTo>
                  <a:lnTo>
                    <a:pt x="943" y="902"/>
                  </a:lnTo>
                  <a:lnTo>
                    <a:pt x="940" y="902"/>
                  </a:lnTo>
                  <a:lnTo>
                    <a:pt x="940" y="906"/>
                  </a:lnTo>
                  <a:lnTo>
                    <a:pt x="948" y="906"/>
                  </a:lnTo>
                  <a:lnTo>
                    <a:pt x="948" y="931"/>
                  </a:lnTo>
                  <a:lnTo>
                    <a:pt x="940" y="931"/>
                  </a:lnTo>
                  <a:lnTo>
                    <a:pt x="940" y="935"/>
                  </a:lnTo>
                  <a:lnTo>
                    <a:pt x="960" y="935"/>
                  </a:lnTo>
                  <a:lnTo>
                    <a:pt x="960" y="931"/>
                  </a:lnTo>
                  <a:close/>
                  <a:moveTo>
                    <a:pt x="1103" y="931"/>
                  </a:moveTo>
                  <a:lnTo>
                    <a:pt x="1082" y="931"/>
                  </a:lnTo>
                  <a:lnTo>
                    <a:pt x="1089" y="924"/>
                  </a:lnTo>
                  <a:lnTo>
                    <a:pt x="1091" y="923"/>
                  </a:lnTo>
                  <a:lnTo>
                    <a:pt x="1093" y="921"/>
                  </a:lnTo>
                  <a:lnTo>
                    <a:pt x="1096" y="917"/>
                  </a:lnTo>
                  <a:lnTo>
                    <a:pt x="1099" y="914"/>
                  </a:lnTo>
                  <a:lnTo>
                    <a:pt x="1100" y="911"/>
                  </a:lnTo>
                  <a:lnTo>
                    <a:pt x="1101" y="907"/>
                  </a:lnTo>
                  <a:lnTo>
                    <a:pt x="1101" y="904"/>
                  </a:lnTo>
                  <a:lnTo>
                    <a:pt x="1100" y="901"/>
                  </a:lnTo>
                  <a:lnTo>
                    <a:pt x="1095" y="897"/>
                  </a:lnTo>
                  <a:lnTo>
                    <a:pt x="1092" y="897"/>
                  </a:lnTo>
                  <a:lnTo>
                    <a:pt x="1087" y="897"/>
                  </a:lnTo>
                  <a:lnTo>
                    <a:pt x="1085" y="897"/>
                  </a:lnTo>
                  <a:lnTo>
                    <a:pt x="1081" y="898"/>
                  </a:lnTo>
                  <a:lnTo>
                    <a:pt x="1079" y="898"/>
                  </a:lnTo>
                  <a:lnTo>
                    <a:pt x="1078" y="899"/>
                  </a:lnTo>
                  <a:lnTo>
                    <a:pt x="1078" y="904"/>
                  </a:lnTo>
                  <a:lnTo>
                    <a:pt x="1080" y="903"/>
                  </a:lnTo>
                  <a:lnTo>
                    <a:pt x="1081" y="902"/>
                  </a:lnTo>
                  <a:lnTo>
                    <a:pt x="1085" y="901"/>
                  </a:lnTo>
                  <a:lnTo>
                    <a:pt x="1087" y="901"/>
                  </a:lnTo>
                  <a:lnTo>
                    <a:pt x="1091" y="901"/>
                  </a:lnTo>
                  <a:lnTo>
                    <a:pt x="1092" y="901"/>
                  </a:lnTo>
                  <a:lnTo>
                    <a:pt x="1095" y="904"/>
                  </a:lnTo>
                  <a:lnTo>
                    <a:pt x="1096" y="905"/>
                  </a:lnTo>
                  <a:lnTo>
                    <a:pt x="1096" y="909"/>
                  </a:lnTo>
                  <a:lnTo>
                    <a:pt x="1095" y="911"/>
                  </a:lnTo>
                  <a:lnTo>
                    <a:pt x="1093" y="915"/>
                  </a:lnTo>
                  <a:lnTo>
                    <a:pt x="1090" y="917"/>
                  </a:lnTo>
                  <a:lnTo>
                    <a:pt x="1086" y="922"/>
                  </a:lnTo>
                  <a:lnTo>
                    <a:pt x="1084" y="924"/>
                  </a:lnTo>
                  <a:lnTo>
                    <a:pt x="1077" y="930"/>
                  </a:lnTo>
                  <a:lnTo>
                    <a:pt x="1077" y="935"/>
                  </a:lnTo>
                  <a:lnTo>
                    <a:pt x="1103" y="935"/>
                  </a:lnTo>
                  <a:lnTo>
                    <a:pt x="1103" y="931"/>
                  </a:lnTo>
                  <a:close/>
                  <a:moveTo>
                    <a:pt x="1242" y="924"/>
                  </a:moveTo>
                  <a:lnTo>
                    <a:pt x="1241" y="919"/>
                  </a:lnTo>
                  <a:lnTo>
                    <a:pt x="1239" y="917"/>
                  </a:lnTo>
                  <a:lnTo>
                    <a:pt x="1237" y="915"/>
                  </a:lnTo>
                  <a:lnTo>
                    <a:pt x="1234" y="914"/>
                  </a:lnTo>
                  <a:lnTo>
                    <a:pt x="1236" y="914"/>
                  </a:lnTo>
                  <a:lnTo>
                    <a:pt x="1238" y="913"/>
                  </a:lnTo>
                  <a:lnTo>
                    <a:pt x="1241" y="909"/>
                  </a:lnTo>
                  <a:lnTo>
                    <a:pt x="1241" y="908"/>
                  </a:lnTo>
                  <a:lnTo>
                    <a:pt x="1241" y="906"/>
                  </a:lnTo>
                  <a:lnTo>
                    <a:pt x="1241" y="902"/>
                  </a:lnTo>
                  <a:lnTo>
                    <a:pt x="1240" y="901"/>
                  </a:lnTo>
                  <a:lnTo>
                    <a:pt x="1238" y="899"/>
                  </a:lnTo>
                  <a:lnTo>
                    <a:pt x="1234" y="897"/>
                  </a:lnTo>
                  <a:lnTo>
                    <a:pt x="1233" y="897"/>
                  </a:lnTo>
                  <a:lnTo>
                    <a:pt x="1231" y="897"/>
                  </a:lnTo>
                  <a:lnTo>
                    <a:pt x="1227" y="897"/>
                  </a:lnTo>
                  <a:lnTo>
                    <a:pt x="1225" y="897"/>
                  </a:lnTo>
                  <a:lnTo>
                    <a:pt x="1221" y="898"/>
                  </a:lnTo>
                  <a:lnTo>
                    <a:pt x="1220" y="898"/>
                  </a:lnTo>
                  <a:lnTo>
                    <a:pt x="1218" y="899"/>
                  </a:lnTo>
                  <a:lnTo>
                    <a:pt x="1218" y="904"/>
                  </a:lnTo>
                  <a:lnTo>
                    <a:pt x="1219" y="904"/>
                  </a:lnTo>
                  <a:lnTo>
                    <a:pt x="1220" y="903"/>
                  </a:lnTo>
                  <a:lnTo>
                    <a:pt x="1222" y="902"/>
                  </a:lnTo>
                  <a:lnTo>
                    <a:pt x="1226" y="901"/>
                  </a:lnTo>
                  <a:lnTo>
                    <a:pt x="1227" y="901"/>
                  </a:lnTo>
                  <a:lnTo>
                    <a:pt x="1229" y="901"/>
                  </a:lnTo>
                  <a:lnTo>
                    <a:pt x="1232" y="901"/>
                  </a:lnTo>
                  <a:lnTo>
                    <a:pt x="1234" y="902"/>
                  </a:lnTo>
                  <a:lnTo>
                    <a:pt x="1236" y="904"/>
                  </a:lnTo>
                  <a:lnTo>
                    <a:pt x="1236" y="906"/>
                  </a:lnTo>
                  <a:lnTo>
                    <a:pt x="1236" y="908"/>
                  </a:lnTo>
                  <a:lnTo>
                    <a:pt x="1236" y="910"/>
                  </a:lnTo>
                  <a:lnTo>
                    <a:pt x="1232" y="912"/>
                  </a:lnTo>
                  <a:lnTo>
                    <a:pt x="1230" y="912"/>
                  </a:lnTo>
                  <a:lnTo>
                    <a:pt x="1226" y="912"/>
                  </a:lnTo>
                  <a:lnTo>
                    <a:pt x="1226" y="917"/>
                  </a:lnTo>
                  <a:lnTo>
                    <a:pt x="1228" y="917"/>
                  </a:lnTo>
                  <a:lnTo>
                    <a:pt x="1232" y="917"/>
                  </a:lnTo>
                  <a:lnTo>
                    <a:pt x="1235" y="918"/>
                  </a:lnTo>
                  <a:lnTo>
                    <a:pt x="1236" y="920"/>
                  </a:lnTo>
                  <a:lnTo>
                    <a:pt x="1237" y="923"/>
                  </a:lnTo>
                  <a:lnTo>
                    <a:pt x="1236" y="927"/>
                  </a:lnTo>
                  <a:lnTo>
                    <a:pt x="1235" y="929"/>
                  </a:lnTo>
                  <a:lnTo>
                    <a:pt x="1232" y="931"/>
                  </a:lnTo>
                  <a:lnTo>
                    <a:pt x="1228" y="931"/>
                  </a:lnTo>
                  <a:lnTo>
                    <a:pt x="1227" y="931"/>
                  </a:lnTo>
                  <a:lnTo>
                    <a:pt x="1225" y="931"/>
                  </a:lnTo>
                  <a:lnTo>
                    <a:pt x="1221" y="930"/>
                  </a:lnTo>
                  <a:lnTo>
                    <a:pt x="1219" y="929"/>
                  </a:lnTo>
                  <a:lnTo>
                    <a:pt x="1218" y="928"/>
                  </a:lnTo>
                  <a:lnTo>
                    <a:pt x="1217" y="928"/>
                  </a:lnTo>
                  <a:lnTo>
                    <a:pt x="1217" y="933"/>
                  </a:lnTo>
                  <a:lnTo>
                    <a:pt x="1219" y="934"/>
                  </a:lnTo>
                  <a:lnTo>
                    <a:pt x="1220" y="934"/>
                  </a:lnTo>
                  <a:lnTo>
                    <a:pt x="1224" y="935"/>
                  </a:lnTo>
                  <a:lnTo>
                    <a:pt x="1226" y="936"/>
                  </a:lnTo>
                  <a:lnTo>
                    <a:pt x="1231" y="936"/>
                  </a:lnTo>
                  <a:lnTo>
                    <a:pt x="1232" y="935"/>
                  </a:lnTo>
                  <a:lnTo>
                    <a:pt x="1234" y="935"/>
                  </a:lnTo>
                  <a:lnTo>
                    <a:pt x="1239" y="932"/>
                  </a:lnTo>
                  <a:lnTo>
                    <a:pt x="1239" y="931"/>
                  </a:lnTo>
                  <a:lnTo>
                    <a:pt x="1241" y="928"/>
                  </a:lnTo>
                  <a:lnTo>
                    <a:pt x="1242" y="924"/>
                  </a:lnTo>
                  <a:close/>
                  <a:moveTo>
                    <a:pt x="1384" y="920"/>
                  </a:moveTo>
                  <a:lnTo>
                    <a:pt x="1378" y="920"/>
                  </a:lnTo>
                  <a:lnTo>
                    <a:pt x="1378" y="903"/>
                  </a:lnTo>
                  <a:lnTo>
                    <a:pt x="1378" y="897"/>
                  </a:lnTo>
                  <a:lnTo>
                    <a:pt x="1374" y="897"/>
                  </a:lnTo>
                  <a:lnTo>
                    <a:pt x="1373" y="898"/>
                  </a:lnTo>
                  <a:lnTo>
                    <a:pt x="1373" y="903"/>
                  </a:lnTo>
                  <a:lnTo>
                    <a:pt x="1373" y="920"/>
                  </a:lnTo>
                  <a:lnTo>
                    <a:pt x="1359" y="920"/>
                  </a:lnTo>
                  <a:lnTo>
                    <a:pt x="1373" y="903"/>
                  </a:lnTo>
                  <a:lnTo>
                    <a:pt x="1373" y="898"/>
                  </a:lnTo>
                  <a:lnTo>
                    <a:pt x="1355" y="918"/>
                  </a:lnTo>
                  <a:lnTo>
                    <a:pt x="1355" y="924"/>
                  </a:lnTo>
                  <a:lnTo>
                    <a:pt x="1373" y="924"/>
                  </a:lnTo>
                  <a:lnTo>
                    <a:pt x="1373" y="935"/>
                  </a:lnTo>
                  <a:lnTo>
                    <a:pt x="1378" y="935"/>
                  </a:lnTo>
                  <a:lnTo>
                    <a:pt x="1378" y="924"/>
                  </a:lnTo>
                  <a:lnTo>
                    <a:pt x="1384" y="924"/>
                  </a:lnTo>
                  <a:lnTo>
                    <a:pt x="1384" y="920"/>
                  </a:lnTo>
                  <a:close/>
                  <a:moveTo>
                    <a:pt x="1523" y="921"/>
                  </a:moveTo>
                  <a:lnTo>
                    <a:pt x="1523" y="919"/>
                  </a:lnTo>
                  <a:lnTo>
                    <a:pt x="1522" y="917"/>
                  </a:lnTo>
                  <a:lnTo>
                    <a:pt x="1521" y="916"/>
                  </a:lnTo>
                  <a:lnTo>
                    <a:pt x="1519" y="914"/>
                  </a:lnTo>
                  <a:lnTo>
                    <a:pt x="1515" y="912"/>
                  </a:lnTo>
                  <a:lnTo>
                    <a:pt x="1513" y="912"/>
                  </a:lnTo>
                  <a:lnTo>
                    <a:pt x="1511" y="911"/>
                  </a:lnTo>
                  <a:lnTo>
                    <a:pt x="1509" y="911"/>
                  </a:lnTo>
                  <a:lnTo>
                    <a:pt x="1507" y="912"/>
                  </a:lnTo>
                  <a:lnTo>
                    <a:pt x="1505" y="912"/>
                  </a:lnTo>
                  <a:lnTo>
                    <a:pt x="1505" y="902"/>
                  </a:lnTo>
                  <a:lnTo>
                    <a:pt x="1523" y="902"/>
                  </a:lnTo>
                  <a:lnTo>
                    <a:pt x="1523" y="897"/>
                  </a:lnTo>
                  <a:lnTo>
                    <a:pt x="1500" y="897"/>
                  </a:lnTo>
                  <a:lnTo>
                    <a:pt x="1500" y="917"/>
                  </a:lnTo>
                  <a:lnTo>
                    <a:pt x="1504" y="916"/>
                  </a:lnTo>
                  <a:lnTo>
                    <a:pt x="1508" y="916"/>
                  </a:lnTo>
                  <a:lnTo>
                    <a:pt x="1512" y="916"/>
                  </a:lnTo>
                  <a:lnTo>
                    <a:pt x="1516" y="917"/>
                  </a:lnTo>
                  <a:lnTo>
                    <a:pt x="1518" y="920"/>
                  </a:lnTo>
                  <a:lnTo>
                    <a:pt x="1518" y="923"/>
                  </a:lnTo>
                  <a:lnTo>
                    <a:pt x="1518" y="926"/>
                  </a:lnTo>
                  <a:lnTo>
                    <a:pt x="1516" y="929"/>
                  </a:lnTo>
                  <a:lnTo>
                    <a:pt x="1513" y="931"/>
                  </a:lnTo>
                  <a:lnTo>
                    <a:pt x="1509" y="931"/>
                  </a:lnTo>
                  <a:lnTo>
                    <a:pt x="1508" y="931"/>
                  </a:lnTo>
                  <a:lnTo>
                    <a:pt x="1506" y="931"/>
                  </a:lnTo>
                  <a:lnTo>
                    <a:pt x="1502" y="930"/>
                  </a:lnTo>
                  <a:lnTo>
                    <a:pt x="1500" y="929"/>
                  </a:lnTo>
                  <a:lnTo>
                    <a:pt x="1499" y="928"/>
                  </a:lnTo>
                  <a:lnTo>
                    <a:pt x="1499" y="933"/>
                  </a:lnTo>
                  <a:lnTo>
                    <a:pt x="1500" y="934"/>
                  </a:lnTo>
                  <a:lnTo>
                    <a:pt x="1502" y="935"/>
                  </a:lnTo>
                  <a:lnTo>
                    <a:pt x="1505" y="935"/>
                  </a:lnTo>
                  <a:lnTo>
                    <a:pt x="1507" y="936"/>
                  </a:lnTo>
                  <a:lnTo>
                    <a:pt x="1512" y="936"/>
                  </a:lnTo>
                  <a:lnTo>
                    <a:pt x="1514" y="935"/>
                  </a:lnTo>
                  <a:lnTo>
                    <a:pt x="1515" y="935"/>
                  </a:lnTo>
                  <a:lnTo>
                    <a:pt x="1520" y="932"/>
                  </a:lnTo>
                  <a:lnTo>
                    <a:pt x="1520" y="931"/>
                  </a:lnTo>
                  <a:lnTo>
                    <a:pt x="1522" y="928"/>
                  </a:lnTo>
                  <a:lnTo>
                    <a:pt x="1523" y="923"/>
                  </a:lnTo>
                  <a:lnTo>
                    <a:pt x="1523" y="9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Line 8"/>
            <p:cNvSpPr>
              <a:spLocks noChangeShapeType="1"/>
            </p:cNvSpPr>
            <p:nvPr/>
          </p:nvSpPr>
          <p:spPr bwMode="auto">
            <a:xfrm>
              <a:off x="8565" y="1758"/>
              <a:ext cx="0" cy="0"/>
            </a:xfrm>
            <a:prstGeom prst="line">
              <a:avLst/>
            </a:prstGeom>
            <a:noFill/>
            <a:ln w="6160">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dirty="0"/>
            </a:p>
          </p:txBody>
        </p:sp>
        <p:sp>
          <p:nvSpPr>
            <p:cNvPr id="14" name="Line 7"/>
            <p:cNvSpPr>
              <a:spLocks noChangeShapeType="1"/>
            </p:cNvSpPr>
            <p:nvPr/>
          </p:nvSpPr>
          <p:spPr bwMode="auto">
            <a:xfrm>
              <a:off x="7165" y="923"/>
              <a:ext cx="1403" cy="0"/>
            </a:xfrm>
            <a:prstGeom prst="line">
              <a:avLst/>
            </a:prstGeom>
            <a:noFill/>
            <a:ln w="5626">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dirty="0"/>
            </a:p>
          </p:txBody>
        </p:sp>
        <p:sp>
          <p:nvSpPr>
            <p:cNvPr id="15" name="AutoShape 6"/>
            <p:cNvSpPr/>
            <p:nvPr/>
          </p:nvSpPr>
          <p:spPr bwMode="auto">
            <a:xfrm>
              <a:off x="7433" y="767"/>
              <a:ext cx="858" cy="107"/>
            </a:xfrm>
            <a:custGeom>
              <a:avLst/>
              <a:gdLst>
                <a:gd name="T0" fmla="+- 0 7452 7434"/>
                <a:gd name="T1" fmla="*/ T0 w 858"/>
                <a:gd name="T2" fmla="+- 0 790 767"/>
                <a:gd name="T3" fmla="*/ 790 h 107"/>
                <a:gd name="T4" fmla="+- 0 7480 7434"/>
                <a:gd name="T5" fmla="*/ T4 w 858"/>
                <a:gd name="T6" fmla="+- 0 779 767"/>
                <a:gd name="T7" fmla="*/ 779 h 107"/>
                <a:gd name="T8" fmla="+- 0 7435 7434"/>
                <a:gd name="T9" fmla="*/ T8 w 858"/>
                <a:gd name="T10" fmla="+- 0 791 767"/>
                <a:gd name="T11" fmla="*/ 791 h 107"/>
                <a:gd name="T12" fmla="+- 0 7465 7434"/>
                <a:gd name="T13" fmla="*/ T12 w 858"/>
                <a:gd name="T14" fmla="+- 0 838 767"/>
                <a:gd name="T15" fmla="*/ 838 h 107"/>
                <a:gd name="T16" fmla="+- 0 7435 7434"/>
                <a:gd name="T17" fmla="*/ T16 w 858"/>
                <a:gd name="T18" fmla="+- 0 847 767"/>
                <a:gd name="T19" fmla="*/ 847 h 107"/>
                <a:gd name="T20" fmla="+- 0 7485 7434"/>
                <a:gd name="T21" fmla="*/ T20 w 858"/>
                <a:gd name="T22" fmla="+- 0 825 767"/>
                <a:gd name="T23" fmla="*/ 825 h 107"/>
                <a:gd name="T24" fmla="+- 0 7509 7434"/>
                <a:gd name="T25" fmla="*/ T24 w 858"/>
                <a:gd name="T26" fmla="+- 0 852 767"/>
                <a:gd name="T27" fmla="*/ 852 h 107"/>
                <a:gd name="T28" fmla="+- 0 7507 7434"/>
                <a:gd name="T29" fmla="*/ T28 w 858"/>
                <a:gd name="T30" fmla="+- 0 786 767"/>
                <a:gd name="T31" fmla="*/ 786 h 107"/>
                <a:gd name="T32" fmla="+- 0 7543 7434"/>
                <a:gd name="T33" fmla="*/ T32 w 858"/>
                <a:gd name="T34" fmla="+- 0 822 767"/>
                <a:gd name="T35" fmla="*/ 822 h 107"/>
                <a:gd name="T36" fmla="+- 0 7551 7434"/>
                <a:gd name="T37" fmla="*/ T36 w 858"/>
                <a:gd name="T38" fmla="+- 0 793 767"/>
                <a:gd name="T39" fmla="*/ 793 h 107"/>
                <a:gd name="T40" fmla="+- 0 7528 7434"/>
                <a:gd name="T41" fmla="*/ T40 w 858"/>
                <a:gd name="T42" fmla="+- 0 825 767"/>
                <a:gd name="T43" fmla="*/ 825 h 107"/>
                <a:gd name="T44" fmla="+- 0 7522 7434"/>
                <a:gd name="T45" fmla="*/ T44 w 858"/>
                <a:gd name="T46" fmla="+- 0 867 767"/>
                <a:gd name="T47" fmla="*/ 867 h 107"/>
                <a:gd name="T48" fmla="+- 0 7573 7434"/>
                <a:gd name="T49" fmla="*/ T48 w 858"/>
                <a:gd name="T50" fmla="+- 0 850 767"/>
                <a:gd name="T51" fmla="*/ 850 h 107"/>
                <a:gd name="T52" fmla="+- 0 7543 7434"/>
                <a:gd name="T53" fmla="*/ T52 w 858"/>
                <a:gd name="T54" fmla="+- 0 864 767"/>
                <a:gd name="T55" fmla="*/ 864 h 107"/>
                <a:gd name="T56" fmla="+- 0 7538 7434"/>
                <a:gd name="T57" fmla="*/ T56 w 858"/>
                <a:gd name="T58" fmla="+- 0 838 767"/>
                <a:gd name="T59" fmla="*/ 838 h 107"/>
                <a:gd name="T60" fmla="+- 0 7568 7434"/>
                <a:gd name="T61" fmla="*/ T60 w 858"/>
                <a:gd name="T62" fmla="+- 0 816 767"/>
                <a:gd name="T63" fmla="*/ 816 h 107"/>
                <a:gd name="T64" fmla="+- 0 7668 7434"/>
                <a:gd name="T65" fmla="*/ T64 w 858"/>
                <a:gd name="T66" fmla="+- 0 801 767"/>
                <a:gd name="T67" fmla="*/ 801 h 107"/>
                <a:gd name="T68" fmla="+- 0 7613 7434"/>
                <a:gd name="T69" fmla="*/ T68 w 858"/>
                <a:gd name="T70" fmla="+- 0 793 767"/>
                <a:gd name="T71" fmla="*/ 793 h 107"/>
                <a:gd name="T72" fmla="+- 0 7586 7434"/>
                <a:gd name="T73" fmla="*/ T72 w 858"/>
                <a:gd name="T74" fmla="+- 0 852 767"/>
                <a:gd name="T75" fmla="*/ 852 h 107"/>
                <a:gd name="T76" fmla="+- 0 7620 7434"/>
                <a:gd name="T77" fmla="*/ T76 w 858"/>
                <a:gd name="T78" fmla="+- 0 815 767"/>
                <a:gd name="T79" fmla="*/ 815 h 107"/>
                <a:gd name="T80" fmla="+- 0 7651 7434"/>
                <a:gd name="T81" fmla="*/ T80 w 858"/>
                <a:gd name="T82" fmla="+- 0 807 767"/>
                <a:gd name="T83" fmla="*/ 807 h 107"/>
                <a:gd name="T84" fmla="+- 0 7736 7434"/>
                <a:gd name="T85" fmla="*/ T84 w 858"/>
                <a:gd name="T86" fmla="+- 0 805 767"/>
                <a:gd name="T87" fmla="*/ 805 h 107"/>
                <a:gd name="T88" fmla="+- 0 7701 7434"/>
                <a:gd name="T89" fmla="*/ T88 w 858"/>
                <a:gd name="T90" fmla="+- 0 836 767"/>
                <a:gd name="T91" fmla="*/ 836 h 107"/>
                <a:gd name="T92" fmla="+- 0 7721 7434"/>
                <a:gd name="T93" fmla="*/ T92 w 858"/>
                <a:gd name="T94" fmla="+- 0 810 767"/>
                <a:gd name="T95" fmla="*/ 810 h 107"/>
                <a:gd name="T96" fmla="+- 0 7682 7434"/>
                <a:gd name="T97" fmla="*/ T96 w 858"/>
                <a:gd name="T98" fmla="+- 0 828 767"/>
                <a:gd name="T99" fmla="*/ 828 h 107"/>
                <a:gd name="T100" fmla="+- 0 7740 7434"/>
                <a:gd name="T101" fmla="*/ T100 w 858"/>
                <a:gd name="T102" fmla="+- 0 828 767"/>
                <a:gd name="T103" fmla="*/ 828 h 107"/>
                <a:gd name="T104" fmla="+- 0 7763 7434"/>
                <a:gd name="T105" fmla="*/ T104 w 858"/>
                <a:gd name="T106" fmla="+- 0 852 767"/>
                <a:gd name="T107" fmla="*/ 852 h 107"/>
                <a:gd name="T108" fmla="+- 0 7754 7434"/>
                <a:gd name="T109" fmla="*/ T108 w 858"/>
                <a:gd name="T110" fmla="+- 0 785 767"/>
                <a:gd name="T111" fmla="*/ 785 h 107"/>
                <a:gd name="T112" fmla="+- 0 7818 7434"/>
                <a:gd name="T113" fmla="*/ T112 w 858"/>
                <a:gd name="T114" fmla="+- 0 800 767"/>
                <a:gd name="T115" fmla="*/ 800 h 107"/>
                <a:gd name="T116" fmla="+- 0 7796 7434"/>
                <a:gd name="T117" fmla="*/ T116 w 858"/>
                <a:gd name="T118" fmla="+- 0 814 767"/>
                <a:gd name="T119" fmla="*/ 814 h 107"/>
                <a:gd name="T120" fmla="+- 0 7799 7434"/>
                <a:gd name="T121" fmla="*/ T120 w 858"/>
                <a:gd name="T122" fmla="+- 0 793 767"/>
                <a:gd name="T123" fmla="*/ 793 h 107"/>
                <a:gd name="T124" fmla="+- 0 7794 7434"/>
                <a:gd name="T125" fmla="*/ T124 w 858"/>
                <a:gd name="T126" fmla="+- 0 853 767"/>
                <a:gd name="T127" fmla="*/ 853 h 107"/>
                <a:gd name="T128" fmla="+- 0 7833 7434"/>
                <a:gd name="T129" fmla="*/ T128 w 858"/>
                <a:gd name="T130" fmla="+- 0 844 767"/>
                <a:gd name="T131" fmla="*/ 844 h 107"/>
                <a:gd name="T132" fmla="+- 0 7882 7434"/>
                <a:gd name="T133" fmla="*/ T132 w 858"/>
                <a:gd name="T134" fmla="+- 0 777 767"/>
                <a:gd name="T135" fmla="*/ 777 h 107"/>
                <a:gd name="T136" fmla="+- 0 7884 7434"/>
                <a:gd name="T137" fmla="*/ T136 w 858"/>
                <a:gd name="T138" fmla="+- 0 852 767"/>
                <a:gd name="T139" fmla="*/ 852 h 107"/>
                <a:gd name="T140" fmla="+- 0 7895 7434"/>
                <a:gd name="T141" fmla="*/ T140 w 858"/>
                <a:gd name="T142" fmla="+- 0 785 767"/>
                <a:gd name="T143" fmla="*/ 785 h 107"/>
                <a:gd name="T144" fmla="+- 0 7963 7434"/>
                <a:gd name="T145" fmla="*/ T144 w 858"/>
                <a:gd name="T146" fmla="+- 0 794 767"/>
                <a:gd name="T147" fmla="*/ 794 h 107"/>
                <a:gd name="T148" fmla="+- 0 7931 7434"/>
                <a:gd name="T149" fmla="*/ T148 w 858"/>
                <a:gd name="T150" fmla="+- 0 796 767"/>
                <a:gd name="T151" fmla="*/ 796 h 107"/>
                <a:gd name="T152" fmla="+- 0 7939 7434"/>
                <a:gd name="T153" fmla="*/ T152 w 858"/>
                <a:gd name="T154" fmla="+- 0 853 767"/>
                <a:gd name="T155" fmla="*/ 853 h 107"/>
                <a:gd name="T156" fmla="+- 0 7967 7434"/>
                <a:gd name="T157" fmla="*/ T156 w 858"/>
                <a:gd name="T158" fmla="+- 0 796 767"/>
                <a:gd name="T159" fmla="*/ 796 h 107"/>
                <a:gd name="T160" fmla="+- 0 7995 7434"/>
                <a:gd name="T161" fmla="*/ T160 w 858"/>
                <a:gd name="T162" fmla="+- 0 802 767"/>
                <a:gd name="T163" fmla="*/ 802 h 107"/>
                <a:gd name="T164" fmla="+- 0 7996 7434"/>
                <a:gd name="T165" fmla="*/ T164 w 858"/>
                <a:gd name="T166" fmla="+- 0 852 767"/>
                <a:gd name="T167" fmla="*/ 852 h 107"/>
                <a:gd name="T168" fmla="+- 0 8023 7434"/>
                <a:gd name="T169" fmla="*/ T168 w 858"/>
                <a:gd name="T170" fmla="+- 0 852 767"/>
                <a:gd name="T171" fmla="*/ 852 h 107"/>
                <a:gd name="T172" fmla="+- 0 8071 7434"/>
                <a:gd name="T173" fmla="*/ T172 w 858"/>
                <a:gd name="T174" fmla="+- 0 841 767"/>
                <a:gd name="T175" fmla="*/ 841 h 107"/>
                <a:gd name="T176" fmla="+- 0 8082 7434"/>
                <a:gd name="T177" fmla="*/ T176 w 858"/>
                <a:gd name="T178" fmla="+- 0 808 767"/>
                <a:gd name="T179" fmla="*/ 808 h 107"/>
                <a:gd name="T180" fmla="+- 0 8058 7434"/>
                <a:gd name="T181" fmla="*/ T180 w 858"/>
                <a:gd name="T182" fmla="+- 0 796 767"/>
                <a:gd name="T183" fmla="*/ 796 h 107"/>
                <a:gd name="T184" fmla="+- 0 8077 7434"/>
                <a:gd name="T185" fmla="*/ T184 w 858"/>
                <a:gd name="T186" fmla="+- 0 853 767"/>
                <a:gd name="T187" fmla="*/ 853 h 107"/>
                <a:gd name="T188" fmla="+- 0 8111 7434"/>
                <a:gd name="T189" fmla="*/ T188 w 858"/>
                <a:gd name="T190" fmla="+- 0 779 767"/>
                <a:gd name="T191" fmla="*/ 779 h 107"/>
                <a:gd name="T192" fmla="+- 0 8103 7434"/>
                <a:gd name="T193" fmla="*/ T192 w 858"/>
                <a:gd name="T194" fmla="+- 0 840 767"/>
                <a:gd name="T195" fmla="*/ 840 h 107"/>
                <a:gd name="T196" fmla="+- 0 8132 7434"/>
                <a:gd name="T197" fmla="*/ T196 w 858"/>
                <a:gd name="T198" fmla="+- 0 840 767"/>
                <a:gd name="T199" fmla="*/ 840 h 107"/>
                <a:gd name="T200" fmla="+- 0 8144 7434"/>
                <a:gd name="T201" fmla="*/ T200 w 858"/>
                <a:gd name="T202" fmla="+- 0 852 767"/>
                <a:gd name="T203" fmla="*/ 852 h 107"/>
                <a:gd name="T204" fmla="+- 0 8141 7434"/>
                <a:gd name="T205" fmla="*/ T204 w 858"/>
                <a:gd name="T206" fmla="+- 0 781 767"/>
                <a:gd name="T207" fmla="*/ 781 h 107"/>
                <a:gd name="T208" fmla="+- 0 8215 7434"/>
                <a:gd name="T209" fmla="*/ T208 w 858"/>
                <a:gd name="T210" fmla="+- 0 796 767"/>
                <a:gd name="T211" fmla="*/ 796 h 107"/>
                <a:gd name="T212" fmla="+- 0 8186 7434"/>
                <a:gd name="T213" fmla="*/ T212 w 858"/>
                <a:gd name="T214" fmla="+- 0 832 767"/>
                <a:gd name="T215" fmla="*/ 832 h 107"/>
                <a:gd name="T216" fmla="+- 0 8211 7434"/>
                <a:gd name="T217" fmla="*/ T216 w 858"/>
                <a:gd name="T218" fmla="+- 0 818 767"/>
                <a:gd name="T219" fmla="*/ 818 h 107"/>
                <a:gd name="T220" fmla="+- 0 8174 7434"/>
                <a:gd name="T221" fmla="*/ T220 w 858"/>
                <a:gd name="T222" fmla="+- 0 843 767"/>
                <a:gd name="T223" fmla="*/ 843 h 107"/>
                <a:gd name="T224" fmla="+- 0 8291 7434"/>
                <a:gd name="T225" fmla="*/ T224 w 858"/>
                <a:gd name="T226" fmla="+- 0 811 767"/>
                <a:gd name="T227" fmla="*/ 811 h 107"/>
                <a:gd name="T228" fmla="+- 0 8252 7434"/>
                <a:gd name="T229" fmla="*/ T228 w 858"/>
                <a:gd name="T230" fmla="+- 0 795 767"/>
                <a:gd name="T231" fmla="*/ 795 h 107"/>
                <a:gd name="T232" fmla="+- 0 8255 7434"/>
                <a:gd name="T233" fmla="*/ T232 w 858"/>
                <a:gd name="T234" fmla="+- 0 850 767"/>
                <a:gd name="T235" fmla="*/ 850 h 107"/>
                <a:gd name="T236" fmla="+- 0 8287 7434"/>
                <a:gd name="T237" fmla="*/ T236 w 858"/>
                <a:gd name="T238" fmla="+- 0 852 767"/>
                <a:gd name="T239" fmla="*/ 852 h 1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858" h="107">
                  <a:moveTo>
                    <a:pt x="51" y="58"/>
                  </a:moveTo>
                  <a:lnTo>
                    <a:pt x="50" y="56"/>
                  </a:lnTo>
                  <a:lnTo>
                    <a:pt x="48" y="51"/>
                  </a:lnTo>
                  <a:lnTo>
                    <a:pt x="47" y="49"/>
                  </a:lnTo>
                  <a:lnTo>
                    <a:pt x="44" y="46"/>
                  </a:lnTo>
                  <a:lnTo>
                    <a:pt x="42" y="44"/>
                  </a:lnTo>
                  <a:lnTo>
                    <a:pt x="38" y="42"/>
                  </a:lnTo>
                  <a:lnTo>
                    <a:pt x="36" y="41"/>
                  </a:lnTo>
                  <a:lnTo>
                    <a:pt x="32" y="39"/>
                  </a:lnTo>
                  <a:lnTo>
                    <a:pt x="26" y="36"/>
                  </a:lnTo>
                  <a:lnTo>
                    <a:pt x="24" y="35"/>
                  </a:lnTo>
                  <a:lnTo>
                    <a:pt x="22" y="34"/>
                  </a:lnTo>
                  <a:lnTo>
                    <a:pt x="18" y="31"/>
                  </a:lnTo>
                  <a:lnTo>
                    <a:pt x="17" y="26"/>
                  </a:lnTo>
                  <a:lnTo>
                    <a:pt x="17" y="23"/>
                  </a:lnTo>
                  <a:lnTo>
                    <a:pt x="18" y="23"/>
                  </a:lnTo>
                  <a:lnTo>
                    <a:pt x="19" y="20"/>
                  </a:lnTo>
                  <a:lnTo>
                    <a:pt x="23" y="18"/>
                  </a:lnTo>
                  <a:lnTo>
                    <a:pt x="27" y="18"/>
                  </a:lnTo>
                  <a:lnTo>
                    <a:pt x="29" y="18"/>
                  </a:lnTo>
                  <a:lnTo>
                    <a:pt x="31" y="18"/>
                  </a:lnTo>
                  <a:lnTo>
                    <a:pt x="35" y="19"/>
                  </a:lnTo>
                  <a:lnTo>
                    <a:pt x="37" y="20"/>
                  </a:lnTo>
                  <a:lnTo>
                    <a:pt x="38" y="20"/>
                  </a:lnTo>
                  <a:lnTo>
                    <a:pt x="42" y="22"/>
                  </a:lnTo>
                  <a:lnTo>
                    <a:pt x="44" y="23"/>
                  </a:lnTo>
                  <a:lnTo>
                    <a:pt x="45" y="23"/>
                  </a:lnTo>
                  <a:lnTo>
                    <a:pt x="46" y="22"/>
                  </a:lnTo>
                  <a:lnTo>
                    <a:pt x="46" y="20"/>
                  </a:lnTo>
                  <a:lnTo>
                    <a:pt x="46" y="18"/>
                  </a:lnTo>
                  <a:lnTo>
                    <a:pt x="46" y="13"/>
                  </a:lnTo>
                  <a:lnTo>
                    <a:pt x="46" y="12"/>
                  </a:lnTo>
                  <a:lnTo>
                    <a:pt x="45" y="11"/>
                  </a:lnTo>
                  <a:lnTo>
                    <a:pt x="44" y="10"/>
                  </a:lnTo>
                  <a:lnTo>
                    <a:pt x="42" y="9"/>
                  </a:lnTo>
                  <a:lnTo>
                    <a:pt x="38" y="7"/>
                  </a:lnTo>
                  <a:lnTo>
                    <a:pt x="36" y="6"/>
                  </a:lnTo>
                  <a:lnTo>
                    <a:pt x="34" y="6"/>
                  </a:lnTo>
                  <a:lnTo>
                    <a:pt x="31" y="6"/>
                  </a:lnTo>
                  <a:lnTo>
                    <a:pt x="29" y="5"/>
                  </a:lnTo>
                  <a:lnTo>
                    <a:pt x="23" y="5"/>
                  </a:lnTo>
                  <a:lnTo>
                    <a:pt x="20" y="6"/>
                  </a:lnTo>
                  <a:lnTo>
                    <a:pt x="14" y="8"/>
                  </a:lnTo>
                  <a:lnTo>
                    <a:pt x="11" y="9"/>
                  </a:lnTo>
                  <a:lnTo>
                    <a:pt x="6" y="13"/>
                  </a:lnTo>
                  <a:lnTo>
                    <a:pt x="4" y="15"/>
                  </a:lnTo>
                  <a:lnTo>
                    <a:pt x="1" y="21"/>
                  </a:lnTo>
                  <a:lnTo>
                    <a:pt x="1" y="24"/>
                  </a:lnTo>
                  <a:lnTo>
                    <a:pt x="1" y="31"/>
                  </a:lnTo>
                  <a:lnTo>
                    <a:pt x="1" y="34"/>
                  </a:lnTo>
                  <a:lnTo>
                    <a:pt x="3" y="39"/>
                  </a:lnTo>
                  <a:lnTo>
                    <a:pt x="4" y="41"/>
                  </a:lnTo>
                  <a:lnTo>
                    <a:pt x="8" y="44"/>
                  </a:lnTo>
                  <a:lnTo>
                    <a:pt x="9" y="46"/>
                  </a:lnTo>
                  <a:lnTo>
                    <a:pt x="13" y="48"/>
                  </a:lnTo>
                  <a:lnTo>
                    <a:pt x="15" y="49"/>
                  </a:lnTo>
                  <a:lnTo>
                    <a:pt x="21" y="52"/>
                  </a:lnTo>
                  <a:lnTo>
                    <a:pt x="25" y="54"/>
                  </a:lnTo>
                  <a:lnTo>
                    <a:pt x="27" y="55"/>
                  </a:lnTo>
                  <a:lnTo>
                    <a:pt x="29" y="56"/>
                  </a:lnTo>
                  <a:lnTo>
                    <a:pt x="33" y="59"/>
                  </a:lnTo>
                  <a:lnTo>
                    <a:pt x="34" y="64"/>
                  </a:lnTo>
                  <a:lnTo>
                    <a:pt x="33" y="68"/>
                  </a:lnTo>
                  <a:lnTo>
                    <a:pt x="31" y="71"/>
                  </a:lnTo>
                  <a:lnTo>
                    <a:pt x="27" y="73"/>
                  </a:lnTo>
                  <a:lnTo>
                    <a:pt x="25" y="73"/>
                  </a:lnTo>
                  <a:lnTo>
                    <a:pt x="24" y="74"/>
                  </a:lnTo>
                  <a:lnTo>
                    <a:pt x="19" y="74"/>
                  </a:lnTo>
                  <a:lnTo>
                    <a:pt x="16" y="73"/>
                  </a:lnTo>
                  <a:lnTo>
                    <a:pt x="12" y="72"/>
                  </a:lnTo>
                  <a:lnTo>
                    <a:pt x="10" y="71"/>
                  </a:lnTo>
                  <a:lnTo>
                    <a:pt x="8" y="70"/>
                  </a:lnTo>
                  <a:lnTo>
                    <a:pt x="4" y="68"/>
                  </a:lnTo>
                  <a:lnTo>
                    <a:pt x="2" y="67"/>
                  </a:lnTo>
                  <a:lnTo>
                    <a:pt x="1" y="68"/>
                  </a:lnTo>
                  <a:lnTo>
                    <a:pt x="0" y="69"/>
                  </a:lnTo>
                  <a:lnTo>
                    <a:pt x="0" y="70"/>
                  </a:lnTo>
                  <a:lnTo>
                    <a:pt x="0" y="77"/>
                  </a:lnTo>
                  <a:lnTo>
                    <a:pt x="0" y="78"/>
                  </a:lnTo>
                  <a:lnTo>
                    <a:pt x="1" y="80"/>
                  </a:lnTo>
                  <a:lnTo>
                    <a:pt x="4" y="82"/>
                  </a:lnTo>
                  <a:lnTo>
                    <a:pt x="8" y="84"/>
                  </a:lnTo>
                  <a:lnTo>
                    <a:pt x="10" y="85"/>
                  </a:lnTo>
                  <a:lnTo>
                    <a:pt x="12" y="85"/>
                  </a:lnTo>
                  <a:lnTo>
                    <a:pt x="16" y="86"/>
                  </a:lnTo>
                  <a:lnTo>
                    <a:pt x="19" y="86"/>
                  </a:lnTo>
                  <a:lnTo>
                    <a:pt x="26" y="86"/>
                  </a:lnTo>
                  <a:lnTo>
                    <a:pt x="29" y="86"/>
                  </a:lnTo>
                  <a:lnTo>
                    <a:pt x="36" y="84"/>
                  </a:lnTo>
                  <a:lnTo>
                    <a:pt x="39" y="82"/>
                  </a:lnTo>
                  <a:lnTo>
                    <a:pt x="45" y="78"/>
                  </a:lnTo>
                  <a:lnTo>
                    <a:pt x="47" y="75"/>
                  </a:lnTo>
                  <a:lnTo>
                    <a:pt x="48" y="74"/>
                  </a:lnTo>
                  <a:lnTo>
                    <a:pt x="50" y="69"/>
                  </a:lnTo>
                  <a:lnTo>
                    <a:pt x="51" y="66"/>
                  </a:lnTo>
                  <a:lnTo>
                    <a:pt x="51" y="58"/>
                  </a:lnTo>
                  <a:close/>
                  <a:moveTo>
                    <a:pt x="77" y="29"/>
                  </a:moveTo>
                  <a:lnTo>
                    <a:pt x="77" y="28"/>
                  </a:lnTo>
                  <a:lnTo>
                    <a:pt x="75" y="27"/>
                  </a:lnTo>
                  <a:lnTo>
                    <a:pt x="73" y="27"/>
                  </a:lnTo>
                  <a:lnTo>
                    <a:pt x="69" y="27"/>
                  </a:lnTo>
                  <a:lnTo>
                    <a:pt x="66" y="27"/>
                  </a:lnTo>
                  <a:lnTo>
                    <a:pt x="63" y="27"/>
                  </a:lnTo>
                  <a:lnTo>
                    <a:pt x="62" y="28"/>
                  </a:lnTo>
                  <a:lnTo>
                    <a:pt x="62" y="29"/>
                  </a:lnTo>
                  <a:lnTo>
                    <a:pt x="62" y="83"/>
                  </a:lnTo>
                  <a:lnTo>
                    <a:pt x="62" y="84"/>
                  </a:lnTo>
                  <a:lnTo>
                    <a:pt x="63" y="85"/>
                  </a:lnTo>
                  <a:lnTo>
                    <a:pt x="66" y="85"/>
                  </a:lnTo>
                  <a:lnTo>
                    <a:pt x="69" y="85"/>
                  </a:lnTo>
                  <a:lnTo>
                    <a:pt x="73" y="85"/>
                  </a:lnTo>
                  <a:lnTo>
                    <a:pt x="75" y="85"/>
                  </a:lnTo>
                  <a:lnTo>
                    <a:pt x="77" y="84"/>
                  </a:lnTo>
                  <a:lnTo>
                    <a:pt x="77" y="83"/>
                  </a:lnTo>
                  <a:lnTo>
                    <a:pt x="77" y="29"/>
                  </a:lnTo>
                  <a:close/>
                  <a:moveTo>
                    <a:pt x="78" y="8"/>
                  </a:moveTo>
                  <a:lnTo>
                    <a:pt x="77" y="6"/>
                  </a:lnTo>
                  <a:lnTo>
                    <a:pt x="75" y="3"/>
                  </a:lnTo>
                  <a:lnTo>
                    <a:pt x="73" y="3"/>
                  </a:lnTo>
                  <a:lnTo>
                    <a:pt x="66" y="3"/>
                  </a:lnTo>
                  <a:lnTo>
                    <a:pt x="64" y="4"/>
                  </a:lnTo>
                  <a:lnTo>
                    <a:pt x="61" y="6"/>
                  </a:lnTo>
                  <a:lnTo>
                    <a:pt x="61" y="8"/>
                  </a:lnTo>
                  <a:lnTo>
                    <a:pt x="61" y="14"/>
                  </a:lnTo>
                  <a:lnTo>
                    <a:pt x="61" y="16"/>
                  </a:lnTo>
                  <a:lnTo>
                    <a:pt x="63" y="18"/>
                  </a:lnTo>
                  <a:lnTo>
                    <a:pt x="66" y="19"/>
                  </a:lnTo>
                  <a:lnTo>
                    <a:pt x="73" y="19"/>
                  </a:lnTo>
                  <a:lnTo>
                    <a:pt x="75" y="18"/>
                  </a:lnTo>
                  <a:lnTo>
                    <a:pt x="77" y="16"/>
                  </a:lnTo>
                  <a:lnTo>
                    <a:pt x="78" y="14"/>
                  </a:lnTo>
                  <a:lnTo>
                    <a:pt x="78" y="8"/>
                  </a:lnTo>
                  <a:close/>
                  <a:moveTo>
                    <a:pt x="141" y="31"/>
                  </a:moveTo>
                  <a:lnTo>
                    <a:pt x="140" y="29"/>
                  </a:lnTo>
                  <a:lnTo>
                    <a:pt x="140" y="28"/>
                  </a:lnTo>
                  <a:lnTo>
                    <a:pt x="138" y="27"/>
                  </a:lnTo>
                  <a:lnTo>
                    <a:pt x="121" y="27"/>
                  </a:lnTo>
                  <a:lnTo>
                    <a:pt x="121" y="46"/>
                  </a:lnTo>
                  <a:lnTo>
                    <a:pt x="120" y="49"/>
                  </a:lnTo>
                  <a:lnTo>
                    <a:pt x="119" y="52"/>
                  </a:lnTo>
                  <a:lnTo>
                    <a:pt x="116" y="54"/>
                  </a:lnTo>
                  <a:lnTo>
                    <a:pt x="112" y="55"/>
                  </a:lnTo>
                  <a:lnTo>
                    <a:pt x="109" y="55"/>
                  </a:lnTo>
                  <a:lnTo>
                    <a:pt x="107" y="54"/>
                  </a:lnTo>
                  <a:lnTo>
                    <a:pt x="104" y="51"/>
                  </a:lnTo>
                  <a:lnTo>
                    <a:pt x="103" y="49"/>
                  </a:lnTo>
                  <a:lnTo>
                    <a:pt x="103" y="46"/>
                  </a:lnTo>
                  <a:lnTo>
                    <a:pt x="103" y="42"/>
                  </a:lnTo>
                  <a:lnTo>
                    <a:pt x="105" y="39"/>
                  </a:lnTo>
                  <a:lnTo>
                    <a:pt x="108" y="37"/>
                  </a:lnTo>
                  <a:lnTo>
                    <a:pt x="112" y="36"/>
                  </a:lnTo>
                  <a:lnTo>
                    <a:pt x="115" y="36"/>
                  </a:lnTo>
                  <a:lnTo>
                    <a:pt x="117" y="37"/>
                  </a:lnTo>
                  <a:lnTo>
                    <a:pt x="120" y="40"/>
                  </a:lnTo>
                  <a:lnTo>
                    <a:pt x="121" y="42"/>
                  </a:lnTo>
                  <a:lnTo>
                    <a:pt x="121" y="46"/>
                  </a:lnTo>
                  <a:lnTo>
                    <a:pt x="121" y="27"/>
                  </a:lnTo>
                  <a:lnTo>
                    <a:pt x="117" y="26"/>
                  </a:lnTo>
                  <a:lnTo>
                    <a:pt x="112" y="26"/>
                  </a:lnTo>
                  <a:lnTo>
                    <a:pt x="109" y="26"/>
                  </a:lnTo>
                  <a:lnTo>
                    <a:pt x="106" y="26"/>
                  </a:lnTo>
                  <a:lnTo>
                    <a:pt x="100" y="28"/>
                  </a:lnTo>
                  <a:lnTo>
                    <a:pt x="98" y="29"/>
                  </a:lnTo>
                  <a:lnTo>
                    <a:pt x="96" y="31"/>
                  </a:lnTo>
                  <a:lnTo>
                    <a:pt x="94" y="33"/>
                  </a:lnTo>
                  <a:lnTo>
                    <a:pt x="92" y="35"/>
                  </a:lnTo>
                  <a:lnTo>
                    <a:pt x="91" y="37"/>
                  </a:lnTo>
                  <a:lnTo>
                    <a:pt x="90" y="40"/>
                  </a:lnTo>
                  <a:lnTo>
                    <a:pt x="90" y="42"/>
                  </a:lnTo>
                  <a:lnTo>
                    <a:pt x="90" y="49"/>
                  </a:lnTo>
                  <a:lnTo>
                    <a:pt x="90" y="51"/>
                  </a:lnTo>
                  <a:lnTo>
                    <a:pt x="92" y="55"/>
                  </a:lnTo>
                  <a:lnTo>
                    <a:pt x="93" y="57"/>
                  </a:lnTo>
                  <a:lnTo>
                    <a:pt x="94" y="58"/>
                  </a:lnTo>
                  <a:lnTo>
                    <a:pt x="92" y="60"/>
                  </a:lnTo>
                  <a:lnTo>
                    <a:pt x="91" y="62"/>
                  </a:lnTo>
                  <a:lnTo>
                    <a:pt x="90" y="64"/>
                  </a:lnTo>
                  <a:lnTo>
                    <a:pt x="89" y="66"/>
                  </a:lnTo>
                  <a:lnTo>
                    <a:pt x="88" y="67"/>
                  </a:lnTo>
                  <a:lnTo>
                    <a:pt x="89" y="73"/>
                  </a:lnTo>
                  <a:lnTo>
                    <a:pt x="89" y="74"/>
                  </a:lnTo>
                  <a:lnTo>
                    <a:pt x="90" y="75"/>
                  </a:lnTo>
                  <a:lnTo>
                    <a:pt x="94" y="79"/>
                  </a:lnTo>
                  <a:lnTo>
                    <a:pt x="90" y="82"/>
                  </a:lnTo>
                  <a:lnTo>
                    <a:pt x="88" y="85"/>
                  </a:lnTo>
                  <a:lnTo>
                    <a:pt x="87" y="89"/>
                  </a:lnTo>
                  <a:lnTo>
                    <a:pt x="86" y="90"/>
                  </a:lnTo>
                  <a:lnTo>
                    <a:pt x="86" y="95"/>
                  </a:lnTo>
                  <a:lnTo>
                    <a:pt x="87" y="97"/>
                  </a:lnTo>
                  <a:lnTo>
                    <a:pt x="88" y="100"/>
                  </a:lnTo>
                  <a:lnTo>
                    <a:pt x="90" y="102"/>
                  </a:lnTo>
                  <a:lnTo>
                    <a:pt x="94" y="104"/>
                  </a:lnTo>
                  <a:lnTo>
                    <a:pt x="97" y="105"/>
                  </a:lnTo>
                  <a:lnTo>
                    <a:pt x="103" y="107"/>
                  </a:lnTo>
                  <a:lnTo>
                    <a:pt x="107" y="107"/>
                  </a:lnTo>
                  <a:lnTo>
                    <a:pt x="116" y="107"/>
                  </a:lnTo>
                  <a:lnTo>
                    <a:pt x="121" y="107"/>
                  </a:lnTo>
                  <a:lnTo>
                    <a:pt x="128" y="105"/>
                  </a:lnTo>
                  <a:lnTo>
                    <a:pt x="131" y="103"/>
                  </a:lnTo>
                  <a:lnTo>
                    <a:pt x="135" y="100"/>
                  </a:lnTo>
                  <a:lnTo>
                    <a:pt x="137" y="98"/>
                  </a:lnTo>
                  <a:lnTo>
                    <a:pt x="137" y="97"/>
                  </a:lnTo>
                  <a:lnTo>
                    <a:pt x="139" y="93"/>
                  </a:lnTo>
                  <a:lnTo>
                    <a:pt x="140" y="91"/>
                  </a:lnTo>
                  <a:lnTo>
                    <a:pt x="140" y="85"/>
                  </a:lnTo>
                  <a:lnTo>
                    <a:pt x="139" y="83"/>
                  </a:lnTo>
                  <a:lnTo>
                    <a:pt x="138" y="79"/>
                  </a:lnTo>
                  <a:lnTo>
                    <a:pt x="136" y="78"/>
                  </a:lnTo>
                  <a:lnTo>
                    <a:pt x="133" y="75"/>
                  </a:lnTo>
                  <a:lnTo>
                    <a:pt x="131" y="74"/>
                  </a:lnTo>
                  <a:lnTo>
                    <a:pt x="126" y="73"/>
                  </a:lnTo>
                  <a:lnTo>
                    <a:pt x="125" y="72"/>
                  </a:lnTo>
                  <a:lnTo>
                    <a:pt x="125" y="87"/>
                  </a:lnTo>
                  <a:lnTo>
                    <a:pt x="125" y="89"/>
                  </a:lnTo>
                  <a:lnTo>
                    <a:pt x="124" y="92"/>
                  </a:lnTo>
                  <a:lnTo>
                    <a:pt x="122" y="94"/>
                  </a:lnTo>
                  <a:lnTo>
                    <a:pt x="118" y="96"/>
                  </a:lnTo>
                  <a:lnTo>
                    <a:pt x="117" y="96"/>
                  </a:lnTo>
                  <a:lnTo>
                    <a:pt x="115" y="97"/>
                  </a:lnTo>
                  <a:lnTo>
                    <a:pt x="109" y="97"/>
                  </a:lnTo>
                  <a:lnTo>
                    <a:pt x="106" y="96"/>
                  </a:lnTo>
                  <a:lnTo>
                    <a:pt x="104" y="95"/>
                  </a:lnTo>
                  <a:lnTo>
                    <a:pt x="102" y="94"/>
                  </a:lnTo>
                  <a:lnTo>
                    <a:pt x="101" y="93"/>
                  </a:lnTo>
                  <a:lnTo>
                    <a:pt x="101" y="89"/>
                  </a:lnTo>
                  <a:lnTo>
                    <a:pt x="102" y="87"/>
                  </a:lnTo>
                  <a:lnTo>
                    <a:pt x="103" y="85"/>
                  </a:lnTo>
                  <a:lnTo>
                    <a:pt x="106" y="83"/>
                  </a:lnTo>
                  <a:lnTo>
                    <a:pt x="119" y="83"/>
                  </a:lnTo>
                  <a:lnTo>
                    <a:pt x="121" y="83"/>
                  </a:lnTo>
                  <a:lnTo>
                    <a:pt x="124" y="85"/>
                  </a:lnTo>
                  <a:lnTo>
                    <a:pt x="125" y="87"/>
                  </a:lnTo>
                  <a:lnTo>
                    <a:pt x="125" y="72"/>
                  </a:lnTo>
                  <a:lnTo>
                    <a:pt x="124" y="72"/>
                  </a:lnTo>
                  <a:lnTo>
                    <a:pt x="106" y="71"/>
                  </a:lnTo>
                  <a:lnTo>
                    <a:pt x="104" y="71"/>
                  </a:lnTo>
                  <a:lnTo>
                    <a:pt x="103" y="70"/>
                  </a:lnTo>
                  <a:lnTo>
                    <a:pt x="102" y="67"/>
                  </a:lnTo>
                  <a:lnTo>
                    <a:pt x="102" y="65"/>
                  </a:lnTo>
                  <a:lnTo>
                    <a:pt x="103" y="63"/>
                  </a:lnTo>
                  <a:lnTo>
                    <a:pt x="107" y="65"/>
                  </a:lnTo>
                  <a:lnTo>
                    <a:pt x="112" y="65"/>
                  </a:lnTo>
                  <a:lnTo>
                    <a:pt x="115" y="65"/>
                  </a:lnTo>
                  <a:lnTo>
                    <a:pt x="119" y="65"/>
                  </a:lnTo>
                  <a:lnTo>
                    <a:pt x="124" y="63"/>
                  </a:lnTo>
                  <a:lnTo>
                    <a:pt x="126" y="62"/>
                  </a:lnTo>
                  <a:lnTo>
                    <a:pt x="130" y="58"/>
                  </a:lnTo>
                  <a:lnTo>
                    <a:pt x="132" y="56"/>
                  </a:lnTo>
                  <a:lnTo>
                    <a:pt x="133" y="55"/>
                  </a:lnTo>
                  <a:lnTo>
                    <a:pt x="134" y="52"/>
                  </a:lnTo>
                  <a:lnTo>
                    <a:pt x="134" y="49"/>
                  </a:lnTo>
                  <a:lnTo>
                    <a:pt x="134" y="46"/>
                  </a:lnTo>
                  <a:lnTo>
                    <a:pt x="134" y="42"/>
                  </a:lnTo>
                  <a:lnTo>
                    <a:pt x="132" y="38"/>
                  </a:lnTo>
                  <a:lnTo>
                    <a:pt x="138" y="38"/>
                  </a:lnTo>
                  <a:lnTo>
                    <a:pt x="140" y="37"/>
                  </a:lnTo>
                  <a:lnTo>
                    <a:pt x="140" y="36"/>
                  </a:lnTo>
                  <a:lnTo>
                    <a:pt x="141" y="35"/>
                  </a:lnTo>
                  <a:lnTo>
                    <a:pt x="141" y="31"/>
                  </a:lnTo>
                  <a:close/>
                  <a:moveTo>
                    <a:pt x="236" y="83"/>
                  </a:moveTo>
                  <a:lnTo>
                    <a:pt x="236" y="44"/>
                  </a:lnTo>
                  <a:lnTo>
                    <a:pt x="236" y="42"/>
                  </a:lnTo>
                  <a:lnTo>
                    <a:pt x="235" y="39"/>
                  </a:lnTo>
                  <a:lnTo>
                    <a:pt x="235" y="37"/>
                  </a:lnTo>
                  <a:lnTo>
                    <a:pt x="234" y="35"/>
                  </a:lnTo>
                  <a:lnTo>
                    <a:pt x="234" y="34"/>
                  </a:lnTo>
                  <a:lnTo>
                    <a:pt x="231" y="30"/>
                  </a:lnTo>
                  <a:lnTo>
                    <a:pt x="229" y="29"/>
                  </a:lnTo>
                  <a:lnTo>
                    <a:pt x="224" y="26"/>
                  </a:lnTo>
                  <a:lnTo>
                    <a:pt x="221" y="26"/>
                  </a:lnTo>
                  <a:lnTo>
                    <a:pt x="217" y="26"/>
                  </a:lnTo>
                  <a:lnTo>
                    <a:pt x="213" y="26"/>
                  </a:lnTo>
                  <a:lnTo>
                    <a:pt x="208" y="28"/>
                  </a:lnTo>
                  <a:lnTo>
                    <a:pt x="203" y="31"/>
                  </a:lnTo>
                  <a:lnTo>
                    <a:pt x="199" y="35"/>
                  </a:lnTo>
                  <a:lnTo>
                    <a:pt x="196" y="31"/>
                  </a:lnTo>
                  <a:lnTo>
                    <a:pt x="193" y="28"/>
                  </a:lnTo>
                  <a:lnTo>
                    <a:pt x="188" y="26"/>
                  </a:lnTo>
                  <a:lnTo>
                    <a:pt x="186" y="26"/>
                  </a:lnTo>
                  <a:lnTo>
                    <a:pt x="184" y="26"/>
                  </a:lnTo>
                  <a:lnTo>
                    <a:pt x="179" y="26"/>
                  </a:lnTo>
                  <a:lnTo>
                    <a:pt x="176" y="26"/>
                  </a:lnTo>
                  <a:lnTo>
                    <a:pt x="170" y="30"/>
                  </a:lnTo>
                  <a:lnTo>
                    <a:pt x="167" y="32"/>
                  </a:lnTo>
                  <a:lnTo>
                    <a:pt x="164" y="35"/>
                  </a:lnTo>
                  <a:lnTo>
                    <a:pt x="163" y="28"/>
                  </a:lnTo>
                  <a:lnTo>
                    <a:pt x="162" y="27"/>
                  </a:lnTo>
                  <a:lnTo>
                    <a:pt x="160" y="27"/>
                  </a:lnTo>
                  <a:lnTo>
                    <a:pt x="157" y="27"/>
                  </a:lnTo>
                  <a:lnTo>
                    <a:pt x="154" y="27"/>
                  </a:lnTo>
                  <a:lnTo>
                    <a:pt x="152" y="27"/>
                  </a:lnTo>
                  <a:lnTo>
                    <a:pt x="151" y="28"/>
                  </a:lnTo>
                  <a:lnTo>
                    <a:pt x="151" y="29"/>
                  </a:lnTo>
                  <a:lnTo>
                    <a:pt x="151" y="83"/>
                  </a:lnTo>
                  <a:lnTo>
                    <a:pt x="151" y="84"/>
                  </a:lnTo>
                  <a:lnTo>
                    <a:pt x="152" y="85"/>
                  </a:lnTo>
                  <a:lnTo>
                    <a:pt x="155" y="85"/>
                  </a:lnTo>
                  <a:lnTo>
                    <a:pt x="158" y="85"/>
                  </a:lnTo>
                  <a:lnTo>
                    <a:pt x="162" y="85"/>
                  </a:lnTo>
                  <a:lnTo>
                    <a:pt x="164" y="85"/>
                  </a:lnTo>
                  <a:lnTo>
                    <a:pt x="166" y="84"/>
                  </a:lnTo>
                  <a:lnTo>
                    <a:pt x="166" y="83"/>
                  </a:lnTo>
                  <a:lnTo>
                    <a:pt x="166" y="47"/>
                  </a:lnTo>
                  <a:lnTo>
                    <a:pt x="168" y="44"/>
                  </a:lnTo>
                  <a:lnTo>
                    <a:pt x="170" y="42"/>
                  </a:lnTo>
                  <a:lnTo>
                    <a:pt x="174" y="40"/>
                  </a:lnTo>
                  <a:lnTo>
                    <a:pt x="176" y="39"/>
                  </a:lnTo>
                  <a:lnTo>
                    <a:pt x="177" y="39"/>
                  </a:lnTo>
                  <a:lnTo>
                    <a:pt x="181" y="40"/>
                  </a:lnTo>
                  <a:lnTo>
                    <a:pt x="184" y="42"/>
                  </a:lnTo>
                  <a:lnTo>
                    <a:pt x="185" y="46"/>
                  </a:lnTo>
                  <a:lnTo>
                    <a:pt x="186" y="48"/>
                  </a:lnTo>
                  <a:lnTo>
                    <a:pt x="186" y="83"/>
                  </a:lnTo>
                  <a:lnTo>
                    <a:pt x="186" y="84"/>
                  </a:lnTo>
                  <a:lnTo>
                    <a:pt x="188" y="85"/>
                  </a:lnTo>
                  <a:lnTo>
                    <a:pt x="190" y="85"/>
                  </a:lnTo>
                  <a:lnTo>
                    <a:pt x="194" y="85"/>
                  </a:lnTo>
                  <a:lnTo>
                    <a:pt x="197" y="85"/>
                  </a:lnTo>
                  <a:lnTo>
                    <a:pt x="200" y="85"/>
                  </a:lnTo>
                  <a:lnTo>
                    <a:pt x="201" y="84"/>
                  </a:lnTo>
                  <a:lnTo>
                    <a:pt x="201" y="83"/>
                  </a:lnTo>
                  <a:lnTo>
                    <a:pt x="201" y="47"/>
                  </a:lnTo>
                  <a:lnTo>
                    <a:pt x="203" y="44"/>
                  </a:lnTo>
                  <a:lnTo>
                    <a:pt x="205" y="42"/>
                  </a:lnTo>
                  <a:lnTo>
                    <a:pt x="209" y="40"/>
                  </a:lnTo>
                  <a:lnTo>
                    <a:pt x="211" y="39"/>
                  </a:lnTo>
                  <a:lnTo>
                    <a:pt x="213" y="39"/>
                  </a:lnTo>
                  <a:lnTo>
                    <a:pt x="217" y="40"/>
                  </a:lnTo>
                  <a:lnTo>
                    <a:pt x="219" y="42"/>
                  </a:lnTo>
                  <a:lnTo>
                    <a:pt x="221" y="46"/>
                  </a:lnTo>
                  <a:lnTo>
                    <a:pt x="221" y="48"/>
                  </a:lnTo>
                  <a:lnTo>
                    <a:pt x="221" y="83"/>
                  </a:lnTo>
                  <a:lnTo>
                    <a:pt x="222" y="84"/>
                  </a:lnTo>
                  <a:lnTo>
                    <a:pt x="223" y="85"/>
                  </a:lnTo>
                  <a:lnTo>
                    <a:pt x="225" y="85"/>
                  </a:lnTo>
                  <a:lnTo>
                    <a:pt x="229" y="85"/>
                  </a:lnTo>
                  <a:lnTo>
                    <a:pt x="233" y="85"/>
                  </a:lnTo>
                  <a:lnTo>
                    <a:pt x="235" y="85"/>
                  </a:lnTo>
                  <a:lnTo>
                    <a:pt x="236" y="84"/>
                  </a:lnTo>
                  <a:lnTo>
                    <a:pt x="236" y="83"/>
                  </a:lnTo>
                  <a:close/>
                  <a:moveTo>
                    <a:pt x="306" y="50"/>
                  </a:moveTo>
                  <a:lnTo>
                    <a:pt x="305" y="46"/>
                  </a:lnTo>
                  <a:lnTo>
                    <a:pt x="303" y="39"/>
                  </a:lnTo>
                  <a:lnTo>
                    <a:pt x="302" y="38"/>
                  </a:lnTo>
                  <a:lnTo>
                    <a:pt x="301" y="36"/>
                  </a:lnTo>
                  <a:lnTo>
                    <a:pt x="297" y="31"/>
                  </a:lnTo>
                  <a:lnTo>
                    <a:pt x="294" y="29"/>
                  </a:lnTo>
                  <a:lnTo>
                    <a:pt x="290" y="28"/>
                  </a:lnTo>
                  <a:lnTo>
                    <a:pt x="290" y="60"/>
                  </a:lnTo>
                  <a:lnTo>
                    <a:pt x="290" y="61"/>
                  </a:lnTo>
                  <a:lnTo>
                    <a:pt x="289" y="66"/>
                  </a:lnTo>
                  <a:lnTo>
                    <a:pt x="288" y="68"/>
                  </a:lnTo>
                  <a:lnTo>
                    <a:pt x="287" y="69"/>
                  </a:lnTo>
                  <a:lnTo>
                    <a:pt x="283" y="73"/>
                  </a:lnTo>
                  <a:lnTo>
                    <a:pt x="281" y="74"/>
                  </a:lnTo>
                  <a:lnTo>
                    <a:pt x="279" y="74"/>
                  </a:lnTo>
                  <a:lnTo>
                    <a:pt x="274" y="74"/>
                  </a:lnTo>
                  <a:lnTo>
                    <a:pt x="272" y="74"/>
                  </a:lnTo>
                  <a:lnTo>
                    <a:pt x="271" y="73"/>
                  </a:lnTo>
                  <a:lnTo>
                    <a:pt x="267" y="69"/>
                  </a:lnTo>
                  <a:lnTo>
                    <a:pt x="266" y="67"/>
                  </a:lnTo>
                  <a:lnTo>
                    <a:pt x="265" y="65"/>
                  </a:lnTo>
                  <a:lnTo>
                    <a:pt x="264" y="63"/>
                  </a:lnTo>
                  <a:lnTo>
                    <a:pt x="264" y="61"/>
                  </a:lnTo>
                  <a:lnTo>
                    <a:pt x="264" y="60"/>
                  </a:lnTo>
                  <a:lnTo>
                    <a:pt x="264" y="50"/>
                  </a:lnTo>
                  <a:lnTo>
                    <a:pt x="265" y="46"/>
                  </a:lnTo>
                  <a:lnTo>
                    <a:pt x="266" y="44"/>
                  </a:lnTo>
                  <a:lnTo>
                    <a:pt x="267" y="42"/>
                  </a:lnTo>
                  <a:lnTo>
                    <a:pt x="271" y="39"/>
                  </a:lnTo>
                  <a:lnTo>
                    <a:pt x="273" y="38"/>
                  </a:lnTo>
                  <a:lnTo>
                    <a:pt x="275" y="38"/>
                  </a:lnTo>
                  <a:lnTo>
                    <a:pt x="280" y="38"/>
                  </a:lnTo>
                  <a:lnTo>
                    <a:pt x="282" y="38"/>
                  </a:lnTo>
                  <a:lnTo>
                    <a:pt x="283" y="39"/>
                  </a:lnTo>
                  <a:lnTo>
                    <a:pt x="287" y="43"/>
                  </a:lnTo>
                  <a:lnTo>
                    <a:pt x="288" y="45"/>
                  </a:lnTo>
                  <a:lnTo>
                    <a:pt x="289" y="46"/>
                  </a:lnTo>
                  <a:lnTo>
                    <a:pt x="290" y="51"/>
                  </a:lnTo>
                  <a:lnTo>
                    <a:pt x="290" y="60"/>
                  </a:lnTo>
                  <a:lnTo>
                    <a:pt x="290" y="28"/>
                  </a:lnTo>
                  <a:lnTo>
                    <a:pt x="287" y="26"/>
                  </a:lnTo>
                  <a:lnTo>
                    <a:pt x="282" y="26"/>
                  </a:lnTo>
                  <a:lnTo>
                    <a:pt x="273" y="26"/>
                  </a:lnTo>
                  <a:lnTo>
                    <a:pt x="268" y="26"/>
                  </a:lnTo>
                  <a:lnTo>
                    <a:pt x="261" y="29"/>
                  </a:lnTo>
                  <a:lnTo>
                    <a:pt x="258" y="31"/>
                  </a:lnTo>
                  <a:lnTo>
                    <a:pt x="253" y="37"/>
                  </a:lnTo>
                  <a:lnTo>
                    <a:pt x="251" y="40"/>
                  </a:lnTo>
                  <a:lnTo>
                    <a:pt x="249" y="48"/>
                  </a:lnTo>
                  <a:lnTo>
                    <a:pt x="248" y="50"/>
                  </a:lnTo>
                  <a:lnTo>
                    <a:pt x="248" y="61"/>
                  </a:lnTo>
                  <a:lnTo>
                    <a:pt x="249" y="65"/>
                  </a:lnTo>
                  <a:lnTo>
                    <a:pt x="251" y="73"/>
                  </a:lnTo>
                  <a:lnTo>
                    <a:pt x="253" y="76"/>
                  </a:lnTo>
                  <a:lnTo>
                    <a:pt x="257" y="81"/>
                  </a:lnTo>
                  <a:lnTo>
                    <a:pt x="260" y="83"/>
                  </a:lnTo>
                  <a:lnTo>
                    <a:pt x="267" y="86"/>
                  </a:lnTo>
                  <a:lnTo>
                    <a:pt x="271" y="86"/>
                  </a:lnTo>
                  <a:lnTo>
                    <a:pt x="281" y="86"/>
                  </a:lnTo>
                  <a:lnTo>
                    <a:pt x="286" y="86"/>
                  </a:lnTo>
                  <a:lnTo>
                    <a:pt x="293" y="83"/>
                  </a:lnTo>
                  <a:lnTo>
                    <a:pt x="296" y="81"/>
                  </a:lnTo>
                  <a:lnTo>
                    <a:pt x="301" y="75"/>
                  </a:lnTo>
                  <a:lnTo>
                    <a:pt x="301" y="74"/>
                  </a:lnTo>
                  <a:lnTo>
                    <a:pt x="303" y="72"/>
                  </a:lnTo>
                  <a:lnTo>
                    <a:pt x="305" y="64"/>
                  </a:lnTo>
                  <a:lnTo>
                    <a:pt x="306" y="61"/>
                  </a:lnTo>
                  <a:lnTo>
                    <a:pt x="306" y="50"/>
                  </a:lnTo>
                  <a:close/>
                  <a:moveTo>
                    <a:pt x="333" y="29"/>
                  </a:moveTo>
                  <a:lnTo>
                    <a:pt x="333" y="28"/>
                  </a:lnTo>
                  <a:lnTo>
                    <a:pt x="331" y="27"/>
                  </a:lnTo>
                  <a:lnTo>
                    <a:pt x="329" y="27"/>
                  </a:lnTo>
                  <a:lnTo>
                    <a:pt x="325" y="27"/>
                  </a:lnTo>
                  <a:lnTo>
                    <a:pt x="322" y="27"/>
                  </a:lnTo>
                  <a:lnTo>
                    <a:pt x="319" y="27"/>
                  </a:lnTo>
                  <a:lnTo>
                    <a:pt x="318" y="28"/>
                  </a:lnTo>
                  <a:lnTo>
                    <a:pt x="318" y="29"/>
                  </a:lnTo>
                  <a:lnTo>
                    <a:pt x="318" y="83"/>
                  </a:lnTo>
                  <a:lnTo>
                    <a:pt x="318" y="84"/>
                  </a:lnTo>
                  <a:lnTo>
                    <a:pt x="319" y="85"/>
                  </a:lnTo>
                  <a:lnTo>
                    <a:pt x="322" y="85"/>
                  </a:lnTo>
                  <a:lnTo>
                    <a:pt x="325" y="85"/>
                  </a:lnTo>
                  <a:lnTo>
                    <a:pt x="329" y="85"/>
                  </a:lnTo>
                  <a:lnTo>
                    <a:pt x="331" y="85"/>
                  </a:lnTo>
                  <a:lnTo>
                    <a:pt x="333" y="84"/>
                  </a:lnTo>
                  <a:lnTo>
                    <a:pt x="333" y="83"/>
                  </a:lnTo>
                  <a:lnTo>
                    <a:pt x="333" y="29"/>
                  </a:lnTo>
                  <a:close/>
                  <a:moveTo>
                    <a:pt x="334" y="8"/>
                  </a:moveTo>
                  <a:lnTo>
                    <a:pt x="334" y="6"/>
                  </a:lnTo>
                  <a:lnTo>
                    <a:pt x="332" y="5"/>
                  </a:lnTo>
                  <a:lnTo>
                    <a:pt x="331" y="3"/>
                  </a:lnTo>
                  <a:lnTo>
                    <a:pt x="329" y="3"/>
                  </a:lnTo>
                  <a:lnTo>
                    <a:pt x="322" y="3"/>
                  </a:lnTo>
                  <a:lnTo>
                    <a:pt x="320" y="4"/>
                  </a:lnTo>
                  <a:lnTo>
                    <a:pt x="317" y="6"/>
                  </a:lnTo>
                  <a:lnTo>
                    <a:pt x="317" y="8"/>
                  </a:lnTo>
                  <a:lnTo>
                    <a:pt x="317" y="14"/>
                  </a:lnTo>
                  <a:lnTo>
                    <a:pt x="317" y="16"/>
                  </a:lnTo>
                  <a:lnTo>
                    <a:pt x="320" y="18"/>
                  </a:lnTo>
                  <a:lnTo>
                    <a:pt x="322" y="19"/>
                  </a:lnTo>
                  <a:lnTo>
                    <a:pt x="329" y="19"/>
                  </a:lnTo>
                  <a:lnTo>
                    <a:pt x="331" y="18"/>
                  </a:lnTo>
                  <a:lnTo>
                    <a:pt x="334" y="16"/>
                  </a:lnTo>
                  <a:lnTo>
                    <a:pt x="334" y="14"/>
                  </a:lnTo>
                  <a:lnTo>
                    <a:pt x="334" y="8"/>
                  </a:lnTo>
                  <a:close/>
                  <a:moveTo>
                    <a:pt x="399" y="4"/>
                  </a:moveTo>
                  <a:lnTo>
                    <a:pt x="399" y="3"/>
                  </a:lnTo>
                  <a:lnTo>
                    <a:pt x="398" y="2"/>
                  </a:lnTo>
                  <a:lnTo>
                    <a:pt x="395" y="1"/>
                  </a:lnTo>
                  <a:lnTo>
                    <a:pt x="392" y="1"/>
                  </a:lnTo>
                  <a:lnTo>
                    <a:pt x="388" y="1"/>
                  </a:lnTo>
                  <a:lnTo>
                    <a:pt x="386" y="2"/>
                  </a:lnTo>
                  <a:lnTo>
                    <a:pt x="384" y="3"/>
                  </a:lnTo>
                  <a:lnTo>
                    <a:pt x="384" y="4"/>
                  </a:lnTo>
                  <a:lnTo>
                    <a:pt x="384" y="33"/>
                  </a:lnTo>
                  <a:lnTo>
                    <a:pt x="384" y="47"/>
                  </a:lnTo>
                  <a:lnTo>
                    <a:pt x="384" y="65"/>
                  </a:lnTo>
                  <a:lnTo>
                    <a:pt x="381" y="69"/>
                  </a:lnTo>
                  <a:lnTo>
                    <a:pt x="377" y="72"/>
                  </a:lnTo>
                  <a:lnTo>
                    <a:pt x="374" y="73"/>
                  </a:lnTo>
                  <a:lnTo>
                    <a:pt x="371" y="74"/>
                  </a:lnTo>
                  <a:lnTo>
                    <a:pt x="369" y="74"/>
                  </a:lnTo>
                  <a:lnTo>
                    <a:pt x="368" y="73"/>
                  </a:lnTo>
                  <a:lnTo>
                    <a:pt x="366" y="72"/>
                  </a:lnTo>
                  <a:lnTo>
                    <a:pt x="363" y="68"/>
                  </a:lnTo>
                  <a:lnTo>
                    <a:pt x="362" y="66"/>
                  </a:lnTo>
                  <a:lnTo>
                    <a:pt x="361" y="64"/>
                  </a:lnTo>
                  <a:lnTo>
                    <a:pt x="361" y="62"/>
                  </a:lnTo>
                  <a:lnTo>
                    <a:pt x="361" y="60"/>
                  </a:lnTo>
                  <a:lnTo>
                    <a:pt x="361" y="51"/>
                  </a:lnTo>
                  <a:lnTo>
                    <a:pt x="362" y="47"/>
                  </a:lnTo>
                  <a:lnTo>
                    <a:pt x="362" y="46"/>
                  </a:lnTo>
                  <a:lnTo>
                    <a:pt x="363" y="44"/>
                  </a:lnTo>
                  <a:lnTo>
                    <a:pt x="367" y="40"/>
                  </a:lnTo>
                  <a:lnTo>
                    <a:pt x="368" y="39"/>
                  </a:lnTo>
                  <a:lnTo>
                    <a:pt x="370" y="38"/>
                  </a:lnTo>
                  <a:lnTo>
                    <a:pt x="374" y="38"/>
                  </a:lnTo>
                  <a:lnTo>
                    <a:pt x="376" y="39"/>
                  </a:lnTo>
                  <a:lnTo>
                    <a:pt x="380" y="42"/>
                  </a:lnTo>
                  <a:lnTo>
                    <a:pt x="382" y="44"/>
                  </a:lnTo>
                  <a:lnTo>
                    <a:pt x="384" y="47"/>
                  </a:lnTo>
                  <a:lnTo>
                    <a:pt x="384" y="33"/>
                  </a:lnTo>
                  <a:lnTo>
                    <a:pt x="382" y="30"/>
                  </a:lnTo>
                  <a:lnTo>
                    <a:pt x="379" y="29"/>
                  </a:lnTo>
                  <a:lnTo>
                    <a:pt x="374" y="26"/>
                  </a:lnTo>
                  <a:lnTo>
                    <a:pt x="372" y="26"/>
                  </a:lnTo>
                  <a:lnTo>
                    <a:pt x="365" y="26"/>
                  </a:lnTo>
                  <a:lnTo>
                    <a:pt x="361" y="26"/>
                  </a:lnTo>
                  <a:lnTo>
                    <a:pt x="358" y="28"/>
                  </a:lnTo>
                  <a:lnTo>
                    <a:pt x="356" y="29"/>
                  </a:lnTo>
                  <a:lnTo>
                    <a:pt x="353" y="31"/>
                  </a:lnTo>
                  <a:lnTo>
                    <a:pt x="349" y="37"/>
                  </a:lnTo>
                  <a:lnTo>
                    <a:pt x="348" y="40"/>
                  </a:lnTo>
                  <a:lnTo>
                    <a:pt x="346" y="48"/>
                  </a:lnTo>
                  <a:lnTo>
                    <a:pt x="345" y="51"/>
                  </a:lnTo>
                  <a:lnTo>
                    <a:pt x="345" y="62"/>
                  </a:lnTo>
                  <a:lnTo>
                    <a:pt x="345" y="64"/>
                  </a:lnTo>
                  <a:lnTo>
                    <a:pt x="347" y="72"/>
                  </a:lnTo>
                  <a:lnTo>
                    <a:pt x="348" y="75"/>
                  </a:lnTo>
                  <a:lnTo>
                    <a:pt x="352" y="80"/>
                  </a:lnTo>
                  <a:lnTo>
                    <a:pt x="354" y="82"/>
                  </a:lnTo>
                  <a:lnTo>
                    <a:pt x="357" y="84"/>
                  </a:lnTo>
                  <a:lnTo>
                    <a:pt x="360" y="86"/>
                  </a:lnTo>
                  <a:lnTo>
                    <a:pt x="363" y="86"/>
                  </a:lnTo>
                  <a:lnTo>
                    <a:pt x="371" y="86"/>
                  </a:lnTo>
                  <a:lnTo>
                    <a:pt x="375" y="86"/>
                  </a:lnTo>
                  <a:lnTo>
                    <a:pt x="381" y="82"/>
                  </a:lnTo>
                  <a:lnTo>
                    <a:pt x="384" y="80"/>
                  </a:lnTo>
                  <a:lnTo>
                    <a:pt x="386" y="77"/>
                  </a:lnTo>
                  <a:lnTo>
                    <a:pt x="386" y="83"/>
                  </a:lnTo>
                  <a:lnTo>
                    <a:pt x="387" y="84"/>
                  </a:lnTo>
                  <a:lnTo>
                    <a:pt x="388" y="85"/>
                  </a:lnTo>
                  <a:lnTo>
                    <a:pt x="390" y="85"/>
                  </a:lnTo>
                  <a:lnTo>
                    <a:pt x="393" y="85"/>
                  </a:lnTo>
                  <a:lnTo>
                    <a:pt x="396" y="85"/>
                  </a:lnTo>
                  <a:lnTo>
                    <a:pt x="398" y="85"/>
                  </a:lnTo>
                  <a:lnTo>
                    <a:pt x="399" y="84"/>
                  </a:lnTo>
                  <a:lnTo>
                    <a:pt x="399" y="83"/>
                  </a:lnTo>
                  <a:lnTo>
                    <a:pt x="399" y="77"/>
                  </a:lnTo>
                  <a:lnTo>
                    <a:pt x="399" y="74"/>
                  </a:lnTo>
                  <a:lnTo>
                    <a:pt x="399" y="38"/>
                  </a:lnTo>
                  <a:lnTo>
                    <a:pt x="399" y="33"/>
                  </a:lnTo>
                  <a:lnTo>
                    <a:pt x="399" y="4"/>
                  </a:lnTo>
                  <a:close/>
                  <a:moveTo>
                    <a:pt x="475" y="6"/>
                  </a:moveTo>
                  <a:lnTo>
                    <a:pt x="475" y="4"/>
                  </a:lnTo>
                  <a:lnTo>
                    <a:pt x="474" y="2"/>
                  </a:lnTo>
                  <a:lnTo>
                    <a:pt x="473" y="2"/>
                  </a:lnTo>
                  <a:lnTo>
                    <a:pt x="469" y="1"/>
                  </a:lnTo>
                  <a:lnTo>
                    <a:pt x="465" y="0"/>
                  </a:lnTo>
                  <a:lnTo>
                    <a:pt x="461" y="0"/>
                  </a:lnTo>
                  <a:lnTo>
                    <a:pt x="459" y="1"/>
                  </a:lnTo>
                  <a:lnTo>
                    <a:pt x="454" y="3"/>
                  </a:lnTo>
                  <a:lnTo>
                    <a:pt x="452" y="4"/>
                  </a:lnTo>
                  <a:lnTo>
                    <a:pt x="449" y="8"/>
                  </a:lnTo>
                  <a:lnTo>
                    <a:pt x="448" y="10"/>
                  </a:lnTo>
                  <a:lnTo>
                    <a:pt x="446" y="16"/>
                  </a:lnTo>
                  <a:lnTo>
                    <a:pt x="446" y="18"/>
                  </a:lnTo>
                  <a:lnTo>
                    <a:pt x="446" y="27"/>
                  </a:lnTo>
                  <a:lnTo>
                    <a:pt x="439" y="27"/>
                  </a:lnTo>
                  <a:lnTo>
                    <a:pt x="438" y="27"/>
                  </a:lnTo>
                  <a:lnTo>
                    <a:pt x="437" y="28"/>
                  </a:lnTo>
                  <a:lnTo>
                    <a:pt x="437" y="30"/>
                  </a:lnTo>
                  <a:lnTo>
                    <a:pt x="437" y="35"/>
                  </a:lnTo>
                  <a:lnTo>
                    <a:pt x="437" y="37"/>
                  </a:lnTo>
                  <a:lnTo>
                    <a:pt x="437" y="38"/>
                  </a:lnTo>
                  <a:lnTo>
                    <a:pt x="439" y="39"/>
                  </a:lnTo>
                  <a:lnTo>
                    <a:pt x="446" y="39"/>
                  </a:lnTo>
                  <a:lnTo>
                    <a:pt x="446" y="83"/>
                  </a:lnTo>
                  <a:lnTo>
                    <a:pt x="446" y="84"/>
                  </a:lnTo>
                  <a:lnTo>
                    <a:pt x="447" y="85"/>
                  </a:lnTo>
                  <a:lnTo>
                    <a:pt x="450" y="85"/>
                  </a:lnTo>
                  <a:lnTo>
                    <a:pt x="453" y="85"/>
                  </a:lnTo>
                  <a:lnTo>
                    <a:pt x="457" y="85"/>
                  </a:lnTo>
                  <a:lnTo>
                    <a:pt x="459" y="85"/>
                  </a:lnTo>
                  <a:lnTo>
                    <a:pt x="461" y="84"/>
                  </a:lnTo>
                  <a:lnTo>
                    <a:pt x="461" y="83"/>
                  </a:lnTo>
                  <a:lnTo>
                    <a:pt x="461" y="39"/>
                  </a:lnTo>
                  <a:lnTo>
                    <a:pt x="471" y="39"/>
                  </a:lnTo>
                  <a:lnTo>
                    <a:pt x="473" y="38"/>
                  </a:lnTo>
                  <a:lnTo>
                    <a:pt x="473" y="37"/>
                  </a:lnTo>
                  <a:lnTo>
                    <a:pt x="473" y="30"/>
                  </a:lnTo>
                  <a:lnTo>
                    <a:pt x="473" y="28"/>
                  </a:lnTo>
                  <a:lnTo>
                    <a:pt x="472" y="27"/>
                  </a:lnTo>
                  <a:lnTo>
                    <a:pt x="471" y="27"/>
                  </a:lnTo>
                  <a:lnTo>
                    <a:pt x="461" y="27"/>
                  </a:lnTo>
                  <a:lnTo>
                    <a:pt x="461" y="22"/>
                  </a:lnTo>
                  <a:lnTo>
                    <a:pt x="461" y="18"/>
                  </a:lnTo>
                  <a:lnTo>
                    <a:pt x="462" y="15"/>
                  </a:lnTo>
                  <a:lnTo>
                    <a:pt x="464" y="13"/>
                  </a:lnTo>
                  <a:lnTo>
                    <a:pt x="467" y="13"/>
                  </a:lnTo>
                  <a:lnTo>
                    <a:pt x="470" y="13"/>
                  </a:lnTo>
                  <a:lnTo>
                    <a:pt x="471" y="13"/>
                  </a:lnTo>
                  <a:lnTo>
                    <a:pt x="473" y="14"/>
                  </a:lnTo>
                  <a:lnTo>
                    <a:pt x="474" y="14"/>
                  </a:lnTo>
                  <a:lnTo>
                    <a:pt x="475" y="13"/>
                  </a:lnTo>
                  <a:lnTo>
                    <a:pt x="475" y="11"/>
                  </a:lnTo>
                  <a:lnTo>
                    <a:pt x="475" y="6"/>
                  </a:lnTo>
                  <a:close/>
                  <a:moveTo>
                    <a:pt x="533" y="29"/>
                  </a:moveTo>
                  <a:lnTo>
                    <a:pt x="533" y="28"/>
                  </a:lnTo>
                  <a:lnTo>
                    <a:pt x="532" y="27"/>
                  </a:lnTo>
                  <a:lnTo>
                    <a:pt x="529" y="27"/>
                  </a:lnTo>
                  <a:lnTo>
                    <a:pt x="526" y="27"/>
                  </a:lnTo>
                  <a:lnTo>
                    <a:pt x="522" y="27"/>
                  </a:lnTo>
                  <a:lnTo>
                    <a:pt x="519" y="27"/>
                  </a:lnTo>
                  <a:lnTo>
                    <a:pt x="518" y="28"/>
                  </a:lnTo>
                  <a:lnTo>
                    <a:pt x="518" y="29"/>
                  </a:lnTo>
                  <a:lnTo>
                    <a:pt x="518" y="65"/>
                  </a:lnTo>
                  <a:lnTo>
                    <a:pt x="516" y="68"/>
                  </a:lnTo>
                  <a:lnTo>
                    <a:pt x="514" y="70"/>
                  </a:lnTo>
                  <a:lnTo>
                    <a:pt x="510" y="72"/>
                  </a:lnTo>
                  <a:lnTo>
                    <a:pt x="508" y="73"/>
                  </a:lnTo>
                  <a:lnTo>
                    <a:pt x="506" y="73"/>
                  </a:lnTo>
                  <a:lnTo>
                    <a:pt x="502" y="72"/>
                  </a:lnTo>
                  <a:lnTo>
                    <a:pt x="499" y="70"/>
                  </a:lnTo>
                  <a:lnTo>
                    <a:pt x="497" y="66"/>
                  </a:lnTo>
                  <a:lnTo>
                    <a:pt x="497" y="64"/>
                  </a:lnTo>
                  <a:lnTo>
                    <a:pt x="497" y="29"/>
                  </a:lnTo>
                  <a:lnTo>
                    <a:pt x="496" y="28"/>
                  </a:lnTo>
                  <a:lnTo>
                    <a:pt x="495" y="27"/>
                  </a:lnTo>
                  <a:lnTo>
                    <a:pt x="493" y="27"/>
                  </a:lnTo>
                  <a:lnTo>
                    <a:pt x="489" y="27"/>
                  </a:lnTo>
                  <a:lnTo>
                    <a:pt x="486" y="27"/>
                  </a:lnTo>
                  <a:lnTo>
                    <a:pt x="483" y="27"/>
                  </a:lnTo>
                  <a:lnTo>
                    <a:pt x="482" y="28"/>
                  </a:lnTo>
                  <a:lnTo>
                    <a:pt x="482" y="68"/>
                  </a:lnTo>
                  <a:lnTo>
                    <a:pt x="482" y="70"/>
                  </a:lnTo>
                  <a:lnTo>
                    <a:pt x="483" y="75"/>
                  </a:lnTo>
                  <a:lnTo>
                    <a:pt x="484" y="78"/>
                  </a:lnTo>
                  <a:lnTo>
                    <a:pt x="488" y="82"/>
                  </a:lnTo>
                  <a:lnTo>
                    <a:pt x="490" y="83"/>
                  </a:lnTo>
                  <a:lnTo>
                    <a:pt x="495" y="86"/>
                  </a:lnTo>
                  <a:lnTo>
                    <a:pt x="498" y="86"/>
                  </a:lnTo>
                  <a:lnTo>
                    <a:pt x="505" y="86"/>
                  </a:lnTo>
                  <a:lnTo>
                    <a:pt x="508" y="86"/>
                  </a:lnTo>
                  <a:lnTo>
                    <a:pt x="514" y="82"/>
                  </a:lnTo>
                  <a:lnTo>
                    <a:pt x="517" y="80"/>
                  </a:lnTo>
                  <a:lnTo>
                    <a:pt x="520" y="77"/>
                  </a:lnTo>
                  <a:lnTo>
                    <a:pt x="520" y="83"/>
                  </a:lnTo>
                  <a:lnTo>
                    <a:pt x="520" y="84"/>
                  </a:lnTo>
                  <a:lnTo>
                    <a:pt x="521" y="85"/>
                  </a:lnTo>
                  <a:lnTo>
                    <a:pt x="523" y="85"/>
                  </a:lnTo>
                  <a:lnTo>
                    <a:pt x="527" y="85"/>
                  </a:lnTo>
                  <a:lnTo>
                    <a:pt x="530" y="85"/>
                  </a:lnTo>
                  <a:lnTo>
                    <a:pt x="532" y="85"/>
                  </a:lnTo>
                  <a:lnTo>
                    <a:pt x="533" y="84"/>
                  </a:lnTo>
                  <a:lnTo>
                    <a:pt x="533" y="83"/>
                  </a:lnTo>
                  <a:lnTo>
                    <a:pt x="533" y="77"/>
                  </a:lnTo>
                  <a:lnTo>
                    <a:pt x="533" y="73"/>
                  </a:lnTo>
                  <a:lnTo>
                    <a:pt x="533" y="29"/>
                  </a:lnTo>
                  <a:close/>
                  <a:moveTo>
                    <a:pt x="600" y="83"/>
                  </a:moveTo>
                  <a:lnTo>
                    <a:pt x="600" y="44"/>
                  </a:lnTo>
                  <a:lnTo>
                    <a:pt x="599" y="42"/>
                  </a:lnTo>
                  <a:lnTo>
                    <a:pt x="599" y="39"/>
                  </a:lnTo>
                  <a:lnTo>
                    <a:pt x="598" y="37"/>
                  </a:lnTo>
                  <a:lnTo>
                    <a:pt x="597" y="35"/>
                  </a:lnTo>
                  <a:lnTo>
                    <a:pt x="597" y="34"/>
                  </a:lnTo>
                  <a:lnTo>
                    <a:pt x="594" y="30"/>
                  </a:lnTo>
                  <a:lnTo>
                    <a:pt x="592" y="29"/>
                  </a:lnTo>
                  <a:lnTo>
                    <a:pt x="587" y="26"/>
                  </a:lnTo>
                  <a:lnTo>
                    <a:pt x="584" y="26"/>
                  </a:lnTo>
                  <a:lnTo>
                    <a:pt x="577" y="26"/>
                  </a:lnTo>
                  <a:lnTo>
                    <a:pt x="573" y="26"/>
                  </a:lnTo>
                  <a:lnTo>
                    <a:pt x="567" y="30"/>
                  </a:lnTo>
                  <a:lnTo>
                    <a:pt x="564" y="32"/>
                  </a:lnTo>
                  <a:lnTo>
                    <a:pt x="561" y="35"/>
                  </a:lnTo>
                  <a:lnTo>
                    <a:pt x="561" y="29"/>
                  </a:lnTo>
                  <a:lnTo>
                    <a:pt x="561" y="28"/>
                  </a:lnTo>
                  <a:lnTo>
                    <a:pt x="560" y="27"/>
                  </a:lnTo>
                  <a:lnTo>
                    <a:pt x="558" y="27"/>
                  </a:lnTo>
                  <a:lnTo>
                    <a:pt x="555" y="27"/>
                  </a:lnTo>
                  <a:lnTo>
                    <a:pt x="552" y="27"/>
                  </a:lnTo>
                  <a:lnTo>
                    <a:pt x="550" y="27"/>
                  </a:lnTo>
                  <a:lnTo>
                    <a:pt x="549" y="28"/>
                  </a:lnTo>
                  <a:lnTo>
                    <a:pt x="548" y="29"/>
                  </a:lnTo>
                  <a:lnTo>
                    <a:pt x="548" y="83"/>
                  </a:lnTo>
                  <a:lnTo>
                    <a:pt x="549" y="84"/>
                  </a:lnTo>
                  <a:lnTo>
                    <a:pt x="550" y="85"/>
                  </a:lnTo>
                  <a:lnTo>
                    <a:pt x="552" y="85"/>
                  </a:lnTo>
                  <a:lnTo>
                    <a:pt x="556" y="85"/>
                  </a:lnTo>
                  <a:lnTo>
                    <a:pt x="560" y="85"/>
                  </a:lnTo>
                  <a:lnTo>
                    <a:pt x="562" y="85"/>
                  </a:lnTo>
                  <a:lnTo>
                    <a:pt x="563" y="84"/>
                  </a:lnTo>
                  <a:lnTo>
                    <a:pt x="564" y="83"/>
                  </a:lnTo>
                  <a:lnTo>
                    <a:pt x="564" y="47"/>
                  </a:lnTo>
                  <a:lnTo>
                    <a:pt x="566" y="44"/>
                  </a:lnTo>
                  <a:lnTo>
                    <a:pt x="568" y="42"/>
                  </a:lnTo>
                  <a:lnTo>
                    <a:pt x="572" y="40"/>
                  </a:lnTo>
                  <a:lnTo>
                    <a:pt x="574" y="39"/>
                  </a:lnTo>
                  <a:lnTo>
                    <a:pt x="576" y="39"/>
                  </a:lnTo>
                  <a:lnTo>
                    <a:pt x="580" y="40"/>
                  </a:lnTo>
                  <a:lnTo>
                    <a:pt x="582" y="42"/>
                  </a:lnTo>
                  <a:lnTo>
                    <a:pt x="584" y="46"/>
                  </a:lnTo>
                  <a:lnTo>
                    <a:pt x="584" y="48"/>
                  </a:lnTo>
                  <a:lnTo>
                    <a:pt x="585" y="83"/>
                  </a:lnTo>
                  <a:lnTo>
                    <a:pt x="585" y="84"/>
                  </a:lnTo>
                  <a:lnTo>
                    <a:pt x="586" y="85"/>
                  </a:lnTo>
                  <a:lnTo>
                    <a:pt x="589" y="85"/>
                  </a:lnTo>
                  <a:lnTo>
                    <a:pt x="592" y="85"/>
                  </a:lnTo>
                  <a:lnTo>
                    <a:pt x="596" y="85"/>
                  </a:lnTo>
                  <a:lnTo>
                    <a:pt x="598" y="85"/>
                  </a:lnTo>
                  <a:lnTo>
                    <a:pt x="599" y="84"/>
                  </a:lnTo>
                  <a:lnTo>
                    <a:pt x="600" y="83"/>
                  </a:lnTo>
                  <a:close/>
                  <a:moveTo>
                    <a:pt x="655" y="74"/>
                  </a:moveTo>
                  <a:lnTo>
                    <a:pt x="655" y="71"/>
                  </a:lnTo>
                  <a:lnTo>
                    <a:pt x="655" y="69"/>
                  </a:lnTo>
                  <a:lnTo>
                    <a:pt x="654" y="68"/>
                  </a:lnTo>
                  <a:lnTo>
                    <a:pt x="652" y="69"/>
                  </a:lnTo>
                  <a:lnTo>
                    <a:pt x="649" y="71"/>
                  </a:lnTo>
                  <a:lnTo>
                    <a:pt x="645" y="73"/>
                  </a:lnTo>
                  <a:lnTo>
                    <a:pt x="643" y="73"/>
                  </a:lnTo>
                  <a:lnTo>
                    <a:pt x="641" y="74"/>
                  </a:lnTo>
                  <a:lnTo>
                    <a:pt x="637" y="74"/>
                  </a:lnTo>
                  <a:lnTo>
                    <a:pt x="636" y="73"/>
                  </a:lnTo>
                  <a:lnTo>
                    <a:pt x="634" y="73"/>
                  </a:lnTo>
                  <a:lnTo>
                    <a:pt x="630" y="69"/>
                  </a:lnTo>
                  <a:lnTo>
                    <a:pt x="629" y="68"/>
                  </a:lnTo>
                  <a:lnTo>
                    <a:pt x="628" y="66"/>
                  </a:lnTo>
                  <a:lnTo>
                    <a:pt x="628" y="64"/>
                  </a:lnTo>
                  <a:lnTo>
                    <a:pt x="627" y="61"/>
                  </a:lnTo>
                  <a:lnTo>
                    <a:pt x="627" y="59"/>
                  </a:lnTo>
                  <a:lnTo>
                    <a:pt x="627" y="50"/>
                  </a:lnTo>
                  <a:lnTo>
                    <a:pt x="628" y="46"/>
                  </a:lnTo>
                  <a:lnTo>
                    <a:pt x="632" y="40"/>
                  </a:lnTo>
                  <a:lnTo>
                    <a:pt x="635" y="38"/>
                  </a:lnTo>
                  <a:lnTo>
                    <a:pt x="641" y="38"/>
                  </a:lnTo>
                  <a:lnTo>
                    <a:pt x="643" y="38"/>
                  </a:lnTo>
                  <a:lnTo>
                    <a:pt x="644" y="39"/>
                  </a:lnTo>
                  <a:lnTo>
                    <a:pt x="648" y="41"/>
                  </a:lnTo>
                  <a:lnTo>
                    <a:pt x="651" y="43"/>
                  </a:lnTo>
                  <a:lnTo>
                    <a:pt x="653" y="43"/>
                  </a:lnTo>
                  <a:lnTo>
                    <a:pt x="655" y="42"/>
                  </a:lnTo>
                  <a:lnTo>
                    <a:pt x="655" y="41"/>
                  </a:lnTo>
                  <a:lnTo>
                    <a:pt x="655" y="38"/>
                  </a:lnTo>
                  <a:lnTo>
                    <a:pt x="655" y="35"/>
                  </a:lnTo>
                  <a:lnTo>
                    <a:pt x="655" y="33"/>
                  </a:lnTo>
                  <a:lnTo>
                    <a:pt x="654" y="32"/>
                  </a:lnTo>
                  <a:lnTo>
                    <a:pt x="654" y="30"/>
                  </a:lnTo>
                  <a:lnTo>
                    <a:pt x="651" y="29"/>
                  </a:lnTo>
                  <a:lnTo>
                    <a:pt x="648" y="27"/>
                  </a:lnTo>
                  <a:lnTo>
                    <a:pt x="643" y="26"/>
                  </a:lnTo>
                  <a:lnTo>
                    <a:pt x="639" y="26"/>
                  </a:lnTo>
                  <a:lnTo>
                    <a:pt x="635" y="26"/>
                  </a:lnTo>
                  <a:lnTo>
                    <a:pt x="631" y="26"/>
                  </a:lnTo>
                  <a:lnTo>
                    <a:pt x="624" y="29"/>
                  </a:lnTo>
                  <a:lnTo>
                    <a:pt x="621" y="31"/>
                  </a:lnTo>
                  <a:lnTo>
                    <a:pt x="617" y="36"/>
                  </a:lnTo>
                  <a:lnTo>
                    <a:pt x="615" y="39"/>
                  </a:lnTo>
                  <a:lnTo>
                    <a:pt x="612" y="47"/>
                  </a:lnTo>
                  <a:lnTo>
                    <a:pt x="611" y="52"/>
                  </a:lnTo>
                  <a:lnTo>
                    <a:pt x="611" y="62"/>
                  </a:lnTo>
                  <a:lnTo>
                    <a:pt x="612" y="66"/>
                  </a:lnTo>
                  <a:lnTo>
                    <a:pt x="614" y="73"/>
                  </a:lnTo>
                  <a:lnTo>
                    <a:pt x="616" y="76"/>
                  </a:lnTo>
                  <a:lnTo>
                    <a:pt x="620" y="81"/>
                  </a:lnTo>
                  <a:lnTo>
                    <a:pt x="623" y="83"/>
                  </a:lnTo>
                  <a:lnTo>
                    <a:pt x="629" y="86"/>
                  </a:lnTo>
                  <a:lnTo>
                    <a:pt x="633" y="86"/>
                  </a:lnTo>
                  <a:lnTo>
                    <a:pt x="639" y="86"/>
                  </a:lnTo>
                  <a:lnTo>
                    <a:pt x="641" y="86"/>
                  </a:lnTo>
                  <a:lnTo>
                    <a:pt x="643" y="86"/>
                  </a:lnTo>
                  <a:lnTo>
                    <a:pt x="647" y="85"/>
                  </a:lnTo>
                  <a:lnTo>
                    <a:pt x="651" y="83"/>
                  </a:lnTo>
                  <a:lnTo>
                    <a:pt x="654" y="81"/>
                  </a:lnTo>
                  <a:lnTo>
                    <a:pt x="655" y="80"/>
                  </a:lnTo>
                  <a:lnTo>
                    <a:pt x="655" y="79"/>
                  </a:lnTo>
                  <a:lnTo>
                    <a:pt x="655" y="77"/>
                  </a:lnTo>
                  <a:lnTo>
                    <a:pt x="655" y="74"/>
                  </a:lnTo>
                  <a:close/>
                  <a:moveTo>
                    <a:pt x="724" y="31"/>
                  </a:moveTo>
                  <a:lnTo>
                    <a:pt x="723" y="28"/>
                  </a:lnTo>
                  <a:lnTo>
                    <a:pt x="719" y="27"/>
                  </a:lnTo>
                  <a:lnTo>
                    <a:pt x="684" y="27"/>
                  </a:lnTo>
                  <a:lnTo>
                    <a:pt x="684" y="15"/>
                  </a:lnTo>
                  <a:lnTo>
                    <a:pt x="684" y="14"/>
                  </a:lnTo>
                  <a:lnTo>
                    <a:pt x="683" y="13"/>
                  </a:lnTo>
                  <a:lnTo>
                    <a:pt x="680" y="13"/>
                  </a:lnTo>
                  <a:lnTo>
                    <a:pt x="677" y="12"/>
                  </a:lnTo>
                  <a:lnTo>
                    <a:pt x="673" y="13"/>
                  </a:lnTo>
                  <a:lnTo>
                    <a:pt x="671" y="13"/>
                  </a:lnTo>
                  <a:lnTo>
                    <a:pt x="669" y="14"/>
                  </a:lnTo>
                  <a:lnTo>
                    <a:pt x="669" y="15"/>
                  </a:lnTo>
                  <a:lnTo>
                    <a:pt x="669" y="27"/>
                  </a:lnTo>
                  <a:lnTo>
                    <a:pt x="663" y="27"/>
                  </a:lnTo>
                  <a:lnTo>
                    <a:pt x="662" y="27"/>
                  </a:lnTo>
                  <a:lnTo>
                    <a:pt x="661" y="28"/>
                  </a:lnTo>
                  <a:lnTo>
                    <a:pt x="660" y="30"/>
                  </a:lnTo>
                  <a:lnTo>
                    <a:pt x="660" y="35"/>
                  </a:lnTo>
                  <a:lnTo>
                    <a:pt x="660" y="37"/>
                  </a:lnTo>
                  <a:lnTo>
                    <a:pt x="661" y="38"/>
                  </a:lnTo>
                  <a:lnTo>
                    <a:pt x="663" y="39"/>
                  </a:lnTo>
                  <a:lnTo>
                    <a:pt x="669" y="39"/>
                  </a:lnTo>
                  <a:lnTo>
                    <a:pt x="669" y="70"/>
                  </a:lnTo>
                  <a:lnTo>
                    <a:pt x="669" y="73"/>
                  </a:lnTo>
                  <a:lnTo>
                    <a:pt x="671" y="78"/>
                  </a:lnTo>
                  <a:lnTo>
                    <a:pt x="672" y="80"/>
                  </a:lnTo>
                  <a:lnTo>
                    <a:pt x="675" y="83"/>
                  </a:lnTo>
                  <a:lnTo>
                    <a:pt x="677" y="84"/>
                  </a:lnTo>
                  <a:lnTo>
                    <a:pt x="681" y="86"/>
                  </a:lnTo>
                  <a:lnTo>
                    <a:pt x="684" y="86"/>
                  </a:lnTo>
                  <a:lnTo>
                    <a:pt x="687" y="86"/>
                  </a:lnTo>
                  <a:lnTo>
                    <a:pt x="690" y="86"/>
                  </a:lnTo>
                  <a:lnTo>
                    <a:pt x="693" y="86"/>
                  </a:lnTo>
                  <a:lnTo>
                    <a:pt x="696" y="85"/>
                  </a:lnTo>
                  <a:lnTo>
                    <a:pt x="697" y="84"/>
                  </a:lnTo>
                  <a:lnTo>
                    <a:pt x="698" y="82"/>
                  </a:lnTo>
                  <a:lnTo>
                    <a:pt x="698" y="80"/>
                  </a:lnTo>
                  <a:lnTo>
                    <a:pt x="698" y="75"/>
                  </a:lnTo>
                  <a:lnTo>
                    <a:pt x="698" y="73"/>
                  </a:lnTo>
                  <a:lnTo>
                    <a:pt x="697" y="72"/>
                  </a:lnTo>
                  <a:lnTo>
                    <a:pt x="696" y="72"/>
                  </a:lnTo>
                  <a:lnTo>
                    <a:pt x="694" y="73"/>
                  </a:lnTo>
                  <a:lnTo>
                    <a:pt x="693" y="73"/>
                  </a:lnTo>
                  <a:lnTo>
                    <a:pt x="691" y="73"/>
                  </a:lnTo>
                  <a:lnTo>
                    <a:pt x="688" y="73"/>
                  </a:lnTo>
                  <a:lnTo>
                    <a:pt x="686" y="73"/>
                  </a:lnTo>
                  <a:lnTo>
                    <a:pt x="685" y="70"/>
                  </a:lnTo>
                  <a:lnTo>
                    <a:pt x="684" y="68"/>
                  </a:lnTo>
                  <a:lnTo>
                    <a:pt x="684" y="39"/>
                  </a:lnTo>
                  <a:lnTo>
                    <a:pt x="708" y="39"/>
                  </a:lnTo>
                  <a:lnTo>
                    <a:pt x="708" y="83"/>
                  </a:lnTo>
                  <a:lnTo>
                    <a:pt x="709" y="84"/>
                  </a:lnTo>
                  <a:lnTo>
                    <a:pt x="710" y="85"/>
                  </a:lnTo>
                  <a:lnTo>
                    <a:pt x="712" y="85"/>
                  </a:lnTo>
                  <a:lnTo>
                    <a:pt x="716" y="85"/>
                  </a:lnTo>
                  <a:lnTo>
                    <a:pt x="720" y="85"/>
                  </a:lnTo>
                  <a:lnTo>
                    <a:pt x="722" y="85"/>
                  </a:lnTo>
                  <a:lnTo>
                    <a:pt x="723" y="84"/>
                  </a:lnTo>
                  <a:lnTo>
                    <a:pt x="724" y="83"/>
                  </a:lnTo>
                  <a:lnTo>
                    <a:pt x="724" y="31"/>
                  </a:lnTo>
                  <a:close/>
                  <a:moveTo>
                    <a:pt x="725" y="8"/>
                  </a:moveTo>
                  <a:lnTo>
                    <a:pt x="724" y="6"/>
                  </a:lnTo>
                  <a:lnTo>
                    <a:pt x="722" y="3"/>
                  </a:lnTo>
                  <a:lnTo>
                    <a:pt x="720" y="3"/>
                  </a:lnTo>
                  <a:lnTo>
                    <a:pt x="713" y="3"/>
                  </a:lnTo>
                  <a:lnTo>
                    <a:pt x="710" y="4"/>
                  </a:lnTo>
                  <a:lnTo>
                    <a:pt x="708" y="6"/>
                  </a:lnTo>
                  <a:lnTo>
                    <a:pt x="707" y="8"/>
                  </a:lnTo>
                  <a:lnTo>
                    <a:pt x="707" y="14"/>
                  </a:lnTo>
                  <a:lnTo>
                    <a:pt x="708" y="16"/>
                  </a:lnTo>
                  <a:lnTo>
                    <a:pt x="709" y="17"/>
                  </a:lnTo>
                  <a:lnTo>
                    <a:pt x="710" y="18"/>
                  </a:lnTo>
                  <a:lnTo>
                    <a:pt x="713" y="19"/>
                  </a:lnTo>
                  <a:lnTo>
                    <a:pt x="719" y="19"/>
                  </a:lnTo>
                  <a:lnTo>
                    <a:pt x="722" y="18"/>
                  </a:lnTo>
                  <a:lnTo>
                    <a:pt x="724" y="16"/>
                  </a:lnTo>
                  <a:lnTo>
                    <a:pt x="725" y="14"/>
                  </a:lnTo>
                  <a:lnTo>
                    <a:pt x="725" y="8"/>
                  </a:lnTo>
                  <a:close/>
                  <a:moveTo>
                    <a:pt x="793" y="50"/>
                  </a:moveTo>
                  <a:lnTo>
                    <a:pt x="793" y="46"/>
                  </a:lnTo>
                  <a:lnTo>
                    <a:pt x="791" y="39"/>
                  </a:lnTo>
                  <a:lnTo>
                    <a:pt x="790" y="38"/>
                  </a:lnTo>
                  <a:lnTo>
                    <a:pt x="789" y="36"/>
                  </a:lnTo>
                  <a:lnTo>
                    <a:pt x="784" y="31"/>
                  </a:lnTo>
                  <a:lnTo>
                    <a:pt x="781" y="29"/>
                  </a:lnTo>
                  <a:lnTo>
                    <a:pt x="778" y="28"/>
                  </a:lnTo>
                  <a:lnTo>
                    <a:pt x="778" y="60"/>
                  </a:lnTo>
                  <a:lnTo>
                    <a:pt x="777" y="61"/>
                  </a:lnTo>
                  <a:lnTo>
                    <a:pt x="777" y="64"/>
                  </a:lnTo>
                  <a:lnTo>
                    <a:pt x="776" y="66"/>
                  </a:lnTo>
                  <a:lnTo>
                    <a:pt x="776" y="68"/>
                  </a:lnTo>
                  <a:lnTo>
                    <a:pt x="775" y="69"/>
                  </a:lnTo>
                  <a:lnTo>
                    <a:pt x="770" y="73"/>
                  </a:lnTo>
                  <a:lnTo>
                    <a:pt x="769" y="74"/>
                  </a:lnTo>
                  <a:lnTo>
                    <a:pt x="767" y="74"/>
                  </a:lnTo>
                  <a:lnTo>
                    <a:pt x="762" y="74"/>
                  </a:lnTo>
                  <a:lnTo>
                    <a:pt x="760" y="74"/>
                  </a:lnTo>
                  <a:lnTo>
                    <a:pt x="758" y="73"/>
                  </a:lnTo>
                  <a:lnTo>
                    <a:pt x="754" y="69"/>
                  </a:lnTo>
                  <a:lnTo>
                    <a:pt x="753" y="67"/>
                  </a:lnTo>
                  <a:lnTo>
                    <a:pt x="752" y="65"/>
                  </a:lnTo>
                  <a:lnTo>
                    <a:pt x="752" y="61"/>
                  </a:lnTo>
                  <a:lnTo>
                    <a:pt x="751" y="60"/>
                  </a:lnTo>
                  <a:lnTo>
                    <a:pt x="751" y="50"/>
                  </a:lnTo>
                  <a:lnTo>
                    <a:pt x="753" y="46"/>
                  </a:lnTo>
                  <a:lnTo>
                    <a:pt x="753" y="44"/>
                  </a:lnTo>
                  <a:lnTo>
                    <a:pt x="755" y="42"/>
                  </a:lnTo>
                  <a:lnTo>
                    <a:pt x="759" y="39"/>
                  </a:lnTo>
                  <a:lnTo>
                    <a:pt x="760" y="38"/>
                  </a:lnTo>
                  <a:lnTo>
                    <a:pt x="762" y="38"/>
                  </a:lnTo>
                  <a:lnTo>
                    <a:pt x="767" y="38"/>
                  </a:lnTo>
                  <a:lnTo>
                    <a:pt x="769" y="38"/>
                  </a:lnTo>
                  <a:lnTo>
                    <a:pt x="771" y="39"/>
                  </a:lnTo>
                  <a:lnTo>
                    <a:pt x="775" y="43"/>
                  </a:lnTo>
                  <a:lnTo>
                    <a:pt x="776" y="45"/>
                  </a:lnTo>
                  <a:lnTo>
                    <a:pt x="777" y="46"/>
                  </a:lnTo>
                  <a:lnTo>
                    <a:pt x="777" y="51"/>
                  </a:lnTo>
                  <a:lnTo>
                    <a:pt x="778" y="60"/>
                  </a:lnTo>
                  <a:lnTo>
                    <a:pt x="778" y="28"/>
                  </a:lnTo>
                  <a:lnTo>
                    <a:pt x="774" y="26"/>
                  </a:lnTo>
                  <a:lnTo>
                    <a:pt x="770" y="26"/>
                  </a:lnTo>
                  <a:lnTo>
                    <a:pt x="760" y="26"/>
                  </a:lnTo>
                  <a:lnTo>
                    <a:pt x="756" y="26"/>
                  </a:lnTo>
                  <a:lnTo>
                    <a:pt x="748" y="29"/>
                  </a:lnTo>
                  <a:lnTo>
                    <a:pt x="745" y="31"/>
                  </a:lnTo>
                  <a:lnTo>
                    <a:pt x="740" y="37"/>
                  </a:lnTo>
                  <a:lnTo>
                    <a:pt x="739" y="40"/>
                  </a:lnTo>
                  <a:lnTo>
                    <a:pt x="736" y="48"/>
                  </a:lnTo>
                  <a:lnTo>
                    <a:pt x="736" y="51"/>
                  </a:lnTo>
                  <a:lnTo>
                    <a:pt x="736" y="61"/>
                  </a:lnTo>
                  <a:lnTo>
                    <a:pt x="736" y="65"/>
                  </a:lnTo>
                  <a:lnTo>
                    <a:pt x="738" y="73"/>
                  </a:lnTo>
                  <a:lnTo>
                    <a:pt x="740" y="76"/>
                  </a:lnTo>
                  <a:lnTo>
                    <a:pt x="745" y="81"/>
                  </a:lnTo>
                  <a:lnTo>
                    <a:pt x="748" y="83"/>
                  </a:lnTo>
                  <a:lnTo>
                    <a:pt x="755" y="86"/>
                  </a:lnTo>
                  <a:lnTo>
                    <a:pt x="759" y="86"/>
                  </a:lnTo>
                  <a:lnTo>
                    <a:pt x="769" y="86"/>
                  </a:lnTo>
                  <a:lnTo>
                    <a:pt x="773" y="86"/>
                  </a:lnTo>
                  <a:lnTo>
                    <a:pt x="780" y="83"/>
                  </a:lnTo>
                  <a:lnTo>
                    <a:pt x="784" y="81"/>
                  </a:lnTo>
                  <a:lnTo>
                    <a:pt x="788" y="75"/>
                  </a:lnTo>
                  <a:lnTo>
                    <a:pt x="789" y="74"/>
                  </a:lnTo>
                  <a:lnTo>
                    <a:pt x="790" y="72"/>
                  </a:lnTo>
                  <a:lnTo>
                    <a:pt x="793" y="64"/>
                  </a:lnTo>
                  <a:lnTo>
                    <a:pt x="793" y="61"/>
                  </a:lnTo>
                  <a:lnTo>
                    <a:pt x="793" y="50"/>
                  </a:lnTo>
                  <a:close/>
                  <a:moveTo>
                    <a:pt x="857" y="83"/>
                  </a:moveTo>
                  <a:lnTo>
                    <a:pt x="857" y="44"/>
                  </a:lnTo>
                  <a:lnTo>
                    <a:pt x="856" y="42"/>
                  </a:lnTo>
                  <a:lnTo>
                    <a:pt x="856" y="39"/>
                  </a:lnTo>
                  <a:lnTo>
                    <a:pt x="855" y="37"/>
                  </a:lnTo>
                  <a:lnTo>
                    <a:pt x="854" y="35"/>
                  </a:lnTo>
                  <a:lnTo>
                    <a:pt x="854" y="34"/>
                  </a:lnTo>
                  <a:lnTo>
                    <a:pt x="851" y="30"/>
                  </a:lnTo>
                  <a:lnTo>
                    <a:pt x="849" y="29"/>
                  </a:lnTo>
                  <a:lnTo>
                    <a:pt x="844" y="26"/>
                  </a:lnTo>
                  <a:lnTo>
                    <a:pt x="841" y="26"/>
                  </a:lnTo>
                  <a:lnTo>
                    <a:pt x="834" y="26"/>
                  </a:lnTo>
                  <a:lnTo>
                    <a:pt x="830" y="26"/>
                  </a:lnTo>
                  <a:lnTo>
                    <a:pt x="824" y="30"/>
                  </a:lnTo>
                  <a:lnTo>
                    <a:pt x="821" y="32"/>
                  </a:lnTo>
                  <a:lnTo>
                    <a:pt x="818" y="35"/>
                  </a:lnTo>
                  <a:lnTo>
                    <a:pt x="818" y="29"/>
                  </a:lnTo>
                  <a:lnTo>
                    <a:pt x="818" y="28"/>
                  </a:lnTo>
                  <a:lnTo>
                    <a:pt x="817" y="27"/>
                  </a:lnTo>
                  <a:lnTo>
                    <a:pt x="815" y="27"/>
                  </a:lnTo>
                  <a:lnTo>
                    <a:pt x="812" y="27"/>
                  </a:lnTo>
                  <a:lnTo>
                    <a:pt x="809" y="27"/>
                  </a:lnTo>
                  <a:lnTo>
                    <a:pt x="807" y="27"/>
                  </a:lnTo>
                  <a:lnTo>
                    <a:pt x="806" y="28"/>
                  </a:lnTo>
                  <a:lnTo>
                    <a:pt x="805" y="29"/>
                  </a:lnTo>
                  <a:lnTo>
                    <a:pt x="805" y="83"/>
                  </a:lnTo>
                  <a:lnTo>
                    <a:pt x="806" y="84"/>
                  </a:lnTo>
                  <a:lnTo>
                    <a:pt x="807" y="85"/>
                  </a:lnTo>
                  <a:lnTo>
                    <a:pt x="809" y="85"/>
                  </a:lnTo>
                  <a:lnTo>
                    <a:pt x="813" y="85"/>
                  </a:lnTo>
                  <a:lnTo>
                    <a:pt x="817" y="85"/>
                  </a:lnTo>
                  <a:lnTo>
                    <a:pt x="819" y="85"/>
                  </a:lnTo>
                  <a:lnTo>
                    <a:pt x="820" y="84"/>
                  </a:lnTo>
                  <a:lnTo>
                    <a:pt x="821" y="83"/>
                  </a:lnTo>
                  <a:lnTo>
                    <a:pt x="821" y="47"/>
                  </a:lnTo>
                  <a:lnTo>
                    <a:pt x="823" y="44"/>
                  </a:lnTo>
                  <a:lnTo>
                    <a:pt x="825" y="42"/>
                  </a:lnTo>
                  <a:lnTo>
                    <a:pt x="829" y="40"/>
                  </a:lnTo>
                  <a:lnTo>
                    <a:pt x="831" y="39"/>
                  </a:lnTo>
                  <a:lnTo>
                    <a:pt x="833" y="39"/>
                  </a:lnTo>
                  <a:lnTo>
                    <a:pt x="837" y="40"/>
                  </a:lnTo>
                  <a:lnTo>
                    <a:pt x="839" y="42"/>
                  </a:lnTo>
                  <a:lnTo>
                    <a:pt x="841" y="46"/>
                  </a:lnTo>
                  <a:lnTo>
                    <a:pt x="841" y="48"/>
                  </a:lnTo>
                  <a:lnTo>
                    <a:pt x="842" y="83"/>
                  </a:lnTo>
                  <a:lnTo>
                    <a:pt x="842" y="84"/>
                  </a:lnTo>
                  <a:lnTo>
                    <a:pt x="843" y="85"/>
                  </a:lnTo>
                  <a:lnTo>
                    <a:pt x="846" y="85"/>
                  </a:lnTo>
                  <a:lnTo>
                    <a:pt x="849" y="85"/>
                  </a:lnTo>
                  <a:lnTo>
                    <a:pt x="853" y="85"/>
                  </a:lnTo>
                  <a:lnTo>
                    <a:pt x="855" y="85"/>
                  </a:lnTo>
                  <a:lnTo>
                    <a:pt x="856" y="84"/>
                  </a:lnTo>
                  <a:lnTo>
                    <a:pt x="857"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Line 5"/>
            <p:cNvSpPr>
              <a:spLocks noChangeShapeType="1"/>
            </p:cNvSpPr>
            <p:nvPr/>
          </p:nvSpPr>
          <p:spPr bwMode="auto">
            <a:xfrm>
              <a:off x="6888" y="1356"/>
              <a:ext cx="218" cy="0"/>
            </a:xfrm>
            <a:prstGeom prst="line">
              <a:avLst/>
            </a:prstGeom>
            <a:noFill/>
            <a:ln w="6147">
              <a:solidFill>
                <a:srgbClr val="000000"/>
              </a:solidFill>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dirty="0"/>
            </a:p>
          </p:txBody>
        </p:sp>
        <p:sp>
          <p:nvSpPr>
            <p:cNvPr id="17" name="Freeform 4"/>
            <p:cNvSpPr/>
            <p:nvPr/>
          </p:nvSpPr>
          <p:spPr bwMode="auto">
            <a:xfrm>
              <a:off x="6970" y="1316"/>
              <a:ext cx="135" cy="77"/>
            </a:xfrm>
            <a:custGeom>
              <a:avLst/>
              <a:gdLst>
                <a:gd name="T0" fmla="+- 0 6971 6971"/>
                <a:gd name="T1" fmla="*/ T0 w 135"/>
                <a:gd name="T2" fmla="+- 0 1317 1317"/>
                <a:gd name="T3" fmla="*/ 1317 h 77"/>
                <a:gd name="T4" fmla="+- 0 7010 6971"/>
                <a:gd name="T5" fmla="*/ T4 w 135"/>
                <a:gd name="T6" fmla="+- 0 1355 1317"/>
                <a:gd name="T7" fmla="*/ 1355 h 77"/>
                <a:gd name="T8" fmla="+- 0 6972 6971"/>
                <a:gd name="T9" fmla="*/ T8 w 135"/>
                <a:gd name="T10" fmla="+- 0 1393 1317"/>
                <a:gd name="T11" fmla="*/ 1393 h 77"/>
                <a:gd name="T12" fmla="+- 0 7106 6971"/>
                <a:gd name="T13" fmla="*/ T12 w 135"/>
                <a:gd name="T14" fmla="+- 0 1353 1317"/>
                <a:gd name="T15" fmla="*/ 1353 h 77"/>
                <a:gd name="T16" fmla="+- 0 6971 6971"/>
                <a:gd name="T17" fmla="*/ T16 w 135"/>
                <a:gd name="T18" fmla="+- 0 1317 1317"/>
                <a:gd name="T19" fmla="*/ 1317 h 77"/>
              </a:gdLst>
              <a:ahLst/>
              <a:cxnLst>
                <a:cxn ang="0">
                  <a:pos x="T1" y="T3"/>
                </a:cxn>
                <a:cxn ang="0">
                  <a:pos x="T5" y="T7"/>
                </a:cxn>
                <a:cxn ang="0">
                  <a:pos x="T9" y="T11"/>
                </a:cxn>
                <a:cxn ang="0">
                  <a:pos x="T13" y="T15"/>
                </a:cxn>
                <a:cxn ang="0">
                  <a:pos x="T17" y="T19"/>
                </a:cxn>
              </a:cxnLst>
              <a:rect l="0" t="0" r="r" b="b"/>
              <a:pathLst>
                <a:path w="135" h="77">
                  <a:moveTo>
                    <a:pt x="0" y="0"/>
                  </a:moveTo>
                  <a:lnTo>
                    <a:pt x="39" y="38"/>
                  </a:lnTo>
                  <a:lnTo>
                    <a:pt x="1" y="76"/>
                  </a:lnTo>
                  <a:lnTo>
                    <a:pt x="135"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3"/>
            <p:cNvSpPr/>
            <p:nvPr/>
          </p:nvSpPr>
          <p:spPr bwMode="auto">
            <a:xfrm>
              <a:off x="6970" y="1316"/>
              <a:ext cx="135" cy="77"/>
            </a:xfrm>
            <a:custGeom>
              <a:avLst/>
              <a:gdLst>
                <a:gd name="T0" fmla="+- 0 7010 6971"/>
                <a:gd name="T1" fmla="*/ T0 w 135"/>
                <a:gd name="T2" fmla="+- 0 1355 1317"/>
                <a:gd name="T3" fmla="*/ 1355 h 77"/>
                <a:gd name="T4" fmla="+- 0 6972 6971"/>
                <a:gd name="T5" fmla="*/ T4 w 135"/>
                <a:gd name="T6" fmla="+- 0 1393 1317"/>
                <a:gd name="T7" fmla="*/ 1393 h 77"/>
                <a:gd name="T8" fmla="+- 0 7106 6971"/>
                <a:gd name="T9" fmla="*/ T8 w 135"/>
                <a:gd name="T10" fmla="+- 0 1353 1317"/>
                <a:gd name="T11" fmla="*/ 1353 h 77"/>
                <a:gd name="T12" fmla="+- 0 6971 6971"/>
                <a:gd name="T13" fmla="*/ T12 w 135"/>
                <a:gd name="T14" fmla="+- 0 1317 1317"/>
                <a:gd name="T15" fmla="*/ 1317 h 77"/>
                <a:gd name="T16" fmla="+- 0 7010 6971"/>
                <a:gd name="T17" fmla="*/ T16 w 135"/>
                <a:gd name="T18" fmla="+- 0 1355 1317"/>
                <a:gd name="T19" fmla="*/ 1355 h 77"/>
              </a:gdLst>
              <a:ahLst/>
              <a:cxnLst>
                <a:cxn ang="0">
                  <a:pos x="T1" y="T3"/>
                </a:cxn>
                <a:cxn ang="0">
                  <a:pos x="T5" y="T7"/>
                </a:cxn>
                <a:cxn ang="0">
                  <a:pos x="T9" y="T11"/>
                </a:cxn>
                <a:cxn ang="0">
                  <a:pos x="T13" y="T15"/>
                </a:cxn>
                <a:cxn ang="0">
                  <a:pos x="T17" y="T19"/>
                </a:cxn>
              </a:cxnLst>
              <a:rect l="0" t="0" r="r" b="b"/>
              <a:pathLst>
                <a:path w="135" h="77">
                  <a:moveTo>
                    <a:pt x="39" y="38"/>
                  </a:moveTo>
                  <a:lnTo>
                    <a:pt x="1" y="76"/>
                  </a:lnTo>
                  <a:lnTo>
                    <a:pt x="135" y="36"/>
                  </a:lnTo>
                  <a:lnTo>
                    <a:pt x="0" y="0"/>
                  </a:lnTo>
                  <a:lnTo>
                    <a:pt x="39" y="38"/>
                  </a:lnTo>
                  <a:close/>
                </a:path>
              </a:pathLst>
            </a:custGeom>
            <a:noFill/>
            <a:ln w="6566">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pic>
          <p:nvPicPr>
            <p:cNvPr id="205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87" y="1161"/>
              <a:ext cx="1225" cy="345"/>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8"/>
          <p:cNvSpPr>
            <a:spLocks noGrp="1"/>
          </p:cNvSpPr>
          <p:nvPr>
            <p:ph type="title"/>
          </p:nvPr>
        </p:nvSpPr>
        <p:spPr>
          <a:xfrm>
            <a:off x="4163206" y="2454896"/>
            <a:ext cx="3015343" cy="601516"/>
          </a:xfrm>
        </p:spPr>
        <p:txBody>
          <a:bodyPr>
            <a:normAutofit/>
          </a:bodyPr>
          <a:lstStyle/>
          <a:p>
            <a:pPr algn="just"/>
            <a:r>
              <a:rPr lang="en-US" sz="1400" dirty="0" err="1"/>
              <a:t>Spatio</a:t>
            </a:r>
            <a:r>
              <a:rPr lang="en-US" sz="1400"/>
              <a:t>-temporal features </a:t>
            </a:r>
            <a:r>
              <a:rPr lang="en-US" sz="1400" dirty="0"/>
              <a:t>extraction using trimmed </a:t>
            </a:r>
            <a:r>
              <a:rPr lang="en-US" sz="1400" dirty="0" err="1"/>
              <a:t>Conlstm</a:t>
            </a:r>
            <a:r>
              <a:rPr lang="en-US" sz="1400" dirty="0"/>
              <a:t> model</a:t>
            </a:r>
            <a:endParaRPr lang="en-US" sz="1400" dirty="0"/>
          </a:p>
        </p:txBody>
      </p:sp>
      <p:sp>
        <p:nvSpPr>
          <p:cNvPr id="20" name="Title 1"/>
          <p:cNvSpPr txBox="1"/>
          <p:nvPr/>
        </p:nvSpPr>
        <p:spPr>
          <a:xfrm>
            <a:off x="838200" y="4150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Data Flow Diagram</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0"/>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OUTPUT</a:t>
            </a:r>
            <a:endParaRPr lang="en-US" sz="3600" b="1" dirty="0">
              <a:latin typeface="Times New Roman" panose="02020603050405020304" pitchFamily="18" charset="0"/>
              <a:cs typeface="Times New Roman" panose="02020603050405020304" pitchFamily="18" charset="0"/>
            </a:endParaRPr>
          </a:p>
        </p:txBody>
      </p:sp>
      <p:pic>
        <p:nvPicPr>
          <p:cNvPr id="4" name="Picture 3" descr="C:\Users\pubgn\OneDrive\Pictures\Screenshots\1.png1"/>
          <p:cNvPicPr>
            <a:picLocks noChangeAspect="1"/>
          </p:cNvPicPr>
          <p:nvPr/>
        </p:nvPicPr>
        <p:blipFill>
          <a:blip r:embed="rId1"/>
          <a:srcRect l="28767" r="28767"/>
          <a:stretch>
            <a:fillRect/>
          </a:stretch>
        </p:blipFill>
        <p:spPr>
          <a:xfrm>
            <a:off x="2375535" y="1178560"/>
            <a:ext cx="7156450" cy="52679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38992" y="310243"/>
            <a:ext cx="10515600" cy="93889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Times New Roman" panose="02020603050405020304" pitchFamily="18" charset="0"/>
                <a:cs typeface="Times New Roman" panose="02020603050405020304" pitchFamily="18" charset="0"/>
              </a:rPr>
              <a:t>OUTPUT</a:t>
            </a:r>
            <a:endParaRPr lang="en-US" sz="3600" b="1" dirty="0">
              <a:latin typeface="Times New Roman" panose="02020603050405020304" pitchFamily="18" charset="0"/>
              <a:cs typeface="Times New Roman" panose="02020603050405020304" pitchFamily="18" charset="0"/>
            </a:endParaRPr>
          </a:p>
        </p:txBody>
      </p:sp>
      <p:pic>
        <p:nvPicPr>
          <p:cNvPr id="4" name="Picture 3" descr="C:\Users\pubgn\OneDrive\Pictures\Screenshots\fight.pngfight"/>
          <p:cNvPicPr>
            <a:picLocks noChangeAspect="1"/>
          </p:cNvPicPr>
          <p:nvPr/>
        </p:nvPicPr>
        <p:blipFill>
          <a:blip r:embed="rId1"/>
          <a:srcRect l="7512" r="7512"/>
          <a:stretch>
            <a:fillRect/>
          </a:stretch>
        </p:blipFill>
        <p:spPr>
          <a:xfrm>
            <a:off x="2804653" y="1137192"/>
            <a:ext cx="6582694" cy="52204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15600" y="607500"/>
            <a:ext cx="11360800" cy="763600"/>
          </a:xfrm>
          <a:prstGeom prst="rect">
            <a:avLst/>
          </a:prstGeom>
        </p:spPr>
        <p:txBody>
          <a:bodyPr spcFirstLastPara="1" vert="horz" wrap="square" lIns="121900" tIns="121900" rIns="121900" bIns="121900" rtlCol="0" anchor="t" anchorCtr="0">
            <a:noAutofit/>
          </a:bodyPr>
          <a:lstStyle/>
          <a:p>
            <a:pPr>
              <a:buSzPts val="990"/>
            </a:pPr>
            <a:r>
              <a:rPr lang="en-GB" sz="4160" b="1" u="sng" dirty="0">
                <a:latin typeface="Arial" panose="020B0604020202020204" pitchFamily="34" charset="0"/>
                <a:ea typeface="Lexend"/>
                <a:cs typeface="Arial" panose="020B0604020202020204" pitchFamily="34" charset="0"/>
                <a:sym typeface="Lexend"/>
              </a:rPr>
              <a:t>PROJECT DOMAIN</a:t>
            </a:r>
            <a:endParaRPr sz="4160" b="1" u="sng" dirty="0">
              <a:latin typeface="Arial" panose="020B0604020202020204" pitchFamily="34" charset="0"/>
              <a:ea typeface="Lexend"/>
              <a:cs typeface="Arial" panose="020B0604020202020204" pitchFamily="34" charset="0"/>
              <a:sym typeface="Lexend"/>
            </a:endParaRPr>
          </a:p>
        </p:txBody>
      </p:sp>
      <p:sp>
        <p:nvSpPr>
          <p:cNvPr id="60" name="Google Shape;60;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lgn="ctr">
              <a:buNone/>
            </a:pPr>
            <a:endParaRPr dirty="0">
              <a:latin typeface="Lexend Medium"/>
              <a:ea typeface="Lexend Medium"/>
              <a:cs typeface="Lexend Medium"/>
              <a:sym typeface="Lexend Medium"/>
            </a:endParaRPr>
          </a:p>
          <a:p>
            <a:pPr marL="0" indent="0" algn="ctr">
              <a:spcBef>
                <a:spcPts val="1600"/>
              </a:spcBef>
              <a:buNone/>
            </a:pPr>
            <a:endParaRPr dirty="0">
              <a:latin typeface="Lexend Medium"/>
              <a:ea typeface="Lexend Medium"/>
              <a:cs typeface="Lexend Medium"/>
              <a:sym typeface="Lexend Medium"/>
            </a:endParaRPr>
          </a:p>
          <a:p>
            <a:pPr marL="0" indent="0" algn="ctr">
              <a:spcBef>
                <a:spcPts val="1600"/>
              </a:spcBef>
              <a:spcAft>
                <a:spcPts val="1600"/>
              </a:spcAft>
              <a:buNone/>
            </a:pPr>
            <a:r>
              <a:rPr lang="en-GB" sz="4000" dirty="0">
                <a:latin typeface="Arial" panose="020B0604020202020204" pitchFamily="34" charset="0"/>
                <a:ea typeface="Lexend Medium"/>
                <a:cs typeface="Arial" panose="020B0604020202020204" pitchFamily="34" charset="0"/>
                <a:sym typeface="Lexend Medium"/>
              </a:rPr>
              <a:t>Deep Learning</a:t>
            </a:r>
            <a:endParaRPr lang="en-GB" sz="4000" dirty="0">
              <a:latin typeface="Arial" panose="020B0604020202020204" pitchFamily="34" charset="0"/>
              <a:ea typeface="Lexend Medium"/>
              <a:cs typeface="Arial" panose="020B0604020202020204" pitchFamily="34" charset="0"/>
              <a:sym typeface="Lexend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no fight"/>
          <p:cNvPicPr>
            <a:picLocks noChangeAspect="1"/>
          </p:cNvPicPr>
          <p:nvPr/>
        </p:nvPicPr>
        <p:blipFill>
          <a:blip r:embed="rId1"/>
          <a:stretch>
            <a:fillRect/>
          </a:stretch>
        </p:blipFill>
        <p:spPr>
          <a:xfrm>
            <a:off x="2945130" y="1325880"/>
            <a:ext cx="6301740" cy="4206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Users\pubgn\OneDrive\Pictures\Screenshots\report.pngreport"/>
          <p:cNvPicPr>
            <a:picLocks noChangeAspect="1"/>
          </p:cNvPicPr>
          <p:nvPr/>
        </p:nvPicPr>
        <p:blipFill>
          <a:blip r:embed="rId1"/>
          <a:srcRect l="3952" r="3952"/>
          <a:stretch>
            <a:fillRect/>
          </a:stretch>
        </p:blipFill>
        <p:spPr>
          <a:xfrm>
            <a:off x="1355090" y="1042670"/>
            <a:ext cx="9469755" cy="47720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415600" y="769200"/>
            <a:ext cx="11360800" cy="57972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GB" b="1" u="sng" dirty="0">
                <a:solidFill>
                  <a:schemeClr val="tx1"/>
                </a:solidFill>
                <a:latin typeface="Arial" panose="020B0604020202020204" pitchFamily="34" charset="0"/>
                <a:ea typeface="Lexend"/>
                <a:cs typeface="Arial" panose="020B0604020202020204" pitchFamily="34" charset="0"/>
                <a:sym typeface="Lexend"/>
              </a:rPr>
              <a:t>Software Requirements: </a:t>
            </a:r>
            <a:endParaRPr b="1" u="sng" dirty="0">
              <a:solidFill>
                <a:schemeClr val="tx1"/>
              </a:solidFill>
              <a:latin typeface="Arial" panose="020B0604020202020204" pitchFamily="34" charset="0"/>
              <a:ea typeface="Lexend"/>
              <a:cs typeface="Arial" panose="020B0604020202020204" pitchFamily="34" charset="0"/>
              <a:sym typeface="Lexend"/>
            </a:endParaRPr>
          </a:p>
          <a:p>
            <a:pPr marL="0" indent="0">
              <a:spcBef>
                <a:spcPts val="1600"/>
              </a:spcBef>
              <a:buClr>
                <a:schemeClr val="dk1"/>
              </a:buClr>
              <a:buSzPts val="1100"/>
              <a:buNone/>
            </a:pPr>
            <a:r>
              <a:rPr lang="en-GB" sz="2135" dirty="0">
                <a:latin typeface="Arial" panose="020B0604020202020204" pitchFamily="34" charset="0"/>
                <a:ea typeface="Lexend Medium"/>
                <a:cs typeface="Arial" panose="020B0604020202020204" pitchFamily="34" charset="0"/>
                <a:sym typeface="Lexend Medium"/>
              </a:rPr>
              <a:t>*	Operating System	        :	Windows 10 (64 bit)</a:t>
            </a:r>
            <a:endParaRPr sz="2135" dirty="0">
              <a:latin typeface="Arial" panose="020B0604020202020204" pitchFamily="34" charset="0"/>
              <a:ea typeface="Lexend Medium"/>
              <a:cs typeface="Arial" panose="020B0604020202020204" pitchFamily="34" charset="0"/>
              <a:sym typeface="Lexend Medium"/>
            </a:endParaRPr>
          </a:p>
          <a:p>
            <a:pPr marL="0" indent="0">
              <a:spcBef>
                <a:spcPts val="1600"/>
              </a:spcBef>
              <a:buClr>
                <a:schemeClr val="dk1"/>
              </a:buClr>
              <a:buSzPts val="1100"/>
              <a:buNone/>
            </a:pPr>
            <a:r>
              <a:rPr lang="en-GB" sz="2135" dirty="0">
                <a:latin typeface="Arial" panose="020B0604020202020204" pitchFamily="34" charset="0"/>
                <a:ea typeface="Lexend Medium"/>
                <a:cs typeface="Arial" panose="020B0604020202020204" pitchFamily="34" charset="0"/>
                <a:sym typeface="Lexend Medium"/>
              </a:rPr>
              <a:t>*	Software		        : 	 Python </a:t>
            </a:r>
            <a:endParaRPr sz="2135" dirty="0">
              <a:latin typeface="Arial" panose="020B0604020202020204" pitchFamily="34" charset="0"/>
              <a:ea typeface="Lexend Medium"/>
              <a:cs typeface="Arial" panose="020B0604020202020204" pitchFamily="34" charset="0"/>
              <a:sym typeface="Lexend Medium"/>
            </a:endParaRPr>
          </a:p>
          <a:p>
            <a:pPr marL="0" indent="0">
              <a:spcBef>
                <a:spcPts val="1600"/>
              </a:spcBef>
              <a:buClr>
                <a:schemeClr val="dk1"/>
              </a:buClr>
              <a:buSzPts val="1100"/>
              <a:buNone/>
            </a:pPr>
            <a:r>
              <a:rPr lang="en-GB" sz="2135" dirty="0">
                <a:latin typeface="Arial" panose="020B0604020202020204" pitchFamily="34" charset="0"/>
                <a:ea typeface="Lexend Medium"/>
                <a:cs typeface="Arial" panose="020B0604020202020204" pitchFamily="34" charset="0"/>
                <a:sym typeface="Lexend Medium"/>
              </a:rPr>
              <a:t>*	Tools 		                    :    Jupyter Notebook (anaconda)</a:t>
            </a:r>
            <a:endParaRPr sz="2135" dirty="0">
              <a:latin typeface="Arial" panose="020B0604020202020204" pitchFamily="34" charset="0"/>
              <a:ea typeface="Lexend Medium"/>
              <a:cs typeface="Arial" panose="020B0604020202020204" pitchFamily="34" charset="0"/>
              <a:sym typeface="Lexend Medium"/>
            </a:endParaRPr>
          </a:p>
          <a:p>
            <a:pPr marL="0" indent="0">
              <a:spcBef>
                <a:spcPts val="1600"/>
              </a:spcBef>
              <a:buNone/>
            </a:pPr>
            <a:r>
              <a:rPr lang="en-GB" b="1" u="sng" dirty="0">
                <a:solidFill>
                  <a:schemeClr val="tx1"/>
                </a:solidFill>
                <a:latin typeface="Arial" panose="020B0604020202020204" pitchFamily="34" charset="0"/>
                <a:ea typeface="Lexend"/>
                <a:cs typeface="Arial" panose="020B0604020202020204" pitchFamily="34" charset="0"/>
                <a:sym typeface="Lexend"/>
              </a:rPr>
              <a:t>Hardware Requirements:</a:t>
            </a:r>
            <a:endParaRPr b="1" u="sng" dirty="0">
              <a:solidFill>
                <a:schemeClr val="tx1"/>
              </a:solidFill>
              <a:latin typeface="Arial" panose="020B0604020202020204" pitchFamily="34" charset="0"/>
              <a:ea typeface="Lexend"/>
              <a:cs typeface="Arial" panose="020B0604020202020204" pitchFamily="34" charset="0"/>
              <a:sym typeface="Lexend"/>
            </a:endParaRPr>
          </a:p>
          <a:p>
            <a:pPr marL="0" indent="0">
              <a:spcBef>
                <a:spcPts val="1600"/>
              </a:spcBef>
              <a:buClr>
                <a:schemeClr val="dk1"/>
              </a:buClr>
              <a:buSzPts val="1100"/>
              <a:buNone/>
            </a:pPr>
            <a:r>
              <a:rPr lang="en-GB" sz="2135" dirty="0">
                <a:latin typeface="Arial" panose="020B0604020202020204" pitchFamily="34" charset="0"/>
                <a:ea typeface="Lexend Medium"/>
                <a:cs typeface="Arial" panose="020B0604020202020204" pitchFamily="34" charset="0"/>
                <a:sym typeface="Lexend Medium"/>
              </a:rPr>
              <a:t>*	Hard Disk		        :	500GB and Above</a:t>
            </a:r>
            <a:endParaRPr sz="2135" dirty="0">
              <a:latin typeface="Arial" panose="020B0604020202020204" pitchFamily="34" charset="0"/>
              <a:ea typeface="Lexend Medium"/>
              <a:cs typeface="Arial" panose="020B0604020202020204" pitchFamily="34" charset="0"/>
              <a:sym typeface="Lexend Medium"/>
            </a:endParaRPr>
          </a:p>
          <a:p>
            <a:pPr marL="0" indent="0">
              <a:spcBef>
                <a:spcPts val="1600"/>
              </a:spcBef>
              <a:buClr>
                <a:schemeClr val="dk1"/>
              </a:buClr>
              <a:buSzPts val="1100"/>
              <a:buNone/>
            </a:pPr>
            <a:r>
              <a:rPr lang="en-GB" sz="2135" dirty="0">
                <a:latin typeface="Arial" panose="020B0604020202020204" pitchFamily="34" charset="0"/>
                <a:ea typeface="Lexend Medium"/>
                <a:cs typeface="Arial" panose="020B0604020202020204" pitchFamily="34" charset="0"/>
                <a:sym typeface="Lexend Medium"/>
              </a:rPr>
              <a:t>*	RAM		                    :  	4GB and Above</a:t>
            </a:r>
            <a:endParaRPr sz="2135" dirty="0">
              <a:latin typeface="Arial" panose="020B0604020202020204" pitchFamily="34" charset="0"/>
              <a:ea typeface="Lexend Medium"/>
              <a:cs typeface="Arial" panose="020B0604020202020204" pitchFamily="34" charset="0"/>
              <a:sym typeface="Lexend Medium"/>
            </a:endParaRPr>
          </a:p>
          <a:p>
            <a:pPr marL="0" indent="0">
              <a:spcBef>
                <a:spcPts val="1600"/>
              </a:spcBef>
              <a:buClr>
                <a:schemeClr val="dk1"/>
              </a:buClr>
              <a:buSzPts val="1100"/>
              <a:buNone/>
            </a:pPr>
            <a:r>
              <a:rPr lang="en-GB" sz="2135" dirty="0">
                <a:latin typeface="Arial" panose="020B0604020202020204" pitchFamily="34" charset="0"/>
                <a:ea typeface="Lexend Medium"/>
                <a:cs typeface="Arial" panose="020B0604020202020204" pitchFamily="34" charset="0"/>
                <a:sym typeface="Lexend Medium"/>
              </a:rPr>
              <a:t>*	Processor	                    :	I3 and Above</a:t>
            </a:r>
            <a:endParaRPr sz="2135" dirty="0">
              <a:latin typeface="Arial" panose="020B0604020202020204" pitchFamily="34" charset="0"/>
              <a:ea typeface="Lexend Medium"/>
              <a:cs typeface="Arial" panose="020B0604020202020204" pitchFamily="34" charset="0"/>
              <a:sym typeface="Lexend Medium"/>
            </a:endParaRPr>
          </a:p>
          <a:p>
            <a:pPr marL="0" indent="0">
              <a:spcBef>
                <a:spcPts val="1600"/>
              </a:spcBef>
              <a:spcAft>
                <a:spcPts val="16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15600" y="3073400"/>
            <a:ext cx="11360800" cy="763600"/>
          </a:xfrm>
          <a:prstGeom prst="rect">
            <a:avLst/>
          </a:prstGeom>
        </p:spPr>
        <p:txBody>
          <a:bodyPr spcFirstLastPara="1" vert="horz" wrap="square" lIns="121900" tIns="121900" rIns="121900" bIns="121900" rtlCol="0" anchor="t" anchorCtr="0">
            <a:normAutofit fontScale="90000"/>
          </a:bodyPr>
          <a:lstStyle/>
          <a:p>
            <a:pPr algn="ctr"/>
            <a:r>
              <a:rPr lang="en-GB">
                <a:latin typeface="Lexend ExtraBold"/>
                <a:ea typeface="Lexend ExtraBold"/>
                <a:cs typeface="Lexend ExtraBold"/>
                <a:sym typeface="Lexend ExtraBold"/>
              </a:rPr>
              <a:t>THANK YOU </a:t>
            </a:r>
            <a:endParaRPr>
              <a:latin typeface="Lexend ExtraBold"/>
              <a:ea typeface="Lexend ExtraBold"/>
              <a:cs typeface="Lexend ExtraBold"/>
              <a:sym typeface="Lexend ExtraBold"/>
            </a:endParaRPr>
          </a:p>
        </p:txBody>
      </p:sp>
      <p:graphicFrame>
        <p:nvGraphicFramePr>
          <p:cNvPr id="83" name="Google Shape;83;p18"/>
          <p:cNvGraphicFramePr/>
          <p:nvPr/>
        </p:nvGraphicFramePr>
        <p:xfrm>
          <a:off x="4260634" y="3009834"/>
          <a:ext cx="3670700" cy="827167"/>
        </p:xfrm>
        <a:graphic>
          <a:graphicData uri="http://schemas.openxmlformats.org/drawingml/2006/table">
            <a:tbl>
              <a:tblPr>
                <a:noFill/>
              </a:tblPr>
              <a:tblGrid>
                <a:gridCol w="3670700"/>
              </a:tblGrid>
              <a:tr h="827167">
                <a:tc>
                  <a:txBody>
                    <a:bodyPr/>
                    <a:lstStyle/>
                    <a:p>
                      <a:pPr marL="0" lvl="0" indent="0" algn="l" rtl="0">
                        <a:spcBef>
                          <a:spcPts val="0"/>
                        </a:spcBef>
                        <a:spcAft>
                          <a:spcPts val="0"/>
                        </a:spcAft>
                        <a:buNone/>
                      </a:pPr>
                      <a:endParaRPr sz="2400" dirty="0"/>
                    </a:p>
                  </a:txBody>
                  <a:tcPr marL="121900" marR="121900" marT="121900" marB="121900">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65971" y="299258"/>
            <a:ext cx="11360800" cy="3208127"/>
          </a:xfrm>
          <a:prstGeom prst="rect">
            <a:avLst/>
          </a:prstGeom>
        </p:spPr>
        <p:txBody>
          <a:bodyPr spcFirstLastPara="1" vert="horz" wrap="square" lIns="121900" tIns="121900" rIns="121900" bIns="121900" rtlCol="0" anchor="t" anchorCtr="0">
            <a:normAutofit fontScale="90000"/>
          </a:bodyPr>
          <a:lstStyle/>
          <a:p>
            <a:r>
              <a:rPr lang="en-GB" b="1" u="sng" dirty="0">
                <a:latin typeface="Arial" panose="020B0604020202020204" pitchFamily="34" charset="0"/>
                <a:ea typeface="Lexend"/>
                <a:cs typeface="Arial" panose="020B0604020202020204" pitchFamily="34" charset="0"/>
                <a:sym typeface="Lexend"/>
              </a:rPr>
              <a:t>TEAM GUIDE </a:t>
            </a:r>
            <a:br>
              <a:rPr lang="en-GB" b="1" u="sng" dirty="0">
                <a:latin typeface="Lexend"/>
                <a:ea typeface="Lexend"/>
                <a:cs typeface="Lexend"/>
                <a:sym typeface="Lexend"/>
              </a:rPr>
            </a:br>
            <a:br>
              <a:rPr lang="en-GB" b="1" u="sng" dirty="0">
                <a:latin typeface="Lexend"/>
                <a:ea typeface="Lexend"/>
                <a:cs typeface="Lexend"/>
                <a:sym typeface="Lexend"/>
              </a:rPr>
            </a:br>
            <a:r>
              <a:rPr lang="en-GB" b="1" dirty="0">
                <a:latin typeface="Lexend"/>
                <a:ea typeface="Lexend"/>
                <a:cs typeface="Lexend"/>
                <a:sym typeface="Lexend"/>
              </a:rPr>
              <a:t>                </a:t>
            </a:r>
            <a:r>
              <a:rPr lang="en-GB" b="1" dirty="0">
                <a:latin typeface="Arial" panose="020B0604020202020204" pitchFamily="34" charset="0"/>
                <a:ea typeface="Lexend"/>
                <a:cs typeface="Arial" panose="020B0604020202020204" pitchFamily="34" charset="0"/>
                <a:sym typeface="Lexend"/>
              </a:rPr>
              <a:t> </a:t>
            </a:r>
            <a:r>
              <a:rPr lang="en-GB" sz="3300" dirty="0">
                <a:latin typeface="Arial" panose="020B0604020202020204" pitchFamily="34" charset="0"/>
                <a:ea typeface="Lexend"/>
                <a:cs typeface="Arial" panose="020B0604020202020204" pitchFamily="34" charset="0"/>
                <a:sym typeface="Lexend"/>
              </a:rPr>
              <a:t>Mrs.HIMA VIJAYAN</a:t>
            </a:r>
            <a:br>
              <a:rPr lang="en-GB" b="1" u="sng" dirty="0">
                <a:latin typeface="Lexend"/>
                <a:ea typeface="Lexend"/>
                <a:cs typeface="Lexend"/>
                <a:sym typeface="Lexend"/>
              </a:rPr>
            </a:br>
            <a:br>
              <a:rPr lang="en-GB" b="1" u="sng" dirty="0">
                <a:latin typeface="Lexend"/>
                <a:ea typeface="Lexend"/>
                <a:cs typeface="Lexend"/>
                <a:sym typeface="Lexend"/>
              </a:rPr>
            </a:br>
            <a:br>
              <a:rPr lang="en-GB" b="1" u="sng" dirty="0">
                <a:latin typeface="Lexend"/>
                <a:ea typeface="Lexend"/>
                <a:cs typeface="Lexend"/>
                <a:sym typeface="Lexend"/>
              </a:rPr>
            </a:br>
            <a:r>
              <a:rPr lang="en-GB" b="1" u="sng" dirty="0">
                <a:latin typeface="Arial" panose="020B0604020202020204" pitchFamily="34" charset="0"/>
                <a:ea typeface="Lexend"/>
                <a:cs typeface="Arial" panose="020B0604020202020204" pitchFamily="34" charset="0"/>
                <a:sym typeface="Lexend"/>
              </a:rPr>
              <a:t>TEAM MEMBERS</a:t>
            </a:r>
            <a:endParaRPr lang="en-GB" b="1" u="sng" dirty="0">
              <a:latin typeface="Arial" panose="020B0604020202020204" pitchFamily="34" charset="0"/>
              <a:ea typeface="Lexend"/>
              <a:cs typeface="Arial" panose="020B0604020202020204" pitchFamily="34" charset="0"/>
              <a:sym typeface="Lexend"/>
            </a:endParaRPr>
          </a:p>
        </p:txBody>
      </p:sp>
      <p:sp>
        <p:nvSpPr>
          <p:cNvPr id="66" name="Google Shape;66;p15"/>
          <p:cNvSpPr txBox="1">
            <a:spLocks noGrp="1"/>
          </p:cNvSpPr>
          <p:nvPr>
            <p:ph type="body" idx="1"/>
          </p:nvPr>
        </p:nvSpPr>
        <p:spPr>
          <a:xfrm>
            <a:off x="415600" y="3125585"/>
            <a:ext cx="11360800" cy="2966248"/>
          </a:xfrm>
          <a:prstGeom prst="rect">
            <a:avLst/>
          </a:prstGeom>
        </p:spPr>
        <p:txBody>
          <a:bodyPr spcFirstLastPara="1" vert="horz" wrap="square" lIns="121900" tIns="121900" rIns="121900" bIns="121900" rtlCol="0" anchor="t" anchorCtr="0">
            <a:normAutofit fontScale="92500" lnSpcReduction="10000"/>
          </a:bodyPr>
          <a:lstStyle/>
          <a:p>
            <a:pPr marL="0" indent="0" algn="ctr">
              <a:buNone/>
            </a:pPr>
            <a:endParaRPr dirty="0"/>
          </a:p>
          <a:p>
            <a:pPr marL="0" indent="0" algn="ctr">
              <a:spcBef>
                <a:spcPts val="1600"/>
              </a:spcBef>
              <a:buNone/>
            </a:pPr>
            <a:endParaRPr dirty="0"/>
          </a:p>
          <a:p>
            <a:pPr marL="0" indent="0" algn="ctr">
              <a:spcBef>
                <a:spcPts val="1600"/>
              </a:spcBef>
              <a:buNone/>
            </a:pPr>
            <a:r>
              <a:rPr lang="en-GB" sz="3200" dirty="0">
                <a:latin typeface="Arial" panose="020B0604020202020204" pitchFamily="34" charset="0"/>
                <a:ea typeface="Lexend"/>
                <a:cs typeface="Arial" panose="020B0604020202020204" pitchFamily="34" charset="0"/>
                <a:sym typeface="Lexend"/>
              </a:rPr>
              <a:t>Jagadish V [ 111920IT01010 ]</a:t>
            </a:r>
            <a:endParaRPr sz="3200" dirty="0">
              <a:latin typeface="Arial" panose="020B0604020202020204" pitchFamily="34" charset="0"/>
              <a:ea typeface="Lexend"/>
              <a:cs typeface="Arial" panose="020B0604020202020204" pitchFamily="34" charset="0"/>
              <a:sym typeface="Lexend"/>
            </a:endParaRPr>
          </a:p>
          <a:p>
            <a:pPr marL="0" indent="0" algn="ctr">
              <a:spcBef>
                <a:spcPts val="1600"/>
              </a:spcBef>
              <a:buNone/>
            </a:pPr>
            <a:r>
              <a:rPr lang="en-GB" sz="3200" dirty="0">
                <a:latin typeface="Arial" panose="020B0604020202020204" pitchFamily="34" charset="0"/>
                <a:ea typeface="Lexend"/>
                <a:cs typeface="Arial" panose="020B0604020202020204" pitchFamily="34" charset="0"/>
                <a:sym typeface="Lexend"/>
              </a:rPr>
              <a:t>Monesh S G [ 111920IT01016 ]</a:t>
            </a:r>
            <a:endParaRPr sz="3200" dirty="0">
              <a:latin typeface="Arial" panose="020B0604020202020204" pitchFamily="34" charset="0"/>
              <a:ea typeface="Lexend"/>
              <a:cs typeface="Arial" panose="020B0604020202020204" pitchFamily="34" charset="0"/>
              <a:sym typeface="Lexend"/>
            </a:endParaRPr>
          </a:p>
          <a:p>
            <a:pPr marL="0" indent="0" algn="ctr">
              <a:spcBef>
                <a:spcPts val="1600"/>
              </a:spcBef>
              <a:spcAft>
                <a:spcPts val="1600"/>
              </a:spcAft>
              <a:buNone/>
            </a:pPr>
            <a:r>
              <a:rPr lang="en-GB" sz="3200" dirty="0">
                <a:latin typeface="Arial" panose="020B0604020202020204" pitchFamily="34" charset="0"/>
                <a:ea typeface="Lexend"/>
                <a:cs typeface="Arial" panose="020B0604020202020204" pitchFamily="34" charset="0"/>
                <a:sym typeface="Lexend"/>
              </a:rPr>
              <a:t>Naresh G [ 111920IT01305 ]</a:t>
            </a:r>
            <a:endParaRPr sz="3200" dirty="0">
              <a:latin typeface="Arial" panose="020B0604020202020204" pitchFamily="34" charset="0"/>
              <a:ea typeface="Lexend"/>
              <a:cs typeface="Arial" panose="020B0604020202020204" pitchFamily="34" charset="0"/>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347943"/>
            <a:ext cx="11360800" cy="763600"/>
          </a:xfrm>
        </p:spPr>
        <p:txBody>
          <a:bodyPr>
            <a:normAutofit fontScale="90000"/>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3600" b="1" u="sng" dirty="0">
                <a:latin typeface="Times New Roman" panose="02020603050405020304" pitchFamily="18" charset="0"/>
                <a:ea typeface="Calibri" panose="020F0502020204030204" pitchFamily="34" charset="0"/>
                <a:cs typeface="Times New Roman" panose="02020603050405020304" pitchFamily="18" charset="0"/>
              </a:rPr>
              <a:t>Abstract:</a:t>
            </a:r>
            <a:br>
              <a:rPr lang="en-US" sz="2400" dirty="0">
                <a:latin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a:xfrm>
            <a:off x="307227" y="1509540"/>
            <a:ext cx="11360800" cy="4555200"/>
          </a:xfrm>
        </p:spPr>
        <p:txBody>
          <a:bodyPr>
            <a:normAutofit/>
          </a:bodyPr>
          <a:lstStyle/>
          <a:p>
            <a:pPr algn="just"/>
            <a:r>
              <a:rPr lang="en-US" sz="2000" b="1">
                <a:solidFill>
                  <a:schemeClr val="tx1"/>
                </a:solidFill>
                <a:effectLst/>
                <a:latin typeface="Arial" panose="020B0604020202020204" pitchFamily="34" charset="0"/>
                <a:cs typeface="Arial" panose="020B0604020202020204" pitchFamily="34" charset="0"/>
              </a:rPr>
              <a:t>Better Sorting :</a:t>
            </a:r>
            <a:r>
              <a:rPr lang="en-US" sz="2000">
                <a:solidFill>
                  <a:schemeClr val="tx1"/>
                </a:solidFill>
                <a:effectLst/>
                <a:latin typeface="Arial" panose="020B0604020202020204" pitchFamily="34" charset="0"/>
                <a:cs typeface="Arial" panose="020B0604020202020204" pitchFamily="34" charset="0"/>
              </a:rPr>
              <a:t> By combining special computer techniques (ConvLSTM) and already-trained models for recognizing actions, our system gets really good at telling violent and non-violent actions apart in surveillance videos.</a:t>
            </a:r>
            <a:endParaRPr lang="en-US" sz="2000">
              <a:solidFill>
                <a:schemeClr val="tx1"/>
              </a:solidFill>
              <a:effectLst/>
              <a:latin typeface="Arial" panose="020B0604020202020204" pitchFamily="34" charset="0"/>
              <a:cs typeface="Arial" panose="020B0604020202020204" pitchFamily="34" charset="0"/>
            </a:endParaRPr>
          </a:p>
          <a:p>
            <a:pPr algn="just"/>
            <a:endParaRPr lang="en-US" sz="2000">
              <a:solidFill>
                <a:schemeClr val="tx1"/>
              </a:solidFill>
              <a:effectLst/>
              <a:latin typeface="Arial" panose="020B0604020202020204" pitchFamily="34" charset="0"/>
              <a:cs typeface="Arial" panose="020B0604020202020204" pitchFamily="34" charset="0"/>
            </a:endParaRPr>
          </a:p>
          <a:p>
            <a:pPr algn="just"/>
            <a:r>
              <a:rPr lang="en-US" sz="2000" b="1">
                <a:solidFill>
                  <a:schemeClr val="tx1"/>
                </a:solidFill>
                <a:effectLst/>
                <a:latin typeface="Arial" panose="020B0604020202020204" pitchFamily="34" charset="0"/>
                <a:cs typeface="Arial" panose="020B0604020202020204" pitchFamily="34" charset="0"/>
              </a:rPr>
              <a:t>Looking Everywhere, All the Time :</a:t>
            </a:r>
            <a:r>
              <a:rPr lang="en-US" sz="2000">
                <a:solidFill>
                  <a:schemeClr val="tx1"/>
                </a:solidFill>
                <a:effectLst/>
                <a:latin typeface="Arial" panose="020B0604020202020204" pitchFamily="34" charset="0"/>
                <a:cs typeface="Arial" panose="020B0604020202020204" pitchFamily="34" charset="0"/>
              </a:rPr>
              <a:t> Our system pays attention to both where things are happening and when they're happening in the videos. This helps it understand what's going on throughout the whole video.</a:t>
            </a:r>
            <a:endParaRPr lang="en-US" sz="2000">
              <a:solidFill>
                <a:schemeClr val="tx1"/>
              </a:solidFill>
              <a:effectLst/>
              <a:latin typeface="Arial" panose="020B0604020202020204" pitchFamily="34" charset="0"/>
              <a:cs typeface="Arial" panose="020B0604020202020204" pitchFamily="34" charset="0"/>
            </a:endParaRPr>
          </a:p>
          <a:p>
            <a:pPr algn="just"/>
            <a:endParaRPr lang="en-US" sz="2000">
              <a:solidFill>
                <a:schemeClr val="tx1"/>
              </a:solidFill>
              <a:effectLst/>
              <a:latin typeface="Arial" panose="020B0604020202020204" pitchFamily="34" charset="0"/>
              <a:cs typeface="Arial" panose="020B0604020202020204" pitchFamily="34" charset="0"/>
            </a:endParaRPr>
          </a:p>
          <a:p>
            <a:pPr algn="just"/>
            <a:r>
              <a:rPr lang="en-US" sz="2000" b="1">
                <a:solidFill>
                  <a:schemeClr val="tx1"/>
                </a:solidFill>
                <a:effectLst/>
                <a:latin typeface="Arial" panose="020B0604020202020204" pitchFamily="34" charset="0"/>
                <a:cs typeface="Arial" panose="020B0604020202020204" pitchFamily="34" charset="0"/>
              </a:rPr>
              <a:t>Learning from Experience :</a:t>
            </a:r>
            <a:r>
              <a:rPr lang="en-US" sz="2000">
                <a:solidFill>
                  <a:schemeClr val="tx1"/>
                </a:solidFill>
                <a:effectLst/>
                <a:latin typeface="Arial" panose="020B0604020202020204" pitchFamily="34" charset="0"/>
                <a:cs typeface="Arial" panose="020B0604020202020204" pitchFamily="34" charset="0"/>
              </a:rPr>
              <a:t> We're using models that have already learned a lot about different actions. This makes our system smarter and better at recognizing a wide range of actions in the videos.</a:t>
            </a:r>
            <a:endParaRPr lang="en-US" sz="2000">
              <a:solidFill>
                <a:schemeClr val="tx1"/>
              </a:solidFill>
              <a:effectLst/>
              <a:latin typeface="Arial" panose="020B0604020202020204" pitchFamily="34" charset="0"/>
              <a:cs typeface="Arial" panose="020B0604020202020204" pitchFamily="34" charset="0"/>
            </a:endParaRPr>
          </a:p>
          <a:p>
            <a:pPr algn="just"/>
            <a:endParaRPr lang="en-US" sz="2000">
              <a:solidFill>
                <a:schemeClr val="tx1"/>
              </a:solidFill>
              <a:effectLst/>
              <a:latin typeface="Arial" panose="020B0604020202020204" pitchFamily="34" charset="0"/>
              <a:cs typeface="Arial" panose="020B0604020202020204" pitchFamily="34" charset="0"/>
            </a:endParaRPr>
          </a:p>
          <a:p>
            <a:pPr algn="just"/>
            <a:r>
              <a:rPr lang="en-US" sz="2000" b="1">
                <a:solidFill>
                  <a:schemeClr val="tx1"/>
                </a:solidFill>
                <a:effectLst/>
                <a:latin typeface="Arial" panose="020B0604020202020204" pitchFamily="34" charset="0"/>
                <a:cs typeface="Arial" panose="020B0604020202020204" pitchFamily="34" charset="0"/>
              </a:rPr>
              <a:t>Making Surveillance Easier </a:t>
            </a:r>
            <a:r>
              <a:rPr lang="en-US" sz="2000">
                <a:solidFill>
                  <a:schemeClr val="tx1"/>
                </a:solidFill>
                <a:effectLst/>
                <a:latin typeface="Arial" panose="020B0604020202020204" pitchFamily="34" charset="0"/>
                <a:cs typeface="Arial" panose="020B0604020202020204" pitchFamily="34" charset="0"/>
              </a:rPr>
              <a:t>: Our system could make surveillance easier by accurately and quickly spotting violence. This could help improve security by keeping an eye on lots of videos without needing humans to watch them all.</a:t>
            </a:r>
            <a:endParaRPr lang="en-US" sz="200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b="1" u="sng"/>
              <a:t>Existing System</a:t>
            </a:r>
            <a:endParaRPr lang="en-US" b="1" u="sng"/>
          </a:p>
        </p:txBody>
      </p:sp>
      <p:sp>
        <p:nvSpPr>
          <p:cNvPr id="3" name="Text Placeholder 2"/>
          <p:cNvSpPr>
            <a:spLocks noGrp="1"/>
          </p:cNvSpPr>
          <p:nvPr>
            <p:ph type="body" idx="1"/>
          </p:nvPr>
        </p:nvSpPr>
        <p:spPr/>
        <p:txBody>
          <a:bodyPr>
            <a:normAutofit fontScale="70000"/>
          </a:bodyPr>
          <a:p>
            <a:r>
              <a:rPr lang="en-US" b="1">
                <a:latin typeface="Arial" panose="020B0604020202020204" pitchFamily="34" charset="0"/>
                <a:cs typeface="Arial" panose="020B0604020202020204" pitchFamily="34" charset="0"/>
              </a:rPr>
              <a:t>Trouble with Video Quality: </a:t>
            </a:r>
            <a:r>
              <a:rPr lang="en-US">
                <a:latin typeface="Arial" panose="020B0604020202020204" pitchFamily="34" charset="0"/>
                <a:cs typeface="Arial" panose="020B0604020202020204" pitchFamily="34" charset="0"/>
              </a:rPr>
              <a:t>Some systems have a hard time dealing with common video issues like compression artifacts, which can make them less accurate.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Expensive and Hard to Maintain: </a:t>
            </a:r>
            <a:r>
              <a:rPr lang="en-US">
                <a:latin typeface="Arial" panose="020B0604020202020204" pitchFamily="34" charset="0"/>
                <a:cs typeface="Arial" panose="020B0604020202020204" pitchFamily="34" charset="0"/>
              </a:rPr>
              <a:t>It costs a lot of money and time to keep traditional surveillance systems running, especially if they rely on people or basic rules.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Context Confusion: </a:t>
            </a:r>
            <a:r>
              <a:rPr lang="en-US">
                <a:latin typeface="Arial" panose="020B0604020202020204" pitchFamily="34" charset="0"/>
                <a:cs typeface="Arial" panose="020B0604020202020204" pitchFamily="34" charset="0"/>
              </a:rPr>
              <a:t>Traditional systems struggle to understand the situation fully, like telling apart friendly touching from violent actions.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Slow to React: </a:t>
            </a:r>
            <a:r>
              <a:rPr lang="en-US">
                <a:latin typeface="Arial" panose="020B0604020202020204" pitchFamily="34" charset="0"/>
                <a:cs typeface="Arial" panose="020B0604020202020204" pitchFamily="34" charset="0"/>
              </a:rPr>
              <a:t>Some systems can't detect violence in real-time, which means they might respond too late to stop a violent event.</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False Alarms:</a:t>
            </a:r>
            <a:r>
              <a:rPr lang="en-US">
                <a:latin typeface="Arial" panose="020B0604020202020204" pitchFamily="34" charset="0"/>
                <a:cs typeface="Arial" panose="020B0604020202020204" pitchFamily="34" charset="0"/>
              </a:rPr>
              <a:t> Simple systems that just notice movement or follow basic rules can give wrong alerts, especially if there's a lot going on, making people less trusting of the system.</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b="1" u="sng"/>
              <a:t>Proposed Sysytem</a:t>
            </a:r>
            <a:endParaRPr lang="en-US" b="1" u="sng"/>
          </a:p>
        </p:txBody>
      </p:sp>
      <p:sp>
        <p:nvSpPr>
          <p:cNvPr id="3" name="Text Placeholder 2"/>
          <p:cNvSpPr>
            <a:spLocks noGrp="1"/>
          </p:cNvSpPr>
          <p:nvPr>
            <p:ph type="body" idx="1"/>
          </p:nvPr>
        </p:nvSpPr>
        <p:spPr/>
        <p:txBody>
          <a:bodyPr>
            <a:normAutofit fontScale="70000"/>
          </a:bodyPr>
          <a:p>
            <a:r>
              <a:rPr lang="en-US" b="1">
                <a:latin typeface="Arial" panose="020B0604020202020204" pitchFamily="34" charset="0"/>
                <a:cs typeface="Arial" panose="020B0604020202020204" pitchFamily="34" charset="0"/>
              </a:rPr>
              <a:t>Dealing with Bad Video Quality: </a:t>
            </a:r>
            <a:r>
              <a:rPr lang="en-US">
                <a:latin typeface="Arial" panose="020B0604020202020204" pitchFamily="34" charset="0"/>
                <a:cs typeface="Arial" panose="020B0604020202020204" pitchFamily="34" charset="0"/>
              </a:rPr>
              <a:t>It's built to handle common video issues well, so even if the video isn't perfect, it can still do its job accurately.</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Acting Fast: </a:t>
            </a:r>
            <a:r>
              <a:rPr lang="en-US">
                <a:latin typeface="Arial" panose="020B0604020202020204" pitchFamily="34" charset="0"/>
                <a:cs typeface="Arial" panose="020B0604020202020204" pitchFamily="34" charset="0"/>
              </a:rPr>
              <a:t>It can make quick decisions in real-time, so if something violent happens, it can respond right away, making places safer.</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Getting Things Right: </a:t>
            </a:r>
            <a:r>
              <a:rPr lang="en-US">
                <a:latin typeface="Arial" panose="020B0604020202020204" pitchFamily="34" charset="0"/>
                <a:cs typeface="Arial" panose="020B0604020202020204" pitchFamily="34" charset="0"/>
              </a:rPr>
              <a:t>By using this special design for videos (ConvLSTM), it's really good at figuring out complex patterns linked to violence, making its predictions more accurate.</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Knowing the Situation: </a:t>
            </a:r>
            <a:r>
              <a:rPr lang="en-US">
                <a:latin typeface="Arial" panose="020B0604020202020204" pitchFamily="34" charset="0"/>
                <a:cs typeface="Arial" panose="020B0604020202020204" pitchFamily="34" charset="0"/>
              </a:rPr>
              <a:t>It's smart enough to tell the difference between normal stuff and violence, which means fewer false alarms when something isn't really dangerous.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Understanding Time: </a:t>
            </a:r>
            <a:r>
              <a:rPr lang="en-US">
                <a:latin typeface="Arial" panose="020B0604020202020204" pitchFamily="34" charset="0"/>
                <a:cs typeface="Arial" panose="020B0604020202020204" pitchFamily="34" charset="0"/>
              </a:rPr>
              <a:t>This system can understand how actions change over time in videos, which helps it recognize violent acts that develop gradually.</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5574" y="1263887"/>
          <a:ext cx="11511149" cy="4735911"/>
        </p:xfrm>
        <a:graphic>
          <a:graphicData uri="http://schemas.openxmlformats.org/drawingml/2006/table">
            <a:tbl>
              <a:tblPr firstRow="1" bandRow="1"/>
              <a:tblGrid>
                <a:gridCol w="1527959"/>
                <a:gridCol w="4686795"/>
                <a:gridCol w="5296395"/>
              </a:tblGrid>
              <a:tr h="565251">
                <a:tc>
                  <a:txBody>
                    <a:bodyPr/>
                    <a:lstStyle/>
                    <a:p>
                      <a:r>
                        <a:rPr lang="en-US" sz="2400" dirty="0">
                          <a:latin typeface="Arial" panose="020B0604020202020204" pitchFamily="34" charset="0"/>
                          <a:cs typeface="Arial" panose="020B0604020202020204" pitchFamily="34" charset="0"/>
                        </a:rPr>
                        <a:t>     S.NO</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2400" dirty="0">
                          <a:latin typeface="Arial" panose="020B0604020202020204" pitchFamily="34" charset="0"/>
                          <a:cs typeface="Arial" panose="020B0604020202020204" pitchFamily="34" charset="0"/>
                        </a:rPr>
                        <a:t>                        TITLE</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r>
                        <a:rPr lang="en-US" sz="2400" dirty="0">
                          <a:latin typeface="Arial" panose="020B0604020202020204" pitchFamily="34" charset="0"/>
                          <a:cs typeface="Arial" panose="020B0604020202020204" pitchFamily="34" charset="0"/>
                        </a:rPr>
                        <a:t>                       DESCRIPTION</a:t>
                      </a:r>
                      <a:endParaRPr lang="en-US" sz="2400" dirty="0">
                        <a:latin typeface="Arial" panose="020B0604020202020204" pitchFamily="34" charset="0"/>
                        <a:cs typeface="Arial" panose="020B0604020202020204" pitchFamily="34" charset="0"/>
                      </a:endParaRPr>
                    </a:p>
                  </a:txBody>
                  <a:tcPr marL="121920" marR="121920" marT="60960" marB="60960"/>
                </a:tc>
              </a:tr>
              <a:tr h="2198739">
                <a:tc>
                  <a:txBody>
                    <a:bodyPr/>
                    <a:lstStyle/>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1.</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pPr algn="just"/>
                      <a:r>
                        <a:rPr lang="en-US" sz="1600" dirty="0">
                          <a:latin typeface="Arial" panose="020B0604020202020204" pitchFamily="34" charset="0"/>
                          <a:cs typeface="Arial" panose="020B0604020202020204" pitchFamily="34" charset="0"/>
                        </a:rPr>
                        <a:t> Earnest Paul </a:t>
                      </a:r>
                      <a:r>
                        <a:rPr lang="en-US" sz="1600" dirty="0" err="1">
                          <a:latin typeface="Arial" panose="020B0604020202020204" pitchFamily="34" charset="0"/>
                          <a:cs typeface="Arial" panose="020B0604020202020204" pitchFamily="34" charset="0"/>
                        </a:rPr>
                        <a:t>Ijjina</a:t>
                      </a:r>
                      <a:r>
                        <a:rPr lang="en-US" sz="1600" dirty="0">
                          <a:latin typeface="Arial" panose="020B0604020202020204" pitchFamily="34" charset="0"/>
                          <a:cs typeface="Arial" panose="020B0604020202020204" pitchFamily="34" charset="0"/>
                        </a:rPr>
                        <a:t>, </a:t>
                      </a:r>
                      <a:r>
                        <a:rPr lang="en-US" sz="1800" b="0" i="0" kern="1200" dirty="0">
                          <a:solidFill>
                            <a:schemeClr val="tx1"/>
                          </a:solidFill>
                          <a:effectLst/>
                          <a:latin typeface="+mn-lt"/>
                          <a:ea typeface="+mn-ea"/>
                          <a:cs typeface="+mn-cs"/>
                        </a:rPr>
                        <a:t>Krishna Mohan</a:t>
                      </a:r>
                      <a:r>
                        <a:rPr lang="en-US" sz="1800" b="0" i="0" u="sng"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Chalavadi</a:t>
                      </a:r>
                      <a:endParaRPr lang="en-US" sz="1800" b="0" i="0" kern="1200" dirty="0">
                        <a:solidFill>
                          <a:schemeClr val="tx1"/>
                        </a:solidFill>
                        <a:effectLst/>
                        <a:latin typeface="+mn-lt"/>
                        <a:ea typeface="+mn-ea"/>
                        <a:cs typeface="+mn-cs"/>
                      </a:endParaRPr>
                    </a:p>
                    <a:p>
                      <a:pPr algn="just"/>
                      <a:r>
                        <a:rPr lang="en-US" sz="1600" dirty="0">
                          <a:latin typeface="Arial" panose="020B0604020202020204" pitchFamily="34" charset="0"/>
                          <a:cs typeface="Arial" panose="020B0604020202020204" pitchFamily="34" charset="0"/>
                        </a:rPr>
                        <a:t>“Human action recognition using genetic algorithms and convolutional neural networks “ ,Aug 2016</a:t>
                      </a:r>
                      <a:endParaRPr lang="en-US" sz="1600" dirty="0">
                        <a:latin typeface="Arial" panose="020B0604020202020204" pitchFamily="34" charset="0"/>
                        <a:cs typeface="Arial" panose="020B0604020202020204" pitchFamily="34" charset="0"/>
                      </a:endParaRPr>
                    </a:p>
                  </a:txBody>
                  <a:tcPr marL="121920" marR="121920" marT="60960" marB="60960"/>
                </a:tc>
                <a:tc>
                  <a:txBody>
                    <a:bodyPr/>
                    <a:lstStyle/>
                    <a:p>
                      <a:pPr marL="171450" indent="-171450" algn="just">
                        <a:buFont typeface="Arial" panose="020B0604020202020204" pitchFamily="34" charset="0"/>
                        <a:buChar char="•"/>
                      </a:pPr>
                      <a:r>
                        <a:rPr lang="en-US" sz="1800" b="0" i="0" kern="1200" dirty="0">
                          <a:solidFill>
                            <a:schemeClr val="tx1"/>
                          </a:solidFill>
                          <a:effectLst/>
                          <a:latin typeface="+mn-lt"/>
                          <a:ea typeface="+mn-ea"/>
                          <a:cs typeface="+mn-cs"/>
                        </a:rPr>
                        <a:t>Complexity of Human Actions: Recognizing all human actions is hard because people do many different things.</a:t>
                      </a:r>
                      <a:endParaRPr lang="en-US" sz="1800" b="0" i="0" kern="120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800" b="0" i="0" kern="1200" dirty="0">
                          <a:solidFill>
                            <a:schemeClr val="tx1"/>
                          </a:solidFill>
                          <a:effectLst/>
                          <a:latin typeface="+mn-lt"/>
                          <a:ea typeface="+mn-ea"/>
                          <a:cs typeface="+mn-cs"/>
                        </a:rPr>
                        <a:t>Finding the Right Features: It's tough to know which parts of a video are important for recognizing actions.</a:t>
                      </a:r>
                      <a:endParaRPr lang="en-US" sz="1800" b="0" i="0" kern="120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600" dirty="0">
                          <a:latin typeface="Arial" panose="020B0604020202020204" pitchFamily="34" charset="0"/>
                          <a:cs typeface="Arial" panose="020B0604020202020204" pitchFamily="34" charset="0"/>
                        </a:rPr>
                        <a:t>Handling Variability: People perform actions differently, so computers need to learn to recognize actions in various ways.</a:t>
                      </a:r>
                      <a:endParaRPr lang="en-US" sz="1600" dirty="0">
                        <a:latin typeface="Arial" panose="020B0604020202020204" pitchFamily="34" charset="0"/>
                        <a:cs typeface="Arial" panose="020B0604020202020204" pitchFamily="34" charset="0"/>
                      </a:endParaRPr>
                    </a:p>
                  </a:txBody>
                  <a:tcPr marL="121920" marR="121920" marT="60960" marB="60960"/>
                </a:tc>
              </a:tr>
              <a:tr h="1671300">
                <a:tc>
                  <a:txBody>
                    <a:bodyPr/>
                    <a:lstStyle/>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2.</a:t>
                      </a:r>
                      <a:endParaRPr lang="en-US" sz="2400" dirty="0">
                        <a:latin typeface="Arial" panose="020B0604020202020204" pitchFamily="34" charset="0"/>
                        <a:cs typeface="Arial" panose="020B0604020202020204" pitchFamily="34" charset="0"/>
                      </a:endParaRPr>
                    </a:p>
                  </a:txBody>
                  <a:tcPr marL="121920" marR="121920" marT="60960" marB="60960"/>
                </a:tc>
                <a:tc>
                  <a:txBody>
                    <a:bodyPr/>
                    <a:lstStyle/>
                    <a:p>
                      <a:pPr algn="just"/>
                      <a:r>
                        <a:rPr lang="en-US" sz="1600" dirty="0">
                          <a:latin typeface="Arial" panose="020B0604020202020204" pitchFamily="34" charset="0"/>
                          <a:cs typeface="Arial" panose="020B0604020202020204" pitchFamily="34" charset="0"/>
                        </a:rPr>
                        <a:t>P. </a:t>
                      </a:r>
                      <a:r>
                        <a:rPr lang="en-US" sz="1600" dirty="0" err="1">
                          <a:latin typeface="Arial" panose="020B0604020202020204" pitchFamily="34" charset="0"/>
                          <a:cs typeface="Arial" panose="020B0604020202020204" pitchFamily="34" charset="0"/>
                        </a:rPr>
                        <a:t>Bilinski</a:t>
                      </a:r>
                      <a:r>
                        <a:rPr lang="en-US" sz="1600" dirty="0">
                          <a:latin typeface="Arial" panose="020B0604020202020204" pitchFamily="34" charset="0"/>
                          <a:cs typeface="Arial" panose="020B0604020202020204" pitchFamily="34" charset="0"/>
                        </a:rPr>
                        <a:t> and F. Bremond, ‘‘Human violence recognition and detection in surveillance videos,’’ in Proc. 13th IEEE Int. Conf. Adv. Video Signal Based </a:t>
                      </a:r>
                      <a:r>
                        <a:rPr lang="en-US" sz="1600" dirty="0" err="1">
                          <a:latin typeface="Arial" panose="020B0604020202020204" pitchFamily="34" charset="0"/>
                          <a:cs typeface="Arial" panose="020B0604020202020204" pitchFamily="34" charset="0"/>
                        </a:rPr>
                        <a:t>Surveill</a:t>
                      </a:r>
                      <a:r>
                        <a:rPr lang="en-US" sz="1600" dirty="0">
                          <a:latin typeface="Arial" panose="020B0604020202020204" pitchFamily="34" charset="0"/>
                          <a:cs typeface="Arial" panose="020B0604020202020204" pitchFamily="34" charset="0"/>
                        </a:rPr>
                        <a:t>. (AVSS), Aug. 2016, pp. 30–36.</a:t>
                      </a:r>
                      <a:endParaRPr lang="en-US" sz="1600" dirty="0">
                        <a:latin typeface="Arial" panose="020B0604020202020204" pitchFamily="34" charset="0"/>
                        <a:cs typeface="Arial" panose="020B0604020202020204" pitchFamily="34" charset="0"/>
                      </a:endParaRPr>
                    </a:p>
                  </a:txBody>
                  <a:tcPr marL="121920" marR="121920" marT="60960" marB="60960"/>
                </a:tc>
                <a:tc>
                  <a:txBody>
                    <a:bodyPr/>
                    <a:lstStyle/>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pitchFamily="34" charset="0"/>
                          <a:ea typeface="Arial" panose="020B0604020202020204"/>
                          <a:cs typeface="Arial" panose="020B0604020202020204" pitchFamily="34" charset="0"/>
                          <a:sym typeface="Arial" panose="020B0604020202020204"/>
                        </a:rPr>
                        <a:t>Finding Enough Examples: It's hard to gather lots of videos showing violence and not violence for teaching computers.</a:t>
                      </a:r>
                      <a:endParaRPr lang="en-US" sz="1600" b="0" i="0" u="none" strike="noStrike" cap="none" dirty="0">
                        <a:solidFill>
                          <a:srgbClr val="000000"/>
                        </a:solidFill>
                        <a:effectLst/>
                        <a:latin typeface="Arial" panose="020B0604020202020204" pitchFamily="34" charset="0"/>
                        <a:ea typeface="Arial" panose="020B0604020202020204"/>
                        <a:cs typeface="Arial" panose="020B0604020202020204" pitchFamily="34" charset="0"/>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pitchFamily="34" charset="0"/>
                          <a:ea typeface="Arial" panose="020B0604020202020204"/>
                          <a:cs typeface="Arial" panose="020B0604020202020204" pitchFamily="34" charset="0"/>
                          <a:sym typeface="Arial" panose="020B0604020202020204"/>
                        </a:rPr>
                        <a:t>Computational Resources: Training and running these models require a lot of computer power, which can be expensive.</a:t>
                      </a:r>
                      <a:endParaRPr lang="en-US" sz="1600" b="0" i="0" u="none" strike="noStrike" cap="none" dirty="0">
                        <a:solidFill>
                          <a:srgbClr val="000000"/>
                        </a:solidFill>
                        <a:effectLst/>
                        <a:latin typeface="Arial" panose="020B0604020202020204" pitchFamily="34" charset="0"/>
                        <a:ea typeface="Arial" panose="020B0604020202020204"/>
                        <a:cs typeface="Arial" panose="020B0604020202020204" pitchFamily="34" charset="0"/>
                        <a:sym typeface="Arial" panose="020B0604020202020204"/>
                      </a:endParaRPr>
                    </a:p>
                  </a:txBody>
                  <a:tcPr marL="121920" marR="121920" marT="60960" marB="60960"/>
                </a:tc>
              </a:tr>
            </a:tbl>
          </a:graphicData>
        </a:graphic>
      </p:graphicFrame>
      <p:sp>
        <p:nvSpPr>
          <p:cNvPr id="5" name="Title 4"/>
          <p:cNvSpPr>
            <a:spLocks noGrp="1"/>
          </p:cNvSpPr>
          <p:nvPr>
            <p:ph type="title"/>
          </p:nvPr>
        </p:nvSpPr>
        <p:spPr>
          <a:xfrm>
            <a:off x="866987" y="221684"/>
            <a:ext cx="10747155" cy="609179"/>
          </a:xfrm>
        </p:spPr>
        <p:txBody>
          <a:bodyPr>
            <a:normAutofit fontScale="90000"/>
          </a:bodyPr>
          <a:lstStyle/>
          <a:p>
            <a:r>
              <a:rPr lang="en-US" dirty="0"/>
              <a:t>Literature Survey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006" y="1559624"/>
          <a:ext cx="11811989" cy="4114800"/>
        </p:xfrm>
        <a:graphic>
          <a:graphicData uri="http://schemas.openxmlformats.org/drawingml/2006/table">
            <a:tbl>
              <a:tblPr firstRow="1" bandRow="1"/>
              <a:tblGrid>
                <a:gridCol w="1282535"/>
                <a:gridCol w="4290951"/>
                <a:gridCol w="6238503"/>
              </a:tblGrid>
              <a:tr h="1844635">
                <a:tc>
                  <a:txBody>
                    <a:bodyPr/>
                    <a:lstStyle/>
                    <a:p>
                      <a:endParaRPr lang="en-US" sz="2400" dirty="0"/>
                    </a:p>
                    <a:p>
                      <a:endParaRPr lang="en-US" sz="2400" dirty="0"/>
                    </a:p>
                    <a:p>
                      <a:r>
                        <a:rPr lang="en-US" sz="2400" dirty="0"/>
                        <a:t>     3.</a:t>
                      </a:r>
                      <a:endParaRPr lang="en-US" sz="2400" dirty="0"/>
                    </a:p>
                  </a:txBody>
                  <a:tcPr marL="121920" marR="121920" marT="60960" marB="60960"/>
                </a:tc>
                <a:tc>
                  <a:txBody>
                    <a:bodyPr/>
                    <a:lstStyle/>
                    <a:p>
                      <a:pPr algn="just"/>
                      <a:r>
                        <a:rPr lang="en-US" sz="1600" dirty="0"/>
                        <a:t>D. </a:t>
                      </a:r>
                      <a:r>
                        <a:rPr lang="en-US" sz="1600" dirty="0" err="1"/>
                        <a:t>Choqueluque</a:t>
                      </a:r>
                      <a:r>
                        <a:rPr lang="en-US" sz="1600" dirty="0"/>
                        <a:t>-Roman and G. Camara-Chavez, ‘‘Weakly supervised violence detection in surveillance video,’’ Sensors, vol. 22, no. 12, p. 4502, Jun. 2022.</a:t>
                      </a:r>
                      <a:endParaRPr lang="en-US" sz="1600" dirty="0"/>
                    </a:p>
                  </a:txBody>
                  <a:tcPr marL="121920" marR="121920" marT="60960" marB="60960"/>
                </a:tc>
                <a:tc>
                  <a:txBody>
                    <a:bodyPr/>
                    <a:lstStyle/>
                    <a:p>
                      <a:pPr marL="171450" indent="-171450" algn="just">
                        <a:buFont typeface="Arial" panose="020B0604020202020204" pitchFamily="34" charset="0"/>
                        <a:buChar char="•"/>
                      </a:pPr>
                      <a:r>
                        <a:rPr lang="en-US" sz="1800" b="0" i="0" kern="1200" dirty="0">
                          <a:solidFill>
                            <a:schemeClr val="tx1"/>
                          </a:solidFill>
                          <a:effectLst/>
                          <a:latin typeface="+mn-lt"/>
                          <a:ea typeface="+mn-ea"/>
                          <a:cs typeface="+mn-cs"/>
                        </a:rPr>
                        <a:t>Background Noise: Things like moving objects or changes in lighting can confuse computers, making it harder to spot violence.</a:t>
                      </a:r>
                      <a:endParaRPr lang="en-US" sz="1800" b="0" i="0" kern="120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800" b="0" i="0" kern="1200" dirty="0">
                          <a:solidFill>
                            <a:schemeClr val="tx1"/>
                          </a:solidFill>
                          <a:effectLst/>
                          <a:latin typeface="+mn-lt"/>
                          <a:ea typeface="+mn-ea"/>
                          <a:cs typeface="+mn-cs"/>
                        </a:rPr>
                        <a:t>Ambiguity in Actions: It's hard for computers to understand actions in videos, like if someone is playing or fighting. </a:t>
                      </a:r>
                      <a:endParaRPr lang="en-US" sz="1800" b="0" i="0" kern="120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800" b="0" i="0" kern="1200" dirty="0">
                          <a:solidFill>
                            <a:schemeClr val="tx1"/>
                          </a:solidFill>
                          <a:effectLst/>
                          <a:latin typeface="+mn-lt"/>
                          <a:ea typeface="+mn-ea"/>
                          <a:cs typeface="+mn-cs"/>
                        </a:rPr>
                        <a:t>Ethical Concerns: We must make sure computers don't accidentally target innocent people or invade privacy.</a:t>
                      </a:r>
                      <a:endParaRPr lang="en-US" sz="1800" b="0" i="0" kern="1200" dirty="0">
                        <a:solidFill>
                          <a:schemeClr val="tx1"/>
                        </a:solidFill>
                        <a:effectLst/>
                        <a:latin typeface="+mn-lt"/>
                        <a:ea typeface="+mn-ea"/>
                        <a:cs typeface="+mn-cs"/>
                      </a:endParaRPr>
                    </a:p>
                  </a:txBody>
                  <a:tcPr marL="121920" marR="121920" marT="60960" marB="60960"/>
                </a:tc>
              </a:tr>
              <a:tr h="2072640">
                <a:tc>
                  <a:txBody>
                    <a:bodyPr/>
                    <a:lstStyle/>
                    <a:p>
                      <a:endParaRPr lang="en-US" sz="2400" dirty="0"/>
                    </a:p>
                    <a:p>
                      <a:endParaRPr lang="en-US" sz="2400" dirty="0"/>
                    </a:p>
                    <a:p>
                      <a:r>
                        <a:rPr lang="en-US" sz="2400" dirty="0"/>
                        <a:t>     4.</a:t>
                      </a:r>
                      <a:endParaRPr lang="en-US" sz="2400" dirty="0"/>
                    </a:p>
                  </a:txBody>
                  <a:tcPr marL="121920" marR="121920" marT="60960" marB="60960"/>
                </a:tc>
                <a:tc>
                  <a:txBody>
                    <a:bodyPr/>
                    <a:lstStyle/>
                    <a:p>
                      <a:pPr algn="just"/>
                      <a:r>
                        <a:rPr lang="en-US" sz="1600" dirty="0"/>
                        <a:t>Chhavi Dhiman, Dinesh Kumar Vishwakarma, ‘‘View-Invariant Deep Architecture for Human Action Recognition Using Two-Stream Motion and Shape Temporal Dynamics,’’ in Proc. IEEE, Jan 2020, pp. 3835–3844.</a:t>
                      </a:r>
                      <a:endParaRPr lang="en-US" sz="1600" dirty="0"/>
                    </a:p>
                  </a:txBody>
                  <a:tcPr marL="121920" marR="121920" marT="60960" marB="60960"/>
                </a:tc>
                <a:tc>
                  <a:txBody>
                    <a:bodyPr/>
                    <a:lstStyle/>
                    <a:p>
                      <a:pPr marL="171450" indent="-171450" algn="just">
                        <a:buFont typeface="Arial" panose="020B0604020202020204" pitchFamily="34" charset="0"/>
                        <a:buChar char="•"/>
                      </a:pPr>
                      <a:r>
                        <a:rPr lang="en-US" sz="1800" b="0" i="0" kern="1200" dirty="0">
                          <a:solidFill>
                            <a:schemeClr val="tx1"/>
                          </a:solidFill>
                          <a:effectLst/>
                          <a:latin typeface="+mn-lt"/>
                          <a:ea typeface="+mn-ea"/>
                          <a:cs typeface="+mn-cs"/>
                        </a:rPr>
                        <a:t>Understanding Different Actions: Teaching computers to recognize various human actions regardless of the angle or viewpoint is tough.</a:t>
                      </a:r>
                      <a:endParaRPr lang="en-US" sz="1800" b="0" i="0" kern="120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800" b="0" i="0" kern="1200" dirty="0">
                          <a:solidFill>
                            <a:schemeClr val="tx1"/>
                          </a:solidFill>
                          <a:effectLst/>
                          <a:latin typeface="+mn-lt"/>
                          <a:ea typeface="+mn-ea"/>
                          <a:cs typeface="+mn-cs"/>
                        </a:rPr>
                        <a:t>Handling Different Perspectives: Making sure computers can recognize actions from different angles or viewpoints.</a:t>
                      </a:r>
                      <a:endParaRPr lang="en-US" sz="1800" b="0" i="0" kern="1200" dirty="0">
                        <a:solidFill>
                          <a:schemeClr val="tx1"/>
                        </a:solidFill>
                        <a:effectLst/>
                        <a:latin typeface="+mn-lt"/>
                        <a:ea typeface="+mn-ea"/>
                        <a:cs typeface="+mn-cs"/>
                      </a:endParaRPr>
                    </a:p>
                    <a:p>
                      <a:pPr marL="171450" indent="-171450" algn="just">
                        <a:buFont typeface="Arial" panose="020B0604020202020204" pitchFamily="34" charset="0"/>
                        <a:buChar char="•"/>
                      </a:pPr>
                      <a:r>
                        <a:rPr lang="en-US" sz="1800" b="0" i="0" kern="1200" dirty="0">
                          <a:solidFill>
                            <a:schemeClr val="tx1"/>
                          </a:solidFill>
                          <a:effectLst/>
                          <a:latin typeface="+mn-lt"/>
                          <a:ea typeface="+mn-ea"/>
                          <a:cs typeface="+mn-cs"/>
                        </a:rPr>
                        <a:t>Keeping Up with Movement: Helping computers keep track of fast-moving actions and changes in shape over time..</a:t>
                      </a:r>
                      <a:endParaRPr lang="en-US" sz="1600" dirty="0"/>
                    </a:p>
                  </a:txBody>
                  <a:tcPr marL="121920" marR="121920" marT="60960" marB="60960"/>
                </a:tc>
              </a:tr>
            </a:tbl>
          </a:graphicData>
        </a:graphic>
      </p:graphicFrame>
      <p:graphicFrame>
        <p:nvGraphicFramePr>
          <p:cNvPr id="3" name="Table 2"/>
          <p:cNvGraphicFramePr>
            <a:graphicFrameLocks noGrp="1"/>
          </p:cNvGraphicFramePr>
          <p:nvPr/>
        </p:nvGraphicFramePr>
        <p:xfrm>
          <a:off x="190006" y="1065171"/>
          <a:ext cx="11811989" cy="494453"/>
        </p:xfrm>
        <a:graphic>
          <a:graphicData uri="http://schemas.openxmlformats.org/drawingml/2006/table">
            <a:tbl>
              <a:tblPr firstRow="1" bandRow="1"/>
              <a:tblGrid>
                <a:gridCol w="1282535"/>
                <a:gridCol w="4290951"/>
                <a:gridCol w="6238503"/>
              </a:tblGrid>
              <a:tr h="494453">
                <a:tc>
                  <a:txBody>
                    <a:bodyPr/>
                    <a:lstStyle/>
                    <a:p>
                      <a:r>
                        <a:rPr lang="en-US" sz="2400" dirty="0"/>
                        <a:t>   </a:t>
                      </a:r>
                      <a:r>
                        <a:rPr lang="en-US" sz="2400" dirty="0" err="1"/>
                        <a:t>S.No</a:t>
                      </a:r>
                      <a:endParaRPr lang="en-US" sz="2400" dirty="0"/>
                    </a:p>
                  </a:txBody>
                  <a:tcPr marL="121920" marR="121920" marT="60960" marB="60960"/>
                </a:tc>
                <a:tc>
                  <a:txBody>
                    <a:bodyPr/>
                    <a:lstStyle/>
                    <a:p>
                      <a:r>
                        <a:rPr lang="en-US" sz="2400" dirty="0"/>
                        <a:t>                     TITLE</a:t>
                      </a:r>
                      <a:endParaRPr lang="en-US" sz="2400" dirty="0"/>
                    </a:p>
                  </a:txBody>
                  <a:tcPr marL="121920" marR="121920" marT="60960" marB="60960"/>
                </a:tc>
                <a:tc>
                  <a:txBody>
                    <a:bodyPr/>
                    <a:lstStyle/>
                    <a:p>
                      <a:r>
                        <a:rPr lang="en-US" sz="2400" dirty="0"/>
                        <a:t>                               DESCRIPTION</a:t>
                      </a:r>
                      <a:endParaRPr lang="en-US" sz="2400" dirty="0"/>
                    </a:p>
                  </a:txBody>
                  <a:tcPr marL="121920" marR="121920" marT="60960" marB="60960"/>
                </a:tc>
              </a:tr>
            </a:tbl>
          </a:graphicData>
        </a:graphic>
      </p:graphicFrame>
      <p:sp>
        <p:nvSpPr>
          <p:cNvPr id="6" name="Title 5"/>
          <p:cNvSpPr>
            <a:spLocks noGrp="1"/>
          </p:cNvSpPr>
          <p:nvPr>
            <p:ph type="title"/>
          </p:nvPr>
        </p:nvSpPr>
        <p:spPr>
          <a:xfrm>
            <a:off x="1174043" y="127488"/>
            <a:ext cx="10033396" cy="690457"/>
          </a:xfrm>
        </p:spPr>
        <p:txBody>
          <a:bodyPr>
            <a:normAutofit fontScale="90000"/>
          </a:bodyPr>
          <a:lstStyle/>
          <a:p>
            <a:r>
              <a:rPr lang="en-US" dirty="0"/>
              <a:t>Literature Survey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005" y="1738459"/>
          <a:ext cx="11811989" cy="4876800"/>
        </p:xfrm>
        <a:graphic>
          <a:graphicData uri="http://schemas.openxmlformats.org/drawingml/2006/table">
            <a:tbl>
              <a:tblPr firstRow="1" bandRow="1"/>
              <a:tblGrid>
                <a:gridCol w="1282535"/>
                <a:gridCol w="4290951"/>
                <a:gridCol w="6238503"/>
              </a:tblGrid>
              <a:tr h="2560320">
                <a:tc>
                  <a:txBody>
                    <a:bodyPr/>
                    <a:lstStyle/>
                    <a:p>
                      <a:endParaRPr lang="en-US" sz="2400" dirty="0"/>
                    </a:p>
                    <a:p>
                      <a:endParaRPr lang="en-US" sz="2400" dirty="0"/>
                    </a:p>
                    <a:p>
                      <a:r>
                        <a:rPr lang="en-US" sz="2400" dirty="0"/>
                        <a:t>     5.</a:t>
                      </a:r>
                      <a:endParaRPr lang="en-US" sz="2400" dirty="0"/>
                    </a:p>
                  </a:txBody>
                  <a:tcPr marL="121920" marR="121920" marT="60960" marB="60960"/>
                </a:tc>
                <a:tc>
                  <a:txBody>
                    <a:bodyPr/>
                    <a:lstStyle/>
                    <a:p>
                      <a:pPr algn="just"/>
                      <a:r>
                        <a:rPr lang="en-US" sz="1600" dirty="0" err="1"/>
                        <a:t>Siyuan</a:t>
                      </a:r>
                      <a:r>
                        <a:rPr lang="en-US" sz="1600" dirty="0"/>
                        <a:t> Yang, Jun Liu, Shijian Lu, Er Meng Hwa, Alex C. </a:t>
                      </a:r>
                      <a:r>
                        <a:rPr lang="en-US" sz="1600" dirty="0" err="1"/>
                        <a:t>Kot</a:t>
                      </a:r>
                      <a:r>
                        <a:rPr lang="en-US" sz="1600" dirty="0"/>
                        <a:t>, ‘One-Shot Action Recognition via Multi-Scale Spatial-Temporal Skeleton </a:t>
                      </a:r>
                      <a:r>
                        <a:rPr lang="en-US" sz="1600" dirty="0" err="1"/>
                        <a:t>Matching,’’in</a:t>
                      </a:r>
                      <a:r>
                        <a:rPr lang="en-US" sz="1600" dirty="0"/>
                        <a:t> Proc. IEEE, Jul 2023.</a:t>
                      </a:r>
                      <a:endParaRPr lang="en-US" sz="1600" dirty="0"/>
                    </a:p>
                  </a:txBody>
                  <a:tcPr marL="121920" marR="121920" marT="60960" marB="60960"/>
                </a:tc>
                <a:tc>
                  <a:txBody>
                    <a:bodyPr/>
                    <a:lstStyle/>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Limited Training Data: With one-shot action recognition, there's not enough examples for each action, making it hard for computers to learn.</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Matching Skeletons: Computers have to compare skeletons (like stick figures) across different frames to spot actions, which is tricky.</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Handling Complex Actions: Recognizing actions like walking or running can be easier than complex ones like dancing, which are harder to match accurately.</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Understanding Body Movements: Computers need to figure out what different body movements mean in different actions.</a:t>
                      </a:r>
                      <a:endParaRPr lang="en-US" sz="1600" dirty="0"/>
                    </a:p>
                  </a:txBody>
                  <a:tcPr marL="121920" marR="121920" marT="60960" marB="60960"/>
                </a:tc>
              </a:tr>
              <a:tr h="1844635">
                <a:tc>
                  <a:txBody>
                    <a:bodyPr/>
                    <a:lstStyle/>
                    <a:p>
                      <a:endParaRPr lang="en-US" sz="2400" dirty="0"/>
                    </a:p>
                    <a:p>
                      <a:endParaRPr lang="en-US" sz="2400" dirty="0"/>
                    </a:p>
                    <a:p>
                      <a:r>
                        <a:rPr lang="en-US" sz="2400" dirty="0"/>
                        <a:t>     6.</a:t>
                      </a:r>
                      <a:endParaRPr lang="en-US" sz="2400" dirty="0"/>
                    </a:p>
                  </a:txBody>
                  <a:tcPr marL="121920" marR="121920" marT="60960" marB="60960"/>
                </a:tc>
                <a:tc>
                  <a:txBody>
                    <a:bodyPr/>
                    <a:lstStyle/>
                    <a:p>
                      <a:pPr algn="just"/>
                      <a:r>
                        <a:rPr lang="en-US" sz="1600" dirty="0"/>
                        <a:t>David Gabriel </a:t>
                      </a:r>
                      <a:r>
                        <a:rPr lang="en-US" sz="1600" dirty="0" err="1"/>
                        <a:t>Choqueluque</a:t>
                      </a:r>
                      <a:r>
                        <a:rPr lang="en-US" sz="1600" dirty="0"/>
                        <a:t> Roman, Guillermo Cámara Chávez, ‘‘Violence Detection and Localization in Surveillance Video,’’ in Proc. IEEE Int, Nov. 2020.</a:t>
                      </a:r>
                      <a:endParaRPr lang="en-US" sz="1600" dirty="0"/>
                    </a:p>
                  </a:txBody>
                  <a:tcPr marL="121920" marR="121920" marT="60960" marB="60960"/>
                </a:tc>
                <a:tc>
                  <a:txBody>
                    <a:bodyPr/>
                    <a:lstStyle/>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Spotting the Bad Stuff: Teaching computers to recognize violent actions among normal ones in surveillance videos.</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Understanding Different Scenes: Helping computers recognize violence even in different settings or lighting conditions.</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Pinpointing the Problem: Figuring out exactly where the violence is happening in a video.</a:t>
                      </a:r>
                      <a:endPar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endParaRPr>
                    </a:p>
                    <a:p>
                      <a:pPr marL="171450" indent="-171450" algn="just">
                        <a:buFont typeface="Arial" panose="020B0604020202020204" pitchFamily="34" charset="0"/>
                        <a:buChar char="•"/>
                      </a:pPr>
                      <a:r>
                        <a:rPr lang="en-US" sz="16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Speedy Decisions: Making computers quick at analyzing videos to detect violence in real-time..</a:t>
                      </a:r>
                      <a:endParaRPr lang="en-US" sz="1600" dirty="0"/>
                    </a:p>
                  </a:txBody>
                  <a:tcPr marL="121920" marR="121920" marT="60960" marB="60960"/>
                </a:tc>
              </a:tr>
            </a:tbl>
          </a:graphicData>
        </a:graphic>
      </p:graphicFrame>
      <p:graphicFrame>
        <p:nvGraphicFramePr>
          <p:cNvPr id="3" name="Table 2"/>
          <p:cNvGraphicFramePr>
            <a:graphicFrameLocks noGrp="1"/>
          </p:cNvGraphicFramePr>
          <p:nvPr/>
        </p:nvGraphicFramePr>
        <p:xfrm>
          <a:off x="190005" y="1244006"/>
          <a:ext cx="11811989" cy="494453"/>
        </p:xfrm>
        <a:graphic>
          <a:graphicData uri="http://schemas.openxmlformats.org/drawingml/2006/table">
            <a:tbl>
              <a:tblPr firstRow="1" bandRow="1"/>
              <a:tblGrid>
                <a:gridCol w="1282535"/>
                <a:gridCol w="4290951"/>
                <a:gridCol w="6238503"/>
              </a:tblGrid>
              <a:tr h="494453">
                <a:tc>
                  <a:txBody>
                    <a:bodyPr/>
                    <a:lstStyle/>
                    <a:p>
                      <a:r>
                        <a:rPr lang="en-US" sz="2400" dirty="0"/>
                        <a:t>   </a:t>
                      </a:r>
                      <a:r>
                        <a:rPr lang="en-US" sz="2400" dirty="0" err="1"/>
                        <a:t>S.No</a:t>
                      </a:r>
                      <a:endParaRPr lang="en-US" sz="2400" dirty="0"/>
                    </a:p>
                  </a:txBody>
                  <a:tcPr marL="121920" marR="121920" marT="60960" marB="60960"/>
                </a:tc>
                <a:tc>
                  <a:txBody>
                    <a:bodyPr/>
                    <a:lstStyle/>
                    <a:p>
                      <a:r>
                        <a:rPr lang="en-US" sz="2400" dirty="0"/>
                        <a:t>                     TITLE</a:t>
                      </a:r>
                      <a:endParaRPr lang="en-US" sz="2400" dirty="0"/>
                    </a:p>
                  </a:txBody>
                  <a:tcPr marL="121920" marR="121920" marT="60960" marB="60960"/>
                </a:tc>
                <a:tc>
                  <a:txBody>
                    <a:bodyPr/>
                    <a:lstStyle/>
                    <a:p>
                      <a:r>
                        <a:rPr lang="en-US" sz="2400" dirty="0"/>
                        <a:t>                               DESCRIPTION</a:t>
                      </a:r>
                      <a:endParaRPr lang="en-US" sz="2400" dirty="0"/>
                    </a:p>
                  </a:txBody>
                  <a:tcPr marL="121920" marR="121920" marT="60960" marB="60960"/>
                </a:tc>
              </a:tr>
            </a:tbl>
          </a:graphicData>
        </a:graphic>
      </p:graphicFrame>
      <p:sp>
        <p:nvSpPr>
          <p:cNvPr id="4" name="Title 3"/>
          <p:cNvSpPr>
            <a:spLocks noGrp="1"/>
          </p:cNvSpPr>
          <p:nvPr>
            <p:ph type="title"/>
          </p:nvPr>
        </p:nvSpPr>
        <p:spPr>
          <a:xfrm>
            <a:off x="1235034" y="336464"/>
            <a:ext cx="9219247" cy="378123"/>
          </a:xfrm>
        </p:spPr>
        <p:txBody>
          <a:bodyPr>
            <a:normAutofit fontScale="90000"/>
          </a:bodyPr>
          <a:lstStyle/>
          <a:p>
            <a:r>
              <a:rPr lang="en-US" dirty="0"/>
              <a:t>Literature Survey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11486</Words>
  <Application>WPS Presentation</Application>
  <PresentationFormat>Widescreen</PresentationFormat>
  <Paragraphs>296</Paragraphs>
  <Slides>23</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SimSun</vt:lpstr>
      <vt:lpstr>Wingdings</vt:lpstr>
      <vt:lpstr>Lexend ExtraBold</vt:lpstr>
      <vt:lpstr>Segoe Print</vt:lpstr>
      <vt:lpstr>Lexend</vt:lpstr>
      <vt:lpstr>Lexend Medium</vt:lpstr>
      <vt:lpstr>Times New Roman</vt:lpstr>
      <vt:lpstr>Calibri</vt:lpstr>
      <vt:lpstr>Arial</vt:lpstr>
      <vt:lpstr>Microsoft YaHei</vt:lpstr>
      <vt:lpstr>Arial Unicode MS</vt:lpstr>
      <vt:lpstr>Calibri Light</vt:lpstr>
      <vt:lpstr>Office Theme</vt:lpstr>
      <vt:lpstr> Automated Video Surveillance Applications</vt:lpstr>
      <vt:lpstr>PROJECT DOMAIN</vt:lpstr>
      <vt:lpstr>TEAM GUIDE                    Mrs.HIMA VIJAYAN   TEAM MEMBERS</vt:lpstr>
      <vt:lpstr>                                                                   Abstract: </vt:lpstr>
      <vt:lpstr>PowerPoint 演示文稿</vt:lpstr>
      <vt:lpstr>PowerPoint 演示文稿</vt:lpstr>
      <vt:lpstr>Literature Survey</vt:lpstr>
      <vt:lpstr>Literature Survey</vt:lpstr>
      <vt:lpstr>Literature Survey</vt:lpstr>
      <vt:lpstr>Literature Survey</vt:lpstr>
      <vt:lpstr>Literature Survey</vt:lpstr>
      <vt:lpstr>PowerPoint 演示文稿</vt:lpstr>
      <vt:lpstr> </vt:lpstr>
      <vt:lpstr>Module Description</vt:lpstr>
      <vt:lpstr>Module Description</vt:lpstr>
      <vt:lpstr>Module Description</vt:lpstr>
      <vt:lpstr>Spatio-temporal features extraction using trimmed Conlstm model</vt:lpstr>
      <vt:lpstr>OUTPUT</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Fast and Accurate Violence Detection for  Automated Video Surveillance Applications</dc:title>
  <dc:creator>7305640086@gmail.com</dc:creator>
  <cp:lastModifiedBy>pubgn</cp:lastModifiedBy>
  <cp:revision>25</cp:revision>
  <dcterms:created xsi:type="dcterms:W3CDTF">2024-02-06T06:47:00Z</dcterms:created>
  <dcterms:modified xsi:type="dcterms:W3CDTF">2024-04-11T16:00:45Z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14EE184480C949B4B3007FD2818134A8_12</vt:lpwstr>
  </property>
  <property fmtid="{D5CDD505-2E9C-101B-9397-08002B2CF9AE}" pid="3" name="KSOProductBuildVer">
    <vt:lpwstr>1033-12.2.0.13472</vt:lpwstr>
  </property>
</Properties>
</file>