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62" r:id="rId6"/>
    <p:sldId id="277" r:id="rId7"/>
    <p:sldId id="287" r:id="rId8"/>
    <p:sldId id="278" r:id="rId9"/>
    <p:sldId id="264" r:id="rId10"/>
    <p:sldId id="263" r:id="rId11"/>
    <p:sldId id="279" r:id="rId12"/>
    <p:sldId id="265" r:id="rId13"/>
    <p:sldId id="281" r:id="rId14"/>
    <p:sldId id="280" r:id="rId15"/>
    <p:sldId id="266" r:id="rId16"/>
    <p:sldId id="267" r:id="rId17"/>
    <p:sldId id="268" r:id="rId18"/>
    <p:sldId id="282" r:id="rId19"/>
    <p:sldId id="269" r:id="rId20"/>
    <p:sldId id="270" r:id="rId21"/>
    <p:sldId id="271" r:id="rId22"/>
    <p:sldId id="283" r:id="rId23"/>
    <p:sldId id="272" r:id="rId24"/>
    <p:sldId id="273" r:id="rId25"/>
    <p:sldId id="274" r:id="rId26"/>
    <p:sldId id="284" r:id="rId27"/>
    <p:sldId id="285" r:id="rId28"/>
    <p:sldId id="275" r:id="rId29"/>
    <p:sldId id="276" r:id="rId30"/>
    <p:sldId id="288" r:id="rId31"/>
    <p:sldId id="289" r:id="rId32"/>
    <p:sldId id="290" r:id="rId33"/>
    <p:sldId id="291" r:id="rId34"/>
    <p:sldId id="28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>
      <p:cViewPr varScale="1">
        <p:scale>
          <a:sx n="60" d="100"/>
          <a:sy n="60" d="100"/>
        </p:scale>
        <p:origin x="141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6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04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1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91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66-194-6-71.gen.twtelecom.net 3169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66-194-6-79.gen.twtelecom.net 3169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66.213.206.2 3169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67.131.107.5 5488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68-174-110-154.nyc.rr.com 1973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80.58.14.235.proxycache.rima-tde.net 2996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80.58.33.42.proxycache.rima-tde.net 5934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80.58.35.111.proxycache.rima-tde.net 4114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92-moc-6.acn.waw.pl 4862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a213-84-36-192.adsl.xs4all.nl 3169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acbf6930.ipt.aol.com 5881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adsl-157-26-153.msy.bellsouth.net 4284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adsl-64-173-42-65.dsl.snfc21.pacbell.net 2300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alille-251-1-2-197.w82-124.abo.wanadoo.fr 2869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archserve.id.ucsb.edu 1973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barrie-ppp108371.sympatico.ca 3016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bh02i525f01.au.ibm.com 2300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c-24-11-14-147.client.comcast.net 1973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c-24-20-163-223.client.comcast.net 5074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c-411472d5.04-138-73746f22.cust.bredbandsbolaget.se 2869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cacher2-ext.wise.edt.ericsson.se 2869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calcite.rhyolite.com 18845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cpe-203-51-137-224.vic.bigpond.net.au 4185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cr020r01-3.sac.overture.com 14257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crawl24-public.alexa.com 7219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d207-6-50-215.bchsia.telus.net 3095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d207-6-9-183.bchsia.telus.net 3427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d97082.upc-d.chello.nl 7368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dialup-5-81.tulane.edu 5595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dsl-80-43-113-44.access.uk.tiscali.com 2375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fw.aub.dk 6634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fw.kcm.org 4284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fw1.millardref.com 7411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grandpa.mmlc.northwestern.edu 1973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h24-68-45-227.gv.shawcable.net 6785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h24-70-56-49.ca.shawcable.net 3864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h24-70-69-74.ca.shawcable.net 4701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h24-71-236-129.ca.shawcable.net 6969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h24-71-249-14.ca.shawcable.net 4484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home.yeungs.net 2300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ic8234.upco.es 5235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ip-200-56-225-61-mty.marcatel.net.mx 2869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ip68-228-43-49.tc.ph.cox.net 3123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ipcorp-c8b07af1.terraempresas.com.br 7368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jacksonproject.cnc.bc.ca 3235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korell2.cc.gatech.edu 2869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l07v-1-17.d1.club-internet.fr 3169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ladybug.cns.vt.edu 4819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lhr003a.dhl.com 2331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lj1000.inktomisearch.com 7529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lj1007.inktomisearch.com 68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lj1008.inktomisearch.com 209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lj1016.inktomisearch.com 209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lj1018.inktomisearch.com 209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lj1024.inktomisearch.com 68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lj1025.inktomisearch.com 209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lj1027.inktomisearch.com 2412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lj1028.inktomisearch.com 209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lj1031.inktomisearch.com 209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lj1036.inktomisearch.com 773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lj1048.inktomisearch.com 68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lj1052.inktomisearch.com 68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lj1053.inktomisearch.com 209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lj1061.inktomisearch.com 209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lj1073.inktomisearch.com 209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lj1088.inktomisearch.com 209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lj1089.inktomisearch.com 209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lj1090.inktomisearch.com 3860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lj1105.inktomisearch.com 209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lj1115.inktomisearch.com 4156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lj1117.inktomisearch.com 3726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lj1120.inktomisearch.com 5234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lj1123.inktomisearch.com 4438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lj1125.inktomisearch.com 209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lj1145.inktomisearch.com 1309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lj1153.inktomisearch.com 209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lj1156.inktomisearch.com 2414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lj1159.inktomisearch.com 209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lj1162.inktomisearch.com 3884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lj1164.inktomisearch.com 2796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lj1168.inktomisearch.com 209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lj1212.inktomisearch.com 3169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lj1216.inktomisearch.com 209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lj1220.inktomisearch.com 209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lj1223.inktomisearch.com 1941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lj1231.inktomisearch.com 209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lordgun.org 2869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mail.geovariances.fr 9877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market-mail.panduit.com 3427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mcl02.cnc.bc.ca 10879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mmscrm07-2.sac.overture.com 68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mth-fgw.ballarat.edu.au 5448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nb-bolz.cremona.polimi.it 2300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ns.mou.cz 2300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ns.wtbts.org 2311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ns3.vonroll.ch 5971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ogw.netinfo.bg 4763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osdlab.eic.nctu.edu.tw 269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p213.54.168.132.tisdip.tiscali.de 5785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p5083cd5d.dip0.t-ipconnect.de 7368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pc-030-040.eco.rug.nl 7368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pc3-registry-stockholm.telia.net 9452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pd95f99f2.dip.t-dialin.net 2869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pd9e50809.dip.t-dialin.net 2869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pd9e761cf.dip.t-dialin.net 2300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pd9eb1396.dip.t-dialin.net 2300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pntn02m05-129.bctel.ca 3095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pool-68-160-195-60.ny325.east.verizon.net 3724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ppp2.p33.is.com.ua 3582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proxy0.haifa.ac.il 3271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prxint-sxb2.e-i.net 4022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prxint-sxb3.e-i.net 9254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px7wh.vc.shawcable.net 7649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rouble.cc.strath.ac.uk 2869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spica.ukc.ac.uk 1973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spot.nnacorp.com 5790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trrc02m01-40.bctel.ca 3071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ts04-ip92.hevanet.com 4431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ts05-ip44.hevanet.com 8976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user-0c8hdkf.cable.mindspring.com 5372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vlp181.vlp.fi 2869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watchguard.cgmatane.qc.ca 5741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wc03.mtnk.rnc.net.cable.rogers.com 10936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wc09.mtnk.rnc.net.cable.rogers.com 10860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wwwcache.lanl.gov 2869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yongsan-cache.korea.army.mil 3056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67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04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1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82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53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33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44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41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29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16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44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42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63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60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61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7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41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06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44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2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83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90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88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7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6/14/2020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1295400"/>
            <a:ext cx="6317456" cy="1425577"/>
          </a:xfrm>
        </p:spPr>
        <p:txBody>
          <a:bodyPr/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Maharishi International University</a:t>
            </a:r>
            <a:b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Big Data</a:t>
            </a:r>
            <a:b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CS522</a:t>
            </a:r>
            <a:endParaRPr lang="en-US" sz="2400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667000" y="3849666"/>
            <a:ext cx="5936456" cy="2322534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Project report</a:t>
            </a:r>
          </a:p>
          <a:p>
            <a:pPr algn="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Erdenesaikhan Tserendavga</a:t>
            </a:r>
          </a:p>
          <a:p>
            <a:pPr algn="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Enkhjargal Gansukh</a:t>
            </a:r>
          </a:p>
          <a:p>
            <a:pPr algn="ctr"/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2020.06.16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Java code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InMapperAverage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protected void cleanup(Mapper&lt;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LongWritable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Text, Text,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&gt;.Context context)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throws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IOException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for 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HashMap.Entry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&lt;String,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&lt;Integer&gt;&gt; entry :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hashMap.entrySet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int sum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int count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entry.getValue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().size();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for(Integer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entry.getValue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sum +=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context.write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(new Text(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entry.getKey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()), 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(sum / count));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super.cleanup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(context);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10E0AA-F796-453C-A1DD-0364144FF2C3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Mapper cleanup</a:t>
            </a:r>
          </a:p>
        </p:txBody>
      </p:sp>
    </p:spTree>
    <p:extLst>
      <p:ext uri="{BB962C8B-B14F-4D97-AF65-F5344CB8AC3E}">
        <p14:creationId xmlns:p14="http://schemas.microsoft.com/office/powerpoint/2010/main" val="224370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Java code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InMapperAverage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public static class Reduce extends Reducer&lt;Text,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Text,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public void reduce(Text key,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Iterable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 values, Context context)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throws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IOException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int sum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int count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for 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: values)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sum +=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val.get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count +=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context.write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(key, 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(sum / count));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10E0AA-F796-453C-A1DD-0364144FF2C3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Reduce class</a:t>
            </a:r>
          </a:p>
        </p:txBody>
      </p:sp>
    </p:spTree>
    <p:extLst>
      <p:ext uri="{BB962C8B-B14F-4D97-AF65-F5344CB8AC3E}">
        <p14:creationId xmlns:p14="http://schemas.microsoft.com/office/powerpoint/2010/main" val="26902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Output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00200"/>
            <a:ext cx="7391400" cy="4572000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0x503e4fce.virnxx2.adsl-dhcp.tele.dk 1973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1-320.cnc.bc.ca 10879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1-729.cnc.bc.ca 3262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10.0.0.153 6383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12.22.207.235 7368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128.227.88.79 6815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142.27.64.35 4488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145.253.208.9 4349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1513.cps.virtua.com.br 309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194.151.73.43 10879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195.11.231.210 6032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195.230.181.122 2300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195.246.13.119 5128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2-110.cnc.bc.ca 10879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2-238.cnc.bc.ca 3169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200-55-104-193.dsl.prima.net.ar 2179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200.160.249.68.bmf.com.br 6634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200.222.33.33 2300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8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Pseudo code for PAIR approach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4008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class Mapper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method Map(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docid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a, doc d) </a:t>
            </a:r>
          </a:p>
          <a:p>
            <a:pPr marL="64008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for all term u in record r do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for all term v in Window(u) do </a:t>
            </a:r>
          </a:p>
          <a:p>
            <a:pPr marL="64008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Emit((u, v), 1) </a:t>
            </a:r>
          </a:p>
          <a:p>
            <a:pPr marL="64008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Emit((u, *), 1) class Reducer </a:t>
            </a:r>
          </a:p>
          <a:p>
            <a:pPr marL="64008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method initialize() sum = 0 </a:t>
            </a:r>
          </a:p>
          <a:p>
            <a:pPr marL="64008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method Reduce(Pair (u, v), Integer [c1, c2, ...]) sum = 0 </a:t>
            </a:r>
          </a:p>
          <a:p>
            <a:pPr marL="64008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for all count c in counts [c1, c2, ...] do sum += c </a:t>
            </a:r>
          </a:p>
          <a:p>
            <a:pPr marL="64008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if (v == “*”) total = sum </a:t>
            </a:r>
          </a:p>
          <a:p>
            <a:pPr marL="64008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else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Emit((u, v), sum / total) </a:t>
            </a:r>
          </a:p>
          <a:p>
            <a:pPr marL="64008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class Comparator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int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compareTo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(Object O1, Object O2) </a:t>
            </a:r>
          </a:p>
          <a:p>
            <a:pPr marL="64008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k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compareTo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(O1.first, O2.first)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if (k != 0) return k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return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compareTo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(O1.second, O2.second)</a:t>
            </a:r>
          </a:p>
          <a:p>
            <a:pPr marL="64008" indent="0">
              <a:buNone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0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Java code for PAIR approach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public class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PairApproach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public static class Map extends Mapper&lt;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LongWritable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Text, Pair,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public Logger logger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Logger.getLogger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Map.class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private final static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one = 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public void map(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LongWritable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key, Text value, Context context) throws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IOException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logger.info("==== Mapper output ====");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String line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value.toString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String[]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line.split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("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for(int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= 0;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&lt;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strArray.length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for(int j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+ 1; j &lt;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strArray.length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j++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if(!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].equals(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[j]))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logger.info("(" +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] + ", " +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[j] + "), " +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one.toString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logger.info("(" +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] + ", * ), " +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one.toString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context.write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(new Pair(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],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[j]), one);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context.write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(new Pair(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], "*"), one);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else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protected void cleanup(Mapper&lt;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LongWritable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Text, Pair,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&gt;.Context context)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throws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IOException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super.cleanup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(context);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5722B53-4583-4FCC-9516-DA95DFDFBD39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Map class</a:t>
            </a:r>
          </a:p>
        </p:txBody>
      </p:sp>
    </p:spTree>
    <p:extLst>
      <p:ext uri="{BB962C8B-B14F-4D97-AF65-F5344CB8AC3E}">
        <p14:creationId xmlns:p14="http://schemas.microsoft.com/office/powerpoint/2010/main" val="747514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Java code for PAIR approach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public static class Reduce extends Reducer&lt;Pair,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Pair,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DoubleWritable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public Logger logger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Logger.getLogger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Reduce.class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private double sum;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protected void setup(Reducer&lt;Pair,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Pair,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DoubleWritable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&gt;.Context context)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throws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IOException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sum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logger.info("==== Reducer output ====");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super.setup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(context);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public void reduce(Pair pair,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Iterable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 values, Context context)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throws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IOException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int s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for 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: values)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s +=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val.get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if(pair.key2.toString().equals("*"))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sum = 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DoubleWritable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value = 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DoubleWritable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(s/sum);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logger.info("(" +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pair.toString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 + ", " +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value.toString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 + ")");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context.write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(pair, value);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5722B53-4583-4FCC-9516-DA95DFDFBD39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Reduce class</a:t>
            </a:r>
          </a:p>
        </p:txBody>
      </p:sp>
    </p:spTree>
    <p:extLst>
      <p:ext uri="{BB962C8B-B14F-4D97-AF65-F5344CB8AC3E}">
        <p14:creationId xmlns:p14="http://schemas.microsoft.com/office/powerpoint/2010/main" val="3917938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Result of PAIR approach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 ((A10, A12), 0.08695652173913043)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((A10, B11), 0.17391304347826086)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((A10, B12), 0.21739130434782608)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((A10, C31), 0.2608695652173913)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((A10, D76), 0.2608695652173913)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((A12, A10), 0.08333333333333333)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((A12, B11), 0.16666666666666666)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((A12, B12), 0.25)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((A12, C31), 0.3333333333333333)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((A12, D76), 0.16666666666666666)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((B11, A10), 0.10526315789473684)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((B11, A12), 0.10526315789473684)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((B11, B12), 0.21052631578947367)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((B11, C31), 0.3684210526315789)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((B11, D76), 0.21052631578947367)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((B12, A10), 0.06666666666666667)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((B12, A12), 0.06666666666666667)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((B12, B11), 0.26666666666666666)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((B12, C31), 0.4)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((B12, D76), 0.2)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((C31, A10), 0.13333333333333333)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((C31, A12), 0.13333333333333333)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((C31, B11), 0.2)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((C31, B12), 0.26666666666666666)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((C31, D76), 0.26666666666666666)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((D76, A10), 0.05555555555555555)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((D76, A12), 0.1111111111111111)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((D76, B11), 0.2222222222222222)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((D76, B12), 0.2777777777777778)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((D76, C31), 0.3333333333333333)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51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Pseudo code for STRIPE approach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class Mapper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method Map(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docid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a; doc d)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for all term u in record r do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H = 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AssociativeArray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for all term v in Window(u) do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H{v} = H{v} + 1 Emit(u, H)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class Reducer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method Reduce(u, [H1, H2, H3, ...])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Hf = 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AssociativeArray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for all stripe H in [H1;H2;H3; ...] do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Hf = Hf + H s = Sum(Hf) Emit(u, Hf/s)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// Element-wise addition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// Sum of all elements in Hf // Divide each element by s</a:t>
            </a:r>
          </a:p>
        </p:txBody>
      </p:sp>
    </p:spTree>
    <p:extLst>
      <p:ext uri="{BB962C8B-B14F-4D97-AF65-F5344CB8AC3E}">
        <p14:creationId xmlns:p14="http://schemas.microsoft.com/office/powerpoint/2010/main" val="375812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Java code for STRIPE approach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public class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StripeApproach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public static class Map extends Mapper&lt;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LongWritable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Text, Text,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public Logger logger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Logger.getLogger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Map.class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protected void setup(Mapper&lt;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LongWritable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Text, Text,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&gt;.Context context)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throws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IOException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logger.info("==== Mapper output ====");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super.setup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(context);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public void map(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LongWritable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key, Text value, Context context) throws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IOException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String line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value.toString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String[]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line.split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("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= 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for (int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= 0;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&lt;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strArray.length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for (int j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+ 1; j &lt;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strArray.length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j++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if (!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].equals(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[j]))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Text k = new Text(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[j]);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if (!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mapW.containsKey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(k))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mapW.put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(k, 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(1));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= 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mapW.get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(k);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mapW.put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(k, 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val.get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 + 1));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}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print(new Text(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]),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context.write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(new Text(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]),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= 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private void print(Text key,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map)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String res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key.toString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for(Entry&lt;Writable, Writable&gt; entry :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map.entrySet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res += ", " +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entry.getKey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().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toString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 + " : " +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entry.getValue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().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toString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logger.info(res);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B946051-FE73-46C0-AAEB-470B056DA5D1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Map class</a:t>
            </a:r>
          </a:p>
        </p:txBody>
      </p:sp>
    </p:spTree>
    <p:extLst>
      <p:ext uri="{BB962C8B-B14F-4D97-AF65-F5344CB8AC3E}">
        <p14:creationId xmlns:p14="http://schemas.microsoft.com/office/powerpoint/2010/main" val="78237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Java code for STRIPE approach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public static class Reduce extends Reducer&lt;Text,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Text,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public Logger logger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Logger.getLogger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Reduce.class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protected void setup(Reducer&lt;Text,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Text,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&gt;.Context context)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throws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IOException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logger.info("==== Reducer output ====");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super.setup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(context);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public void reduce(Text key,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Iterable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 values, Context context)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throws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IOException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Hf = 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for 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: values)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for (Entry&lt;Writable, Writable&gt; entry :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mapW.entrySet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Text k = (Text)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entry.getKey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countInSum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= 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Hf.get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(k);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nCount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= 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entry.getValue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if 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Hf.containsKey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(k))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Hf.put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(k, 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countInSum.get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 +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nCount.get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Hf.put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(k,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entry.getValue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double sum = sum(Hf);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for(Entry&lt;Writable, Writable&gt; entry :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Hf.entrySet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value = 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entry.getValue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entry.setValue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DoubleWritable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value.get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 / sum))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print(key, Hf);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context.write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(key, Hf);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private double sum(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map)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double s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for(Entry&lt;Writable, Writable&gt; entry :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map.entrySet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value = 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entry.getValue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s +=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value.get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return 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private void print(Text key,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map)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String res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key.toString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for(Entry&lt;Writable, Writable&gt; entry :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map.entrySet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res += ", " +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entry.getKey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().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toString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 + " : " +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entry.getValue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().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toString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logger.info(res);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B946051-FE73-46C0-AAEB-470B056DA5D1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Map class</a:t>
            </a:r>
          </a:p>
        </p:txBody>
      </p:sp>
    </p:spTree>
    <p:extLst>
      <p:ext uri="{BB962C8B-B14F-4D97-AF65-F5344CB8AC3E}">
        <p14:creationId xmlns:p14="http://schemas.microsoft.com/office/powerpoint/2010/main" val="380398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Java code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InMapperWordCount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public class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InMapperWordCount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public static class Map extends Mapper&lt;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LongWritable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Text, Text,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private final static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one = 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(1);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private Text word = new Text();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private HashMap&lt;String, Integer&gt; H; 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@Override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protected void setup(Mapper&lt;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LongWritable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Text, Text,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&gt;.Context context)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throws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IOException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H = new HashMap&lt;&gt;();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super.setup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(context);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BCE759B-E276-4E60-83AB-E9DDB424F109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Map class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Result of STRIPE approach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pPr marL="64008" indent="0">
              <a:buNone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 A10, </a:t>
            </a:r>
          </a:p>
          <a:p>
            <a:pPr marL="64008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A12 : 0.08695652173913043, B12 : 0.21739130434782608, B11 : 0.17391304347826086, D76 : 0.2608695652173913, C31 : 0.2608695652173913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A12, </a:t>
            </a:r>
          </a:p>
          <a:p>
            <a:pPr marL="64008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A10 : 0.08333333333333333, B12 : 0.25, B11 : 0.16666666666666666, D76 : 0.16666666666666666, C31 : 0.3333333333333333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B11,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64008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A10 : 0.10526315789473684, A12 : 0.10526315789473684, B12 : 0.21052631578947367, D76 : 0.21052631578947367, C31 : 0.3684210526315789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B12, </a:t>
            </a:r>
          </a:p>
          <a:p>
            <a:pPr marL="64008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A12 : 0.06666666666666667, A10 : 0.06666666666666667, B11 : 0.26666666666666666, D76 : 0.2, C31 : 0.4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C31, </a:t>
            </a:r>
          </a:p>
          <a:p>
            <a:pPr marL="64008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A10 : 0.13333333333333333, A12 : 0.13333333333333333, B12 : 0.26666666666666666, B11 : 0.2, D76 : 0.26666666666666666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D76, </a:t>
            </a:r>
          </a:p>
          <a:p>
            <a:pPr marL="64008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A12 : 0.1111111111111111, A10 : 0.05555555555555555, B12 : 0.2777777777777778, B11 : 0.2222222222222222, C31 : 0.3333333333333333</a:t>
            </a:r>
          </a:p>
        </p:txBody>
      </p:sp>
    </p:spTree>
    <p:extLst>
      <p:ext uri="{BB962C8B-B14F-4D97-AF65-F5344CB8AC3E}">
        <p14:creationId xmlns:p14="http://schemas.microsoft.com/office/powerpoint/2010/main" val="3476961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Pseudo code for HYBRID approach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class Mapper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method Map(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docid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a, doc d) 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for all term u in record r do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for all term v in Window(u) do 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Emit((u, v), 1) 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Class Reducer method Initialize 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uprev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&lt;- 0, H = 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AssociatedArray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method reduce((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u,v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), [c1,c2,...]) 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sum = 0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for all c in [c1,c2,...]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sum += c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if(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uprev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&lt;&gt; u and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uprev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&lt;&gt; 0) 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total = Total(H) // add all values in H H &lt;- H / total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Emit(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uprev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H)</a:t>
            </a:r>
            <a:b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H &lt;-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AssociatedArray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H{v} &lt;- sum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uprev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&lt;- u 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method close total = Total(H) H &lt;- H | total Emit(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uprev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H)</a:t>
            </a:r>
          </a:p>
        </p:txBody>
      </p:sp>
    </p:spTree>
    <p:extLst>
      <p:ext uri="{BB962C8B-B14F-4D97-AF65-F5344CB8AC3E}">
        <p14:creationId xmlns:p14="http://schemas.microsoft.com/office/powerpoint/2010/main" val="868773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Java code for HYBRID approach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public class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PairAndStripeApproach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public static class Map extends Mapper&lt;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LongWritable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Text, Pair,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public Logger logger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Logger.getLogger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Map.class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private final static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one = 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protected void setup(Mapper&lt;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LongWritable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Text, Pair,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&gt;.Context context)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throws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IOException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logger.info("==== Mapper output ====");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super.setup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(context);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public void map(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LongWritable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key, Text value, Context context) throws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IOException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String line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value.toString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String[]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line.split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("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for(int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= 0;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&lt;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strArray.length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for(int j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+ 1; j &lt;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strArray.length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j++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if(!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].equals(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[j]))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Pair p = new Pair(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],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[j]);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logger.info("(" +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p.toString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 + ", " +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one.toString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 + ")");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context.write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(p, one);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Pair p1 = new Pair(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], "*");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logger.info("(" + p1.toString() + ", " +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one.toString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 + ")");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context.write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(p1, one);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else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E5531F-C8EE-4FDB-8558-018F2C850EF0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Map class</a:t>
            </a:r>
          </a:p>
        </p:txBody>
      </p:sp>
    </p:spTree>
    <p:extLst>
      <p:ext uri="{BB962C8B-B14F-4D97-AF65-F5344CB8AC3E}">
        <p14:creationId xmlns:p14="http://schemas.microsoft.com/office/powerpoint/2010/main" val="1617429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Java code for HYBRID approach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public static class Reduce extends Reducer&lt;Pair,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Text,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public Logger logger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Logger.getLogger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Reduce.class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HashMap&lt;String, HashMap&lt;String, Double&gt;&gt;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double sum;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protected void setup(Reducer&lt;Pair,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Text,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&gt;.Context context)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throws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IOException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= new HashMap&lt;String, HashMap&lt;String, Double&gt;&gt;();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sum = 0.0;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logger.info("==== Reducer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ouput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====");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super.setup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(context);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public void reduce(Pair pair,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Iterable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 values, Context context)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throws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IOException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if(!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mapW.containsKey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(pair.key1.toString()))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HashMap&lt;String, Double&gt; m = new HashMap&lt;String, Double&gt;();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mapW.put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(pair.key1.toString(), 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sum = 0.0;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int s = sum(values);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if(pair.key2.toString().equals("*"))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sum = 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}else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HashMap&lt;String, Double&gt;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valueMap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mapW.get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(pair.key1.toString());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valueMap.put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(pair.key2.toString(), s/sum);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mapW.put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(pair.key1.toString(),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valueMap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E5531F-C8EE-4FDB-8558-018F2C850EF0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Reduce class</a:t>
            </a:r>
          </a:p>
        </p:txBody>
      </p:sp>
    </p:spTree>
    <p:extLst>
      <p:ext uri="{BB962C8B-B14F-4D97-AF65-F5344CB8AC3E}">
        <p14:creationId xmlns:p14="http://schemas.microsoft.com/office/powerpoint/2010/main" val="3951951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Java code for HYBRID approach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protected void cleanup(Reducer&lt;Pair,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Text,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&gt;.Context context)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throws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IOException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for(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HashMap.Entry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&lt;String, HashMap&lt;String, Double&gt;&gt; entry :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mapW.entrySet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Text key = new Text(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entry.getKey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value = 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for(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HashMap.Entry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&lt;String, Double&gt; e :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entry.getValue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().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entrySet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value.put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(new Text(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e.getKey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()), 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DoubleWritable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e.getValue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print(key, value);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context.write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(key, value);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super.cleanup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(context);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private int sum(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Iterable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 values)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int sum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for 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: values)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sum +=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val.get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return sum;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private void print(Text key,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map)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String res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key.toString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for(Entry&lt;Writable, Writable&gt; entry :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map.entrySet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res += ", " +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entry.getKey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().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toString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 + " : " +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entry.getValue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().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toString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logger.info(res);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E5531F-C8EE-4FDB-8558-018F2C850EF0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Reduce class</a:t>
            </a:r>
          </a:p>
        </p:txBody>
      </p:sp>
    </p:spTree>
    <p:extLst>
      <p:ext uri="{BB962C8B-B14F-4D97-AF65-F5344CB8AC3E}">
        <p14:creationId xmlns:p14="http://schemas.microsoft.com/office/powerpoint/2010/main" val="1249653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Result of HYBRID approach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4008" indent="0">
              <a:buNone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B11,</a:t>
            </a:r>
          </a:p>
          <a:p>
            <a:pPr marL="64008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A12 : 0.10526315789473684, A10 : 0.10526315789473684, B12 : 0.21052631578947367, D76 : 0.21052631578947367, C31 : 0.3684210526315789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B12, </a:t>
            </a:r>
          </a:p>
          <a:p>
            <a:pPr marL="64008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A12 : 0.06666666666666667, A10 : 0.06666666666666667, B11 : 0.26666666666666666, D76 : 0.2, C31 : 0.4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A10, </a:t>
            </a:r>
          </a:p>
          <a:p>
            <a:pPr marL="64008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A12 : 0.08695652173913043, B12 : 0.21739130434782608, B11 : 0.17391304347826086, D76 : 0.2608695652173913, C31 : 0.2608695652173913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A12, </a:t>
            </a:r>
          </a:p>
          <a:p>
            <a:pPr marL="64008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A10 : 0.08333333333333333, B12 : 0.25, B11 : 0.16666666666666666, D76 : 0.16666666666666666, C31 : 0.3333333333333333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D76, </a:t>
            </a:r>
          </a:p>
          <a:p>
            <a:pPr marL="64008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A12 : 0.1111111111111111, A10 : 0.05555555555555555, B12 : 0.2777777777777778, B11 : 0.2222222222222222, C31 : 0.3333333333333333</a:t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C31, </a:t>
            </a:r>
          </a:p>
          <a:p>
            <a:pPr marL="64008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A12 : 0.13333333333333333, A10 : 0.13333333333333333, B12 : 0.26666666666666666, B11 : 0.2, D76 : 0.26666666666666666</a:t>
            </a:r>
          </a:p>
        </p:txBody>
      </p:sp>
    </p:spTree>
    <p:extLst>
      <p:ext uri="{BB962C8B-B14F-4D97-AF65-F5344CB8AC3E}">
        <p14:creationId xmlns:p14="http://schemas.microsoft.com/office/powerpoint/2010/main" val="598929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Time and resource comparison : Pair-Stripe-Hybrid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PAIR </a:t>
            </a:r>
          </a:p>
          <a:p>
            <a:pPr marL="64008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Total time spent by all map tasks 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)=2416 Total time spent by all reduce tasks 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)=3186 </a:t>
            </a:r>
          </a:p>
          <a:p>
            <a:pPr marL="64008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Output records: </a:t>
            </a:r>
          </a:p>
          <a:p>
            <a:pPr marL="64008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Mapper 33 Reduce 27 </a:t>
            </a:r>
          </a:p>
          <a:p>
            <a:pPr marL="64008" indent="0">
              <a:buNone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STRIPE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64008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Total time spent by all map tasks 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)=2236 Total time spent by all reduce tasks 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)=2601 Output records: </a:t>
            </a:r>
          </a:p>
          <a:p>
            <a:pPr marL="64008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Mapper 6 Reduce 6 </a:t>
            </a:r>
          </a:p>
          <a:p>
            <a:pPr marL="64008" indent="0">
              <a:buNone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HYBRID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64008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Total time spent by all map tasks 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)=2301 Total time spent by all reduce tasks 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)=2439 Output records: </a:t>
            </a:r>
          </a:p>
          <a:p>
            <a:pPr marL="64008" indent="0"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Mapper 33 Reduce 6</a:t>
            </a:r>
          </a:p>
          <a:p>
            <a:pPr marL="64008" indent="0">
              <a:buNone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22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Project 2 - Scala code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import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org.apache.spark.rdd.RDD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import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org.apache.spark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._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import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scala.collection.mutable.HashMap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object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SparkProject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800" i="1" dirty="0"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= new HashMap[Int, (Double, Double)]()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 def main(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args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: Array[String]): Unit =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   //============ Step 2: Mean and Variance ============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config = new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SparkConf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().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setAppName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CarStats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").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setMaster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("local[1]")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sc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SparkContext.</a:t>
            </a:r>
            <a:r>
              <a:rPr lang="en-US" sz="800" i="1" dirty="0" err="1">
                <a:latin typeface="Verdana" panose="020B0604030504040204" pitchFamily="34" charset="0"/>
                <a:ea typeface="Verdana" panose="020B0604030504040204" pitchFamily="34" charset="0"/>
              </a:rPr>
              <a:t>getOrCreate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(config)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textFile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sc.textFile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/main/resources/mtcars.csv")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lines =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textFile.mapPartitionsWithIndex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((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idx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iter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) =&gt; if(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idx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== 0)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iter.drop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(1) else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iter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pairRDD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lines.map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(_.split(",")).map(words =&gt; (words(2).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toInt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, words(1).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toDouble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))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   //============ Step 3: Mean and Variance ============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i="1" dirty="0" err="1">
                <a:latin typeface="Verdana" panose="020B0604030504040204" pitchFamily="34" charset="0"/>
                <a:ea typeface="Verdana" panose="020B0604030504040204" pitchFamily="34" charset="0"/>
              </a:rPr>
              <a:t>calcMean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pairRDD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).foreach(</a:t>
            </a:r>
            <a:r>
              <a:rPr lang="en-US" sz="800" i="1" dirty="0" err="1">
                <a:latin typeface="Verdana" panose="020B0604030504040204" pitchFamily="34" charset="0"/>
                <a:ea typeface="Verdana" panose="020B0604030504040204" pitchFamily="34" charset="0"/>
              </a:rPr>
              <a:t>println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800" i="1" dirty="0" err="1">
                <a:latin typeface="Verdana" panose="020B0604030504040204" pitchFamily="34" charset="0"/>
                <a:ea typeface="Verdana" panose="020B0604030504040204" pitchFamily="34" charset="0"/>
              </a:rPr>
              <a:t>calcVariance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pairRDD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).foreach(</a:t>
            </a:r>
            <a:r>
              <a:rPr lang="en-US" sz="800" i="1" dirty="0" err="1">
                <a:latin typeface="Verdana" panose="020B0604030504040204" pitchFamily="34" charset="0"/>
                <a:ea typeface="Verdana" panose="020B0604030504040204" pitchFamily="34" charset="0"/>
              </a:rPr>
              <a:t>println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   //============ Step 4: 25% Mean and Variance ============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sampleWithoutReplacement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800" i="1" dirty="0" err="1">
                <a:latin typeface="Verdana" panose="020B0604030504040204" pitchFamily="34" charset="0"/>
                <a:ea typeface="Verdana" panose="020B0604030504040204" pitchFamily="34" charset="0"/>
              </a:rPr>
              <a:t>getSampleData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(false,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pairRDD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, 0.25)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sampleWithoutReplacement.foreach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800" i="1" dirty="0" err="1">
                <a:latin typeface="Verdana" panose="020B0604030504040204" pitchFamily="34" charset="0"/>
                <a:ea typeface="Verdana" panose="020B0604030504040204" pitchFamily="34" charset="0"/>
              </a:rPr>
              <a:t>println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   //============ Step 5: 1000 Mean and Variance ============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n = 10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for(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&lt;- 0 until n){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     </a:t>
            </a:r>
            <a:r>
              <a:rPr lang="en-US" sz="800" i="1" dirty="0" err="1">
                <a:latin typeface="Verdana" panose="020B0604030504040204" pitchFamily="34" charset="0"/>
                <a:ea typeface="Verdana" panose="020B0604030504040204" pitchFamily="34" charset="0"/>
              </a:rPr>
              <a:t>getSampleData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(true,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sampleWithoutReplacement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, 1)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       .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groupByKey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       .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mapValues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=&gt; </a:t>
            </a:r>
            <a:r>
              <a:rPr lang="en-US" sz="800" i="1" dirty="0" err="1">
                <a:latin typeface="Verdana" panose="020B0604030504040204" pitchFamily="34" charset="0"/>
                <a:ea typeface="Verdana" panose="020B0604030504040204" pitchFamily="34" charset="0"/>
              </a:rPr>
              <a:t>calcMeanAndVariance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))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       .foreach(v =&gt;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         if(</a:t>
            </a:r>
            <a:r>
              <a:rPr lang="en-US" sz="800" i="1" dirty="0" err="1">
                <a:latin typeface="Verdana" panose="020B0604030504040204" pitchFamily="34" charset="0"/>
                <a:ea typeface="Verdana" panose="020B0604030504040204" pitchFamily="34" charset="0"/>
              </a:rPr>
              <a:t>total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.contains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(v._1)) </a:t>
            </a:r>
            <a:r>
              <a:rPr lang="en-US" sz="800" i="1" dirty="0" err="1">
                <a:latin typeface="Verdana" panose="020B0604030504040204" pitchFamily="34" charset="0"/>
                <a:ea typeface="Verdana" panose="020B0604030504040204" pitchFamily="34" charset="0"/>
              </a:rPr>
              <a:t>total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.put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(v._1, </a:t>
            </a:r>
            <a:r>
              <a:rPr lang="en-US" sz="800" i="1" dirty="0" err="1">
                <a:latin typeface="Verdana" panose="020B0604030504040204" pitchFamily="34" charset="0"/>
                <a:ea typeface="Verdana" panose="020B0604030504040204" pitchFamily="34" charset="0"/>
              </a:rPr>
              <a:t>addValueToHash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800" i="1" dirty="0" err="1">
                <a:latin typeface="Verdana" panose="020B0604030504040204" pitchFamily="34" charset="0"/>
                <a:ea typeface="Verdana" panose="020B0604030504040204" pitchFamily="34" charset="0"/>
              </a:rPr>
              <a:t>total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.get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(v._1).get, v._2) 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         else </a:t>
            </a:r>
            <a:r>
              <a:rPr lang="en-US" sz="800" i="1" dirty="0" err="1">
                <a:latin typeface="Verdana" panose="020B0604030504040204" pitchFamily="34" charset="0"/>
                <a:ea typeface="Verdana" panose="020B0604030504040204" pitchFamily="34" charset="0"/>
              </a:rPr>
              <a:t>total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.put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(v._1, v._2)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       })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   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800" i="1" dirty="0" err="1">
                <a:latin typeface="Verdana" panose="020B0604030504040204" pitchFamily="34" charset="0"/>
                <a:ea typeface="Verdana" panose="020B0604030504040204" pitchFamily="34" charset="0"/>
              </a:rPr>
              <a:t>total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.keys.foreach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(k =&gt; </a:t>
            </a:r>
            <a:r>
              <a:rPr lang="en-US" sz="800" i="1" dirty="0" err="1">
                <a:latin typeface="Verdana" panose="020B0604030504040204" pitchFamily="34" charset="0"/>
                <a:ea typeface="Verdana" panose="020B0604030504040204" pitchFamily="34" charset="0"/>
              </a:rPr>
              <a:t>println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(k + ":  mean = "+ </a:t>
            </a:r>
            <a:r>
              <a:rPr lang="en-US" sz="800" i="1" dirty="0" err="1">
                <a:latin typeface="Verdana" panose="020B0604030504040204" pitchFamily="34" charset="0"/>
                <a:ea typeface="Verdana" panose="020B0604030504040204" pitchFamily="34" charset="0"/>
              </a:rPr>
              <a:t>total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.get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(k).get._1 / n  + ", variance = " + </a:t>
            </a:r>
            <a:r>
              <a:rPr lang="en-US" sz="800" i="1" dirty="0" err="1">
                <a:latin typeface="Verdana" panose="020B0604030504040204" pitchFamily="34" charset="0"/>
                <a:ea typeface="Verdana" panose="020B0604030504040204" pitchFamily="34" charset="0"/>
              </a:rPr>
              <a:t>total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</a:rPr>
              <a:t>.get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(k).get._2 / n + ")"))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81761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Project 2 - Scala code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def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getSampleData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(b: Boolean, data: RDD[(Int, Double)], percent: Double): RDD[(Int, Double)] =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m = </a:t>
            </a:r>
            <a:r>
              <a:rPr lang="en-US" sz="900" i="1" dirty="0">
                <a:latin typeface="Verdana" panose="020B0604030504040204" pitchFamily="34" charset="0"/>
                <a:ea typeface="Verdana" panose="020B0604030504040204" pitchFamily="34" charset="0"/>
              </a:rPr>
              <a:t>Map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((4, percent), (6, percent), (8, percent))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data.sampleByKeyExact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(b, m)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def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calcMeanAndVariance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(d: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Iterable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[Double]) : (Double, Double)=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   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mean =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d.reduce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(_ + _) /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d.size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   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variance =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d.map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=&gt;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scala.math.</a:t>
            </a:r>
            <a:r>
              <a:rPr lang="en-US" sz="900" i="1" dirty="0" err="1">
                <a:latin typeface="Verdana" panose="020B0604030504040204" pitchFamily="34" charset="0"/>
                <a:ea typeface="Verdana" panose="020B0604030504040204" pitchFamily="34" charset="0"/>
              </a:rPr>
              <a:t>pow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(mean -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, 2)).reduce(_ + _) /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d.size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    (mean, variance)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def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calcMean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pairsRDD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: RDD[(Int, Double)]) : RDD[(Int, Double)] =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pairsRDD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    .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mapValues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(value =&gt; (value, 1))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    .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reduceByKey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((x, y) =&gt; (x._1 + y._1, x._2 + y._2))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    .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mapValues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(value =&gt; value._1 / value._2)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def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calcVariance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pairsRDD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: RDD[(Int, Double)]) : RDD[(Int, Double)] =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pairsRDD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    .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mapValues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(value =&gt; (value,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scala.math.</a:t>
            </a:r>
            <a:r>
              <a:rPr lang="en-US" sz="900" i="1" dirty="0" err="1">
                <a:latin typeface="Verdana" panose="020B0604030504040204" pitchFamily="34" charset="0"/>
                <a:ea typeface="Verdana" panose="020B0604030504040204" pitchFamily="34" charset="0"/>
              </a:rPr>
              <a:t>pow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(value, 2), 1))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    .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reduceByKey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((x, y) =&gt; (x._1 + y._1, x._2 + y._2, x._3 + y._3 ))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    .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mapValues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(value =&gt; (value._2 / value._3) -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scala.math.</a:t>
            </a:r>
            <a:r>
              <a:rPr lang="en-US" sz="900" i="1" dirty="0" err="1">
                <a:latin typeface="Verdana" panose="020B0604030504040204" pitchFamily="34" charset="0"/>
                <a:ea typeface="Verdana" panose="020B0604030504040204" pitchFamily="34" charset="0"/>
              </a:rPr>
              <a:t>pow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(value._1 / value._3, 2))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def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getMeanVarianceFromSample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(data: RDD[(Int, Double)]) : (Double, Double) =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mean =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data.map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(_._2).reduce(_ + _) /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data.count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variance =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data.map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(value =&gt;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scala.math.</a:t>
            </a:r>
            <a:r>
              <a:rPr lang="en-US" sz="900" i="1" dirty="0" err="1">
                <a:latin typeface="Verdana" panose="020B0604030504040204" pitchFamily="34" charset="0"/>
                <a:ea typeface="Verdana" panose="020B0604030504040204" pitchFamily="34" charset="0"/>
              </a:rPr>
              <a:t>pow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((value._2 - mean), 2)).reduce(_ + _)/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data.count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  (mean, variance)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def </a:t>
            </a:r>
            <a:r>
              <a:rPr lang="en-US" sz="900" dirty="0" err="1">
                <a:latin typeface="Verdana" panose="020B0604030504040204" pitchFamily="34" charset="0"/>
                <a:ea typeface="Verdana" panose="020B0604030504040204" pitchFamily="34" charset="0"/>
              </a:rPr>
              <a:t>addValueToHash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(v1: (Double, Double), v2: (Double, Double)): (Double, Double) =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  (v1._1 + v2._1, v1._2 + v2._2)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054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Project 2 - Scala code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def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getSampleData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(b: Boolean, data: RDD[(Int, Double)], percent: Double): RDD[(Int, Double)] =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m =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</a:rPr>
              <a:t>Map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((4, percent), (6, percent), (8, percent))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data.sampleByKeyExact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(b, m)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def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calcMeanAndVariance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(d: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Iterable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[Double]) : (Double, Double)=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 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mean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d.reduce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(_ + _) /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d.size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 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variance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d.map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=&gt;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scala.math.</a:t>
            </a:r>
            <a:r>
              <a:rPr lang="en-US" sz="1200" i="1" dirty="0" err="1">
                <a:latin typeface="Verdana" panose="020B0604030504040204" pitchFamily="34" charset="0"/>
                <a:ea typeface="Verdana" panose="020B0604030504040204" pitchFamily="34" charset="0"/>
              </a:rPr>
              <a:t>pow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(mean -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2)).reduce(_ + _) /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d.size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  (mean, variance)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def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calcMean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pairsRDD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: RDD[(Int, Double)]) : RDD[(Int, Double)] =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pairsRDD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  .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mapValues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(value =&gt; (value, 1))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  .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reduceByKey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((x, y) =&gt; (x._1 + y._1, x._2 + y._2))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  .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mapValues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(value =&gt; value._1 / value._2)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def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calcVariance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pairsRDD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: RDD[(Int, Double)]) : RDD[(Int, Double)] =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pairsRDD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  .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mapValues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(value =&gt; (value,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scala.math.</a:t>
            </a:r>
            <a:r>
              <a:rPr lang="en-US" sz="1200" i="1" dirty="0" err="1">
                <a:latin typeface="Verdana" panose="020B0604030504040204" pitchFamily="34" charset="0"/>
                <a:ea typeface="Verdana" panose="020B0604030504040204" pitchFamily="34" charset="0"/>
              </a:rPr>
              <a:t>pow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(value, 2), 1))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  .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reduceByKey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((x, y) =&gt; (x._1 + y._1, x._2 + y._2, x._3 + y._3 ))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  .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mapValues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(value =&gt; (value._2 / value._3) -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scala.math.</a:t>
            </a:r>
            <a:r>
              <a:rPr lang="en-US" sz="1200" i="1" dirty="0" err="1">
                <a:latin typeface="Verdana" panose="020B0604030504040204" pitchFamily="34" charset="0"/>
                <a:ea typeface="Verdana" panose="020B0604030504040204" pitchFamily="34" charset="0"/>
              </a:rPr>
              <a:t>pow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(value._1 / value._3, 2))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def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getMeanVarianceFromSample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(data: RDD[(Int, Double)]) : (Double, Double) =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mean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data.map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(_._2).reduce(_ + _) /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data.count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variance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data.map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(value =&gt;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scala.math.</a:t>
            </a:r>
            <a:r>
              <a:rPr lang="en-US" sz="1200" i="1" dirty="0" err="1">
                <a:latin typeface="Verdana" panose="020B0604030504040204" pitchFamily="34" charset="0"/>
                <a:ea typeface="Verdana" panose="020B0604030504040204" pitchFamily="34" charset="0"/>
              </a:rPr>
              <a:t>pow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((value._2 - mean), 2)).reduce(_ + _)/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data.count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(mean, variance)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def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addValueToHash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(v1: (Double, Double), v2: (Double, Double)): (Double, Double) =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(v1._1 + v2._1, v1._2 + v2._2)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Java code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InMapperWordCount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public void map(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LongWritable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key, Text value, Context context) throws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IOException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String line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value.toString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StringTokenizer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tokenizer = 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StringTokenizer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(line);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while 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tokenizer.hasMoreTokens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())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word.set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tokenizer.nextToken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());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String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strWord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word.toString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if(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H.containsKey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strWord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))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H.put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strWord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H.get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strWord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 + 1);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else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H.put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strWord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1);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E71EB47-D3E6-4DC1-B8CD-9611A17A3F34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Map class</a:t>
            </a:r>
          </a:p>
        </p:txBody>
      </p:sp>
    </p:spTree>
    <p:extLst>
      <p:ext uri="{BB962C8B-B14F-4D97-AF65-F5344CB8AC3E}">
        <p14:creationId xmlns:p14="http://schemas.microsoft.com/office/powerpoint/2010/main" val="2972097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Project 2 - Scala code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def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getSampleData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(b: Boolean, data: RDD[(Int, Double)], percent: Double): RDD[(Int, Double)] =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m = </a:t>
            </a:r>
            <a:r>
              <a:rPr lang="en-US" sz="1200" i="1" dirty="0">
                <a:latin typeface="Verdana" panose="020B0604030504040204" pitchFamily="34" charset="0"/>
                <a:ea typeface="Verdana" panose="020B0604030504040204" pitchFamily="34" charset="0"/>
              </a:rPr>
              <a:t>Map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((4, percent), (6, percent), (8, percent))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data.sampleByKeyExact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(b, m)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def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calcMeanAndVariance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(d: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Iterable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[Double]) : (Double, Double)=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 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mean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d.reduce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(_ + _) /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d.size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 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variance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d.map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=&gt;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scala.math.</a:t>
            </a:r>
            <a:r>
              <a:rPr lang="en-US" sz="1200" i="1" dirty="0" err="1">
                <a:latin typeface="Verdana" panose="020B0604030504040204" pitchFamily="34" charset="0"/>
                <a:ea typeface="Verdana" panose="020B0604030504040204" pitchFamily="34" charset="0"/>
              </a:rPr>
              <a:t>pow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(mean -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2)).reduce(_ + _) /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d.size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  (mean, variance)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def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calcMean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pairsRDD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: RDD[(Int, Double)]) : RDD[(Int, Double)] =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pairsRDD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  .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mapValues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(value =&gt; (value, 1))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  .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reduceByKey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((x, y) =&gt; (x._1 + y._1, x._2 + y._2))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  .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mapValues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(value =&gt; value._1 / value._2)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def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calcVariance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pairsRDD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: RDD[(Int, Double)]) : RDD[(Int, Double)] =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pairsRDD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  .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mapValues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(value =&gt; (value,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scala.math.</a:t>
            </a:r>
            <a:r>
              <a:rPr lang="en-US" sz="1200" i="1" dirty="0" err="1">
                <a:latin typeface="Verdana" panose="020B0604030504040204" pitchFamily="34" charset="0"/>
                <a:ea typeface="Verdana" panose="020B0604030504040204" pitchFamily="34" charset="0"/>
              </a:rPr>
              <a:t>pow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(value, 2), 1))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  .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reduceByKey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((x, y) =&gt; (x._1 + y._1, x._2 + y._2, x._3 + y._3 ))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  .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mapValues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(value =&gt; (value._2 / value._3) -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scala.math.</a:t>
            </a:r>
            <a:r>
              <a:rPr lang="en-US" sz="1200" i="1" dirty="0" err="1">
                <a:latin typeface="Verdana" panose="020B0604030504040204" pitchFamily="34" charset="0"/>
                <a:ea typeface="Verdana" panose="020B0604030504040204" pitchFamily="34" charset="0"/>
              </a:rPr>
              <a:t>pow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(value._1 / value._3, 2))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def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getMeanVarianceFromSample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(data: RDD[(Int, Double)]) : (Double, Double) =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mean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data.map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(_._2).reduce(_ + _) /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data.count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variance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data.map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(value =&gt;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scala.math.</a:t>
            </a:r>
            <a:r>
              <a:rPr lang="en-US" sz="1200" i="1" dirty="0" err="1">
                <a:latin typeface="Verdana" panose="020B0604030504040204" pitchFamily="34" charset="0"/>
                <a:ea typeface="Verdana" panose="020B0604030504040204" pitchFamily="34" charset="0"/>
              </a:rPr>
              <a:t>pow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((value._2 - mean), 2)).reduce(_ + _)/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data.count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(mean, variance)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def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addValueToHash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(v1: (Double, Double), v2: (Double, Double)): (Double, Double) =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  (v1._1 + v2._1, v1._2 + v2._2)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 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290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EA9D-06E3-4EB5-A647-37A90049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029347"/>
            <a:ext cx="4876800" cy="799306"/>
          </a:xfrm>
        </p:spPr>
        <p:txBody>
          <a:bodyPr/>
          <a:lstStyle/>
          <a:p>
            <a:pPr algn="ctr"/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Thank you for you attention</a:t>
            </a:r>
          </a:p>
        </p:txBody>
      </p:sp>
    </p:spTree>
    <p:extLst>
      <p:ext uri="{BB962C8B-B14F-4D97-AF65-F5344CB8AC3E}">
        <p14:creationId xmlns:p14="http://schemas.microsoft.com/office/powerpoint/2010/main" val="211506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Java code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InMapperWordCount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@Override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protected void cleanup(Mapper&lt;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LongWritable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Text, Text,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&gt;.Context context) throws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IOException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for 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HashMap.Entry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&lt;String, Integer&gt; entry :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H.entrySet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())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context.write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(new Text(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entry.getKey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()), 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entry.getValue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()));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super.cleanup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(context);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E71EB47-D3E6-4DC1-B8CD-9611A17A3F34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Mapper cleanup</a:t>
            </a:r>
          </a:p>
        </p:txBody>
      </p:sp>
    </p:spTree>
    <p:extLst>
      <p:ext uri="{BB962C8B-B14F-4D97-AF65-F5344CB8AC3E}">
        <p14:creationId xmlns:p14="http://schemas.microsoft.com/office/powerpoint/2010/main" val="153344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Java code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InMapperWordCount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public static class Reduce extends Reducer&lt;Text,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Text,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public void reduce(Text key,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Iterable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 values, Context context)throws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IOException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int sum = 0;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for 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: values) {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sum +=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val.get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context.write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(key, 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(sum));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  <a:p>
            <a:pPr marL="6400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215CFB-16E5-4217-A33D-A170BD62E328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Reduce class</a:t>
            </a:r>
          </a:p>
        </p:txBody>
      </p:sp>
    </p:spTree>
    <p:extLst>
      <p:ext uri="{BB962C8B-B14F-4D97-AF65-F5344CB8AC3E}">
        <p14:creationId xmlns:p14="http://schemas.microsoft.com/office/powerpoint/2010/main" val="403877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Output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Hadoop 		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Oh 		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 		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an 		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as 		2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be 		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can 		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elephant 		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fellow 		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is 		3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what 		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yellow 		2</a:t>
            </a:r>
          </a:p>
        </p:txBody>
      </p:sp>
    </p:spTree>
    <p:extLst>
      <p:ext uri="{BB962C8B-B14F-4D97-AF65-F5344CB8AC3E}">
        <p14:creationId xmlns:p14="http://schemas.microsoft.com/office/powerpoint/2010/main" val="409876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Java code Average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public class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AverageComputation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public static class Map extends Mapper&lt;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LongWritable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Text, Text,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public void map(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LongWritable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key, Text value, Context context) throws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IOException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String line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value.toString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String[]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line.split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("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if(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strArray.length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&gt; 1 &amp;&amp;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strArray.length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- 1] != "-")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try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Integer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comp_time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Integer.parseInt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strArray.length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- 1]);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context.write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(new Text(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[0]), 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comp_time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}catch(Exception 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e.printStackTrace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429E572-D19C-477A-91E9-26BF0B1031AA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Map class</a:t>
            </a:r>
          </a:p>
        </p:txBody>
      </p:sp>
    </p:spTree>
    <p:extLst>
      <p:ext uri="{BB962C8B-B14F-4D97-AF65-F5344CB8AC3E}">
        <p14:creationId xmlns:p14="http://schemas.microsoft.com/office/powerpoint/2010/main" val="85712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Java code Average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public static class Reduce extends Reducer&lt;Text,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Text,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public void reduce(Text key,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Iterable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 values, Context context) throws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IOException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int sum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int count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for 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: values)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sum +=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val.get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count +=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context.write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(key, 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(sum / count));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429E572-D19C-477A-91E9-26BF0B1031AA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Reduce class</a:t>
            </a:r>
          </a:p>
        </p:txBody>
      </p:sp>
    </p:spTree>
    <p:extLst>
      <p:ext uri="{BB962C8B-B14F-4D97-AF65-F5344CB8AC3E}">
        <p14:creationId xmlns:p14="http://schemas.microsoft.com/office/powerpoint/2010/main" val="352628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Java code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InMapperAverage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Big Data CS522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49D0FC-1B74-4F34-ABC1-7249F201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public class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AverageComputationInMapper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public static class Map extends Mapper&lt;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LongWritable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Text, Text,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HashMap&lt;String,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&lt;Integer&gt;&gt;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hashMap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protected void setup(Mapper&lt;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LongWritable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Text, Text,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&gt;.Context context)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throws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IOException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hashMap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= new HashMap();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super.setup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(context);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public void map(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LongWritable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key, Text value, Context context) throws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IOException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InterruptedException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String line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value.toString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String[]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line.split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("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if(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strArray.length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&gt; 1 &amp;&amp;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strArray.length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- 1] != "-")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try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Integer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comp_time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Integer.parseInt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strArray.length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- 1]);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if(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hashMap.containsKey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[0]))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&lt;Integer&gt; list =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hashMap.get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[0]);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list.add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comp_time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hashMap.put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[0], list);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}else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&lt;Integer&gt; list = new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list.add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comp_time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hashMap.put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strArray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[0], list);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}catch(Exception 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	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e.printStackTrace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10E0AA-F796-453C-A1DD-0364144FF2C3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Map class</a:t>
            </a:r>
          </a:p>
        </p:txBody>
      </p:sp>
    </p:spTree>
    <p:extLst>
      <p:ext uri="{BB962C8B-B14F-4D97-AF65-F5344CB8AC3E}">
        <p14:creationId xmlns:p14="http://schemas.microsoft.com/office/powerpoint/2010/main" val="2011366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8009</Words>
  <Application>Microsoft Office PowerPoint</Application>
  <PresentationFormat>On-screen Show (4:3)</PresentationFormat>
  <Paragraphs>876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Segoe UI</vt:lpstr>
      <vt:lpstr>Verdana</vt:lpstr>
      <vt:lpstr>Wingdings 2</vt:lpstr>
      <vt:lpstr>Verve</vt:lpstr>
      <vt:lpstr>Maharishi International University  Big Data CS522</vt:lpstr>
      <vt:lpstr>Java code InMapperWordCount</vt:lpstr>
      <vt:lpstr>Java code InMapperWordCount</vt:lpstr>
      <vt:lpstr>Java code InMapperWordCount</vt:lpstr>
      <vt:lpstr>Java code InMapperWordCount</vt:lpstr>
      <vt:lpstr>Output</vt:lpstr>
      <vt:lpstr>Java code Average </vt:lpstr>
      <vt:lpstr>Java code Average </vt:lpstr>
      <vt:lpstr>Java code InMapperAverage</vt:lpstr>
      <vt:lpstr>Java code InMapperAverage</vt:lpstr>
      <vt:lpstr>Java code InMapperAverage</vt:lpstr>
      <vt:lpstr>Output</vt:lpstr>
      <vt:lpstr>Pseudo code for PAIR approach</vt:lpstr>
      <vt:lpstr>Java code for PAIR approach</vt:lpstr>
      <vt:lpstr>Java code for PAIR approach</vt:lpstr>
      <vt:lpstr>Result of PAIR approach</vt:lpstr>
      <vt:lpstr>Pseudo code for STRIPE approach</vt:lpstr>
      <vt:lpstr>Java code for STRIPE approach</vt:lpstr>
      <vt:lpstr>Java code for STRIPE approach</vt:lpstr>
      <vt:lpstr>Result of STRIPE approach</vt:lpstr>
      <vt:lpstr>Pseudo code for HYBRID approach</vt:lpstr>
      <vt:lpstr>Java code for HYBRID approach</vt:lpstr>
      <vt:lpstr>Java code for HYBRID approach</vt:lpstr>
      <vt:lpstr>Java code for HYBRID approach</vt:lpstr>
      <vt:lpstr>Result of HYBRID approach</vt:lpstr>
      <vt:lpstr>Time and resource comparison : Pair-Stripe-Hybrid</vt:lpstr>
      <vt:lpstr>Project 2 - Scala code</vt:lpstr>
      <vt:lpstr>Project 2 - Scala code</vt:lpstr>
      <vt:lpstr>Project 2 - Scala code</vt:lpstr>
      <vt:lpstr>Project 2 - Scala code</vt:lpstr>
      <vt:lpstr>Thank you for you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2020-06-15T00:23:49Z</dcterms:created>
  <dcterms:modified xsi:type="dcterms:W3CDTF">2020-06-15T02:24:44Z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