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roxima Nova"/>
      <p:regular r:id="rId14"/>
      <p:bold r:id="rId15"/>
      <p:italic r:id="rId16"/>
      <p:boldItalic r:id="rId17"/>
    </p:embeddedFont>
    <p:embeddedFont>
      <p:font typeface="Pacifico"/>
      <p:regular r:id="rId18"/>
    </p:embeddedFont>
    <p:embeddedFont>
      <p:font typeface="Merriweather"/>
      <p:regular r:id="rId19"/>
      <p:bold r:id="rId20"/>
      <p:italic r:id="rId21"/>
      <p:boldItalic r:id="rId22"/>
    </p:embeddedFont>
    <p:embeddedFont>
      <p:font typeface="Alfa Slab One"/>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fntdata"/><Relationship Id="rId11" Type="http://schemas.openxmlformats.org/officeDocument/2006/relationships/slide" Target="slides/slide6.xml"/><Relationship Id="rId22" Type="http://schemas.openxmlformats.org/officeDocument/2006/relationships/font" Target="fonts/Merriweather-boldItalic.fntdata"/><Relationship Id="rId10" Type="http://schemas.openxmlformats.org/officeDocument/2006/relationships/slide" Target="slides/slide5.xml"/><Relationship Id="rId21" Type="http://schemas.openxmlformats.org/officeDocument/2006/relationships/font" Target="fonts/Merriweather-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AlfaSlabOn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fntdata"/><Relationship Id="rId14" Type="http://schemas.openxmlformats.org/officeDocument/2006/relationships/font" Target="fonts/ProximaNova-regular.fntdata"/><Relationship Id="rId17" Type="http://schemas.openxmlformats.org/officeDocument/2006/relationships/font" Target="fonts/ProximaNova-boldItalic.fntdata"/><Relationship Id="rId16" Type="http://schemas.openxmlformats.org/officeDocument/2006/relationships/font" Target="fonts/ProximaNova-italic.fntdata"/><Relationship Id="rId5" Type="http://schemas.openxmlformats.org/officeDocument/2006/relationships/notesMaster" Target="notesMasters/notesMaster1.xml"/><Relationship Id="rId19" Type="http://schemas.openxmlformats.org/officeDocument/2006/relationships/font" Target="fonts/Merriweather-regular.fntdata"/><Relationship Id="rId6" Type="http://schemas.openxmlformats.org/officeDocument/2006/relationships/slide" Target="slides/slide1.xml"/><Relationship Id="rId18" Type="http://schemas.openxmlformats.org/officeDocument/2006/relationships/font" Target="fonts/Pacific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9128438f83_8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9128438f83_8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9131a5c67e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9131a5c67e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9131a5c67e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9131a5c67e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9131a5c67e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9131a5c67e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9131a5c67e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9131a5c67e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9131a5c67e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9131a5c67e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131a5c67e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9131a5c67e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623475" y="727000"/>
            <a:ext cx="8520600" cy="120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        ELECTRICITY</a:t>
            </a:r>
            <a:endParaRPr/>
          </a:p>
          <a:p>
            <a:pPr indent="0" lvl="0" marL="0" rtl="0" algn="ctr">
              <a:spcBef>
                <a:spcPts val="0"/>
              </a:spcBef>
              <a:spcAft>
                <a:spcPts val="0"/>
              </a:spcAft>
              <a:buNone/>
            </a:pPr>
            <a:r>
              <a:rPr lang="en"/>
              <a:t>                </a:t>
            </a:r>
            <a:endParaRPr/>
          </a:p>
        </p:txBody>
      </p:sp>
      <p:pic>
        <p:nvPicPr>
          <p:cNvPr id="57" name="Google Shape;57;p13"/>
          <p:cNvPicPr preferRelativeResize="0"/>
          <p:nvPr/>
        </p:nvPicPr>
        <p:blipFill>
          <a:blip r:embed="rId3">
            <a:alphaModFix/>
          </a:blip>
          <a:stretch>
            <a:fillRect/>
          </a:stretch>
        </p:blipFill>
        <p:spPr>
          <a:xfrm>
            <a:off x="6083600" y="1929098"/>
            <a:ext cx="2593249" cy="2593250"/>
          </a:xfrm>
          <a:prstGeom prst="rect">
            <a:avLst/>
          </a:prstGeom>
          <a:noFill/>
          <a:ln>
            <a:noFill/>
          </a:ln>
        </p:spPr>
      </p:pic>
      <p:sp>
        <p:nvSpPr>
          <p:cNvPr id="58" name="Google Shape;58;p13"/>
          <p:cNvSpPr txBox="1"/>
          <p:nvPr/>
        </p:nvSpPr>
        <p:spPr>
          <a:xfrm>
            <a:off x="2465725" y="1073188"/>
            <a:ext cx="73359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accent1"/>
                </a:solidFill>
                <a:latin typeface="Merriweather"/>
                <a:ea typeface="Merriweather"/>
                <a:cs typeface="Merriweather"/>
                <a:sym typeface="Merriweather"/>
              </a:rPr>
              <a:t>CAPPING DEVICE</a:t>
            </a:r>
            <a:endParaRPr sz="3600">
              <a:solidFill>
                <a:schemeClr val="accent1"/>
              </a:solidFill>
              <a:latin typeface="Merriweather"/>
              <a:ea typeface="Merriweather"/>
              <a:cs typeface="Merriweather"/>
              <a:sym typeface="Merriweather"/>
            </a:endParaRPr>
          </a:p>
        </p:txBody>
      </p:sp>
      <p:sp>
        <p:nvSpPr>
          <p:cNvPr id="59" name="Google Shape;59;p13"/>
          <p:cNvSpPr txBox="1"/>
          <p:nvPr/>
        </p:nvSpPr>
        <p:spPr>
          <a:xfrm>
            <a:off x="793225" y="2887800"/>
            <a:ext cx="2900100" cy="15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By:</a:t>
            </a:r>
            <a:br>
              <a:rPr lang="en">
                <a:latin typeface="Proxima Nova"/>
                <a:ea typeface="Proxima Nova"/>
                <a:cs typeface="Proxima Nova"/>
                <a:sym typeface="Proxima Nova"/>
              </a:rPr>
            </a:br>
            <a:r>
              <a:rPr lang="en">
                <a:latin typeface="Proxima Nova"/>
                <a:ea typeface="Proxima Nova"/>
                <a:cs typeface="Proxima Nova"/>
                <a:sym typeface="Proxima Nova"/>
              </a:rPr>
              <a:t>      Akash Ramakrishnan</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      Anish Jagadale</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      Deepro Bose</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      Soham Mitra </a:t>
            </a:r>
            <a:endParaRPr>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nvSpPr>
        <p:spPr>
          <a:xfrm>
            <a:off x="1002600" y="508150"/>
            <a:ext cx="7138800" cy="83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latin typeface="Pacifico"/>
                <a:ea typeface="Pacifico"/>
                <a:cs typeface="Pacifico"/>
                <a:sym typeface="Pacifico"/>
              </a:rPr>
              <a:t>Introduction :</a:t>
            </a:r>
            <a:endParaRPr sz="2500">
              <a:latin typeface="Pacifico"/>
              <a:ea typeface="Pacifico"/>
              <a:cs typeface="Pacifico"/>
              <a:sym typeface="Pacifico"/>
            </a:endParaRPr>
          </a:p>
          <a:p>
            <a:pPr indent="0" lvl="0" marL="457200" rtl="0" algn="l">
              <a:lnSpc>
                <a:spcPct val="115000"/>
              </a:lnSpc>
              <a:spcBef>
                <a:spcPts val="1200"/>
              </a:spcBef>
              <a:spcAft>
                <a:spcPts val="0"/>
              </a:spcAft>
              <a:buNone/>
            </a:pPr>
            <a:r>
              <a:rPr lang="en" sz="1900"/>
              <a:t>With the development in technology the average usage of electricity is increasing exponentially due to usage of various heavy appliances. The main problem the middle class faces is paying the exorbitant amount of bills that this generates.</a:t>
            </a:r>
            <a:endParaRPr sz="1900"/>
          </a:p>
          <a:p>
            <a:pPr indent="0" lvl="0" marL="457200" rtl="0" algn="l">
              <a:lnSpc>
                <a:spcPct val="115000"/>
              </a:lnSpc>
              <a:spcBef>
                <a:spcPts val="1200"/>
              </a:spcBef>
              <a:spcAft>
                <a:spcPts val="0"/>
              </a:spcAft>
              <a:buNone/>
            </a:pPr>
            <a:r>
              <a:rPr lang="en" sz="1900"/>
              <a:t>The only way we can solve this is by limiting our daily use of all major electronic appliances, to do this we must have a complete understanding of the unit system the electricity boards use to generate the bills. The basic definition of units are based on wattage. </a:t>
            </a:r>
            <a:endParaRPr sz="1900"/>
          </a:p>
          <a:p>
            <a:pPr indent="0" lvl="0" marL="0" rtl="0" algn="l">
              <a:spcBef>
                <a:spcPts val="120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nvSpPr>
        <p:spPr>
          <a:xfrm>
            <a:off x="359450" y="1735150"/>
            <a:ext cx="7994100" cy="1090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rPr lang="en" sz="1700"/>
              <a:t>During the Covid pandemic a big crisis is the electricity bill issue, the company incharge had temporarily reduced the bill for a fixed amount of months but suddenly the deficit was reflected in the next month and no proper explanation was given. </a:t>
            </a:r>
            <a:endParaRPr sz="1700"/>
          </a:p>
          <a:p>
            <a:pPr indent="0" lvl="0" marL="457200" rtl="0" algn="l">
              <a:lnSpc>
                <a:spcPct val="115000"/>
              </a:lnSpc>
              <a:spcBef>
                <a:spcPts val="1200"/>
              </a:spcBef>
              <a:spcAft>
                <a:spcPts val="1200"/>
              </a:spcAft>
              <a:buNone/>
            </a:pPr>
            <a:r>
              <a:rPr lang="en" sz="1700"/>
              <a:t>To maintain transparency, we aim to develop a device which will remind us of our daily usage and warn us if we cross a dynamic threshold </a:t>
            </a:r>
            <a:endParaRPr sz="1700"/>
          </a:p>
        </p:txBody>
      </p:sp>
      <p:sp>
        <p:nvSpPr>
          <p:cNvPr id="70" name="Google Shape;70;p15"/>
          <p:cNvSpPr txBox="1"/>
          <p:nvPr/>
        </p:nvSpPr>
        <p:spPr>
          <a:xfrm>
            <a:off x="644475" y="247875"/>
            <a:ext cx="7907400" cy="10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latin typeface="Pacifico"/>
                <a:ea typeface="Pacifico"/>
                <a:cs typeface="Pacifico"/>
                <a:sym typeface="Pacifico"/>
              </a:rPr>
              <a:t>Our Goal :</a:t>
            </a:r>
            <a:endParaRPr sz="4000">
              <a:latin typeface="Pacifico"/>
              <a:ea typeface="Pacifico"/>
              <a:cs typeface="Pacifico"/>
              <a:sym typeface="Pacifico"/>
            </a:endParaRPr>
          </a:p>
        </p:txBody>
      </p:sp>
      <p:sp>
        <p:nvSpPr>
          <p:cNvPr id="71" name="Google Shape;71;p15"/>
          <p:cNvSpPr txBox="1"/>
          <p:nvPr/>
        </p:nvSpPr>
        <p:spPr>
          <a:xfrm>
            <a:off x="1003912" y="2155312"/>
            <a:ext cx="7138800" cy="8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rot="5400000">
            <a:off x="2281713" y="-654062"/>
            <a:ext cx="4580575" cy="6451600"/>
          </a:xfrm>
          <a:prstGeom prst="rect">
            <a:avLst/>
          </a:prstGeom>
          <a:noFill/>
          <a:ln cap="flat" cmpd="sng" w="28575">
            <a:solidFill>
              <a:srgbClr val="000000"/>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7"/>
          <p:cNvPicPr preferRelativeResize="0"/>
          <p:nvPr/>
        </p:nvPicPr>
        <p:blipFill>
          <a:blip r:embed="rId3">
            <a:alphaModFix/>
          </a:blip>
          <a:stretch>
            <a:fillRect/>
          </a:stretch>
        </p:blipFill>
        <p:spPr>
          <a:xfrm>
            <a:off x="3585550" y="642925"/>
            <a:ext cx="5276850" cy="3857625"/>
          </a:xfrm>
          <a:prstGeom prst="rect">
            <a:avLst/>
          </a:prstGeom>
          <a:noFill/>
          <a:ln>
            <a:noFill/>
          </a:ln>
        </p:spPr>
      </p:pic>
      <p:sp>
        <p:nvSpPr>
          <p:cNvPr id="82" name="Google Shape;82;p17"/>
          <p:cNvSpPr txBox="1"/>
          <p:nvPr/>
        </p:nvSpPr>
        <p:spPr>
          <a:xfrm>
            <a:off x="334625" y="470975"/>
            <a:ext cx="3371100" cy="15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Pacifico"/>
                <a:ea typeface="Pacifico"/>
                <a:cs typeface="Pacifico"/>
                <a:sym typeface="Pacifico"/>
              </a:rPr>
              <a:t>Arduino Circuit : </a:t>
            </a:r>
            <a:endParaRPr sz="1900">
              <a:latin typeface="Pacifico"/>
              <a:ea typeface="Pacifico"/>
              <a:cs typeface="Pacifico"/>
              <a:sym typeface="Pacifico"/>
            </a:endParaRPr>
          </a:p>
          <a:p>
            <a:pPr indent="0" lvl="0" marL="0" rtl="0" algn="l">
              <a:spcBef>
                <a:spcPts val="0"/>
              </a:spcBef>
              <a:spcAft>
                <a:spcPts val="0"/>
              </a:spcAft>
              <a:buNone/>
            </a:pPr>
            <a:r>
              <a:t/>
            </a:r>
            <a:endParaRPr sz="1900">
              <a:latin typeface="Pacifico"/>
              <a:ea typeface="Pacifico"/>
              <a:cs typeface="Pacifico"/>
              <a:sym typeface="Pacifico"/>
            </a:endParaRPr>
          </a:p>
          <a:p>
            <a:pPr indent="0" lvl="0" marL="0" rtl="0" algn="l">
              <a:spcBef>
                <a:spcPts val="0"/>
              </a:spcBef>
              <a:spcAft>
                <a:spcPts val="0"/>
              </a:spcAft>
              <a:buNone/>
            </a:pPr>
            <a:r>
              <a:t/>
            </a:r>
            <a:endParaRPr sz="1900">
              <a:latin typeface="Pacifico"/>
              <a:ea typeface="Pacifico"/>
              <a:cs typeface="Pacifico"/>
              <a:sym typeface="Pacifico"/>
            </a:endParaRPr>
          </a:p>
        </p:txBody>
      </p:sp>
      <p:sp>
        <p:nvSpPr>
          <p:cNvPr id="83" name="Google Shape;83;p17"/>
          <p:cNvSpPr txBox="1"/>
          <p:nvPr/>
        </p:nvSpPr>
        <p:spPr>
          <a:xfrm>
            <a:off x="334625" y="1324825"/>
            <a:ext cx="3571800" cy="2130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An Arduino circuit is used to process the data collected from the meter device</a:t>
            </a:r>
            <a:endParaRPr/>
          </a:p>
          <a:p>
            <a:pPr indent="-317500" lvl="0" marL="457200" rtl="0" algn="l">
              <a:spcBef>
                <a:spcPts val="0"/>
              </a:spcBef>
              <a:spcAft>
                <a:spcPts val="0"/>
              </a:spcAft>
              <a:buSzPts val="1400"/>
              <a:buChar char="●"/>
            </a:pPr>
            <a:r>
              <a:rPr lang="en"/>
              <a:t>Circuit is connected to RPi which uploads the information to the internet.</a:t>
            </a:r>
            <a:endParaRPr/>
          </a:p>
          <a:p>
            <a:pPr indent="0" lvl="0" marL="45720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nvSpPr>
        <p:spPr>
          <a:xfrm>
            <a:off x="6702300" y="0"/>
            <a:ext cx="2010600" cy="5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latin typeface="Pacifico"/>
              <a:ea typeface="Pacifico"/>
              <a:cs typeface="Pacifico"/>
              <a:sym typeface="Pacifico"/>
            </a:endParaRPr>
          </a:p>
        </p:txBody>
      </p:sp>
      <p:sp>
        <p:nvSpPr>
          <p:cNvPr id="89" name="Google Shape;89;p18"/>
          <p:cNvSpPr txBox="1"/>
          <p:nvPr/>
        </p:nvSpPr>
        <p:spPr>
          <a:xfrm>
            <a:off x="384750" y="567000"/>
            <a:ext cx="8374500" cy="419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latin typeface="Pacifico"/>
                <a:ea typeface="Pacifico"/>
                <a:cs typeface="Pacifico"/>
                <a:sym typeface="Pacifico"/>
              </a:rPr>
              <a:t>Analysis:</a:t>
            </a:r>
            <a:endParaRPr sz="2200">
              <a:latin typeface="Pacifico"/>
              <a:ea typeface="Pacifico"/>
              <a:cs typeface="Pacifico"/>
              <a:sym typeface="Pacifico"/>
            </a:endParaRPr>
          </a:p>
          <a:p>
            <a:pPr indent="0" lvl="0" marL="0" rtl="0" algn="l">
              <a:lnSpc>
                <a:spcPct val="115000"/>
              </a:lnSpc>
              <a:spcBef>
                <a:spcPts val="0"/>
              </a:spcBef>
              <a:spcAft>
                <a:spcPts val="0"/>
              </a:spcAft>
              <a:buNone/>
            </a:pPr>
            <a:r>
              <a:t/>
            </a:r>
            <a:endParaRPr sz="1500"/>
          </a:p>
          <a:p>
            <a:pPr indent="-323850" lvl="0" marL="457200" rtl="0" algn="l">
              <a:lnSpc>
                <a:spcPct val="115000"/>
              </a:lnSpc>
              <a:spcBef>
                <a:spcPts val="0"/>
              </a:spcBef>
              <a:spcAft>
                <a:spcPts val="0"/>
              </a:spcAft>
              <a:buSzPts val="1500"/>
              <a:buChar char="●"/>
            </a:pPr>
            <a:r>
              <a:rPr lang="en" sz="1500"/>
              <a:t>The analysis part is done using two python files. The first python file (‘DailyData.py’) accesses the csv file(‘data.csv’) containing the hourly wattage readings from the sensor and calculates the total readings of that particular day. This file is executed on an hourly basis and simultaneously uploads data to the http server so that the user can have an hourly check on his or her usage on that particular day. </a:t>
            </a:r>
            <a:endParaRPr sz="1500"/>
          </a:p>
          <a:p>
            <a:pPr indent="-323850" lvl="0" marL="457200" rtl="0" algn="l">
              <a:lnSpc>
                <a:spcPct val="115000"/>
              </a:lnSpc>
              <a:spcBef>
                <a:spcPts val="0"/>
              </a:spcBef>
              <a:spcAft>
                <a:spcPts val="0"/>
              </a:spcAft>
              <a:buSzPts val="1500"/>
              <a:buChar char="●"/>
            </a:pPr>
            <a:r>
              <a:rPr lang="en" sz="1500"/>
              <a:t>The second python(‘MonthlyData.py’) file also accesses the same raw csv file as the first one (‘data.csv’) and extracts the data of that particular day. This data is then processed and added to two datasets (‘discrete.csv’) and (‘cont.csv’) containing discrete and continuous daily data of the month. This python file is executed on a daily basis. </a:t>
            </a:r>
            <a:endParaRPr sz="1500"/>
          </a:p>
          <a:p>
            <a:pPr indent="-323850" lvl="0" marL="457200" rtl="0" algn="l">
              <a:lnSpc>
                <a:spcPct val="115000"/>
              </a:lnSpc>
              <a:spcBef>
                <a:spcPts val="0"/>
              </a:spcBef>
              <a:spcAft>
                <a:spcPts val="0"/>
              </a:spcAft>
              <a:buSzPts val="1500"/>
              <a:buChar char="●"/>
            </a:pPr>
            <a:r>
              <a:rPr lang="en" sz="1500"/>
              <a:t>Both files are automatically run on an hourly and monthly basis using the crontab feature. Crontab is a feature that runs on linux based operating systems. It helps in scheduling file execution based on the timing set.</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nvSpPr>
        <p:spPr>
          <a:xfrm>
            <a:off x="458575" y="334625"/>
            <a:ext cx="8452800" cy="457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600">
                <a:latin typeface="Pacifico"/>
                <a:ea typeface="Pacifico"/>
                <a:cs typeface="Pacifico"/>
                <a:sym typeface="Pacifico"/>
              </a:rPr>
              <a:t>Website:</a:t>
            </a:r>
            <a:endParaRPr sz="3200">
              <a:latin typeface="Pacifico"/>
              <a:ea typeface="Pacifico"/>
              <a:cs typeface="Pacifico"/>
              <a:sym typeface="Pacifico"/>
            </a:endParaRPr>
          </a:p>
          <a:p>
            <a:pPr indent="0" lvl="0" marL="0" rtl="0" algn="l">
              <a:lnSpc>
                <a:spcPct val="115000"/>
              </a:lnSpc>
              <a:spcBef>
                <a:spcPts val="0"/>
              </a:spcBef>
              <a:spcAft>
                <a:spcPts val="0"/>
              </a:spcAft>
              <a:buNone/>
            </a:pPr>
            <a:r>
              <a:t/>
            </a:r>
            <a:endParaRPr sz="1100"/>
          </a:p>
          <a:p>
            <a:pPr indent="-330200" lvl="0" marL="457200" rtl="0" algn="l">
              <a:lnSpc>
                <a:spcPct val="115000"/>
              </a:lnSpc>
              <a:spcBef>
                <a:spcPts val="0"/>
              </a:spcBef>
              <a:spcAft>
                <a:spcPts val="0"/>
              </a:spcAft>
              <a:buSzPts val="1600"/>
              <a:buAutoNum type="arabicPeriod"/>
            </a:pPr>
            <a:r>
              <a:rPr lang="en" sz="1600"/>
              <a:t>Website is an important aspect as we needed a user interface where users can get to know about his/her consumption. username:anish , pass:1234). </a:t>
            </a:r>
            <a:endParaRPr sz="1600"/>
          </a:p>
          <a:p>
            <a:pPr indent="-330200" lvl="0" marL="457200" rtl="0" algn="l">
              <a:lnSpc>
                <a:spcPct val="115000"/>
              </a:lnSpc>
              <a:spcBef>
                <a:spcPts val="0"/>
              </a:spcBef>
              <a:spcAft>
                <a:spcPts val="0"/>
              </a:spcAft>
              <a:buSzPts val="1600"/>
              <a:buAutoNum type="arabicPeriod"/>
            </a:pPr>
            <a:r>
              <a:rPr lang="en" sz="1600"/>
              <a:t>The user would be able to access his/her graph and other information.</a:t>
            </a:r>
            <a:endParaRPr sz="1600"/>
          </a:p>
          <a:p>
            <a:pPr indent="-330200" lvl="0" marL="457200" rtl="0" algn="l">
              <a:lnSpc>
                <a:spcPct val="115000"/>
              </a:lnSpc>
              <a:spcBef>
                <a:spcPts val="0"/>
              </a:spcBef>
              <a:spcAft>
                <a:spcPts val="0"/>
              </a:spcAft>
              <a:buSzPts val="1600"/>
              <a:buAutoNum type="arabicPeriod"/>
            </a:pPr>
            <a:r>
              <a:rPr lang="en" sz="1600"/>
              <a:t>For making this website we used : </a:t>
            </a:r>
            <a:endParaRPr sz="1600"/>
          </a:p>
          <a:p>
            <a:pPr indent="0" lvl="0" marL="457200" rtl="0" algn="l">
              <a:lnSpc>
                <a:spcPct val="115000"/>
              </a:lnSpc>
              <a:spcBef>
                <a:spcPts val="0"/>
              </a:spcBef>
              <a:spcAft>
                <a:spcPts val="0"/>
              </a:spcAft>
              <a:buNone/>
            </a:pPr>
            <a:r>
              <a:rPr lang="en" sz="1600"/>
              <a:t>        </a:t>
            </a:r>
            <a:r>
              <a:rPr lang="en" sz="1600"/>
              <a:t>Php</a:t>
            </a:r>
            <a:endParaRPr sz="1600"/>
          </a:p>
          <a:p>
            <a:pPr indent="0" lvl="0" marL="914400" rtl="0" algn="l">
              <a:lnSpc>
                <a:spcPct val="115000"/>
              </a:lnSpc>
              <a:spcBef>
                <a:spcPts val="0"/>
              </a:spcBef>
              <a:spcAft>
                <a:spcPts val="0"/>
              </a:spcAft>
              <a:buNone/>
            </a:pPr>
            <a:r>
              <a:rPr lang="en" sz="1600"/>
              <a:t>Html</a:t>
            </a:r>
            <a:endParaRPr sz="1600"/>
          </a:p>
          <a:p>
            <a:pPr indent="0" lvl="0" marL="914400" rtl="0" algn="l">
              <a:lnSpc>
                <a:spcPct val="115000"/>
              </a:lnSpc>
              <a:spcBef>
                <a:spcPts val="0"/>
              </a:spcBef>
              <a:spcAft>
                <a:spcPts val="0"/>
              </a:spcAft>
              <a:buNone/>
            </a:pPr>
            <a:r>
              <a:rPr lang="en" sz="1600"/>
              <a:t>CSS</a:t>
            </a:r>
            <a:endParaRPr sz="1600"/>
          </a:p>
          <a:p>
            <a:pPr indent="0" lvl="0" marL="914400" rtl="0" algn="l">
              <a:lnSpc>
                <a:spcPct val="115000"/>
              </a:lnSpc>
              <a:spcBef>
                <a:spcPts val="0"/>
              </a:spcBef>
              <a:spcAft>
                <a:spcPts val="0"/>
              </a:spcAft>
              <a:buNone/>
            </a:pPr>
            <a:r>
              <a:rPr lang="en" sz="1600"/>
              <a:t>Bootstrap</a:t>
            </a:r>
            <a:endParaRPr sz="1600"/>
          </a:p>
          <a:p>
            <a:pPr indent="0" lvl="0" marL="914400" rtl="0" algn="l">
              <a:lnSpc>
                <a:spcPct val="115000"/>
              </a:lnSpc>
              <a:spcBef>
                <a:spcPts val="0"/>
              </a:spcBef>
              <a:spcAft>
                <a:spcPts val="0"/>
              </a:spcAft>
              <a:buNone/>
            </a:pPr>
            <a:r>
              <a:rPr lang="en" sz="1600"/>
              <a:t>Javascript</a:t>
            </a:r>
            <a:endParaRPr sz="1600"/>
          </a:p>
          <a:p>
            <a:pPr indent="0" lvl="0" marL="914400" rtl="0" algn="l">
              <a:lnSpc>
                <a:spcPct val="115000"/>
              </a:lnSpc>
              <a:spcBef>
                <a:spcPts val="0"/>
              </a:spcBef>
              <a:spcAft>
                <a:spcPts val="0"/>
              </a:spcAft>
              <a:buNone/>
            </a:pPr>
            <a:r>
              <a:rPr lang="en" sz="1600"/>
              <a:t>Json</a:t>
            </a:r>
            <a:endParaRPr sz="1600"/>
          </a:p>
          <a:p>
            <a:pPr indent="0" lvl="0" marL="914400" rtl="0" algn="l">
              <a:lnSpc>
                <a:spcPct val="115000"/>
              </a:lnSpc>
              <a:spcBef>
                <a:spcPts val="0"/>
              </a:spcBef>
              <a:spcAft>
                <a:spcPts val="0"/>
              </a:spcAft>
              <a:buNone/>
            </a:pPr>
            <a:r>
              <a:rPr lang="en" sz="1600"/>
              <a:t>MYSQL</a:t>
            </a:r>
            <a:endParaRPr sz="1600"/>
          </a:p>
          <a:p>
            <a:pPr indent="0" lvl="0" marL="914400" rtl="0" algn="l">
              <a:lnSpc>
                <a:spcPct val="115000"/>
              </a:lnSpc>
              <a:spcBef>
                <a:spcPts val="0"/>
              </a:spcBef>
              <a:spcAft>
                <a:spcPts val="0"/>
              </a:spcAft>
              <a:buNone/>
            </a:pPr>
            <a:r>
              <a:rPr lang="en" sz="1600"/>
              <a:t>For graphs we used the Google Charts</a:t>
            </a:r>
            <a:endParaRPr sz="1600"/>
          </a:p>
          <a:p>
            <a:pPr indent="0" lvl="0" marL="0" rtl="0" algn="l">
              <a:lnSpc>
                <a:spcPct val="115000"/>
              </a:lnSpc>
              <a:spcBef>
                <a:spcPts val="0"/>
              </a:spcBef>
              <a:spcAft>
                <a:spcPts val="0"/>
              </a:spcAft>
              <a:buNone/>
            </a:pPr>
            <a:r>
              <a:rPr lang="en" sz="1600"/>
              <a:t>                           </a:t>
            </a:r>
            <a:endParaRPr sz="1600"/>
          </a:p>
          <a:p>
            <a:pPr indent="0" lvl="0" marL="0" rtl="0" algn="l">
              <a:lnSpc>
                <a:spcPct val="115000"/>
              </a:lnSpc>
              <a:spcBef>
                <a:spcPts val="0"/>
              </a:spcBef>
              <a:spcAft>
                <a:spcPts val="0"/>
              </a:spcAft>
              <a:buNone/>
            </a:pPr>
            <a:r>
              <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nvSpPr>
        <p:spPr>
          <a:xfrm>
            <a:off x="131100" y="1995575"/>
            <a:ext cx="8881800" cy="3000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This is an endeavour to device an Instrument which will be Cheaper, User Friendly and can be effectively used by a consumer of electricity in Vilages, rural and metropolitan areas.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Such data will help the Consumer to visualise his Electricity Consumption cost, before hand. Thereby the Consumer may controll on his experiences.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 It will be possible to display every day's consumption &amp; Cumulative expenses incurred.</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LAST &amp; NOT THE LEAST this can bring awareness &amp; trust between the Service provider and the Consumer.</a:t>
            </a:r>
            <a:endParaRPr/>
          </a:p>
        </p:txBody>
      </p:sp>
      <p:sp>
        <p:nvSpPr>
          <p:cNvPr id="100" name="Google Shape;100;p20"/>
          <p:cNvSpPr txBox="1"/>
          <p:nvPr/>
        </p:nvSpPr>
        <p:spPr>
          <a:xfrm>
            <a:off x="435650" y="154575"/>
            <a:ext cx="8361600" cy="13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Pacifico"/>
                <a:ea typeface="Pacifico"/>
                <a:cs typeface="Pacifico"/>
                <a:sym typeface="Pacifico"/>
              </a:rPr>
              <a:t>Key Points …..</a:t>
            </a:r>
            <a:endParaRPr sz="2500">
              <a:latin typeface="Pacifico"/>
              <a:ea typeface="Pacifico"/>
              <a:cs typeface="Pacifico"/>
              <a:sym typeface="Pacifico"/>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