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2" r:id="rId9"/>
    <p:sldId id="2146847063" r:id="rId10"/>
    <p:sldId id="265" r:id="rId11"/>
    <p:sldId id="267" r:id="rId12"/>
    <p:sldId id="2146847064" r:id="rId13"/>
    <p:sldId id="2146847065" r:id="rId14"/>
    <p:sldId id="2146847066" r:id="rId15"/>
    <p:sldId id="2146847068" r:id="rId16"/>
    <p:sldId id="2146847067" r:id="rId17"/>
    <p:sldId id="268" r:id="rId18"/>
    <p:sldId id="2146847055" r:id="rId19"/>
    <p:sldId id="269" r:id="rId20"/>
    <p:sldId id="2146847059" r:id="rId21"/>
    <p:sldId id="2146847069" r:id="rId22"/>
    <p:sldId id="2146847070"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The Smartest AI Nutrition Assistant</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47880" y="4262808"/>
            <a:ext cx="88962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Gorantla Jagadeep – Malla Reddy University – CSE(Cyber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2327F16D-B72E-4BA7-9D1A-DB28D3D699D7}"/>
              </a:ext>
            </a:extLst>
          </p:cNvPr>
          <p:cNvPicPr>
            <a:picLocks noChangeAspect="1"/>
          </p:cNvPicPr>
          <p:nvPr/>
        </p:nvPicPr>
        <p:blipFill>
          <a:blip r:embed="rId2"/>
          <a:stretch>
            <a:fillRect/>
          </a:stretch>
        </p:blipFill>
        <p:spPr>
          <a:xfrm>
            <a:off x="1083212" y="1693509"/>
            <a:ext cx="10025575" cy="4462335"/>
          </a:xfrm>
          <a:prstGeom prst="rect">
            <a:avLst/>
          </a:prstGeom>
        </p:spPr>
      </p:pic>
    </p:spTree>
    <p:extLst>
      <p:ext uri="{BB962C8B-B14F-4D97-AF65-F5344CB8AC3E}">
        <p14:creationId xmlns:p14="http://schemas.microsoft.com/office/powerpoint/2010/main" val="846441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92CF5E2B-7802-4EF2-A4CA-CAAEBEA8DE3B}"/>
              </a:ext>
            </a:extLst>
          </p:cNvPr>
          <p:cNvPicPr>
            <a:picLocks noChangeAspect="1"/>
          </p:cNvPicPr>
          <p:nvPr/>
        </p:nvPicPr>
        <p:blipFill>
          <a:blip r:embed="rId2"/>
          <a:stretch>
            <a:fillRect/>
          </a:stretch>
        </p:blipFill>
        <p:spPr>
          <a:xfrm>
            <a:off x="1153549" y="1562118"/>
            <a:ext cx="10236591" cy="4593726"/>
          </a:xfrm>
          <a:prstGeom prst="rect">
            <a:avLst/>
          </a:prstGeom>
        </p:spPr>
      </p:pic>
    </p:spTree>
    <p:extLst>
      <p:ext uri="{BB962C8B-B14F-4D97-AF65-F5344CB8AC3E}">
        <p14:creationId xmlns:p14="http://schemas.microsoft.com/office/powerpoint/2010/main" val="206407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1D488B7A-F56A-48A5-A24C-A0B8968E38E3}"/>
              </a:ext>
            </a:extLst>
          </p:cNvPr>
          <p:cNvPicPr>
            <a:picLocks noChangeAspect="1"/>
          </p:cNvPicPr>
          <p:nvPr/>
        </p:nvPicPr>
        <p:blipFill>
          <a:blip r:embed="rId2"/>
          <a:stretch>
            <a:fillRect/>
          </a:stretch>
        </p:blipFill>
        <p:spPr>
          <a:xfrm>
            <a:off x="773723" y="1367231"/>
            <a:ext cx="10433538" cy="4621003"/>
          </a:xfrm>
          <a:prstGeom prst="rect">
            <a:avLst/>
          </a:prstGeom>
        </p:spPr>
      </p:pic>
    </p:spTree>
    <p:extLst>
      <p:ext uri="{BB962C8B-B14F-4D97-AF65-F5344CB8AC3E}">
        <p14:creationId xmlns:p14="http://schemas.microsoft.com/office/powerpoint/2010/main" val="1121312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6EF20868-0E42-4F2E-98D0-91075BB354CA}"/>
              </a:ext>
            </a:extLst>
          </p:cNvPr>
          <p:cNvPicPr>
            <a:picLocks noChangeAspect="1"/>
          </p:cNvPicPr>
          <p:nvPr/>
        </p:nvPicPr>
        <p:blipFill>
          <a:blip r:embed="rId2"/>
          <a:stretch>
            <a:fillRect/>
          </a:stretch>
        </p:blipFill>
        <p:spPr>
          <a:xfrm>
            <a:off x="710418" y="1393192"/>
            <a:ext cx="10771163" cy="4762652"/>
          </a:xfrm>
          <a:prstGeom prst="rect">
            <a:avLst/>
          </a:prstGeom>
        </p:spPr>
      </p:pic>
    </p:spTree>
    <p:extLst>
      <p:ext uri="{BB962C8B-B14F-4D97-AF65-F5344CB8AC3E}">
        <p14:creationId xmlns:p14="http://schemas.microsoft.com/office/powerpoint/2010/main" val="1703770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IN" sz="1800" dirty="0">
                <a:solidFill>
                  <a:schemeClr val="accent1">
                    <a:lumMod val="75000"/>
                  </a:schemeClr>
                </a:solidFill>
              </a:rPr>
              <a:t>The proposed Nutrition Agent system effectively delivers personalized, affordable, and nutritionally balanced meal plans using AI and IBM Cloud services. By collecting user preferences such as dietary restrictions, health goals, and meal types, the system successfully generates daily Indian meal suggestions under 60 characters, making it simple and accessible for users.</a:t>
            </a:r>
          </a:p>
          <a:p>
            <a:pPr algn="just"/>
            <a:r>
              <a:rPr lang="en-IN" sz="1800" dirty="0">
                <a:solidFill>
                  <a:schemeClr val="accent1">
                    <a:lumMod val="75000"/>
                  </a:schemeClr>
                </a:solidFill>
              </a:rPr>
              <a:t>The AI-driven approach proved efficient in handling diverse user needs. However, challenges included ensuring cultural variety, maintaining short meal names, and balancing nutrition with affordability. Future improvements could include deeper personalization using user feedback, integration with wearable health data, and multilingual support.</a:t>
            </a:r>
          </a:p>
          <a:p>
            <a:pPr algn="just"/>
            <a:r>
              <a:rPr lang="en-IN" sz="1800" dirty="0">
                <a:solidFill>
                  <a:schemeClr val="accent1">
                    <a:lumMod val="75000"/>
                  </a:schemeClr>
                </a:solidFill>
              </a:rPr>
              <a:t>Overall, the system demonstrates that personalized dietary planning can be made scalable, accurate, and user-friendly—supporting healthier lifestyles through intelligent automation.</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gn="just"/>
            <a:r>
              <a:rPr lang="en-IN" sz="1800" dirty="0">
                <a:solidFill>
                  <a:schemeClr val="accent1">
                    <a:lumMod val="75000"/>
                  </a:schemeClr>
                </a:solidFill>
              </a:rPr>
              <a:t>In the future, the Nutrition Agent can be enhanced by integrating with wearable fitness trackers and health apps to generate real-time, activity-based meal plans. This would allow the system to adapt daily recommendations based on a user's step count, sleep, or calorie burn. Expanding the platform with multilingual capabilities will make it accessible to users across diverse regions, promoting better health literacy and engagement. Additionally, the system could suggest nearby, cost-effective grocery options based on selected meals, improving convenience and affordability.</a:t>
            </a:r>
          </a:p>
          <a:p>
            <a:pPr algn="just"/>
            <a:endParaRPr lang="en-IN" sz="1800" dirty="0">
              <a:solidFill>
                <a:schemeClr val="accent1">
                  <a:lumMod val="75000"/>
                </a:schemeClr>
              </a:solidFill>
            </a:endParaRPr>
          </a:p>
          <a:p>
            <a:pPr algn="just"/>
            <a:r>
              <a:rPr lang="en-IN" sz="1800" dirty="0">
                <a:solidFill>
                  <a:schemeClr val="accent1">
                    <a:lumMod val="75000"/>
                  </a:schemeClr>
                </a:solidFill>
              </a:rPr>
              <a:t>Further improvements include the ability to track user progress toward health goals like weight loss, sugar control, or muscle gain using AI-based monitoring. Personalized recipe customization (e.g., spice level, ingredient swaps) and voice-enabled features can make the tool more interactive and user-friendly. With continued updates, the Nutrition Agent could evolve into a full-scale virtual health companion that offers long-term dietary guidance and wellness insights tailored to individual needs.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380128"/>
          </a:xfrm>
        </p:spPr>
        <p:txBody>
          <a:bodyPr>
            <a:normAutofit fontScale="92500" lnSpcReduction="10000"/>
          </a:bodyPr>
          <a:lstStyle/>
          <a:p>
            <a:pPr algn="just"/>
            <a:r>
              <a:rPr lang="en-IN" sz="1200" dirty="0">
                <a:solidFill>
                  <a:schemeClr val="accent1">
                    <a:lumMod val="75000"/>
                  </a:schemeClr>
                </a:solidFill>
                <a:ea typeface="+mn-lt"/>
                <a:cs typeface="+mn-lt"/>
              </a:rPr>
              <a:t>IBM Watson Assistant Documentation</a:t>
            </a:r>
          </a:p>
          <a:p>
            <a:pPr marL="0" indent="0" algn="just">
              <a:buNone/>
            </a:pPr>
            <a:r>
              <a:rPr lang="en-IN" sz="1200" dirty="0">
                <a:solidFill>
                  <a:schemeClr val="accent1">
                    <a:lumMod val="75000"/>
                  </a:schemeClr>
                </a:solidFill>
                <a:ea typeface="+mn-lt"/>
                <a:cs typeface="+mn-lt"/>
              </a:rPr>
              <a:t>IBM Cloud Docs – https://cloud.ibm.com/docs/assistant</a:t>
            </a:r>
          </a:p>
          <a:p>
            <a:pPr marL="0" indent="0" algn="just">
              <a:buNone/>
            </a:pPr>
            <a:r>
              <a:rPr lang="en-IN" sz="1200" dirty="0">
                <a:solidFill>
                  <a:schemeClr val="accent1">
                    <a:lumMod val="75000"/>
                  </a:schemeClr>
                </a:solidFill>
                <a:ea typeface="+mn-lt"/>
                <a:cs typeface="+mn-lt"/>
              </a:rPr>
              <a:t>(Used for deploying conversational interfaces and handling user input)</a:t>
            </a:r>
          </a:p>
          <a:p>
            <a:pPr marL="0" indent="0" algn="just">
              <a:buNone/>
            </a:pPr>
            <a:endParaRPr lang="en-IN" sz="1200" dirty="0">
              <a:solidFill>
                <a:schemeClr val="accent1">
                  <a:lumMod val="75000"/>
                </a:schemeClr>
              </a:solidFill>
              <a:ea typeface="+mn-lt"/>
              <a:cs typeface="+mn-lt"/>
            </a:endParaRPr>
          </a:p>
          <a:p>
            <a:pPr algn="just"/>
            <a:r>
              <a:rPr lang="en-IN" sz="1200" dirty="0" err="1">
                <a:solidFill>
                  <a:schemeClr val="accent1">
                    <a:lumMod val="75000"/>
                  </a:schemeClr>
                </a:solidFill>
                <a:ea typeface="+mn-lt"/>
                <a:cs typeface="+mn-lt"/>
              </a:rPr>
              <a:t>LangChain</a:t>
            </a:r>
            <a:r>
              <a:rPr lang="en-IN" sz="1200" dirty="0">
                <a:solidFill>
                  <a:schemeClr val="accent1">
                    <a:lumMod val="75000"/>
                  </a:schemeClr>
                </a:solidFill>
                <a:ea typeface="+mn-lt"/>
                <a:cs typeface="+mn-lt"/>
              </a:rPr>
              <a:t> for AI Agent Development</a:t>
            </a:r>
          </a:p>
          <a:p>
            <a:pPr marL="0" indent="0" algn="just">
              <a:buNone/>
            </a:pPr>
            <a:r>
              <a:rPr lang="en-IN" sz="1200" dirty="0" err="1">
                <a:solidFill>
                  <a:schemeClr val="accent1">
                    <a:lumMod val="75000"/>
                  </a:schemeClr>
                </a:solidFill>
                <a:ea typeface="+mn-lt"/>
                <a:cs typeface="+mn-lt"/>
              </a:rPr>
              <a:t>LangChain</a:t>
            </a:r>
            <a:r>
              <a:rPr lang="en-IN" sz="1200" dirty="0">
                <a:solidFill>
                  <a:schemeClr val="accent1">
                    <a:lumMod val="75000"/>
                  </a:schemeClr>
                </a:solidFill>
                <a:ea typeface="+mn-lt"/>
                <a:cs typeface="+mn-lt"/>
              </a:rPr>
              <a:t> Docs – https://docs.langchain.com/</a:t>
            </a:r>
          </a:p>
          <a:p>
            <a:pPr marL="0" indent="0" algn="just">
              <a:buNone/>
            </a:pPr>
            <a:r>
              <a:rPr lang="en-IN" sz="1200" dirty="0">
                <a:solidFill>
                  <a:schemeClr val="accent1">
                    <a:lumMod val="75000"/>
                  </a:schemeClr>
                </a:solidFill>
                <a:ea typeface="+mn-lt"/>
                <a:cs typeface="+mn-lt"/>
              </a:rPr>
              <a:t>(Framework for building generative AI workflows)</a:t>
            </a:r>
          </a:p>
          <a:p>
            <a:pPr marL="0" indent="0" algn="just">
              <a:buNone/>
            </a:pPr>
            <a:endParaRPr lang="en-IN" sz="1200" dirty="0">
              <a:solidFill>
                <a:schemeClr val="accent1">
                  <a:lumMod val="75000"/>
                </a:schemeClr>
              </a:solidFill>
              <a:ea typeface="+mn-lt"/>
              <a:cs typeface="+mn-lt"/>
            </a:endParaRPr>
          </a:p>
          <a:p>
            <a:pPr algn="just"/>
            <a:r>
              <a:rPr lang="en-IN" sz="1200" dirty="0">
                <a:solidFill>
                  <a:schemeClr val="accent1">
                    <a:lumMod val="75000"/>
                  </a:schemeClr>
                </a:solidFill>
                <a:ea typeface="+mn-lt"/>
                <a:cs typeface="+mn-lt"/>
              </a:rPr>
              <a:t>Nutritional Guidelines</a:t>
            </a:r>
          </a:p>
          <a:p>
            <a:pPr marL="0" indent="0" algn="just">
              <a:buNone/>
            </a:pPr>
            <a:r>
              <a:rPr lang="en-IN" sz="1200" dirty="0">
                <a:solidFill>
                  <a:schemeClr val="accent1">
                    <a:lumMod val="75000"/>
                  </a:schemeClr>
                </a:solidFill>
                <a:ea typeface="+mn-lt"/>
                <a:cs typeface="+mn-lt"/>
              </a:rPr>
              <a:t>Indian Council of Medical Research (ICMR) – https://www.nin.res.in/</a:t>
            </a:r>
          </a:p>
          <a:p>
            <a:pPr marL="0" indent="0" algn="just">
              <a:buNone/>
            </a:pPr>
            <a:r>
              <a:rPr lang="en-IN" sz="1200" dirty="0">
                <a:solidFill>
                  <a:schemeClr val="accent1">
                    <a:lumMod val="75000"/>
                  </a:schemeClr>
                </a:solidFill>
                <a:ea typeface="+mn-lt"/>
                <a:cs typeface="+mn-lt"/>
              </a:rPr>
              <a:t>(Used for mapping user goals to dietary macros and Indian meal standards)</a:t>
            </a:r>
          </a:p>
          <a:p>
            <a:pPr marL="0" indent="0" algn="just">
              <a:buNone/>
            </a:pPr>
            <a:endParaRPr lang="en-IN" sz="1200" dirty="0">
              <a:solidFill>
                <a:schemeClr val="accent1">
                  <a:lumMod val="75000"/>
                </a:schemeClr>
              </a:solidFill>
              <a:ea typeface="+mn-lt"/>
              <a:cs typeface="+mn-lt"/>
            </a:endParaRPr>
          </a:p>
          <a:p>
            <a:pPr algn="just"/>
            <a:r>
              <a:rPr lang="en-IN" sz="1200" dirty="0">
                <a:solidFill>
                  <a:schemeClr val="accent1">
                    <a:lumMod val="75000"/>
                  </a:schemeClr>
                </a:solidFill>
                <a:ea typeface="+mn-lt"/>
                <a:cs typeface="+mn-lt"/>
              </a:rPr>
              <a:t>"Generative AI for Personalized Meal Planning"</a:t>
            </a:r>
          </a:p>
          <a:p>
            <a:pPr marL="0" indent="0" algn="just">
              <a:buNone/>
            </a:pPr>
            <a:r>
              <a:rPr lang="en-IN" sz="1200" dirty="0">
                <a:solidFill>
                  <a:schemeClr val="accent1">
                    <a:lumMod val="75000"/>
                  </a:schemeClr>
                </a:solidFill>
                <a:ea typeface="+mn-lt"/>
                <a:cs typeface="+mn-lt"/>
              </a:rPr>
              <a:t>IEEE Xplore Conference Paper, 2023 – https://ieeexplore.ieee.org/document/10157486</a:t>
            </a:r>
          </a:p>
          <a:p>
            <a:pPr marL="0" indent="0" algn="just">
              <a:buNone/>
            </a:pPr>
            <a:r>
              <a:rPr lang="en-IN" sz="1200" dirty="0">
                <a:solidFill>
                  <a:schemeClr val="accent1">
                    <a:lumMod val="75000"/>
                  </a:schemeClr>
                </a:solidFill>
                <a:ea typeface="+mn-lt"/>
                <a:cs typeface="+mn-lt"/>
              </a:rPr>
              <a:t>(Discusses use of LLMs for personalized nutrition solutions)</a:t>
            </a:r>
          </a:p>
          <a:p>
            <a:pPr marL="0" indent="0" algn="just">
              <a:buNone/>
            </a:pPr>
            <a:endParaRPr lang="en-IN" sz="1200" dirty="0">
              <a:solidFill>
                <a:schemeClr val="accent1">
                  <a:lumMod val="75000"/>
                </a:schemeClr>
              </a:solidFill>
              <a:ea typeface="+mn-lt"/>
              <a:cs typeface="+mn-lt"/>
            </a:endParaRPr>
          </a:p>
          <a:p>
            <a:pPr algn="just"/>
            <a:r>
              <a:rPr lang="en-IN" sz="1200" dirty="0">
                <a:solidFill>
                  <a:schemeClr val="accent1">
                    <a:lumMod val="75000"/>
                  </a:schemeClr>
                </a:solidFill>
                <a:ea typeface="+mn-lt"/>
                <a:cs typeface="+mn-lt"/>
              </a:rPr>
              <a:t>"</a:t>
            </a:r>
            <a:r>
              <a:rPr lang="en-IN" sz="1200" dirty="0" err="1">
                <a:solidFill>
                  <a:schemeClr val="accent1">
                    <a:lumMod val="75000"/>
                  </a:schemeClr>
                </a:solidFill>
                <a:ea typeface="+mn-lt"/>
                <a:cs typeface="+mn-lt"/>
              </a:rPr>
              <a:t>DietGPT</a:t>
            </a:r>
            <a:r>
              <a:rPr lang="en-IN" sz="1200" dirty="0">
                <a:solidFill>
                  <a:schemeClr val="accent1">
                    <a:lumMod val="75000"/>
                  </a:schemeClr>
                </a:solidFill>
                <a:ea typeface="+mn-lt"/>
                <a:cs typeface="+mn-lt"/>
              </a:rPr>
              <a:t>: Personalized Meal Generation Using GPT Models"</a:t>
            </a:r>
          </a:p>
          <a:p>
            <a:pPr marL="0" indent="0" algn="just">
              <a:buNone/>
            </a:pPr>
            <a:r>
              <a:rPr lang="en-IN" sz="1200" dirty="0" err="1">
                <a:solidFill>
                  <a:schemeClr val="accent1">
                    <a:lumMod val="75000"/>
                  </a:schemeClr>
                </a:solidFill>
                <a:ea typeface="+mn-lt"/>
                <a:cs typeface="+mn-lt"/>
              </a:rPr>
              <a:t>arXiv</a:t>
            </a:r>
            <a:r>
              <a:rPr lang="en-IN" sz="1200" dirty="0">
                <a:solidFill>
                  <a:schemeClr val="accent1">
                    <a:lumMod val="75000"/>
                  </a:schemeClr>
                </a:solidFill>
                <a:ea typeface="+mn-lt"/>
                <a:cs typeface="+mn-lt"/>
              </a:rPr>
              <a:t> preprint arXiv:2304.13777 – https://arxiv.org/abs/2304.13777</a:t>
            </a:r>
          </a:p>
          <a:p>
            <a:pPr marL="0" indent="0" algn="just">
              <a:buNone/>
            </a:pPr>
            <a:r>
              <a:rPr lang="en-IN" sz="1200" dirty="0">
                <a:solidFill>
                  <a:schemeClr val="accent1">
                    <a:lumMod val="75000"/>
                  </a:schemeClr>
                </a:solidFill>
                <a:ea typeface="+mn-lt"/>
                <a:cs typeface="+mn-lt"/>
              </a:rPr>
              <a:t>(Used for understanding how LLMs generate food recommendations)</a:t>
            </a:r>
            <a:endParaRPr lang="en-IN" sz="1200" dirty="0">
              <a:solidFill>
                <a:schemeClr val="accent1">
                  <a:lumMod val="7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Picture 5">
            <a:extLst>
              <a:ext uri="{FF2B5EF4-FFF2-40B4-BE49-F238E27FC236}">
                <a16:creationId xmlns:a16="http://schemas.microsoft.com/office/drawing/2014/main" id="{490D08F3-8468-46EE-B718-B049D70489E9}"/>
              </a:ext>
            </a:extLst>
          </p:cNvPr>
          <p:cNvPicPr>
            <a:picLocks noChangeAspect="1"/>
          </p:cNvPicPr>
          <p:nvPr/>
        </p:nvPicPr>
        <p:blipFill>
          <a:blip r:embed="rId2"/>
          <a:stretch>
            <a:fillRect/>
          </a:stretch>
        </p:blipFill>
        <p:spPr>
          <a:xfrm>
            <a:off x="2839857" y="1962163"/>
            <a:ext cx="6205669" cy="4638365"/>
          </a:xfrm>
          <a:prstGeom prst="rect">
            <a:avLst/>
          </a:prstGeom>
        </p:spPr>
      </p:pic>
      <p:sp>
        <p:nvSpPr>
          <p:cNvPr id="9" name="TextBox 8">
            <a:extLst>
              <a:ext uri="{FF2B5EF4-FFF2-40B4-BE49-F238E27FC236}">
                <a16:creationId xmlns:a16="http://schemas.microsoft.com/office/drawing/2014/main" id="{4B2E33CF-5DE7-40B4-BB93-904139004078}"/>
              </a:ext>
            </a:extLst>
          </p:cNvPr>
          <p:cNvSpPr txBox="1"/>
          <p:nvPr/>
        </p:nvSpPr>
        <p:spPr>
          <a:xfrm>
            <a:off x="581192" y="1460557"/>
            <a:ext cx="10264999" cy="400110"/>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accent1">
                    <a:lumMod val="75000"/>
                  </a:schemeClr>
                </a:solidFill>
              </a:rPr>
              <a:t>Screenshot/ </a:t>
            </a:r>
            <a:r>
              <a:rPr lang="en-IN" sz="2000" dirty="0" err="1">
                <a:solidFill>
                  <a:schemeClr val="accent1">
                    <a:lumMod val="75000"/>
                  </a:schemeClr>
                </a:solidFill>
              </a:rPr>
              <a:t>credly</a:t>
            </a:r>
            <a:r>
              <a:rPr lang="en-IN" sz="2000" dirty="0">
                <a:solidFill>
                  <a:schemeClr val="accent1">
                    <a:lumMod val="75000"/>
                  </a:schemeClr>
                </a:solidFill>
              </a:rPr>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9" name="TextBox 8">
            <a:extLst>
              <a:ext uri="{FF2B5EF4-FFF2-40B4-BE49-F238E27FC236}">
                <a16:creationId xmlns:a16="http://schemas.microsoft.com/office/drawing/2014/main" id="{4B2E33CF-5DE7-40B4-BB93-904139004078}"/>
              </a:ext>
            </a:extLst>
          </p:cNvPr>
          <p:cNvSpPr txBox="1"/>
          <p:nvPr/>
        </p:nvSpPr>
        <p:spPr>
          <a:xfrm>
            <a:off x="581192" y="1460557"/>
            <a:ext cx="1026499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rPr>
              <a:t>Screenshot/ </a:t>
            </a:r>
            <a:r>
              <a:rPr lang="en-IN" dirty="0" err="1">
                <a:solidFill>
                  <a:schemeClr val="accent1">
                    <a:lumMod val="75000"/>
                  </a:schemeClr>
                </a:solidFill>
              </a:rPr>
              <a:t>credly</a:t>
            </a:r>
            <a:r>
              <a:rPr lang="en-IN" dirty="0">
                <a:solidFill>
                  <a:schemeClr val="accent1">
                    <a:lumMod val="75000"/>
                  </a:schemeClr>
                </a:solidFill>
              </a:rPr>
              <a:t> certificate( Journey to Cloud)</a:t>
            </a:r>
          </a:p>
        </p:txBody>
      </p:sp>
      <p:pic>
        <p:nvPicPr>
          <p:cNvPr id="3" name="Picture 2">
            <a:extLst>
              <a:ext uri="{FF2B5EF4-FFF2-40B4-BE49-F238E27FC236}">
                <a16:creationId xmlns:a16="http://schemas.microsoft.com/office/drawing/2014/main" id="{A6FB1496-37A9-4806-8589-A3F528250416}"/>
              </a:ext>
            </a:extLst>
          </p:cNvPr>
          <p:cNvPicPr>
            <a:picLocks noChangeAspect="1"/>
          </p:cNvPicPr>
          <p:nvPr/>
        </p:nvPicPr>
        <p:blipFill>
          <a:blip r:embed="rId2"/>
          <a:stretch>
            <a:fillRect/>
          </a:stretch>
        </p:blipFill>
        <p:spPr>
          <a:xfrm>
            <a:off x="2749867" y="2057994"/>
            <a:ext cx="6128341" cy="4599046"/>
          </a:xfrm>
          <a:prstGeom prst="rect">
            <a:avLst/>
          </a:prstGeom>
        </p:spPr>
      </p:pic>
    </p:spTree>
    <p:extLst>
      <p:ext uri="{BB962C8B-B14F-4D97-AF65-F5344CB8AC3E}">
        <p14:creationId xmlns:p14="http://schemas.microsoft.com/office/powerpoint/2010/main" val="105050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9" name="TextBox 8">
            <a:extLst>
              <a:ext uri="{FF2B5EF4-FFF2-40B4-BE49-F238E27FC236}">
                <a16:creationId xmlns:a16="http://schemas.microsoft.com/office/drawing/2014/main" id="{4B2E33CF-5DE7-40B4-BB93-904139004078}"/>
              </a:ext>
            </a:extLst>
          </p:cNvPr>
          <p:cNvSpPr txBox="1"/>
          <p:nvPr/>
        </p:nvSpPr>
        <p:spPr>
          <a:xfrm>
            <a:off x="581192" y="1460557"/>
            <a:ext cx="1026499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accent1">
                    <a:lumMod val="75000"/>
                  </a:schemeClr>
                </a:solidFill>
              </a:rPr>
              <a:t>Screenshot/ </a:t>
            </a:r>
            <a:r>
              <a:rPr lang="en-IN" dirty="0" err="1">
                <a:solidFill>
                  <a:schemeClr val="accent1">
                    <a:lumMod val="75000"/>
                  </a:schemeClr>
                </a:solidFill>
              </a:rPr>
              <a:t>credly</a:t>
            </a:r>
            <a:r>
              <a:rPr lang="en-IN" dirty="0">
                <a:solidFill>
                  <a:schemeClr val="accent1">
                    <a:lumMod val="75000"/>
                  </a:schemeClr>
                </a:solidFill>
              </a:rPr>
              <a:t> certificate( RAG Lab)</a:t>
            </a:r>
          </a:p>
        </p:txBody>
      </p:sp>
      <p:pic>
        <p:nvPicPr>
          <p:cNvPr id="4" name="Picture 3">
            <a:extLst>
              <a:ext uri="{FF2B5EF4-FFF2-40B4-BE49-F238E27FC236}">
                <a16:creationId xmlns:a16="http://schemas.microsoft.com/office/drawing/2014/main" id="{1612AFAD-F699-4F6A-BD4A-1CD4A23BC8BD}"/>
              </a:ext>
            </a:extLst>
          </p:cNvPr>
          <p:cNvPicPr>
            <a:picLocks noChangeAspect="1"/>
          </p:cNvPicPr>
          <p:nvPr/>
        </p:nvPicPr>
        <p:blipFill>
          <a:blip r:embed="rId2"/>
          <a:stretch>
            <a:fillRect/>
          </a:stretch>
        </p:blipFill>
        <p:spPr>
          <a:xfrm>
            <a:off x="2636686" y="2057994"/>
            <a:ext cx="7126292" cy="4401533"/>
          </a:xfrm>
          <a:prstGeom prst="rect">
            <a:avLst/>
          </a:prstGeom>
        </p:spPr>
      </p:pic>
    </p:spTree>
    <p:extLst>
      <p:ext uri="{BB962C8B-B14F-4D97-AF65-F5344CB8AC3E}">
        <p14:creationId xmlns:p14="http://schemas.microsoft.com/office/powerpoint/2010/main" val="111012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68059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400" dirty="0"/>
              <a:t>Currently, many individuals struggle to maintain a healthy diet due to lack of personalized guidance and easy access to credible nutritional information. It is important to provide users with meal recommendations that align with their health goals, dietary preferences, and local food availability. Eventually, delivering a virtual assistant that offers consistent, personalized meal planning becomes a critical requirement. The crucial part is the dynamic generation of diet plans tailored to user inputs, powered by generative AI, to ensure practical and sustainable nutritional habits.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en-IN" sz="1100" dirty="0">
                <a:solidFill>
                  <a:schemeClr val="accent1">
                    <a:lumMod val="75000"/>
                  </a:schemeClr>
                </a:solidFill>
              </a:rPr>
              <a:t>The proposed system offers personalized, affordable, and balanced meal plans by using AI and user inputs. It is built on IBM Cloud Lite or </a:t>
            </a:r>
            <a:r>
              <a:rPr lang="en-IN" sz="1100" dirty="0" err="1">
                <a:solidFill>
                  <a:schemeClr val="accent1">
                    <a:lumMod val="75000"/>
                  </a:schemeClr>
                </a:solidFill>
              </a:rPr>
              <a:t>Granity</a:t>
            </a:r>
            <a:r>
              <a:rPr lang="en-IN" sz="1100" dirty="0">
                <a:solidFill>
                  <a:schemeClr val="accent1">
                    <a:lumMod val="75000"/>
                  </a:schemeClr>
                </a:solidFill>
              </a:rPr>
              <a:t>, tailored to individual dietary preferences, health goals, and restrictions.</a:t>
            </a:r>
          </a:p>
          <a:p>
            <a:pPr marL="0" indent="0" algn="just">
              <a:buNone/>
            </a:pPr>
            <a:endParaRPr lang="en-IN" sz="1100" dirty="0">
              <a:solidFill>
                <a:schemeClr val="accent1">
                  <a:lumMod val="75000"/>
                </a:schemeClr>
              </a:solidFill>
            </a:endParaRPr>
          </a:p>
          <a:p>
            <a:pPr marL="0" indent="0" algn="just">
              <a:buNone/>
            </a:pPr>
            <a:r>
              <a:rPr lang="en-IN" sz="1100" b="1" dirty="0">
                <a:solidFill>
                  <a:schemeClr val="accent1">
                    <a:lumMod val="75000"/>
                  </a:schemeClr>
                </a:solidFill>
              </a:rPr>
              <a:t>1. Data Collection</a:t>
            </a:r>
          </a:p>
          <a:p>
            <a:pPr marL="0" indent="0" algn="just">
              <a:buNone/>
            </a:pPr>
            <a:r>
              <a:rPr lang="en-IN" sz="1100" dirty="0">
                <a:solidFill>
                  <a:schemeClr val="accent1">
                    <a:lumMod val="75000"/>
                  </a:schemeClr>
                </a:solidFill>
              </a:rPr>
              <a:t>User Inputs:</a:t>
            </a:r>
          </a:p>
          <a:p>
            <a:pPr marL="0" indent="0" algn="just">
              <a:buNone/>
            </a:pPr>
            <a:r>
              <a:rPr lang="en-IN" sz="1100" dirty="0">
                <a:solidFill>
                  <a:schemeClr val="accent1">
                    <a:lumMod val="75000"/>
                  </a:schemeClr>
                </a:solidFill>
              </a:rPr>
              <a:t>Dietary preferences (vegetarian, non-vegetarian, vegan)</a:t>
            </a:r>
          </a:p>
          <a:p>
            <a:pPr marL="0" indent="0" algn="just">
              <a:buNone/>
            </a:pPr>
            <a:r>
              <a:rPr lang="en-IN" sz="1100" dirty="0">
                <a:solidFill>
                  <a:schemeClr val="accent1">
                    <a:lumMod val="75000"/>
                  </a:schemeClr>
                </a:solidFill>
              </a:rPr>
              <a:t>Allergies or restrictions (e.g., lactose intolerance, gluten-free)</a:t>
            </a:r>
          </a:p>
          <a:p>
            <a:pPr marL="0" indent="0" algn="just">
              <a:buNone/>
            </a:pPr>
            <a:r>
              <a:rPr lang="en-IN" sz="1100" dirty="0">
                <a:solidFill>
                  <a:schemeClr val="accent1">
                    <a:lumMod val="75000"/>
                  </a:schemeClr>
                </a:solidFill>
              </a:rPr>
              <a:t>Health goals (e.g., weight loss, muscle gain, diabetic-friendly)</a:t>
            </a:r>
          </a:p>
          <a:p>
            <a:pPr marL="0" indent="0" algn="just">
              <a:buNone/>
            </a:pPr>
            <a:r>
              <a:rPr lang="en-IN" sz="1100" dirty="0">
                <a:solidFill>
                  <a:schemeClr val="accent1">
                    <a:lumMod val="75000"/>
                  </a:schemeClr>
                </a:solidFill>
              </a:rPr>
              <a:t>Meal type preferences (e.g., light dinner, high-protein breakfast)</a:t>
            </a:r>
          </a:p>
          <a:p>
            <a:pPr marL="0" indent="0" algn="just">
              <a:buNone/>
            </a:pPr>
            <a:r>
              <a:rPr lang="en-IN" sz="1100" dirty="0">
                <a:solidFill>
                  <a:schemeClr val="accent1">
                    <a:lumMod val="75000"/>
                  </a:schemeClr>
                </a:solidFill>
              </a:rPr>
              <a:t>Number of meals per day (e.g., 3 meals + 1 snack)</a:t>
            </a:r>
          </a:p>
          <a:p>
            <a:pPr marL="0" indent="0" algn="just">
              <a:buNone/>
            </a:pPr>
            <a:endParaRPr lang="en-IN" sz="1100" dirty="0">
              <a:solidFill>
                <a:schemeClr val="accent1">
                  <a:lumMod val="75000"/>
                </a:schemeClr>
              </a:solidFill>
            </a:endParaRPr>
          </a:p>
          <a:p>
            <a:pPr marL="0" indent="0" algn="just">
              <a:buNone/>
            </a:pPr>
            <a:r>
              <a:rPr lang="en-IN" sz="1100" b="1" dirty="0">
                <a:solidFill>
                  <a:schemeClr val="accent1">
                    <a:lumMod val="75000"/>
                  </a:schemeClr>
                </a:solidFill>
              </a:rPr>
              <a:t>2. Data </a:t>
            </a:r>
            <a:r>
              <a:rPr lang="en-IN" sz="1100" b="1" dirty="0" err="1">
                <a:solidFill>
                  <a:schemeClr val="accent1">
                    <a:lumMod val="75000"/>
                  </a:schemeClr>
                </a:solidFill>
              </a:rPr>
              <a:t>Preprocessing</a:t>
            </a:r>
            <a:endParaRPr lang="en-IN" sz="1100" b="1" dirty="0">
              <a:solidFill>
                <a:schemeClr val="accent1">
                  <a:lumMod val="75000"/>
                </a:schemeClr>
              </a:solidFill>
            </a:endParaRPr>
          </a:p>
          <a:p>
            <a:pPr marL="0" indent="0" algn="just">
              <a:buNone/>
            </a:pPr>
            <a:r>
              <a:rPr lang="en-IN" sz="1100" dirty="0">
                <a:solidFill>
                  <a:schemeClr val="accent1">
                    <a:lumMod val="75000"/>
                  </a:schemeClr>
                </a:solidFill>
              </a:rPr>
              <a:t>Normalize and structure user input (e.g., one-hot encoding)</a:t>
            </a:r>
          </a:p>
          <a:p>
            <a:pPr marL="0" indent="0" algn="just">
              <a:buNone/>
            </a:pPr>
            <a:r>
              <a:rPr lang="en-IN" sz="1100" dirty="0">
                <a:solidFill>
                  <a:schemeClr val="accent1">
                    <a:lumMod val="75000"/>
                  </a:schemeClr>
                </a:solidFill>
              </a:rPr>
              <a:t>Map preferences to nutrition requirements</a:t>
            </a:r>
          </a:p>
          <a:p>
            <a:pPr marL="0" indent="0" algn="just">
              <a:buNone/>
            </a:pPr>
            <a:r>
              <a:rPr lang="en-IN" sz="1100" dirty="0">
                <a:solidFill>
                  <a:schemeClr val="accent1">
                    <a:lumMod val="75000"/>
                  </a:schemeClr>
                </a:solidFill>
              </a:rPr>
              <a:t>Exclude meals containing allergens or restricted ingredients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en-IN" sz="1200" b="1" dirty="0">
                <a:solidFill>
                  <a:schemeClr val="accent1">
                    <a:lumMod val="75000"/>
                  </a:schemeClr>
                </a:solidFill>
              </a:rPr>
              <a:t>3. Meal Plan Generation</a:t>
            </a:r>
          </a:p>
          <a:p>
            <a:pPr marL="0" indent="0" algn="just">
              <a:buNone/>
            </a:pPr>
            <a:r>
              <a:rPr lang="en-IN" sz="1200" dirty="0">
                <a:solidFill>
                  <a:schemeClr val="accent1">
                    <a:lumMod val="75000"/>
                  </a:schemeClr>
                </a:solidFill>
              </a:rPr>
              <a:t>Use generative AI or rule-based logic (Watson NLP, </a:t>
            </a:r>
            <a:r>
              <a:rPr lang="en-IN" sz="1200" dirty="0" err="1">
                <a:solidFill>
                  <a:schemeClr val="accent1">
                    <a:lumMod val="75000"/>
                  </a:schemeClr>
                </a:solidFill>
              </a:rPr>
              <a:t>LangChain</a:t>
            </a:r>
            <a:r>
              <a:rPr lang="en-IN" sz="1200" dirty="0">
                <a:solidFill>
                  <a:schemeClr val="accent1">
                    <a:lumMod val="75000"/>
                  </a:schemeClr>
                </a:solidFill>
              </a:rPr>
              <a:t>)</a:t>
            </a:r>
          </a:p>
          <a:p>
            <a:pPr marL="0" indent="0" algn="just">
              <a:buNone/>
            </a:pPr>
            <a:r>
              <a:rPr lang="en-IN" sz="1200" dirty="0">
                <a:solidFill>
                  <a:schemeClr val="accent1">
                    <a:lumMod val="75000"/>
                  </a:schemeClr>
                </a:solidFill>
              </a:rPr>
              <a:t>Generate daily meal combinations (breakfast, lunch, snack, dinner)</a:t>
            </a:r>
          </a:p>
          <a:p>
            <a:pPr marL="0" indent="0" algn="just">
              <a:buNone/>
            </a:pPr>
            <a:r>
              <a:rPr lang="en-IN" sz="1200" dirty="0">
                <a:solidFill>
                  <a:schemeClr val="accent1">
                    <a:lumMod val="75000"/>
                  </a:schemeClr>
                </a:solidFill>
              </a:rPr>
              <a:t>Ensure each meal is under 60 characters and budget-friendly</a:t>
            </a:r>
          </a:p>
          <a:p>
            <a:pPr marL="0" indent="0" algn="just">
              <a:buNone/>
            </a:pPr>
            <a:r>
              <a:rPr lang="en-IN" sz="1200" dirty="0">
                <a:solidFill>
                  <a:schemeClr val="accent1">
                    <a:lumMod val="75000"/>
                  </a:schemeClr>
                </a:solidFill>
              </a:rPr>
              <a:t>Match meals to health goals and dietary rules</a:t>
            </a:r>
          </a:p>
          <a:p>
            <a:pPr marL="0" indent="0" algn="just">
              <a:buNone/>
            </a:pPr>
            <a:r>
              <a:rPr lang="en-IN" sz="1200" dirty="0">
                <a:solidFill>
                  <a:schemeClr val="accent1">
                    <a:lumMod val="75000"/>
                  </a:schemeClr>
                </a:solidFill>
              </a:rPr>
              <a:t>Promote variety, regional relevance, and taste balance</a:t>
            </a:r>
          </a:p>
          <a:p>
            <a:pPr marL="0" indent="0" algn="just">
              <a:buNone/>
            </a:pPr>
            <a:endParaRPr lang="en-IN" sz="1200" dirty="0">
              <a:solidFill>
                <a:schemeClr val="accent1">
                  <a:lumMod val="75000"/>
                </a:schemeClr>
              </a:solidFill>
            </a:endParaRPr>
          </a:p>
          <a:p>
            <a:pPr marL="0" indent="0" algn="just">
              <a:buNone/>
            </a:pPr>
            <a:r>
              <a:rPr lang="en-IN" sz="1200" b="1" dirty="0">
                <a:solidFill>
                  <a:schemeClr val="accent1">
                    <a:lumMod val="75000"/>
                  </a:schemeClr>
                </a:solidFill>
              </a:rPr>
              <a:t>4. Deployment</a:t>
            </a:r>
          </a:p>
          <a:p>
            <a:pPr marL="0" indent="0" algn="just">
              <a:buNone/>
            </a:pPr>
            <a:r>
              <a:rPr lang="en-IN" sz="1200" dirty="0">
                <a:solidFill>
                  <a:schemeClr val="accent1">
                    <a:lumMod val="75000"/>
                  </a:schemeClr>
                </a:solidFill>
              </a:rPr>
              <a:t>Interface: IBM Watson Assistant (chat or voice)</a:t>
            </a:r>
          </a:p>
          <a:p>
            <a:pPr marL="0" indent="0" algn="just">
              <a:buNone/>
            </a:pPr>
            <a:r>
              <a:rPr lang="en-IN" sz="1200" dirty="0">
                <a:solidFill>
                  <a:schemeClr val="accent1">
                    <a:lumMod val="75000"/>
                  </a:schemeClr>
                </a:solidFill>
              </a:rPr>
              <a:t>Backend logic: IBM Cloud Functions</a:t>
            </a:r>
          </a:p>
          <a:p>
            <a:pPr marL="0" indent="0" algn="just">
              <a:buNone/>
            </a:pPr>
            <a:r>
              <a:rPr lang="en-IN" sz="1200" dirty="0">
                <a:solidFill>
                  <a:schemeClr val="accent1">
                    <a:lumMod val="75000"/>
                  </a:schemeClr>
                </a:solidFill>
              </a:rPr>
              <a:t>Storage: IBM Cloud Object Storage or </a:t>
            </a:r>
            <a:r>
              <a:rPr lang="en-IN" sz="1200" dirty="0" err="1">
                <a:solidFill>
                  <a:schemeClr val="accent1">
                    <a:lumMod val="75000"/>
                  </a:schemeClr>
                </a:solidFill>
              </a:rPr>
              <a:t>Granity</a:t>
            </a:r>
            <a:endParaRPr lang="en-IN" sz="1200" dirty="0">
              <a:solidFill>
                <a:schemeClr val="accent1">
                  <a:lumMod val="75000"/>
                </a:schemeClr>
              </a:solidFill>
            </a:endParaRPr>
          </a:p>
          <a:p>
            <a:pPr marL="0" indent="0" algn="just">
              <a:buNone/>
            </a:pPr>
            <a:r>
              <a:rPr lang="en-IN" sz="1200" dirty="0">
                <a:solidFill>
                  <a:schemeClr val="accent1">
                    <a:lumMod val="75000"/>
                  </a:schemeClr>
                </a:solidFill>
              </a:rPr>
              <a:t>Optional: Voice input via IBM Watson Speech APIs</a:t>
            </a:r>
          </a:p>
          <a:p>
            <a:pPr marL="0" indent="0" algn="just">
              <a:buNone/>
            </a:pPr>
            <a:endParaRPr lang="en-US" sz="1200" dirty="0">
              <a:solidFill>
                <a:schemeClr val="accent1">
                  <a:lumMod val="75000"/>
                </a:schemeClr>
              </a:solidFill>
            </a:endParaRPr>
          </a:p>
          <a:p>
            <a:pPr marL="0" indent="0" algn="just">
              <a:buNone/>
            </a:pPr>
            <a:r>
              <a:rPr lang="en-IN" sz="1200" b="1" dirty="0">
                <a:solidFill>
                  <a:schemeClr val="accent1">
                    <a:lumMod val="75000"/>
                  </a:schemeClr>
                </a:solidFill>
              </a:rPr>
              <a:t>5. Evaluation</a:t>
            </a:r>
          </a:p>
          <a:p>
            <a:pPr marL="0" indent="0" algn="just">
              <a:buNone/>
            </a:pPr>
            <a:r>
              <a:rPr lang="en-IN" sz="1200" dirty="0">
                <a:solidFill>
                  <a:schemeClr val="accent1">
                    <a:lumMod val="75000"/>
                  </a:schemeClr>
                </a:solidFill>
              </a:rPr>
              <a:t>User satisfaction (thumbs up/down on suggestions)</a:t>
            </a:r>
          </a:p>
          <a:p>
            <a:pPr marL="0" indent="0" algn="just">
              <a:buNone/>
            </a:pPr>
            <a:r>
              <a:rPr lang="en-IN" sz="1200" dirty="0">
                <a:solidFill>
                  <a:schemeClr val="accent1">
                    <a:lumMod val="75000"/>
                  </a:schemeClr>
                </a:solidFill>
              </a:rPr>
              <a:t>Alignment with user input and nutrition goals</a:t>
            </a:r>
          </a:p>
          <a:p>
            <a:pPr marL="0" indent="0" algn="just">
              <a:buNone/>
            </a:pPr>
            <a:r>
              <a:rPr lang="en-IN" sz="1200" dirty="0">
                <a:solidFill>
                  <a:schemeClr val="accent1">
                    <a:lumMod val="75000"/>
                  </a:schemeClr>
                </a:solidFill>
              </a:rPr>
              <a:t>A/B testing for logic improvement</a:t>
            </a:r>
          </a:p>
        </p:txBody>
      </p:sp>
    </p:spTree>
    <p:extLst>
      <p:ext uri="{BB962C8B-B14F-4D97-AF65-F5344CB8AC3E}">
        <p14:creationId xmlns:p14="http://schemas.microsoft.com/office/powerpoint/2010/main" val="236882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en-IN" sz="1400" b="1" dirty="0">
                <a:solidFill>
                  <a:schemeClr val="accent1">
                    <a:lumMod val="75000"/>
                  </a:schemeClr>
                </a:solidFill>
              </a:rPr>
              <a:t>Result</a:t>
            </a:r>
          </a:p>
          <a:p>
            <a:pPr marL="0" indent="0" algn="just">
              <a:buNone/>
            </a:pPr>
            <a:r>
              <a:rPr lang="en-IN" sz="1400" dirty="0">
                <a:solidFill>
                  <a:schemeClr val="accent1">
                    <a:lumMod val="75000"/>
                  </a:schemeClr>
                </a:solidFill>
              </a:rPr>
              <a:t>Users receive a full-day meal plan (4 meals) that is:</a:t>
            </a:r>
          </a:p>
          <a:p>
            <a:pPr marL="0" indent="0" algn="just">
              <a:buNone/>
            </a:pPr>
            <a:r>
              <a:rPr lang="en-IN" sz="1400" dirty="0">
                <a:solidFill>
                  <a:schemeClr val="accent1">
                    <a:lumMod val="75000"/>
                  </a:schemeClr>
                </a:solidFill>
              </a:rPr>
              <a:t>Customized to their needs and goals</a:t>
            </a:r>
          </a:p>
          <a:p>
            <a:pPr marL="0" indent="0" algn="just">
              <a:buNone/>
            </a:pPr>
            <a:r>
              <a:rPr lang="en-IN" sz="1400" dirty="0">
                <a:solidFill>
                  <a:schemeClr val="accent1">
                    <a:lumMod val="75000"/>
                  </a:schemeClr>
                </a:solidFill>
              </a:rPr>
              <a:t>Affordable, accessible, and nutritionally balanced</a:t>
            </a:r>
          </a:p>
          <a:p>
            <a:pPr marL="0" indent="0" algn="just">
              <a:buNone/>
            </a:pPr>
            <a:r>
              <a:rPr lang="en-IN" sz="1400" dirty="0">
                <a:solidFill>
                  <a:schemeClr val="accent1">
                    <a:lumMod val="75000"/>
                  </a:schemeClr>
                </a:solidFill>
              </a:rPr>
              <a:t>Accompanied by health benefits like "high in </a:t>
            </a:r>
            <a:r>
              <a:rPr lang="en-IN" sz="1400" dirty="0" err="1">
                <a:solidFill>
                  <a:schemeClr val="accent1">
                    <a:lumMod val="75000"/>
                  </a:schemeClr>
                </a:solidFill>
              </a:rPr>
              <a:t>fiber</a:t>
            </a:r>
            <a:r>
              <a:rPr lang="en-IN" sz="1400" dirty="0">
                <a:solidFill>
                  <a:schemeClr val="accent1">
                    <a:lumMod val="75000"/>
                  </a:schemeClr>
                </a:solidFill>
              </a:rPr>
              <a:t>", "good for digestion", etc.</a:t>
            </a:r>
          </a:p>
          <a:p>
            <a:pPr marL="0" indent="0" algn="just">
              <a:buNone/>
            </a:pPr>
            <a:endParaRPr lang="en-US" sz="1400" dirty="0">
              <a:solidFill>
                <a:schemeClr val="accent1">
                  <a:lumMod val="75000"/>
                </a:schemeClr>
              </a:solidFill>
            </a:endParaRPr>
          </a:p>
          <a:p>
            <a:pPr marL="0" indent="0" algn="just">
              <a:buNone/>
            </a:pPr>
            <a:endParaRPr lang="en-IN" sz="1400" dirty="0">
              <a:solidFill>
                <a:schemeClr val="accent1">
                  <a:lumMod val="75000"/>
                </a:schemeClr>
              </a:solidFill>
            </a:endParaRPr>
          </a:p>
          <a:p>
            <a:pPr marL="0" indent="0" algn="just">
              <a:buNone/>
            </a:pPr>
            <a:r>
              <a:rPr lang="en-IN" sz="1400" b="1" dirty="0">
                <a:solidFill>
                  <a:schemeClr val="accent1">
                    <a:lumMod val="75000"/>
                  </a:schemeClr>
                </a:solidFill>
              </a:rPr>
              <a:t>Closing Message Example:</a:t>
            </a:r>
          </a:p>
          <a:p>
            <a:pPr marL="0" indent="0" algn="just">
              <a:buNone/>
            </a:pPr>
            <a:r>
              <a:rPr lang="en-IN" sz="1400" dirty="0">
                <a:solidFill>
                  <a:schemeClr val="accent1">
                    <a:lumMod val="75000"/>
                  </a:schemeClr>
                </a:solidFill>
              </a:rPr>
              <a:t>Thanks for chatting with Nutrition Agent! Your personalized meal plan is ready. Stay consistent, stay healthy.</a:t>
            </a:r>
          </a:p>
          <a:p>
            <a:pPr marL="0" indent="0" algn="just">
              <a:buNone/>
            </a:pPr>
            <a:r>
              <a:rPr lang="en-IN" sz="1400" dirty="0">
                <a:solidFill>
                  <a:schemeClr val="accent1">
                    <a:lumMod val="75000"/>
                  </a:schemeClr>
                </a:solidFill>
              </a:rPr>
              <a:t>Explore more at: </a:t>
            </a:r>
            <a:r>
              <a:rPr lang="en-IN" sz="1400" dirty="0" err="1">
                <a:solidFill>
                  <a:schemeClr val="accent1">
                    <a:lumMod val="75000"/>
                  </a:schemeClr>
                </a:solidFill>
              </a:rPr>
              <a:t>Conferbot</a:t>
            </a:r>
            <a:r>
              <a:rPr lang="en-IN" sz="1400" dirty="0">
                <a:solidFill>
                  <a:schemeClr val="accent1">
                    <a:lumMod val="75000"/>
                  </a:schemeClr>
                </a:solidFill>
              </a:rPr>
              <a:t> Nutrition Advisor</a:t>
            </a:r>
            <a:endParaRPr lang="en-IN" sz="1050" dirty="0">
              <a:solidFill>
                <a:schemeClr val="accent1">
                  <a:lumMod val="75000"/>
                </a:schemeClr>
              </a:solidFill>
            </a:endParaRPr>
          </a:p>
        </p:txBody>
      </p:sp>
    </p:spTree>
    <p:extLst>
      <p:ext uri="{BB962C8B-B14F-4D97-AF65-F5344CB8AC3E}">
        <p14:creationId xmlns:p14="http://schemas.microsoft.com/office/powerpoint/2010/main" val="155871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320076" cy="5450466"/>
          </a:xfrm>
        </p:spPr>
        <p:txBody>
          <a:bodyPr>
            <a:normAutofit fontScale="92500" lnSpcReduction="10000"/>
          </a:bodyPr>
          <a:lstStyle/>
          <a:p>
            <a:pPr marL="0" indent="0" algn="just">
              <a:buNone/>
            </a:pPr>
            <a:r>
              <a:rPr lang="en-IN" sz="1800" b="1" dirty="0">
                <a:solidFill>
                  <a:schemeClr val="accent1">
                    <a:lumMod val="75000"/>
                  </a:schemeClr>
                </a:solidFill>
              </a:rPr>
              <a:t>Nutrition Meal Planner</a:t>
            </a:r>
          </a:p>
          <a:p>
            <a:pPr marL="0" indent="0" algn="just">
              <a:buNone/>
            </a:pPr>
            <a:r>
              <a:rPr lang="en-IN" sz="1800" b="1" dirty="0">
                <a:solidFill>
                  <a:schemeClr val="accent1">
                    <a:lumMod val="75000"/>
                  </a:schemeClr>
                </a:solidFill>
              </a:rPr>
              <a:t>Requirements:</a:t>
            </a:r>
          </a:p>
          <a:p>
            <a:pPr marL="0" indent="0" algn="just">
              <a:buNone/>
            </a:pPr>
            <a:r>
              <a:rPr lang="en-IN" sz="1800" dirty="0">
                <a:solidFill>
                  <a:schemeClr val="accent1">
                    <a:lumMod val="75000"/>
                  </a:schemeClr>
                </a:solidFill>
              </a:rPr>
              <a:t>Laptop (4GB+ RAM), Python 3.8+, IBM Cloud Lite</a:t>
            </a:r>
          </a:p>
          <a:p>
            <a:pPr marL="0" indent="0" algn="just">
              <a:buNone/>
            </a:pPr>
            <a:endParaRPr lang="en-IN" sz="1800" dirty="0">
              <a:solidFill>
                <a:schemeClr val="accent1">
                  <a:lumMod val="75000"/>
                </a:schemeClr>
              </a:solidFill>
            </a:endParaRPr>
          </a:p>
          <a:p>
            <a:pPr marL="0" indent="0" algn="just">
              <a:buNone/>
            </a:pPr>
            <a:r>
              <a:rPr lang="en-IN" sz="1800" b="1" dirty="0">
                <a:solidFill>
                  <a:schemeClr val="accent1">
                    <a:lumMod val="75000"/>
                  </a:schemeClr>
                </a:solidFill>
              </a:rPr>
              <a:t>Libraries:</a:t>
            </a:r>
          </a:p>
          <a:p>
            <a:pPr marL="0" indent="0" algn="just">
              <a:buNone/>
            </a:pPr>
            <a:r>
              <a:rPr lang="en-IN" sz="1800" dirty="0">
                <a:solidFill>
                  <a:schemeClr val="accent1">
                    <a:lumMod val="75000"/>
                  </a:schemeClr>
                </a:solidFill>
              </a:rPr>
              <a:t>pandas, </a:t>
            </a:r>
            <a:r>
              <a:rPr lang="en-IN" sz="1800" dirty="0" err="1">
                <a:solidFill>
                  <a:schemeClr val="accent1">
                    <a:lumMod val="75000"/>
                  </a:schemeClr>
                </a:solidFill>
              </a:rPr>
              <a:t>numpy</a:t>
            </a:r>
            <a:r>
              <a:rPr lang="en-IN" sz="1800" dirty="0">
                <a:solidFill>
                  <a:schemeClr val="accent1">
                    <a:lumMod val="75000"/>
                  </a:schemeClr>
                </a:solidFill>
              </a:rPr>
              <a:t> – data | </a:t>
            </a:r>
            <a:r>
              <a:rPr lang="en-IN" sz="1800" dirty="0" err="1">
                <a:solidFill>
                  <a:schemeClr val="accent1">
                    <a:lumMod val="75000"/>
                  </a:schemeClr>
                </a:solidFill>
              </a:rPr>
              <a:t>langchain</a:t>
            </a:r>
            <a:r>
              <a:rPr lang="en-IN" sz="1800" dirty="0">
                <a:solidFill>
                  <a:schemeClr val="accent1">
                    <a:lumMod val="75000"/>
                  </a:schemeClr>
                </a:solidFill>
              </a:rPr>
              <a:t>, transformers – AI</a:t>
            </a:r>
          </a:p>
          <a:p>
            <a:pPr marL="0" indent="0" algn="just">
              <a:buNone/>
            </a:pPr>
            <a:r>
              <a:rPr lang="en-IN" sz="1800" dirty="0" err="1">
                <a:solidFill>
                  <a:schemeClr val="accent1">
                    <a:lumMod val="75000"/>
                  </a:schemeClr>
                </a:solidFill>
              </a:rPr>
              <a:t>streamlit</a:t>
            </a:r>
            <a:r>
              <a:rPr lang="en-IN" sz="1800" dirty="0">
                <a:solidFill>
                  <a:schemeClr val="accent1">
                    <a:lumMod val="75000"/>
                  </a:schemeClr>
                </a:solidFill>
              </a:rPr>
              <a:t> – UI | </a:t>
            </a:r>
            <a:r>
              <a:rPr lang="en-IN" sz="1800" dirty="0" err="1">
                <a:solidFill>
                  <a:schemeClr val="accent1">
                    <a:lumMod val="75000"/>
                  </a:schemeClr>
                </a:solidFill>
              </a:rPr>
              <a:t>ibm_watson</a:t>
            </a:r>
            <a:r>
              <a:rPr lang="en-IN" sz="1800" dirty="0">
                <a:solidFill>
                  <a:schemeClr val="accent1">
                    <a:lumMod val="75000"/>
                  </a:schemeClr>
                </a:solidFill>
              </a:rPr>
              <a:t>, </a:t>
            </a:r>
            <a:r>
              <a:rPr lang="en-IN" sz="1800" dirty="0" err="1">
                <a:solidFill>
                  <a:schemeClr val="accent1">
                    <a:lumMod val="75000"/>
                  </a:schemeClr>
                </a:solidFill>
              </a:rPr>
              <a:t>speech_recognition</a:t>
            </a:r>
            <a:r>
              <a:rPr lang="en-IN" sz="1800" dirty="0">
                <a:solidFill>
                  <a:schemeClr val="accent1">
                    <a:lumMod val="75000"/>
                  </a:schemeClr>
                </a:solidFill>
              </a:rPr>
              <a:t> – APIs</a:t>
            </a:r>
          </a:p>
          <a:p>
            <a:pPr marL="0" indent="0" algn="just">
              <a:buNone/>
            </a:pPr>
            <a:endParaRPr lang="en-IN" sz="1800" dirty="0">
              <a:solidFill>
                <a:schemeClr val="accent1">
                  <a:lumMod val="75000"/>
                </a:schemeClr>
              </a:solidFill>
            </a:endParaRPr>
          </a:p>
          <a:p>
            <a:pPr marL="0" indent="0" algn="just">
              <a:buNone/>
            </a:pPr>
            <a:r>
              <a:rPr lang="en-IN" sz="1800" b="1" dirty="0">
                <a:solidFill>
                  <a:schemeClr val="accent1">
                    <a:lumMod val="75000"/>
                  </a:schemeClr>
                </a:solidFill>
              </a:rPr>
              <a:t>Methodology:</a:t>
            </a:r>
          </a:p>
          <a:p>
            <a:pPr marL="0" indent="0" algn="just">
              <a:buNone/>
            </a:pPr>
            <a:r>
              <a:rPr lang="en-IN" sz="1800" dirty="0">
                <a:solidFill>
                  <a:schemeClr val="accent1">
                    <a:lumMod val="75000"/>
                  </a:schemeClr>
                </a:solidFill>
              </a:rPr>
              <a:t>Input: User preferences, allergies, goals</a:t>
            </a:r>
          </a:p>
          <a:p>
            <a:pPr marL="0" indent="0" algn="just">
              <a:buNone/>
            </a:pPr>
            <a:r>
              <a:rPr lang="en-IN" sz="1800" dirty="0">
                <a:solidFill>
                  <a:schemeClr val="accent1">
                    <a:lumMod val="75000"/>
                  </a:schemeClr>
                </a:solidFill>
              </a:rPr>
              <a:t>Processing: Map to nutrients, filter allergens</a:t>
            </a:r>
          </a:p>
          <a:p>
            <a:pPr marL="0" indent="0" algn="just">
              <a:buNone/>
            </a:pPr>
            <a:r>
              <a:rPr lang="en-IN" sz="1800" dirty="0">
                <a:solidFill>
                  <a:schemeClr val="accent1">
                    <a:lumMod val="75000"/>
                  </a:schemeClr>
                </a:solidFill>
              </a:rPr>
              <a:t>AI Engine: Suggest 60-char affordable Indian meals</a:t>
            </a:r>
          </a:p>
          <a:p>
            <a:pPr marL="0" indent="0" algn="just">
              <a:buNone/>
            </a:pPr>
            <a:r>
              <a:rPr lang="en-IN" sz="1800" dirty="0">
                <a:solidFill>
                  <a:schemeClr val="accent1">
                    <a:lumMod val="75000"/>
                  </a:schemeClr>
                </a:solidFill>
              </a:rPr>
              <a:t>Output: Daily meal plan with health tags</a:t>
            </a:r>
          </a:p>
          <a:p>
            <a:pPr marL="0" indent="0" algn="just">
              <a:buNone/>
            </a:pPr>
            <a:r>
              <a:rPr lang="en-IN" sz="1800" dirty="0">
                <a:solidFill>
                  <a:schemeClr val="accent1">
                    <a:lumMod val="75000"/>
                  </a:schemeClr>
                </a:solidFill>
              </a:rPr>
              <a:t>Deployment: IBM Watson Assistant + Cloud Functions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7BEE5244-D247-42AF-932B-2D50DBC35BA4}"/>
              </a:ext>
            </a:extLst>
          </p:cNvPr>
          <p:cNvPicPr>
            <a:picLocks noChangeAspect="1"/>
          </p:cNvPicPr>
          <p:nvPr/>
        </p:nvPicPr>
        <p:blipFill>
          <a:blip r:embed="rId2"/>
          <a:stretch>
            <a:fillRect/>
          </a:stretch>
        </p:blipFill>
        <p:spPr>
          <a:xfrm>
            <a:off x="742749" y="1366919"/>
            <a:ext cx="10706501" cy="47889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AEE04B7A-C64F-48A0-AE64-B1B2A724811E}"/>
              </a:ext>
            </a:extLst>
          </p:cNvPr>
          <p:cNvPicPr>
            <a:picLocks noChangeAspect="1"/>
          </p:cNvPicPr>
          <p:nvPr/>
        </p:nvPicPr>
        <p:blipFill>
          <a:blip r:embed="rId2"/>
          <a:stretch>
            <a:fillRect/>
          </a:stretch>
        </p:blipFill>
        <p:spPr>
          <a:xfrm>
            <a:off x="963637" y="1407124"/>
            <a:ext cx="10264726" cy="4538722"/>
          </a:xfrm>
          <a:prstGeom prst="rect">
            <a:avLst/>
          </a:prstGeom>
        </p:spPr>
      </p:pic>
    </p:spTree>
    <p:extLst>
      <p:ext uri="{BB962C8B-B14F-4D97-AF65-F5344CB8AC3E}">
        <p14:creationId xmlns:p14="http://schemas.microsoft.com/office/powerpoint/2010/main" val="18737341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33</TotalTime>
  <Words>1096</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The Smartest AI Nutrition Assistant</vt:lpstr>
      <vt:lpstr>OUTLINE</vt:lpstr>
      <vt:lpstr>Problem Statement</vt:lpstr>
      <vt:lpstr>Proposed Solution</vt:lpstr>
      <vt:lpstr>Proposed Solution</vt:lpstr>
      <vt:lpstr>Proposed Solution</vt:lpstr>
      <vt:lpstr>System  Approach</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GJ</cp:lastModifiedBy>
  <cp:revision>44</cp:revision>
  <dcterms:created xsi:type="dcterms:W3CDTF">2021-05-26T16:50:10Z</dcterms:created>
  <dcterms:modified xsi:type="dcterms:W3CDTF">2025-08-03T10:33:56Z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