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71" r:id="rId13"/>
    <p:sldId id="273" r:id="rId14"/>
  </p:sldIdLst>
  <p:sldSz cx="12192000" cy="6858000"/>
  <p:notesSz cx="6858000" cy="9144000"/>
  <p:embeddedFontLst>
    <p:embeddedFont>
      <p:font typeface="Abril Fatface" panose="02000503000000020003" pitchFamily="2" charset="0"/>
      <p:regular r:id="rId16"/>
    </p:embeddedFont>
    <p:embeddedFont>
      <p:font typeface="Calibri" panose="020F0502020204030204" pitchFamily="34" charset="0"/>
      <p:regular r:id="rId17"/>
      <p:bold r:id="rId18"/>
      <p:italic r:id="rId19"/>
      <p:boldItalic r:id="rId20"/>
    </p:embeddedFont>
    <p:embeddedFont>
      <p:font typeface="Newsreader" panose="020B0604020202020204" charset="0"/>
      <p:regular r:id="rId21"/>
      <p:bold r:id="rId22"/>
      <p:italic r:id="rId23"/>
      <p:boldItalic r:id="rId24"/>
    </p:embeddedFont>
    <p:embeddedFont>
      <p:font typeface="Newsreader SemiBold"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878112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e6c7c23a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e6c7c23a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7b3df5fc85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7b3df5fc85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1"/>
        <p:cNvGrpSpPr/>
        <p:nvPr/>
      </p:nvGrpSpPr>
      <p:grpSpPr>
        <a:xfrm>
          <a:off x="0" y="0"/>
          <a:ext cx="0" cy="0"/>
          <a:chOff x="0" y="0"/>
          <a:chExt cx="0" cy="0"/>
        </a:xfrm>
      </p:grpSpPr>
      <p:sp>
        <p:nvSpPr>
          <p:cNvPr id="12" name="Google Shape;12;p2"/>
          <p:cNvSpPr txBox="1">
            <a:spLocks noGrp="1"/>
          </p:cNvSpPr>
          <p:nvPr>
            <p:ph type="subTitle" idx="1"/>
          </p:nvPr>
        </p:nvSpPr>
        <p:spPr>
          <a:xfrm>
            <a:off x="278525" y="2721800"/>
            <a:ext cx="11634900" cy="586500"/>
          </a:xfrm>
          <a:prstGeom prst="rect">
            <a:avLst/>
          </a:prstGeom>
          <a:solidFill>
            <a:schemeClr val="accent1"/>
          </a:solidFill>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accent2"/>
              </a:buClr>
              <a:buSzPts val="2000"/>
              <a:buNone/>
              <a:defRPr sz="3000" b="1">
                <a:solidFill>
                  <a:schemeClr val="accent2"/>
                </a:solidFill>
              </a:defRPr>
            </a:lvl1pPr>
            <a:lvl2pPr lvl="1" rtl="0">
              <a:spcBef>
                <a:spcPts val="0"/>
              </a:spcBef>
              <a:spcAft>
                <a:spcPts val="0"/>
              </a:spcAft>
              <a:buClr>
                <a:schemeClr val="accent2"/>
              </a:buClr>
              <a:buSzPts val="2000"/>
              <a:buNone/>
              <a:defRPr>
                <a:solidFill>
                  <a:schemeClr val="accent2"/>
                </a:solidFill>
              </a:defRPr>
            </a:lvl2pPr>
            <a:lvl3pPr lvl="2" rtl="0">
              <a:spcBef>
                <a:spcPts val="2100"/>
              </a:spcBef>
              <a:spcAft>
                <a:spcPts val="0"/>
              </a:spcAft>
              <a:buClr>
                <a:schemeClr val="accent2"/>
              </a:buClr>
              <a:buSzPts val="2000"/>
              <a:buNone/>
              <a:defRPr>
                <a:solidFill>
                  <a:schemeClr val="accent2"/>
                </a:solidFill>
              </a:defRPr>
            </a:lvl3pPr>
            <a:lvl4pPr lvl="3" rtl="0">
              <a:spcBef>
                <a:spcPts val="2100"/>
              </a:spcBef>
              <a:spcAft>
                <a:spcPts val="0"/>
              </a:spcAft>
              <a:buClr>
                <a:schemeClr val="accent2"/>
              </a:buClr>
              <a:buSzPts val="2000"/>
              <a:buNone/>
              <a:defRPr>
                <a:solidFill>
                  <a:schemeClr val="accent2"/>
                </a:solidFill>
              </a:defRPr>
            </a:lvl4pPr>
            <a:lvl5pPr lvl="4" rtl="0">
              <a:spcBef>
                <a:spcPts val="2100"/>
              </a:spcBef>
              <a:spcAft>
                <a:spcPts val="0"/>
              </a:spcAft>
              <a:buClr>
                <a:schemeClr val="accent2"/>
              </a:buClr>
              <a:buSzPts val="2000"/>
              <a:buNone/>
              <a:defRPr>
                <a:solidFill>
                  <a:schemeClr val="accent2"/>
                </a:solidFill>
              </a:defRPr>
            </a:lvl5pPr>
            <a:lvl6pPr lvl="5" rtl="0">
              <a:spcBef>
                <a:spcPts val="2100"/>
              </a:spcBef>
              <a:spcAft>
                <a:spcPts val="0"/>
              </a:spcAft>
              <a:buClr>
                <a:schemeClr val="accent2"/>
              </a:buClr>
              <a:buSzPts val="2000"/>
              <a:buNone/>
              <a:defRPr>
                <a:solidFill>
                  <a:schemeClr val="accent2"/>
                </a:solidFill>
              </a:defRPr>
            </a:lvl6pPr>
            <a:lvl7pPr lvl="6" rtl="0">
              <a:spcBef>
                <a:spcPts val="2100"/>
              </a:spcBef>
              <a:spcAft>
                <a:spcPts val="0"/>
              </a:spcAft>
              <a:buClr>
                <a:schemeClr val="accent2"/>
              </a:buClr>
              <a:buSzPts val="2000"/>
              <a:buNone/>
              <a:defRPr>
                <a:solidFill>
                  <a:schemeClr val="accent2"/>
                </a:solidFill>
              </a:defRPr>
            </a:lvl7pPr>
            <a:lvl8pPr lvl="7" rtl="0">
              <a:spcBef>
                <a:spcPts val="2100"/>
              </a:spcBef>
              <a:spcAft>
                <a:spcPts val="0"/>
              </a:spcAft>
              <a:buClr>
                <a:schemeClr val="accent2"/>
              </a:buClr>
              <a:buSzPts val="2000"/>
              <a:buNone/>
              <a:defRPr>
                <a:solidFill>
                  <a:schemeClr val="accent2"/>
                </a:solidFill>
              </a:defRPr>
            </a:lvl8pPr>
            <a:lvl9pPr lvl="8" rtl="0">
              <a:spcBef>
                <a:spcPts val="2100"/>
              </a:spcBef>
              <a:spcAft>
                <a:spcPts val="2100"/>
              </a:spcAft>
              <a:buClr>
                <a:schemeClr val="accent2"/>
              </a:buClr>
              <a:buSzPts val="2000"/>
              <a:buNone/>
              <a:defRPr>
                <a:solidFill>
                  <a:schemeClr val="accent2"/>
                </a:solidFill>
              </a:defRPr>
            </a:lvl9pPr>
          </a:lstStyle>
          <a:p>
            <a:endParaRPr/>
          </a:p>
        </p:txBody>
      </p:sp>
      <p:sp>
        <p:nvSpPr>
          <p:cNvPr id="13" name="Google Shape;13;p2"/>
          <p:cNvSpPr txBox="1">
            <a:spLocks noGrp="1"/>
          </p:cNvSpPr>
          <p:nvPr>
            <p:ph type="title"/>
          </p:nvPr>
        </p:nvSpPr>
        <p:spPr>
          <a:xfrm>
            <a:off x="278525" y="641475"/>
            <a:ext cx="11634900" cy="20802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9000"/>
              <a:buFont typeface="Aldrich"/>
              <a:buNone/>
              <a:defRPr sz="92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cxnSp>
        <p:nvCxnSpPr>
          <p:cNvPr id="14" name="Google Shape;14;p2"/>
          <p:cNvCxnSpPr/>
          <p:nvPr/>
        </p:nvCxnSpPr>
        <p:spPr>
          <a:xfrm>
            <a:off x="278525" y="577650"/>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5" name="Google Shape;15;p2"/>
          <p:cNvSpPr>
            <a:spLocks noGrp="1"/>
          </p:cNvSpPr>
          <p:nvPr>
            <p:ph type="pic" idx="2"/>
          </p:nvPr>
        </p:nvSpPr>
        <p:spPr>
          <a:xfrm>
            <a:off x="278525" y="3687450"/>
            <a:ext cx="11634900" cy="2930100"/>
          </a:xfrm>
          <a:prstGeom prst="rect">
            <a:avLst/>
          </a:prstGeom>
          <a:noFill/>
          <a:ln>
            <a:noFill/>
          </a:ln>
        </p:spPr>
      </p:sp>
      <p:cxnSp>
        <p:nvCxnSpPr>
          <p:cNvPr id="16" name="Google Shape;16;p2"/>
          <p:cNvCxnSpPr/>
          <p:nvPr/>
        </p:nvCxnSpPr>
        <p:spPr>
          <a:xfrm>
            <a:off x="278525" y="348347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7" name="Google Shape;17;p2"/>
          <p:cNvSpPr txBox="1">
            <a:spLocks noGrp="1"/>
          </p:cNvSpPr>
          <p:nvPr>
            <p:ph type="subTitle" idx="3"/>
          </p:nvPr>
        </p:nvSpPr>
        <p:spPr>
          <a:xfrm>
            <a:off x="9199575" y="7225"/>
            <a:ext cx="27138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18" name="Google Shape;18;p2"/>
          <p:cNvSpPr txBox="1">
            <a:spLocks noGrp="1"/>
          </p:cNvSpPr>
          <p:nvPr>
            <p:ph type="subTitle" idx="4"/>
          </p:nvPr>
        </p:nvSpPr>
        <p:spPr>
          <a:xfrm>
            <a:off x="278525" y="2550"/>
            <a:ext cx="1772700" cy="575100"/>
          </a:xfrm>
          <a:prstGeom prst="rect">
            <a:avLst/>
          </a:prstGeom>
        </p:spPr>
        <p:txBody>
          <a:bodyPr spcFirstLastPara="1" wrap="square" lIns="121900" tIns="121900" rIns="121900" bIns="121900" anchor="b" anchorCtr="0">
            <a:noAutofit/>
          </a:bodyPr>
          <a:lstStyle>
            <a:lvl1pPr lvl="0" rtl="0">
              <a:lnSpc>
                <a:spcPct val="100000"/>
              </a:lnSpc>
              <a:spcBef>
                <a:spcPts val="0"/>
              </a:spcBef>
              <a:spcAft>
                <a:spcPts val="0"/>
              </a:spcAft>
              <a:buSzPts val="2000"/>
              <a:buNone/>
              <a:defRPr sz="1500"/>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003500" y="1713300"/>
            <a:ext cx="6116400" cy="611700"/>
          </a:xfrm>
          <a:prstGeom prst="rect">
            <a:avLst/>
          </a:prstGeom>
          <a:solidFill>
            <a:schemeClr val="accent1"/>
          </a:solidFill>
        </p:spPr>
        <p:txBody>
          <a:bodyPr spcFirstLastPara="1" wrap="square" lIns="121900" tIns="121900" rIns="121900" bIns="121900" anchor="ctr" anchorCtr="0">
            <a:noAutofit/>
          </a:bodyPr>
          <a:lstStyle>
            <a:lvl1pPr marL="0" marR="0" lvl="0" indent="0" algn="just" rtl="0">
              <a:lnSpc>
                <a:spcPct val="100000"/>
              </a:lnSpc>
              <a:spcBef>
                <a:spcPts val="0"/>
              </a:spcBef>
              <a:spcAft>
                <a:spcPts val="0"/>
              </a:spcAft>
              <a:buClr>
                <a:schemeClr val="dk1"/>
              </a:buClr>
              <a:buSzPts val="7000"/>
              <a:buFont typeface="Aldrich"/>
              <a:buNone/>
              <a:defRPr sz="4200">
                <a:solidFill>
                  <a:schemeClr val="accent2"/>
                </a:solidFill>
              </a:defRPr>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1" name="Google Shape;21;p3"/>
          <p:cNvSpPr txBox="1">
            <a:spLocks noGrp="1"/>
          </p:cNvSpPr>
          <p:nvPr>
            <p:ph type="body" idx="1"/>
          </p:nvPr>
        </p:nvSpPr>
        <p:spPr>
          <a:xfrm>
            <a:off x="5003500" y="2499875"/>
            <a:ext cx="6116400" cy="2936700"/>
          </a:xfrm>
          <a:prstGeom prst="rect">
            <a:avLst/>
          </a:prstGeom>
        </p:spPr>
        <p:txBody>
          <a:bodyPr spcFirstLastPara="1" wrap="square" lIns="121900" tIns="121900" rIns="121900" bIns="121900" anchor="ctr" anchorCtr="0">
            <a:noAutofit/>
          </a:bodyPr>
          <a:lstStyle>
            <a:lvl1pPr marL="457200" lvl="0" indent="-355600" algn="just" rtl="0">
              <a:spcBef>
                <a:spcPts val="0"/>
              </a:spcBef>
              <a:spcAft>
                <a:spcPts val="0"/>
              </a:spcAft>
              <a:buSzPts val="2000"/>
              <a:buChar char="●"/>
              <a:defRPr/>
            </a:lvl1pPr>
            <a:lvl2pPr marL="914400" lvl="1" indent="-355600" algn="r" rtl="0">
              <a:spcBef>
                <a:spcPts val="0"/>
              </a:spcBef>
              <a:spcAft>
                <a:spcPts val="0"/>
              </a:spcAft>
              <a:buSzPts val="2000"/>
              <a:buChar char="○"/>
              <a:defRPr/>
            </a:lvl2pPr>
            <a:lvl3pPr marL="1371600" lvl="2" indent="-355600" algn="r" rtl="0">
              <a:spcBef>
                <a:spcPts val="2100"/>
              </a:spcBef>
              <a:spcAft>
                <a:spcPts val="0"/>
              </a:spcAft>
              <a:buSzPts val="2000"/>
              <a:buChar char="■"/>
              <a:defRPr/>
            </a:lvl3pPr>
            <a:lvl4pPr marL="1828800" lvl="3" indent="-355600" algn="r" rtl="0">
              <a:spcBef>
                <a:spcPts val="2100"/>
              </a:spcBef>
              <a:spcAft>
                <a:spcPts val="0"/>
              </a:spcAft>
              <a:buSzPts val="2000"/>
              <a:buChar char="●"/>
              <a:defRPr/>
            </a:lvl4pPr>
            <a:lvl5pPr marL="2286000" lvl="4" indent="-355600" algn="r" rtl="0">
              <a:spcBef>
                <a:spcPts val="2100"/>
              </a:spcBef>
              <a:spcAft>
                <a:spcPts val="0"/>
              </a:spcAft>
              <a:buSzPts val="2000"/>
              <a:buChar char="○"/>
              <a:defRPr/>
            </a:lvl5pPr>
            <a:lvl6pPr marL="2743200" lvl="5" indent="-355600" algn="r" rtl="0">
              <a:spcBef>
                <a:spcPts val="2100"/>
              </a:spcBef>
              <a:spcAft>
                <a:spcPts val="0"/>
              </a:spcAft>
              <a:buSzPts val="2000"/>
              <a:buChar char="■"/>
              <a:defRPr/>
            </a:lvl6pPr>
            <a:lvl7pPr marL="3200400" lvl="6" indent="-355600" algn="r" rtl="0">
              <a:spcBef>
                <a:spcPts val="2100"/>
              </a:spcBef>
              <a:spcAft>
                <a:spcPts val="0"/>
              </a:spcAft>
              <a:buSzPts val="2000"/>
              <a:buChar char="●"/>
              <a:defRPr/>
            </a:lvl7pPr>
            <a:lvl8pPr marL="3657600" lvl="7" indent="-355600" algn="r" rtl="0">
              <a:spcBef>
                <a:spcPts val="2100"/>
              </a:spcBef>
              <a:spcAft>
                <a:spcPts val="0"/>
              </a:spcAft>
              <a:buSzPts val="2000"/>
              <a:buChar char="○"/>
              <a:defRPr/>
            </a:lvl8pPr>
            <a:lvl9pPr marL="4114800" lvl="8" indent="-355600" algn="r" rtl="0">
              <a:spcBef>
                <a:spcPts val="2100"/>
              </a:spcBef>
              <a:spcAft>
                <a:spcPts val="2100"/>
              </a:spcAft>
              <a:buSzPts val="2000"/>
              <a:buChar char="■"/>
              <a:defRPr/>
            </a:lvl9pPr>
          </a:lstStyle>
          <a:p>
            <a:endParaRPr/>
          </a:p>
        </p:txBody>
      </p:sp>
      <p:sp>
        <p:nvSpPr>
          <p:cNvPr id="22" name="Google Shape;22;p3"/>
          <p:cNvSpPr>
            <a:spLocks noGrp="1"/>
          </p:cNvSpPr>
          <p:nvPr>
            <p:ph type="pic" idx="2"/>
          </p:nvPr>
        </p:nvSpPr>
        <p:spPr>
          <a:xfrm>
            <a:off x="742125" y="1713300"/>
            <a:ext cx="3723300" cy="3723300"/>
          </a:xfrm>
          <a:prstGeom prst="rect">
            <a:avLst/>
          </a:prstGeom>
          <a:noFill/>
          <a:ln>
            <a:noFill/>
          </a:ln>
        </p:spPr>
      </p:sp>
      <p:cxnSp>
        <p:nvCxnSpPr>
          <p:cNvPr id="23" name="Google Shape;23;p3"/>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24" name="Google Shape;24;p3"/>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2000"/>
              <a:buNone/>
              <a:defRPr sz="4000" b="1"/>
            </a:lvl1pPr>
            <a:lvl2pPr lvl="1">
              <a:spcBef>
                <a:spcPts val="0"/>
              </a:spcBef>
              <a:spcAft>
                <a:spcPts val="0"/>
              </a:spcAft>
              <a:buSzPts val="2000"/>
              <a:buNone/>
              <a:defRPr/>
            </a:lvl2pPr>
            <a:lvl3pPr lvl="2">
              <a:spcBef>
                <a:spcPts val="2100"/>
              </a:spcBef>
              <a:spcAft>
                <a:spcPts val="0"/>
              </a:spcAft>
              <a:buSzPts val="2000"/>
              <a:buNone/>
              <a:defRPr/>
            </a:lvl3pPr>
            <a:lvl4pPr lvl="3">
              <a:spcBef>
                <a:spcPts val="2100"/>
              </a:spcBef>
              <a:spcAft>
                <a:spcPts val="0"/>
              </a:spcAft>
              <a:buSzPts val="2000"/>
              <a:buNone/>
              <a:defRPr/>
            </a:lvl4pPr>
            <a:lvl5pPr lvl="4">
              <a:spcBef>
                <a:spcPts val="2100"/>
              </a:spcBef>
              <a:spcAft>
                <a:spcPts val="0"/>
              </a:spcAft>
              <a:buSzPts val="2000"/>
              <a:buNone/>
              <a:defRPr/>
            </a:lvl5pPr>
            <a:lvl6pPr lvl="5">
              <a:spcBef>
                <a:spcPts val="2100"/>
              </a:spcBef>
              <a:spcAft>
                <a:spcPts val="0"/>
              </a:spcAft>
              <a:buSzPts val="2000"/>
              <a:buNone/>
              <a:defRPr/>
            </a:lvl6pPr>
            <a:lvl7pPr lvl="6">
              <a:spcBef>
                <a:spcPts val="2100"/>
              </a:spcBef>
              <a:spcAft>
                <a:spcPts val="0"/>
              </a:spcAft>
              <a:buSzPts val="2000"/>
              <a:buNone/>
              <a:defRPr/>
            </a:lvl7pPr>
            <a:lvl8pPr lvl="7">
              <a:spcBef>
                <a:spcPts val="2100"/>
              </a:spcBef>
              <a:spcAft>
                <a:spcPts val="0"/>
              </a:spcAft>
              <a:buSzPts val="2000"/>
              <a:buNone/>
              <a:defRPr/>
            </a:lvl8pPr>
            <a:lvl9pPr lvl="8">
              <a:spcBef>
                <a:spcPts val="2100"/>
              </a:spcBef>
              <a:spcAft>
                <a:spcPts val="2100"/>
              </a:spcAft>
              <a:buSzPts val="2000"/>
              <a:buNone/>
              <a:defRPr/>
            </a:lvl9pPr>
          </a:lstStyle>
          <a:p>
            <a:endParaRPr/>
          </a:p>
        </p:txBody>
      </p:sp>
      <p:sp>
        <p:nvSpPr>
          <p:cNvPr id="25" name="Google Shape;25;p3"/>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26" name="Google Shape;26;p3"/>
          <p:cNvCxnSpPr/>
          <p:nvPr/>
        </p:nvCxnSpPr>
        <p:spPr>
          <a:xfrm>
            <a:off x="278550" y="59925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1" name="Shape 27"/>
        <p:cNvGrpSpPr/>
        <p:nvPr/>
      </p:nvGrpSpPr>
      <p:grpSpPr>
        <a:xfrm>
          <a:off x="0" y="0"/>
          <a:ext cx="0" cy="0"/>
          <a:chOff x="0" y="0"/>
          <a:chExt cx="0" cy="0"/>
        </a:xfrm>
      </p:grpSpPr>
      <p:cxnSp>
        <p:nvCxnSpPr>
          <p:cNvPr id="28" name="Google Shape;28;p4"/>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29" name="Google Shape;29;p4"/>
          <p:cNvSpPr txBox="1">
            <a:spLocks noGrp="1"/>
          </p:cNvSpPr>
          <p:nvPr>
            <p:ph type="title"/>
          </p:nvPr>
        </p:nvSpPr>
        <p:spPr>
          <a:xfrm>
            <a:off x="293400" y="1313675"/>
            <a:ext cx="116202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 name="Google Shape;30;p4"/>
          <p:cNvSpPr txBox="1">
            <a:spLocks noGrp="1"/>
          </p:cNvSpPr>
          <p:nvPr>
            <p:ph type="body" idx="1"/>
          </p:nvPr>
        </p:nvSpPr>
        <p:spPr>
          <a:xfrm>
            <a:off x="4470425" y="3265162"/>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1" name="Google Shape;31;p4"/>
          <p:cNvSpPr txBox="1">
            <a:spLocks noGrp="1"/>
          </p:cNvSpPr>
          <p:nvPr>
            <p:ph type="body" idx="2"/>
          </p:nvPr>
        </p:nvSpPr>
        <p:spPr>
          <a:xfrm>
            <a:off x="8428350" y="326516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2" name="Google Shape;32;p4"/>
          <p:cNvSpPr txBox="1">
            <a:spLocks noGrp="1"/>
          </p:cNvSpPr>
          <p:nvPr>
            <p:ph type="body" idx="3"/>
          </p:nvPr>
        </p:nvSpPr>
        <p:spPr>
          <a:xfrm>
            <a:off x="8428350" y="5153816"/>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3" name="Google Shape;33;p4"/>
          <p:cNvSpPr txBox="1">
            <a:spLocks noGrp="1"/>
          </p:cNvSpPr>
          <p:nvPr>
            <p:ph type="title" idx="4"/>
          </p:nvPr>
        </p:nvSpPr>
        <p:spPr>
          <a:xfrm>
            <a:off x="4470425" y="25693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4" name="Google Shape;34;p4"/>
          <p:cNvSpPr txBox="1">
            <a:spLocks noGrp="1"/>
          </p:cNvSpPr>
          <p:nvPr>
            <p:ph type="title" idx="5"/>
          </p:nvPr>
        </p:nvSpPr>
        <p:spPr>
          <a:xfrm>
            <a:off x="8428350" y="25693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5" name="Google Shape;35;p4"/>
          <p:cNvSpPr txBox="1">
            <a:spLocks noGrp="1"/>
          </p:cNvSpPr>
          <p:nvPr>
            <p:ph type="title" idx="6"/>
          </p:nvPr>
        </p:nvSpPr>
        <p:spPr>
          <a:xfrm>
            <a:off x="8428350" y="4458044"/>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6" name="Google Shape;36;p4"/>
          <p:cNvSpPr txBox="1">
            <a:spLocks noGrp="1"/>
          </p:cNvSpPr>
          <p:nvPr>
            <p:ph type="body" idx="7"/>
          </p:nvPr>
        </p:nvSpPr>
        <p:spPr>
          <a:xfrm>
            <a:off x="4470425" y="515381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7" name="Google Shape;37;p4"/>
          <p:cNvSpPr txBox="1">
            <a:spLocks noGrp="1"/>
          </p:cNvSpPr>
          <p:nvPr>
            <p:ph type="title" idx="8"/>
          </p:nvPr>
        </p:nvSpPr>
        <p:spPr>
          <a:xfrm>
            <a:off x="4470425" y="445803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cxnSp>
        <p:nvCxnSpPr>
          <p:cNvPr id="38" name="Google Shape;38;p4"/>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39" name="Google Shape;39;p4"/>
          <p:cNvSpPr txBox="1">
            <a:spLocks noGrp="1"/>
          </p:cNvSpPr>
          <p:nvPr>
            <p:ph type="subTitle" idx="9"/>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40" name="Google Shape;40;p4"/>
          <p:cNvSpPr txBox="1">
            <a:spLocks noGrp="1"/>
          </p:cNvSpPr>
          <p:nvPr>
            <p:ph type="subTitle" idx="1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41" name="Google Shape;41;p4"/>
          <p:cNvSpPr>
            <a:spLocks noGrp="1"/>
          </p:cNvSpPr>
          <p:nvPr>
            <p:ph type="pic" idx="14"/>
          </p:nvPr>
        </p:nvSpPr>
        <p:spPr>
          <a:xfrm>
            <a:off x="293500" y="2375250"/>
            <a:ext cx="3704100" cy="3959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285900" y="1587025"/>
            <a:ext cx="116202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 name="Google Shape;51;p6"/>
          <p:cNvSpPr txBox="1">
            <a:spLocks noGrp="1"/>
          </p:cNvSpPr>
          <p:nvPr>
            <p:ph type="body" idx="1"/>
          </p:nvPr>
        </p:nvSpPr>
        <p:spPr>
          <a:xfrm>
            <a:off x="285900" y="2796875"/>
            <a:ext cx="5507700" cy="2931300"/>
          </a:xfrm>
          <a:prstGeom prst="rect">
            <a:avLst/>
          </a:prstGeom>
        </p:spPr>
        <p:txBody>
          <a:bodyPr spcFirstLastPara="1" wrap="square" lIns="121900" tIns="121900" rIns="121900" bIns="121900" anchor="t" anchorCtr="0">
            <a:noAutofit/>
          </a:bodyPr>
          <a:lstStyle>
            <a:lvl1pPr marL="457200" lvl="0" indent="-355600" algn="just"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sp>
        <p:nvSpPr>
          <p:cNvPr id="52" name="Google Shape;52;p6"/>
          <p:cNvSpPr txBox="1">
            <a:spLocks noGrp="1"/>
          </p:cNvSpPr>
          <p:nvPr>
            <p:ph type="body" idx="2"/>
          </p:nvPr>
        </p:nvSpPr>
        <p:spPr>
          <a:xfrm>
            <a:off x="6482448" y="2785825"/>
            <a:ext cx="5423400" cy="2931300"/>
          </a:xfrm>
          <a:prstGeom prst="rect">
            <a:avLst/>
          </a:prstGeom>
        </p:spPr>
        <p:txBody>
          <a:bodyPr spcFirstLastPara="1" wrap="square" lIns="121900" tIns="121900" rIns="121900" bIns="121900" anchor="t" anchorCtr="0">
            <a:noAutofit/>
          </a:bodyPr>
          <a:lstStyle>
            <a:lvl1pPr marL="457200" lvl="0" indent="-355600" algn="just"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cxnSp>
        <p:nvCxnSpPr>
          <p:cNvPr id="53" name="Google Shape;53;p6"/>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54" name="Google Shape;54;p6"/>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55" name="Google Shape;55;p6"/>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56" name="Google Shape;56;p6"/>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293400" y="1486400"/>
            <a:ext cx="68124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9" name="Google Shape;59;p7"/>
          <p:cNvSpPr txBox="1">
            <a:spLocks noGrp="1"/>
          </p:cNvSpPr>
          <p:nvPr>
            <p:ph type="body" idx="1"/>
          </p:nvPr>
        </p:nvSpPr>
        <p:spPr>
          <a:xfrm>
            <a:off x="293400" y="2249900"/>
            <a:ext cx="6812400" cy="3493500"/>
          </a:xfrm>
          <a:prstGeom prst="rect">
            <a:avLst/>
          </a:prstGeom>
        </p:spPr>
        <p:txBody>
          <a:bodyPr spcFirstLastPara="1" wrap="square" lIns="121900" tIns="121900" rIns="121900" bIns="121900" anchor="ctr" anchorCtr="0">
            <a:noAutofit/>
          </a:bodyPr>
          <a:lstStyle>
            <a:lvl1pPr marL="457200" lvl="0" indent="-355600" algn="just"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cxnSp>
        <p:nvCxnSpPr>
          <p:cNvPr id="60" name="Google Shape;60;p7"/>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61" name="Google Shape;61;p7"/>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62" name="Google Shape;62;p7"/>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63" name="Google Shape;63;p7"/>
          <p:cNvSpPr>
            <a:spLocks noGrp="1"/>
          </p:cNvSpPr>
          <p:nvPr>
            <p:ph type="pic" idx="4"/>
          </p:nvPr>
        </p:nvSpPr>
        <p:spPr>
          <a:xfrm>
            <a:off x="7467750" y="1486400"/>
            <a:ext cx="4445700" cy="4717200"/>
          </a:xfrm>
          <a:prstGeom prst="rect">
            <a:avLst/>
          </a:prstGeom>
          <a:noFill/>
          <a:ln>
            <a:noFill/>
          </a:ln>
        </p:spPr>
      </p:sp>
      <p:cxnSp>
        <p:nvCxnSpPr>
          <p:cNvPr id="64" name="Google Shape;64;p7"/>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273700" y="2388500"/>
            <a:ext cx="11639700" cy="3143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67" name="Google Shape;67;p8"/>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a:lvl1pPr>
            <a:lvl2pPr lvl="1" algn="r" rtl="0">
              <a:lnSpc>
                <a:spcPct val="100000"/>
              </a:lnSpc>
              <a:spcBef>
                <a:spcPts val="0"/>
              </a:spcBef>
              <a:spcAft>
                <a:spcPts val="0"/>
              </a:spcAft>
              <a:buSzPts val="2000"/>
              <a:buNone/>
              <a:defRPr/>
            </a:lvl2pPr>
            <a:lvl3pPr lvl="2" algn="r" rtl="0">
              <a:lnSpc>
                <a:spcPct val="100000"/>
              </a:lnSpc>
              <a:spcBef>
                <a:spcPts val="0"/>
              </a:spcBef>
              <a:spcAft>
                <a:spcPts val="0"/>
              </a:spcAft>
              <a:buSzPts val="2000"/>
              <a:buNone/>
              <a:defRPr/>
            </a:lvl3pPr>
            <a:lvl4pPr lvl="3" algn="r" rtl="0">
              <a:lnSpc>
                <a:spcPct val="100000"/>
              </a:lnSpc>
              <a:spcBef>
                <a:spcPts val="0"/>
              </a:spcBef>
              <a:spcAft>
                <a:spcPts val="0"/>
              </a:spcAft>
              <a:buSzPts val="2000"/>
              <a:buNone/>
              <a:defRPr/>
            </a:lvl4pPr>
            <a:lvl5pPr lvl="4" algn="r" rtl="0">
              <a:lnSpc>
                <a:spcPct val="100000"/>
              </a:lnSpc>
              <a:spcBef>
                <a:spcPts val="0"/>
              </a:spcBef>
              <a:spcAft>
                <a:spcPts val="0"/>
              </a:spcAft>
              <a:buSzPts val="2000"/>
              <a:buNone/>
              <a:defRPr/>
            </a:lvl5pPr>
            <a:lvl6pPr lvl="5" algn="r" rtl="0">
              <a:lnSpc>
                <a:spcPct val="100000"/>
              </a:lnSpc>
              <a:spcBef>
                <a:spcPts val="0"/>
              </a:spcBef>
              <a:spcAft>
                <a:spcPts val="0"/>
              </a:spcAft>
              <a:buSzPts val="2000"/>
              <a:buNone/>
              <a:defRPr/>
            </a:lvl6pPr>
            <a:lvl7pPr lvl="6" algn="r" rtl="0">
              <a:lnSpc>
                <a:spcPct val="100000"/>
              </a:lnSpc>
              <a:spcBef>
                <a:spcPts val="0"/>
              </a:spcBef>
              <a:spcAft>
                <a:spcPts val="0"/>
              </a:spcAft>
              <a:buSzPts val="2000"/>
              <a:buNone/>
              <a:defRPr/>
            </a:lvl7pPr>
            <a:lvl8pPr lvl="7" algn="r" rtl="0">
              <a:lnSpc>
                <a:spcPct val="100000"/>
              </a:lnSpc>
              <a:spcBef>
                <a:spcPts val="0"/>
              </a:spcBef>
              <a:spcAft>
                <a:spcPts val="0"/>
              </a:spcAft>
              <a:buSzPts val="2000"/>
              <a:buNone/>
              <a:defRPr/>
            </a:lvl8pPr>
            <a:lvl9pPr lvl="8" algn="r" rtl="0">
              <a:lnSpc>
                <a:spcPct val="100000"/>
              </a:lnSpc>
              <a:spcBef>
                <a:spcPts val="0"/>
              </a:spcBef>
              <a:spcAft>
                <a:spcPts val="0"/>
              </a:spcAft>
              <a:buSzPts val="2000"/>
              <a:buNone/>
              <a:defRPr/>
            </a:lvl9pPr>
          </a:lstStyle>
          <a:p>
            <a:endParaRPr/>
          </a:p>
        </p:txBody>
      </p:sp>
      <p:cxnSp>
        <p:nvCxnSpPr>
          <p:cNvPr id="68" name="Google Shape;68;p8"/>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69" name="Google Shape;69;p8"/>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70" name="Google Shape;70;p8"/>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71" name="Google Shape;71;p8"/>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439850" y="1946050"/>
            <a:ext cx="5170500" cy="23973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86" name="Google Shape;86;p10"/>
          <p:cNvSpPr txBox="1">
            <a:spLocks noGrp="1"/>
          </p:cNvSpPr>
          <p:nvPr>
            <p:ph type="subTitle" idx="1"/>
          </p:nvPr>
        </p:nvSpPr>
        <p:spPr>
          <a:xfrm>
            <a:off x="439850" y="4343250"/>
            <a:ext cx="5170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87" name="Google Shape;87;p10"/>
          <p:cNvSpPr>
            <a:spLocks noGrp="1"/>
          </p:cNvSpPr>
          <p:nvPr>
            <p:ph type="pic" idx="2"/>
          </p:nvPr>
        </p:nvSpPr>
        <p:spPr>
          <a:xfrm>
            <a:off x="5616000" y="1514400"/>
            <a:ext cx="6297600" cy="4038000"/>
          </a:xfrm>
          <a:prstGeom prst="rect">
            <a:avLst/>
          </a:prstGeom>
          <a:noFill/>
          <a:ln>
            <a:noFill/>
          </a:ln>
        </p:spPr>
      </p:sp>
      <p:cxnSp>
        <p:nvCxnSpPr>
          <p:cNvPr id="88" name="Google Shape;88;p10"/>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89" name="Google Shape;89;p10"/>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90" name="Google Shape;90;p10"/>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91" name="Google Shape;91;p10"/>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4 Recap">
  <p:cSld name="CUSTOM_23">
    <p:spTree>
      <p:nvGrpSpPr>
        <p:cNvPr id="1" name="Shape 92"/>
        <p:cNvGrpSpPr/>
        <p:nvPr/>
      </p:nvGrpSpPr>
      <p:grpSpPr>
        <a:xfrm>
          <a:off x="0" y="0"/>
          <a:ext cx="0" cy="0"/>
          <a:chOff x="0" y="0"/>
          <a:chExt cx="0" cy="0"/>
        </a:xfrm>
      </p:grpSpPr>
      <p:cxnSp>
        <p:nvCxnSpPr>
          <p:cNvPr id="93" name="Google Shape;93;p11"/>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94" name="Google Shape;94;p11"/>
          <p:cNvSpPr txBox="1">
            <a:spLocks noGrp="1"/>
          </p:cNvSpPr>
          <p:nvPr>
            <p:ph type="title"/>
          </p:nvPr>
        </p:nvSpPr>
        <p:spPr>
          <a:xfrm>
            <a:off x="293400" y="1313675"/>
            <a:ext cx="116202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5" name="Google Shape;95;p11"/>
          <p:cNvSpPr txBox="1">
            <a:spLocks noGrp="1"/>
          </p:cNvSpPr>
          <p:nvPr>
            <p:ph type="body" idx="1"/>
          </p:nvPr>
        </p:nvSpPr>
        <p:spPr>
          <a:xfrm>
            <a:off x="766225" y="3303262"/>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96" name="Google Shape;96;p11"/>
          <p:cNvSpPr txBox="1">
            <a:spLocks noGrp="1"/>
          </p:cNvSpPr>
          <p:nvPr>
            <p:ph type="body" idx="2"/>
          </p:nvPr>
        </p:nvSpPr>
        <p:spPr>
          <a:xfrm>
            <a:off x="4724150" y="330326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97" name="Google Shape;97;p11"/>
          <p:cNvSpPr txBox="1">
            <a:spLocks noGrp="1"/>
          </p:cNvSpPr>
          <p:nvPr>
            <p:ph type="body" idx="3"/>
          </p:nvPr>
        </p:nvSpPr>
        <p:spPr>
          <a:xfrm>
            <a:off x="5562350" y="5420516"/>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98" name="Google Shape;98;p11"/>
          <p:cNvSpPr txBox="1">
            <a:spLocks noGrp="1"/>
          </p:cNvSpPr>
          <p:nvPr>
            <p:ph type="title" idx="4"/>
          </p:nvPr>
        </p:nvSpPr>
        <p:spPr>
          <a:xfrm>
            <a:off x="766225" y="25312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99" name="Google Shape;99;p11"/>
          <p:cNvSpPr txBox="1">
            <a:spLocks noGrp="1"/>
          </p:cNvSpPr>
          <p:nvPr>
            <p:ph type="title" idx="5"/>
          </p:nvPr>
        </p:nvSpPr>
        <p:spPr>
          <a:xfrm>
            <a:off x="4724150" y="25312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00" name="Google Shape;100;p11"/>
          <p:cNvSpPr txBox="1">
            <a:spLocks noGrp="1"/>
          </p:cNvSpPr>
          <p:nvPr>
            <p:ph type="title" idx="6"/>
          </p:nvPr>
        </p:nvSpPr>
        <p:spPr>
          <a:xfrm>
            <a:off x="5562350" y="4648544"/>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01" name="Google Shape;101;p11"/>
          <p:cNvSpPr txBox="1">
            <a:spLocks noGrp="1"/>
          </p:cNvSpPr>
          <p:nvPr>
            <p:ph type="body" idx="7"/>
          </p:nvPr>
        </p:nvSpPr>
        <p:spPr>
          <a:xfrm>
            <a:off x="1604425" y="542051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02" name="Google Shape;102;p11"/>
          <p:cNvSpPr txBox="1">
            <a:spLocks noGrp="1"/>
          </p:cNvSpPr>
          <p:nvPr>
            <p:ph type="title" idx="8"/>
          </p:nvPr>
        </p:nvSpPr>
        <p:spPr>
          <a:xfrm>
            <a:off x="1604425" y="464853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cxnSp>
        <p:nvCxnSpPr>
          <p:cNvPr id="103" name="Google Shape;103;p11"/>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04" name="Google Shape;104;p11"/>
          <p:cNvSpPr txBox="1">
            <a:spLocks noGrp="1"/>
          </p:cNvSpPr>
          <p:nvPr>
            <p:ph type="subTitle" idx="9"/>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105" name="Google Shape;105;p11"/>
          <p:cNvSpPr txBox="1">
            <a:spLocks noGrp="1"/>
          </p:cNvSpPr>
          <p:nvPr>
            <p:ph type="subTitle" idx="1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106" name="Google Shape;106;p11"/>
          <p:cNvSpPr>
            <a:spLocks noGrp="1"/>
          </p:cNvSpPr>
          <p:nvPr>
            <p:ph type="pic" idx="14"/>
          </p:nvPr>
        </p:nvSpPr>
        <p:spPr>
          <a:xfrm>
            <a:off x="9029975" y="2302425"/>
            <a:ext cx="2888400" cy="40287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4022050" y="1683650"/>
            <a:ext cx="6994500" cy="3086100"/>
          </a:xfrm>
          <a:prstGeom prst="rect">
            <a:avLst/>
          </a:prstGeom>
          <a:noFill/>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sz="7200"/>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6" name="Google Shape;136;p14"/>
          <p:cNvSpPr txBox="1">
            <a:spLocks noGrp="1"/>
          </p:cNvSpPr>
          <p:nvPr>
            <p:ph type="body" idx="1"/>
          </p:nvPr>
        </p:nvSpPr>
        <p:spPr>
          <a:xfrm>
            <a:off x="4022050" y="4939150"/>
            <a:ext cx="6994500" cy="9354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cxnSp>
        <p:nvCxnSpPr>
          <p:cNvPr id="137" name="Google Shape;137;p14"/>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38" name="Google Shape;138;p14"/>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139" name="Google Shape;139;p14"/>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140" name="Google Shape;140;p14"/>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mt="45000"/>
          </a:blip>
          <a:stretch>
            <a:fillRect/>
          </a:stretch>
        </p:blipFill>
        <p:spPr>
          <a:xfrm rot="5400000">
            <a:off x="2661276" y="-2661275"/>
            <a:ext cx="6866450" cy="12189000"/>
          </a:xfrm>
          <a:prstGeom prst="rect">
            <a:avLst/>
          </a:prstGeom>
          <a:noFill/>
          <a:ln>
            <a:noFill/>
          </a:ln>
        </p:spPr>
      </p:pic>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1pPr>
            <a:lvl2pPr lvl="1"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2pPr>
            <a:lvl3pPr lvl="2"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3pPr>
            <a:lvl4pPr lvl="3"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4pPr>
            <a:lvl5pPr lvl="4"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5pPr>
            <a:lvl6pPr lvl="5"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6pPr>
            <a:lvl7pPr lvl="6"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7pPr>
            <a:lvl8pPr lvl="7"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8pPr>
            <a:lvl9pPr lvl="8"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55600" rtl="0">
              <a:lnSpc>
                <a:spcPct val="115000"/>
              </a:lnSpc>
              <a:spcBef>
                <a:spcPts val="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1pPr>
            <a:lvl2pPr marL="914400" lvl="1"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2pPr>
            <a:lvl3pPr marL="1371600" lvl="2"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3pPr>
            <a:lvl4pPr marL="1828800" lvl="3"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4pPr>
            <a:lvl5pPr marL="2286000" lvl="4"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5pPr>
            <a:lvl6pPr marL="2743200" lvl="5"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6pPr>
            <a:lvl7pPr marL="3200400" lvl="6"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7pPr>
            <a:lvl8pPr marL="3657600" lvl="7"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8pPr>
            <a:lvl9pPr marL="4114800" lvl="8" indent="-355600" rtl="0">
              <a:lnSpc>
                <a:spcPct val="115000"/>
              </a:lnSpc>
              <a:spcBef>
                <a:spcPts val="2100"/>
              </a:spcBef>
              <a:spcAft>
                <a:spcPts val="2100"/>
              </a:spcAft>
              <a:buClr>
                <a:schemeClr val="dk2"/>
              </a:buClr>
              <a:buSzPts val="2000"/>
              <a:buFont typeface="Newsreader"/>
              <a:buChar char="■"/>
              <a:defRPr sz="2000">
                <a:solidFill>
                  <a:schemeClr val="dk2"/>
                </a:solidFill>
                <a:latin typeface="Newsreader"/>
                <a:ea typeface="Newsreader"/>
                <a:cs typeface="Newsreader"/>
                <a:sym typeface="Newsreader"/>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subTitle" idx="1"/>
          </p:nvPr>
        </p:nvSpPr>
        <p:spPr>
          <a:xfrm>
            <a:off x="294639" y="2225040"/>
            <a:ext cx="11618785" cy="108326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Done by  </a:t>
            </a:r>
          </a:p>
          <a:p>
            <a:pPr marL="0" lvl="0" indent="0" algn="ctr" rtl="0">
              <a:spcBef>
                <a:spcPts val="0"/>
              </a:spcBef>
              <a:spcAft>
                <a:spcPts val="0"/>
              </a:spcAft>
              <a:buNone/>
            </a:pPr>
            <a:r>
              <a:rPr lang="en" dirty="0"/>
              <a:t>Hridai Jain D, Mehandhan G H, Jagadeesan M, Gunasekar D</a:t>
            </a:r>
          </a:p>
        </p:txBody>
      </p:sp>
      <p:sp>
        <p:nvSpPr>
          <p:cNvPr id="163" name="Google Shape;163;p17"/>
          <p:cNvSpPr txBox="1">
            <a:spLocks noGrp="1"/>
          </p:cNvSpPr>
          <p:nvPr>
            <p:ph type="title"/>
          </p:nvPr>
        </p:nvSpPr>
        <p:spPr>
          <a:xfrm>
            <a:off x="278525" y="924561"/>
            <a:ext cx="11634900" cy="158496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4400" b="1" dirty="0">
                <a:latin typeface="Times New Roman" pitchFamily="18" charset="0"/>
                <a:cs typeface="Times New Roman" pitchFamily="18" charset="0"/>
              </a:rPr>
              <a:t>SENTIMENT ANALYSIS FOR MARKETING</a:t>
            </a:r>
            <a:endParaRPr sz="4400" b="1" dirty="0">
              <a:latin typeface="Times New Roman" pitchFamily="18" charset="0"/>
              <a:cs typeface="Times New Roman" pitchFamily="18" charset="0"/>
            </a:endParaRPr>
          </a:p>
        </p:txBody>
      </p:sp>
      <p:sp>
        <p:nvSpPr>
          <p:cNvPr id="166" name="Google Shape;166;p17"/>
          <p:cNvSpPr txBox="1">
            <a:spLocks noGrp="1"/>
          </p:cNvSpPr>
          <p:nvPr>
            <p:ph type="subTitle" idx="4"/>
          </p:nvPr>
        </p:nvSpPr>
        <p:spPr>
          <a:xfrm>
            <a:off x="278525" y="2550"/>
            <a:ext cx="1772700" cy="5751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t>01/11/2023</a:t>
            </a:r>
            <a:endParaRPr dirty="0"/>
          </a:p>
        </p:txBody>
      </p:sp>
      <p:pic>
        <p:nvPicPr>
          <p:cNvPr id="1027" name="Picture 3"/>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t="31707" b="31707"/>
          <a:stretch>
            <a:fillRect/>
          </a:stretch>
        </p:blipFill>
        <p:spPr bwMode="auto">
          <a:xfrm>
            <a:off x="468000" y="3384000"/>
            <a:ext cx="11634900" cy="293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9" name="Google Shape;279;p27"/>
          <p:cNvSpPr txBox="1">
            <a:spLocks noGrp="1"/>
          </p:cNvSpPr>
          <p:nvPr>
            <p:ph type="subTitle" idx="9"/>
          </p:nvPr>
        </p:nvSpPr>
        <p:spPr>
          <a:xfrm>
            <a:off x="355600" y="220510"/>
            <a:ext cx="730628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3600" dirty="0">
                <a:latin typeface="Times New Roman" pitchFamily="18" charset="0"/>
                <a:cs typeface="Times New Roman" pitchFamily="18" charset="0"/>
              </a:rPr>
              <a:t>Code[ Validate Sentimental Score]</a:t>
            </a:r>
            <a:endParaRPr sz="3600" dirty="0">
              <a:latin typeface="Times New Roman" pitchFamily="18" charset="0"/>
              <a:cs typeface="Times New Roman" pitchFamily="18" charset="0"/>
            </a:endParaRPr>
          </a:p>
        </p:txBody>
      </p:sp>
      <p:sp>
        <p:nvSpPr>
          <p:cNvPr id="280" name="Google Shape;280;p27"/>
          <p:cNvSpPr txBox="1">
            <a:spLocks noGrp="1"/>
          </p:cNvSpPr>
          <p:nvPr>
            <p:ph type="subTitle" idx="13"/>
          </p:nvPr>
        </p:nvSpPr>
        <p:spPr>
          <a:xfrm>
            <a:off x="8900160" y="312025"/>
            <a:ext cx="301329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a:t>Sentiment analysis for marketing</a:t>
            </a:r>
            <a:endParaRPr dirty="0"/>
          </a:p>
        </p:txBody>
      </p:sp>
      <p:sp>
        <p:nvSpPr>
          <p:cNvPr id="3" name="Rectangle 2"/>
          <p:cNvSpPr/>
          <p:nvPr/>
        </p:nvSpPr>
        <p:spPr>
          <a:xfrm>
            <a:off x="375920" y="934244"/>
            <a:ext cx="11592560" cy="5693866"/>
          </a:xfrm>
          <a:prstGeom prst="rect">
            <a:avLst/>
          </a:prstGeom>
        </p:spPr>
        <p:txBody>
          <a:bodyPr wrap="square">
            <a:spAutoFit/>
          </a:bodyPr>
          <a:lstStyle/>
          <a:p>
            <a:r>
              <a:rPr lang="en-US" dirty="0" err="1">
                <a:latin typeface="Times New Roman" pitchFamily="18" charset="0"/>
                <a:cs typeface="Times New Roman" pitchFamily="18" charset="0"/>
              </a:rPr>
              <a:t>df_sent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pd.merge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df_roberta</a:t>
            </a:r>
            <a:r>
              <a:rPr lang="en-US" dirty="0">
                <a:latin typeface="Times New Roman" pitchFamily="18" charset="0"/>
                <a:cs typeface="Times New Roman" pitchFamily="18" charset="0"/>
              </a:rPr>
              <a:t>, how='inner', </a:t>
            </a:r>
            <a:r>
              <a:rPr lang="en-US" dirty="0" err="1">
                <a:latin typeface="Times New Roman" pitchFamily="18" charset="0"/>
                <a:cs typeface="Times New Roman" pitchFamily="18" charset="0"/>
              </a:rPr>
              <a:t>left_on</a:t>
            </a:r>
            <a:r>
              <a:rPr lang="en-US" dirty="0">
                <a:latin typeface="Times New Roman" pitchFamily="18" charset="0"/>
                <a:cs typeface="Times New Roman" pitchFamily="18" charset="0"/>
              </a:rPr>
              <a:t>='id', </a:t>
            </a:r>
            <a:r>
              <a:rPr lang="en-US" dirty="0" err="1">
                <a:latin typeface="Times New Roman" pitchFamily="18" charset="0"/>
                <a:cs typeface="Times New Roman" pitchFamily="18" charset="0"/>
              </a:rPr>
              <a:t>right_on</a:t>
            </a:r>
            <a:r>
              <a:rPr lang="en-US" dirty="0">
                <a:latin typeface="Times New Roman" pitchFamily="18" charset="0"/>
                <a:cs typeface="Times New Roman" pitchFamily="18" charset="0"/>
              </a:rPr>
              <a:t>='index')</a:t>
            </a:r>
          </a:p>
          <a:p>
            <a:r>
              <a:rPr lang="en-US" dirty="0" err="1">
                <a:latin typeface="Times New Roman" pitchFamily="18" charset="0"/>
                <a:cs typeface="Times New Roman" pitchFamily="18" charset="0"/>
              </a:rPr>
              <a:t>df_sent</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df_sent.sort_values</a:t>
            </a:r>
            <a:r>
              <a:rPr lang="en-US" dirty="0">
                <a:latin typeface="Times New Roman" pitchFamily="18" charset="0"/>
                <a:cs typeface="Times New Roman" pitchFamily="18" charset="0"/>
              </a:rPr>
              <a:t>(by='</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ascending=False).values[0]</a:t>
            </a:r>
          </a:p>
          <a:p>
            <a:r>
              <a:rPr lang="en-US" dirty="0" err="1">
                <a:latin typeface="Times New Roman" pitchFamily="18" charset="0"/>
                <a:cs typeface="Times New Roman" pitchFamily="18" charset="0"/>
              </a:rPr>
              <a:t>df_sent.sort_values</a:t>
            </a:r>
            <a:r>
              <a:rPr lang="en-US" dirty="0">
                <a:latin typeface="Times New Roman" pitchFamily="18" charset="0"/>
                <a:cs typeface="Times New Roman" pitchFamily="18" charset="0"/>
              </a:rPr>
              <a:t>(by='</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ascending=True).values[0]</a:t>
            </a:r>
          </a:p>
          <a:p>
            <a:r>
              <a:rPr lang="en-US" dirty="0" err="1">
                <a:latin typeface="Times New Roman" pitchFamily="18" charset="0"/>
                <a:cs typeface="Times New Roman" pitchFamily="18" charset="0"/>
              </a:rPr>
              <a:t>df_sent.sort_values</a:t>
            </a:r>
            <a:r>
              <a:rPr lang="en-US" dirty="0">
                <a:latin typeface="Times New Roman" pitchFamily="18" charset="0"/>
                <a:cs typeface="Times New Roman" pitchFamily="18" charset="0"/>
              </a:rPr>
              <a:t>(by='</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ascending=False).values[0]</a:t>
            </a:r>
          </a:p>
          <a:p>
            <a:r>
              <a:rPr lang="en-US" dirty="0">
                <a:latin typeface="Times New Roman" pitchFamily="18" charset="0"/>
                <a:cs typeface="Times New Roman" pitchFamily="18" charset="0"/>
              </a:rPr>
              <a:t>fig, ax = </a:t>
            </a:r>
            <a:r>
              <a:rPr lang="en-US" dirty="0" err="1">
                <a:latin typeface="Times New Roman" pitchFamily="18" charset="0"/>
                <a:cs typeface="Times New Roman" pitchFamily="18" charset="0"/>
              </a:rPr>
              <a:t>plt.subplots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nrows</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ncols</a:t>
            </a: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=(12,5))</a:t>
            </a:r>
          </a:p>
          <a:p>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df_sent.query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&lt; 3.0')</a:t>
            </a:r>
          </a:p>
          <a:p>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df_sent.query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 3.0')</a:t>
            </a:r>
          </a:p>
          <a:p>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df_sent.query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&gt; 3.0')</a:t>
            </a:r>
          </a:p>
          <a:p>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f'amazon</a:t>
            </a:r>
            <a:r>
              <a:rPr lang="en-US" dirty="0">
                <a:latin typeface="Times New Roman" pitchFamily="18" charset="0"/>
                <a:cs typeface="Times New Roman" pitchFamily="18" charset="0"/>
              </a:rPr>
              <a:t> negative review is {</a:t>
            </a:r>
            <a:r>
              <a:rPr lang="en-US" dirty="0" err="1">
                <a:latin typeface="Times New Roman" pitchFamily="18" charset="0"/>
                <a:cs typeface="Times New Roman" pitchFamily="18" charset="0"/>
              </a:rPr>
              <a:t>df_amazon_neg.shape</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f'amazon</a:t>
            </a:r>
            <a:r>
              <a:rPr lang="en-US" dirty="0">
                <a:latin typeface="Times New Roman" pitchFamily="18" charset="0"/>
                <a:cs typeface="Times New Roman" pitchFamily="18" charset="0"/>
              </a:rPr>
              <a:t> neutral review is {</a:t>
            </a:r>
            <a:r>
              <a:rPr lang="en-US" dirty="0" err="1">
                <a:latin typeface="Times New Roman" pitchFamily="18" charset="0"/>
                <a:cs typeface="Times New Roman" pitchFamily="18" charset="0"/>
              </a:rPr>
              <a:t>df_amazon_neu.shape</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f'amazon</a:t>
            </a:r>
            <a:r>
              <a:rPr lang="en-US" dirty="0">
                <a:latin typeface="Times New Roman" pitchFamily="18" charset="0"/>
                <a:cs typeface="Times New Roman" pitchFamily="18" charset="0"/>
              </a:rPr>
              <a:t> positive review is {</a:t>
            </a:r>
            <a:r>
              <a:rPr lang="en-US" dirty="0" err="1">
                <a:latin typeface="Times New Roman" pitchFamily="18" charset="0"/>
                <a:cs typeface="Times New Roman" pitchFamily="18" charset="0"/>
              </a:rPr>
              <a:t>df_amazon_pos.shape</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amazon negative review is 318</a:t>
            </a:r>
          </a:p>
          <a:p>
            <a:r>
              <a:rPr lang="en-US" dirty="0">
                <a:latin typeface="Times New Roman" pitchFamily="18" charset="0"/>
                <a:cs typeface="Times New Roman" pitchFamily="18" charset="0"/>
              </a:rPr>
              <a:t>amazon neutral review is 141</a:t>
            </a:r>
          </a:p>
          <a:p>
            <a:r>
              <a:rPr lang="en-US" dirty="0">
                <a:latin typeface="Times New Roman" pitchFamily="18" charset="0"/>
                <a:cs typeface="Times New Roman" pitchFamily="18" charset="0"/>
              </a:rPr>
              <a:t>amazon positive review is 4437</a:t>
            </a:r>
          </a:p>
          <a:p>
            <a:r>
              <a:rPr lang="en-US" dirty="0">
                <a:latin typeface="Times New Roman" pitchFamily="18" charset="0"/>
                <a:cs typeface="Times New Roman" pitchFamily="18" charset="0"/>
              </a:rPr>
              <a:t>fig, ax = </a:t>
            </a:r>
            <a:r>
              <a:rPr lang="en-US" dirty="0" err="1">
                <a:latin typeface="Times New Roman" pitchFamily="18" charset="0"/>
                <a:cs typeface="Times New Roman" pitchFamily="18" charset="0"/>
              </a:rPr>
              <a:t>plt.subplots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nrows</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ncols</a:t>
            </a: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=(12,7))</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ax=ax[0], label='</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Negative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ax=ax[0], label='</a:t>
            </a:r>
            <a:r>
              <a:rPr lang="en-US" dirty="0" err="1">
                <a:latin typeface="Times New Roman" pitchFamily="18" charset="0"/>
                <a:cs typeface="Times New Roman" pitchFamily="18" charset="0"/>
              </a:rPr>
              <a:t>neu</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Negative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ax=ax[0], label='</a:t>
            </a:r>
            <a:r>
              <a:rPr lang="en-US" dirty="0" err="1">
                <a:latin typeface="Times New Roman" pitchFamily="18" charset="0"/>
                <a:cs typeface="Times New Roman" pitchFamily="18" charset="0"/>
              </a:rPr>
              <a:t>neg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Negative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ax=ax[1], label='</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Neutral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ax=ax[1], label='</a:t>
            </a:r>
            <a:r>
              <a:rPr lang="en-US" dirty="0" err="1">
                <a:latin typeface="Times New Roman" pitchFamily="18" charset="0"/>
                <a:cs typeface="Times New Roman" pitchFamily="18" charset="0"/>
              </a:rPr>
              <a:t>neu</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Neutral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ax=ax[1], label='</a:t>
            </a:r>
            <a:r>
              <a:rPr lang="en-US" dirty="0" err="1">
                <a:latin typeface="Times New Roman" pitchFamily="18" charset="0"/>
                <a:cs typeface="Times New Roman" pitchFamily="18" charset="0"/>
              </a:rPr>
              <a:t>neg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Neutral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ax=ax[2], label='</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Positive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ax=ax[2], label='</a:t>
            </a:r>
            <a:r>
              <a:rPr lang="en-US" dirty="0" err="1">
                <a:latin typeface="Times New Roman" pitchFamily="18" charset="0"/>
                <a:cs typeface="Times New Roman" pitchFamily="18" charset="0"/>
              </a:rPr>
              <a:t>neu</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Positive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ax=ax[2], label='</a:t>
            </a:r>
            <a:r>
              <a:rPr lang="en-US" dirty="0" err="1">
                <a:latin typeface="Times New Roman" pitchFamily="18" charset="0"/>
                <a:cs typeface="Times New Roman" pitchFamily="18" charset="0"/>
              </a:rPr>
              <a:t>neg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Positive Review')</a:t>
            </a: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4" name="Subtitle 3"/>
          <p:cNvSpPr>
            <a:spLocks noGrp="1"/>
          </p:cNvSpPr>
          <p:nvPr>
            <p:ph type="subTitle" idx="2"/>
          </p:nvPr>
        </p:nvSpPr>
        <p:spPr/>
        <p:txBody>
          <a:bodyPr/>
          <a:lstStyle/>
          <a:p>
            <a:r>
              <a:rPr lang="en-GB" dirty="0">
                <a:latin typeface="Times New Roman" pitchFamily="18" charset="0"/>
                <a:cs typeface="Times New Roman" pitchFamily="18" charset="0"/>
              </a:rPr>
              <a:t>Code &amp; Output</a:t>
            </a:r>
            <a:endParaRPr lang="en-IN" dirty="0">
              <a:latin typeface="Times New Roman" pitchFamily="18" charset="0"/>
              <a:cs typeface="Times New Roman" pitchFamily="18" charset="0"/>
            </a:endParaRPr>
          </a:p>
        </p:txBody>
      </p:sp>
      <p:sp>
        <p:nvSpPr>
          <p:cNvPr id="5" name="Subtitle 4"/>
          <p:cNvSpPr>
            <a:spLocks noGrp="1"/>
          </p:cNvSpPr>
          <p:nvPr>
            <p:ph type="subTitle" idx="3"/>
          </p:nvPr>
        </p:nvSpPr>
        <p:spPr/>
        <p:txBody>
          <a:bodyPr/>
          <a:lstStyle/>
          <a:p>
            <a:r>
              <a:rPr lang="en-GB" dirty="0"/>
              <a:t>Sentiment analysis for marketing</a:t>
            </a:r>
            <a:endParaRPr lang="en-IN" dirty="0"/>
          </a:p>
        </p:txBody>
      </p:sp>
      <p:sp>
        <p:nvSpPr>
          <p:cNvPr id="11" name="Rectangle 10"/>
          <p:cNvSpPr/>
          <p:nvPr/>
        </p:nvSpPr>
        <p:spPr>
          <a:xfrm>
            <a:off x="497840" y="988278"/>
            <a:ext cx="6055360" cy="1815882"/>
          </a:xfrm>
          <a:prstGeom prst="rect">
            <a:avLst/>
          </a:prstGeom>
        </p:spPr>
        <p:txBody>
          <a:bodyPr wrap="square">
            <a:spAutoFit/>
          </a:bodyPr>
          <a:lstStyle/>
          <a:p>
            <a:r>
              <a:rPr lang="en-US" dirty="0" err="1">
                <a:latin typeface="Times New Roman" pitchFamily="18" charset="0"/>
                <a:cs typeface="Times New Roman" pitchFamily="18" charset="0"/>
              </a:rPr>
              <a:t>plt.tight_layout</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plt.legend</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plt.show</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fig, ax = </a:t>
            </a:r>
            <a:r>
              <a:rPr lang="en-US" dirty="0" err="1">
                <a:latin typeface="Times New Roman" pitchFamily="18" charset="0"/>
                <a:cs typeface="Times New Roman" pitchFamily="18" charset="0"/>
              </a:rPr>
              <a:t>plt.subplots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nrows</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ncols</a:t>
            </a: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=(12,7))</a:t>
            </a:r>
          </a:p>
          <a:p>
            <a:r>
              <a:rPr lang="en-US" dirty="0" err="1">
                <a:latin typeface="Times New Roman" pitchFamily="18" charset="0"/>
                <a:cs typeface="Times New Roman" pitchFamily="18" charset="0"/>
              </a:rPr>
              <a:t>sns.histplot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ax=ax[0])</a:t>
            </a:r>
          </a:p>
          <a:p>
            <a:r>
              <a:rPr lang="en-US" dirty="0" err="1">
                <a:latin typeface="Times New Roman" pitchFamily="18" charset="0"/>
                <a:cs typeface="Times New Roman" pitchFamily="18" charset="0"/>
              </a:rPr>
              <a:t>sns.histplot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ax=ax[1])</a:t>
            </a:r>
          </a:p>
          <a:p>
            <a:r>
              <a:rPr lang="en-US" dirty="0" err="1">
                <a:latin typeface="Times New Roman" pitchFamily="18" charset="0"/>
                <a:cs typeface="Times New Roman" pitchFamily="18" charset="0"/>
              </a:rPr>
              <a:t>sns.histplot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ax=ax[2])</a:t>
            </a:r>
          </a:p>
          <a:p>
            <a:r>
              <a:rPr lang="en-US" dirty="0" err="1">
                <a:latin typeface="Times New Roman" pitchFamily="18" charset="0"/>
                <a:cs typeface="Times New Roman" pitchFamily="18" charset="0"/>
              </a:rPr>
              <a:t>plt.show</a:t>
            </a:r>
            <a:r>
              <a:rPr lang="en-US"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58" y="3126769"/>
            <a:ext cx="6787802" cy="289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87" name="Google Shape;387;p32"/>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latin typeface="Times New Roman" pitchFamily="18" charset="0"/>
                <a:cs typeface="Times New Roman" pitchFamily="18" charset="0"/>
              </a:rPr>
              <a:t>Conclusion</a:t>
            </a:r>
            <a:endParaRPr dirty="0">
              <a:latin typeface="Times New Roman" pitchFamily="18" charset="0"/>
              <a:cs typeface="Times New Roman" pitchFamily="18" charset="0"/>
            </a:endParaRPr>
          </a:p>
        </p:txBody>
      </p:sp>
      <p:sp>
        <p:nvSpPr>
          <p:cNvPr id="388" name="Google Shape;388;p32"/>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a:t>Sentiment analysis for marketing</a:t>
            </a:r>
            <a:endParaRPr dirty="0"/>
          </a:p>
        </p:txBody>
      </p:sp>
      <p:sp>
        <p:nvSpPr>
          <p:cNvPr id="4" name="Rectangle 3"/>
          <p:cNvSpPr/>
          <p:nvPr/>
        </p:nvSpPr>
        <p:spPr>
          <a:xfrm>
            <a:off x="3962400" y="1079050"/>
            <a:ext cx="7995920" cy="5262979"/>
          </a:xfrm>
          <a:prstGeom prst="rect">
            <a:avLst/>
          </a:prstGeom>
        </p:spPr>
        <p:txBody>
          <a:bodyPr wrap="square">
            <a:spAutoFit/>
          </a:bodyPr>
          <a:lstStyle/>
          <a:p>
            <a:pPr marL="285750" indent="-285750">
              <a:buFont typeface="Wingdings" pitchFamily="2" charset="2"/>
              <a:buChar char="Ø"/>
            </a:pPr>
            <a:r>
              <a:rPr lang="en-GB" sz="1600" b="1" dirty="0">
                <a:latin typeface="Times New Roman" pitchFamily="18" charset="0"/>
                <a:cs typeface="Times New Roman" pitchFamily="18" charset="0"/>
              </a:rPr>
              <a:t>Importance of Sentiment Analysis</a:t>
            </a:r>
            <a:r>
              <a:rPr lang="en-GB" sz="1600" dirty="0">
                <a:latin typeface="Times New Roman" pitchFamily="18" charset="0"/>
                <a:cs typeface="Times New Roman" pitchFamily="18" charset="0"/>
              </a:rPr>
              <a:t>: Sentiment analysis helps businesses understand the sentiment expressed in customer reviews, allowing them to make data-driven decisions, improve products and services, and enhance customer satisfaction.</a:t>
            </a:r>
          </a:p>
          <a:p>
            <a:endParaRPr lang="en-GB" sz="1600" dirty="0">
              <a:latin typeface="Times New Roman" pitchFamily="18" charset="0"/>
              <a:cs typeface="Times New Roman" pitchFamily="18" charset="0"/>
            </a:endParaRPr>
          </a:p>
          <a:p>
            <a:pPr marL="285750" indent="-285750">
              <a:buFont typeface="Wingdings" pitchFamily="2" charset="2"/>
              <a:buChar char="Ø"/>
            </a:pPr>
            <a:r>
              <a:rPr lang="en-GB" sz="1600" b="1" dirty="0">
                <a:latin typeface="Times New Roman" pitchFamily="18" charset="0"/>
                <a:cs typeface="Times New Roman" pitchFamily="18" charset="0"/>
              </a:rPr>
              <a:t>Feature Extraction</a:t>
            </a:r>
            <a:r>
              <a:rPr lang="en-GB" sz="1600" dirty="0">
                <a:latin typeface="Times New Roman" pitchFamily="18" charset="0"/>
                <a:cs typeface="Times New Roman" pitchFamily="18" charset="0"/>
              </a:rPr>
              <a:t>: Effective sentiment analysis relies on feature extraction techniques that transform raw text data into numerical or symbolic representations suitable for machine learning models. Common techniques include Bag of Words (BoW), TF-IDF, word embeddings, and more.</a:t>
            </a:r>
          </a:p>
          <a:p>
            <a:endParaRPr lang="en-GB" sz="1600" dirty="0">
              <a:latin typeface="Times New Roman" pitchFamily="18" charset="0"/>
              <a:cs typeface="Times New Roman" pitchFamily="18" charset="0"/>
            </a:endParaRPr>
          </a:p>
          <a:p>
            <a:pPr marL="342900" indent="-342900">
              <a:buFont typeface="Wingdings" pitchFamily="2" charset="2"/>
              <a:buChar char="Ø"/>
            </a:pPr>
            <a:r>
              <a:rPr lang="en-GB" sz="1600" b="1" dirty="0">
                <a:latin typeface="Times New Roman" pitchFamily="18" charset="0"/>
                <a:cs typeface="Times New Roman" pitchFamily="18" charset="0"/>
              </a:rPr>
              <a:t>Challenges</a:t>
            </a:r>
            <a:r>
              <a:rPr lang="en-GB" sz="1600" dirty="0">
                <a:latin typeface="Times New Roman" pitchFamily="18" charset="0"/>
                <a:cs typeface="Times New Roman" pitchFamily="18" charset="0"/>
              </a:rPr>
              <a:t>: Sentiment analysis faces challenges like sarcasm, irony, context-dependent sentiment, and the need to consider the overall context of a review, not just individual words</a:t>
            </a:r>
          </a:p>
          <a:p>
            <a:endParaRPr lang="en-GB" sz="1600" dirty="0">
              <a:latin typeface="Times New Roman" pitchFamily="18" charset="0"/>
              <a:cs typeface="Times New Roman" pitchFamily="18" charset="0"/>
            </a:endParaRPr>
          </a:p>
          <a:p>
            <a:pPr marL="285750" indent="-285750">
              <a:buFont typeface="Wingdings" pitchFamily="2" charset="2"/>
              <a:buChar char="Ø"/>
            </a:pPr>
            <a:r>
              <a:rPr lang="en-GB" sz="1600" b="1" dirty="0">
                <a:latin typeface="Times New Roman" pitchFamily="18" charset="0"/>
                <a:cs typeface="Times New Roman" pitchFamily="18" charset="0"/>
              </a:rPr>
              <a:t>Model Selection</a:t>
            </a:r>
            <a:r>
              <a:rPr lang="en-GB" sz="1600" dirty="0">
                <a:latin typeface="Times New Roman" pitchFamily="18" charset="0"/>
                <a:cs typeface="Times New Roman" pitchFamily="18" charset="0"/>
              </a:rPr>
              <a:t>: Various machine learning algorithms, such as Naïve Bayes, Support Vector Machines (SVM), and deep learning models like recurrent neural networks (RNNs) or convolutional neural networks (CNNs), can be used for sentiment analysis. Model selection should be based on the specific task and dataset.</a:t>
            </a:r>
          </a:p>
          <a:p>
            <a:endParaRPr lang="en-GB" sz="1600" dirty="0">
              <a:latin typeface="Times New Roman" pitchFamily="18" charset="0"/>
              <a:cs typeface="Times New Roman" pitchFamily="18" charset="0"/>
            </a:endParaRPr>
          </a:p>
          <a:p>
            <a:pPr marL="285750" indent="-285750">
              <a:buFont typeface="Wingdings" pitchFamily="2" charset="2"/>
              <a:buChar char="Ø"/>
            </a:pPr>
            <a:r>
              <a:rPr lang="en-GB" sz="1600" b="1" dirty="0">
                <a:latin typeface="Times New Roman" pitchFamily="18" charset="0"/>
                <a:cs typeface="Times New Roman" pitchFamily="18" charset="0"/>
              </a:rPr>
              <a:t>Aspect-Based Analysis</a:t>
            </a:r>
            <a:r>
              <a:rPr lang="en-GB" sz="1600" dirty="0">
                <a:latin typeface="Times New Roman" pitchFamily="18" charset="0"/>
                <a:cs typeface="Times New Roman" pitchFamily="18" charset="0"/>
              </a:rPr>
              <a:t>: In some cases, it's important to perform aspect-based sentiment analysis to understand which specific aspects of a product are receiving positive or negative feedback.</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53" y="1584960"/>
            <a:ext cx="337978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p:nvPr/>
        </p:nvSpPr>
        <p:spPr>
          <a:xfrm>
            <a:off x="141000" y="2503375"/>
            <a:ext cx="6428093" cy="710335"/>
          </a:xfrm>
          <a:prstGeom prst="rect">
            <a:avLst/>
          </a:prstGeom>
        </p:spPr>
        <p:txBody>
          <a:bodyPr>
            <a:prstTxWarp prst="textPlain">
              <a:avLst/>
            </a:prstTxWarp>
          </a:bodyPr>
          <a:lstStyle/>
          <a:p>
            <a:pPr lvl="0" algn="ctr"/>
            <a:r>
              <a:rPr b="1" i="0">
                <a:ln>
                  <a:noFill/>
                </a:ln>
                <a:solidFill>
                  <a:schemeClr val="accent3"/>
                </a:solidFill>
                <a:latin typeface="Newsreader"/>
              </a:rPr>
              <a:t>THANK YOU!</a:t>
            </a:r>
          </a:p>
        </p:txBody>
      </p:sp>
      <p:sp>
        <p:nvSpPr>
          <p:cNvPr id="430" name="Google Shape;430;p34"/>
          <p:cNvSpPr txBox="1">
            <a:spLocks noGrp="1"/>
          </p:cNvSpPr>
          <p:nvPr>
            <p:ph type="title"/>
          </p:nvPr>
        </p:nvSpPr>
        <p:spPr>
          <a:xfrm>
            <a:off x="3143193" y="0"/>
            <a:ext cx="5322600" cy="896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 sz="6000" dirty="0">
                <a:latin typeface="Times New Roman" pitchFamily="18" charset="0"/>
                <a:cs typeface="Times New Roman" pitchFamily="18" charset="0"/>
              </a:rPr>
              <a:t>THANK YOU!</a:t>
            </a:r>
            <a:endParaRPr sz="6000" dirty="0">
              <a:latin typeface="Times New Roman" pitchFamily="18" charset="0"/>
              <a:cs typeface="Times New Roman" pitchFamily="18" charset="0"/>
            </a:endParaRPr>
          </a:p>
        </p:txBody>
      </p:sp>
      <p:sp>
        <p:nvSpPr>
          <p:cNvPr id="439" name="Google Shape;439;p34"/>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a:t>Sentiment analysis for marketing</a:t>
            </a:r>
            <a:endParaRP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360" y="1634172"/>
            <a:ext cx="6096000" cy="475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18"/>
          <p:cNvSpPr txBox="1">
            <a:spLocks noGrp="1"/>
          </p:cNvSpPr>
          <p:nvPr>
            <p:ph type="body" idx="1"/>
          </p:nvPr>
        </p:nvSpPr>
        <p:spPr>
          <a:xfrm>
            <a:off x="447040" y="1137920"/>
            <a:ext cx="11551920" cy="4308815"/>
          </a:xfrm>
          <a:prstGeom prst="rect">
            <a:avLst/>
          </a:prstGeom>
        </p:spPr>
        <p:txBody>
          <a:bodyPr spcFirstLastPara="1" wrap="square" lIns="121900" tIns="121900" rIns="121900" bIns="121900" anchor="ctr" anchorCtr="0">
            <a:noAutofit/>
          </a:bodyPr>
          <a:lstStyle/>
          <a:p>
            <a:pPr marL="0" lvl="0" indent="0">
              <a:buNone/>
            </a:pPr>
            <a:r>
              <a:rPr lang="en-GB" dirty="0">
                <a:latin typeface="Times New Roman" pitchFamily="18" charset="0"/>
                <a:cs typeface="Times New Roman" pitchFamily="18" charset="0"/>
              </a:rPr>
              <a:t>Sentiment analysis, or opinion mining, is a crucial natural language processing technique used to understand and extract valuable insights from product reviews. In the digital age, consumers rely heavily on online reviews for informed purchasing decisions. This paper provides an overview of sentiment analysis techniques, including data pre-processing , feature extraction, sentiment classification, and evaluation metrics. Existing sentiment analysis tools and frameworks help businesses gain insights into customer opinions, aiding decision-making and product improvements. Ethical considerations are also discussed, emphasizing privacy and responsible data usage</a:t>
            </a:r>
            <a:r>
              <a:rPr lang="en-GB" dirty="0"/>
              <a:t>.</a:t>
            </a:r>
            <a:endParaRPr dirty="0"/>
          </a:p>
        </p:txBody>
      </p:sp>
      <p:sp>
        <p:nvSpPr>
          <p:cNvPr id="174" name="Google Shape;174;p18"/>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latin typeface="Times New Roman" pitchFamily="18" charset="0"/>
                <a:cs typeface="Times New Roman" pitchFamily="18" charset="0"/>
              </a:rPr>
              <a:t>Abstract </a:t>
            </a:r>
            <a:endParaRPr dirty="0">
              <a:latin typeface="Times New Roman" pitchFamily="18" charset="0"/>
              <a:cs typeface="Times New Roman" pitchFamily="18" charset="0"/>
            </a:endParaRPr>
          </a:p>
        </p:txBody>
      </p:sp>
      <p:sp>
        <p:nvSpPr>
          <p:cNvPr id="175" name="Google Shape;175;p18"/>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IN" dirty="0"/>
              <a:t>S</a:t>
            </a:r>
            <a:r>
              <a:rPr lang="en" dirty="0"/>
              <a:t>entiment analysis for marketing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9" name="Google Shape;189;p19"/>
          <p:cNvSpPr txBox="1">
            <a:spLocks noGrp="1"/>
          </p:cNvSpPr>
          <p:nvPr>
            <p:ph type="subTitle" idx="9"/>
          </p:nvPr>
        </p:nvSpPr>
        <p:spPr>
          <a:xfrm>
            <a:off x="161320" y="345440"/>
            <a:ext cx="5322600" cy="48065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dirty="0">
                <a:latin typeface="Times New Roman" pitchFamily="18" charset="0"/>
                <a:cs typeface="Times New Roman" pitchFamily="18" charset="0"/>
              </a:rPr>
              <a:t>P</a:t>
            </a:r>
            <a:r>
              <a:rPr lang="en" dirty="0">
                <a:latin typeface="Times New Roman" pitchFamily="18" charset="0"/>
                <a:cs typeface="Times New Roman" pitchFamily="18" charset="0"/>
              </a:rPr>
              <a:t>roblem Statement</a:t>
            </a:r>
            <a:endParaRPr dirty="0">
              <a:latin typeface="Times New Roman" pitchFamily="18" charset="0"/>
              <a:cs typeface="Times New Roman" pitchFamily="18" charset="0"/>
            </a:endParaRPr>
          </a:p>
        </p:txBody>
      </p:sp>
      <p:sp>
        <p:nvSpPr>
          <p:cNvPr id="190" name="Google Shape;190;p19"/>
          <p:cNvSpPr txBox="1">
            <a:spLocks noGrp="1"/>
          </p:cNvSpPr>
          <p:nvPr>
            <p:ph type="subTitle" idx="13"/>
          </p:nvPr>
        </p:nvSpPr>
        <p:spPr>
          <a:xfrm>
            <a:off x="8188960" y="396240"/>
            <a:ext cx="3850640" cy="741680"/>
          </a:xfrm>
          <a:prstGeom prst="rect">
            <a:avLst/>
          </a:prstGeom>
        </p:spPr>
        <p:txBody>
          <a:bodyPr spcFirstLastPara="1" wrap="square" lIns="121900" tIns="121900" rIns="121900" bIns="121900" anchor="b" anchorCtr="0">
            <a:noAutofit/>
          </a:bodyPr>
          <a:lstStyle/>
          <a:p>
            <a:pPr marL="0" indent="0"/>
            <a:endParaRPr lang="en-IN" dirty="0"/>
          </a:p>
          <a:p>
            <a:pPr marL="0" indent="0"/>
            <a:endParaRPr lang="en-IN" dirty="0"/>
          </a:p>
          <a:p>
            <a:pPr marL="0" indent="0"/>
            <a:endParaRPr lang="en-IN" dirty="0"/>
          </a:p>
          <a:p>
            <a:pPr marL="0" indent="0"/>
            <a:endParaRPr lang="en-IN" dirty="0"/>
          </a:p>
          <a:p>
            <a:pPr marL="0" indent="0"/>
            <a:endParaRPr lang="en-IN" dirty="0"/>
          </a:p>
          <a:p>
            <a:pPr marL="0" indent="0"/>
            <a:endParaRPr lang="en-IN" dirty="0"/>
          </a:p>
          <a:p>
            <a:pPr marL="0" indent="0"/>
            <a:endParaRPr lang="en-IN" dirty="0"/>
          </a:p>
          <a:p>
            <a:pPr marL="0" indent="0"/>
            <a:r>
              <a:rPr lang="en-IN" dirty="0"/>
              <a:t>Sentiment analysis for marketing</a:t>
            </a:r>
          </a:p>
          <a:p>
            <a:pPr marL="0" lvl="0" indent="0" algn="r" rtl="0">
              <a:spcBef>
                <a:spcPts val="0"/>
              </a:spcBef>
              <a:spcAft>
                <a:spcPts val="0"/>
              </a:spcAft>
              <a:buNone/>
            </a:pPr>
            <a:endParaRPr dirty="0"/>
          </a:p>
        </p:txBody>
      </p:sp>
      <p:pic>
        <p:nvPicPr>
          <p:cNvPr id="2050" name="Picture 2"/>
          <p:cNvPicPr>
            <a:picLocks noGrp="1" noChangeAspect="1" noChangeArrowheads="1"/>
          </p:cNvPicPr>
          <p:nvPr>
            <p:ph type="pic" idx="14"/>
          </p:nvPr>
        </p:nvPicPr>
        <p:blipFill>
          <a:blip r:embed="rId3">
            <a:extLst>
              <a:ext uri="{28A0092B-C50C-407E-A947-70E740481C1C}">
                <a14:useLocalDpi xmlns:a14="http://schemas.microsoft.com/office/drawing/2010/main" val="0"/>
              </a:ext>
            </a:extLst>
          </a:blip>
          <a:srcRect l="3228" r="3228"/>
          <a:stretch>
            <a:fillRect/>
          </a:stretch>
        </p:blipFill>
        <p:spPr bwMode="auto">
          <a:xfrm>
            <a:off x="132080" y="2072640"/>
            <a:ext cx="3464560" cy="328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003040" y="2153921"/>
            <a:ext cx="7315200" cy="3693319"/>
          </a:xfrm>
          <a:prstGeom prst="rect">
            <a:avLst/>
          </a:prstGeom>
        </p:spPr>
        <p:txBody>
          <a:bodyPr wrap="square">
            <a:spAutoFit/>
          </a:bodyPr>
          <a:lstStyle/>
          <a:p>
            <a:pPr marL="285750" indent="-285750">
              <a:buFont typeface="Wingdings" pitchFamily="2" charset="2"/>
              <a:buChar char="§"/>
            </a:pPr>
            <a:r>
              <a:rPr lang="en-GB" sz="1800" dirty="0">
                <a:latin typeface="Times New Roman" pitchFamily="18" charset="0"/>
                <a:cs typeface="Times New Roman" pitchFamily="18" charset="0"/>
              </a:rPr>
              <a:t>With the proliferation of e-commerce platforms and social media, product reviews have become a fundamental part of the consumer decision-making process. Consumers regularly consult online reviews to gather information and gauge the quality, features, and performance of products before making a purchase. This has led to an explosion in the volume of user-generated content that can be analysed for sentiment.</a:t>
            </a:r>
          </a:p>
          <a:p>
            <a:endParaRPr lang="en-GB" sz="1800" dirty="0">
              <a:latin typeface="Times New Roman" pitchFamily="18" charset="0"/>
              <a:cs typeface="Times New Roman" pitchFamily="18" charset="0"/>
            </a:endParaRPr>
          </a:p>
          <a:p>
            <a:pPr marL="285750" indent="-285750">
              <a:buFont typeface="Wingdings" pitchFamily="2" charset="2"/>
              <a:buChar char="§"/>
            </a:pPr>
            <a:r>
              <a:rPr lang="en-GB" sz="1800" dirty="0">
                <a:latin typeface="Times New Roman" pitchFamily="18" charset="0"/>
                <a:cs typeface="Times New Roman" pitchFamily="18" charset="0"/>
              </a:rPr>
              <a:t>The 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 </a:t>
            </a:r>
            <a:endParaRPr lang="en-IN"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21"/>
          <p:cNvSpPr txBox="1">
            <a:spLocks noGrp="1"/>
          </p:cNvSpPr>
          <p:nvPr>
            <p:ph type="body" idx="1"/>
          </p:nvPr>
        </p:nvSpPr>
        <p:spPr>
          <a:xfrm>
            <a:off x="313720" y="1219200"/>
            <a:ext cx="6812400" cy="5100320"/>
          </a:xfrm>
          <a:prstGeom prst="rect">
            <a:avLst/>
          </a:prstGeom>
        </p:spPr>
        <p:txBody>
          <a:bodyPr spcFirstLastPara="1" wrap="square" lIns="121900" tIns="121900" rIns="121900" bIns="121900" anchor="ctr" anchorCtr="0">
            <a:noAutofit/>
          </a:bodyPr>
          <a:lstStyle/>
          <a:p>
            <a:pPr marL="0" lvl="0" indent="0" algn="just" rtl="0">
              <a:spcBef>
                <a:spcPts val="0"/>
              </a:spcBef>
              <a:spcAft>
                <a:spcPts val="0"/>
              </a:spcAft>
              <a:buNone/>
            </a:pPr>
            <a:r>
              <a:rPr lang="en-GB" dirty="0"/>
              <a:t>  </a:t>
            </a:r>
            <a:endParaRPr dirty="0"/>
          </a:p>
        </p:txBody>
      </p:sp>
      <p:sp>
        <p:nvSpPr>
          <p:cNvPr id="206" name="Google Shape;206;p21"/>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latin typeface="Times New Roman" pitchFamily="18" charset="0"/>
                <a:cs typeface="Times New Roman" pitchFamily="18" charset="0"/>
              </a:rPr>
              <a:t>Dataset</a:t>
            </a:r>
            <a:endParaRPr dirty="0">
              <a:latin typeface="Times New Roman" pitchFamily="18" charset="0"/>
              <a:cs typeface="Times New Roman" pitchFamily="18" charset="0"/>
            </a:endParaRPr>
          </a:p>
        </p:txBody>
      </p:sp>
      <p:sp>
        <p:nvSpPr>
          <p:cNvPr id="207" name="Google Shape;207;p21"/>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a:t>Sentiment analysis for marketing</a:t>
            </a:r>
            <a:endParaRPr dirty="0"/>
          </a:p>
        </p:txBody>
      </p:sp>
      <p:sp>
        <p:nvSpPr>
          <p:cNvPr id="3" name="Rectangle 2"/>
          <p:cNvSpPr/>
          <p:nvPr/>
        </p:nvSpPr>
        <p:spPr>
          <a:xfrm>
            <a:off x="375920" y="1182231"/>
            <a:ext cx="6675120" cy="4031873"/>
          </a:xfrm>
          <a:prstGeom prst="rect">
            <a:avLst/>
          </a:prstGeom>
        </p:spPr>
        <p:txBody>
          <a:bodyPr wrap="square">
            <a:spAutoFit/>
          </a:bodyPr>
          <a:lstStyle/>
          <a:p>
            <a:pPr marL="285750" indent="-285750" fontAlgn="base">
              <a:buFont typeface="Wingdings" pitchFamily="2" charset="2"/>
              <a:buChar char="§"/>
            </a:pPr>
            <a:r>
              <a:rPr lang="en-GB" sz="1600" dirty="0">
                <a:latin typeface="Times New Roman" pitchFamily="18" charset="0"/>
                <a:cs typeface="Times New Roman" pitchFamily="18" charset="0"/>
              </a:rPr>
              <a:t>One of the most important problems in e-commerce is the correct calculation of the points given to after-sales products. The solution to this problem is to provide greater customer satisfaction for the e-commerce site, product prominence for sellers, and a seamless shopping experience for buyers. Another problem is the correct ordering of the comments given to the products. The prominence of misleading comments will cause both financial losses and customer losses. In solving these 2 basic problems, e-commerce site and sellers will increase their sales, while customers will complete their purchasing journey without any problems . This dataset consists of ranking product ratings and reviews on Amazon </a:t>
            </a:r>
          </a:p>
          <a:p>
            <a:pPr marL="285750" indent="-285750" fontAlgn="base">
              <a:buFont typeface="Wingdings" pitchFamily="2" charset="2"/>
              <a:buChar char="§"/>
            </a:pPr>
            <a:endParaRPr lang="en-GB" sz="1600" dirty="0">
              <a:latin typeface="Times New Roman" pitchFamily="18" charset="0"/>
              <a:cs typeface="Times New Roman" pitchFamily="18" charset="0"/>
            </a:endParaRPr>
          </a:p>
          <a:p>
            <a:pPr marL="285750" indent="-285750" fontAlgn="base">
              <a:buFont typeface="Wingdings" pitchFamily="2" charset="2"/>
              <a:buChar char="§"/>
            </a:pPr>
            <a:r>
              <a:rPr lang="en-GB" sz="1600" dirty="0">
                <a:latin typeface="Times New Roman" pitchFamily="18" charset="0"/>
                <a:cs typeface="Times New Roman" pitchFamily="18" charset="0"/>
              </a:rPr>
              <a:t>Amazon Product Reviews: Amazon provides a vast collection of product reviews across a wide range of product categories. You can access these reviews through the Amazon Product Advertising API or by web scraping. Amazon reviews are commonly used for sentiment analysis due to their diversity and quantity.</a:t>
            </a:r>
          </a:p>
        </p:txBody>
      </p:sp>
      <p:pic>
        <p:nvPicPr>
          <p:cNvPr id="3075" name="Picture 3"/>
          <p:cNvPicPr>
            <a:picLocks noGrp="1" noChangeAspect="1" noChangeArrowheads="1"/>
          </p:cNvPicPr>
          <p:nvPr>
            <p:ph type="pic" idx="4"/>
          </p:nvPr>
        </p:nvPicPr>
        <p:blipFill>
          <a:blip r:embed="rId3">
            <a:extLst>
              <a:ext uri="{28A0092B-C50C-407E-A947-70E740481C1C}">
                <a14:useLocalDpi xmlns:a14="http://schemas.microsoft.com/office/drawing/2010/main" val="0"/>
              </a:ext>
            </a:extLst>
          </a:blip>
          <a:srcRect l="2877" r="2877"/>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22"/>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latin typeface="Times New Roman" pitchFamily="18" charset="0"/>
                <a:ea typeface="Yu Gothic Medium" pitchFamily="34" charset="-128"/>
                <a:cs typeface="Times New Roman" pitchFamily="18" charset="0"/>
              </a:rPr>
              <a:t>Feature  Extraction</a:t>
            </a:r>
            <a:endParaRPr dirty="0">
              <a:latin typeface="Times New Roman" pitchFamily="18" charset="0"/>
              <a:ea typeface="Yu Gothic Medium" pitchFamily="34" charset="-128"/>
              <a:cs typeface="Times New Roman" pitchFamily="18" charset="0"/>
            </a:endParaRPr>
          </a:p>
        </p:txBody>
      </p:sp>
      <p:sp>
        <p:nvSpPr>
          <p:cNvPr id="217" name="Google Shape;217;p22"/>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IN" dirty="0"/>
              <a:t>S</a:t>
            </a:r>
            <a:r>
              <a:rPr lang="en" dirty="0"/>
              <a:t>entiment  analysis for marketing</a:t>
            </a:r>
            <a:endParaRPr dirty="0"/>
          </a:p>
        </p:txBody>
      </p:sp>
      <p:sp>
        <p:nvSpPr>
          <p:cNvPr id="2" name="Rectangle 1"/>
          <p:cNvSpPr/>
          <p:nvPr/>
        </p:nvSpPr>
        <p:spPr>
          <a:xfrm>
            <a:off x="3403600" y="1177985"/>
            <a:ext cx="8473440" cy="5724644"/>
          </a:xfrm>
          <a:prstGeom prst="rect">
            <a:avLst/>
          </a:prstGeom>
        </p:spPr>
        <p:txBody>
          <a:bodyPr wrap="square">
            <a:spAutoFit/>
          </a:bodyPr>
          <a:lstStyle/>
          <a:p>
            <a:r>
              <a:rPr lang="en-GB" sz="1600" b="1" dirty="0">
                <a:latin typeface="Times New Roman" pitchFamily="18" charset="0"/>
                <a:cs typeface="Times New Roman" pitchFamily="18" charset="0"/>
              </a:rPr>
              <a:t>Bag of Words (BoW):</a:t>
            </a:r>
          </a:p>
          <a:p>
            <a:pPr marL="285750" indent="-285750">
              <a:buFont typeface="Wingdings" pitchFamily="2" charset="2"/>
              <a:buChar char="§"/>
            </a:pPr>
            <a:r>
              <a:rPr lang="en-GB" sz="1600" dirty="0">
                <a:latin typeface="Times New Roman" pitchFamily="18" charset="0"/>
                <a:cs typeface="Times New Roman" pitchFamily="18" charset="0"/>
              </a:rPr>
              <a:t>Create a vocabulary of all unique words in the corpus of reviews.</a:t>
            </a:r>
          </a:p>
          <a:p>
            <a:pPr marL="285750" indent="-285750">
              <a:buFont typeface="Wingdings" pitchFamily="2" charset="2"/>
              <a:buChar char="§"/>
            </a:pPr>
            <a:r>
              <a:rPr lang="en-GB" sz="1600" dirty="0">
                <a:latin typeface="Times New Roman" pitchFamily="18" charset="0"/>
                <a:cs typeface="Times New Roman" pitchFamily="18" charset="0"/>
              </a:rPr>
              <a:t>Represent each review as a vector where each element corresponds to the frequency of a word in the vocabulary within that review.</a:t>
            </a:r>
          </a:p>
          <a:p>
            <a:pPr marL="285750" indent="-285750">
              <a:buFont typeface="Wingdings" pitchFamily="2" charset="2"/>
              <a:buChar char="§"/>
            </a:pPr>
            <a:r>
              <a:rPr lang="en-GB" sz="1600" dirty="0">
                <a:latin typeface="Times New Roman" pitchFamily="18" charset="0"/>
                <a:cs typeface="Times New Roman" pitchFamily="18" charset="0"/>
              </a:rPr>
              <a:t>This approach is simple but doesn't consider word order or context.</a:t>
            </a:r>
          </a:p>
          <a:p>
            <a:endParaRPr lang="en-GB" sz="1600" dirty="0">
              <a:latin typeface="Times New Roman" pitchFamily="18" charset="0"/>
              <a:cs typeface="Times New Roman" pitchFamily="18" charset="0"/>
            </a:endParaRPr>
          </a:p>
          <a:p>
            <a:r>
              <a:rPr lang="en-GB" sz="1600" b="1" dirty="0">
                <a:latin typeface="Times New Roman" pitchFamily="18" charset="0"/>
                <a:cs typeface="Times New Roman" pitchFamily="18" charset="0"/>
              </a:rPr>
              <a:t>Word Embeddings (Word2Vec, GloVe, FastText):</a:t>
            </a:r>
          </a:p>
          <a:p>
            <a:pPr marL="285750" indent="-285750">
              <a:buFont typeface="Wingdings" pitchFamily="2" charset="2"/>
              <a:buChar char="§"/>
            </a:pPr>
            <a:r>
              <a:rPr lang="en-GB" sz="1600" dirty="0">
                <a:latin typeface="Times New Roman" pitchFamily="18" charset="0"/>
                <a:cs typeface="Times New Roman" pitchFamily="18" charset="0"/>
              </a:rPr>
              <a:t>Use pre-trained word embeddings to represent words as dense vectors.</a:t>
            </a:r>
          </a:p>
          <a:p>
            <a:pPr marL="285750" indent="-285750">
              <a:buFont typeface="Wingdings" pitchFamily="2" charset="2"/>
              <a:buChar char="§"/>
            </a:pPr>
            <a:r>
              <a:rPr lang="en-GB" sz="1600" dirty="0">
                <a:latin typeface="Times New Roman" pitchFamily="18" charset="0"/>
                <a:cs typeface="Times New Roman" pitchFamily="18" charset="0"/>
              </a:rPr>
              <a:t>Combine word vectors in a review to get a document-level vector (e.g., by averaging, summing, or using a more complex model like Doc2Vec).</a:t>
            </a:r>
          </a:p>
          <a:p>
            <a:pPr marL="285750" indent="-285750">
              <a:buFont typeface="Wingdings" pitchFamily="2" charset="2"/>
              <a:buChar char="§"/>
            </a:pPr>
            <a:r>
              <a:rPr lang="en-GB" sz="1600" dirty="0">
                <a:latin typeface="Times New Roman" pitchFamily="18" charset="0"/>
                <a:cs typeface="Times New Roman" pitchFamily="18" charset="0"/>
              </a:rPr>
              <a:t>Word embeddings capture semantic meaning and word relationships</a:t>
            </a:r>
            <a:r>
              <a:rPr lang="en-GB" sz="1600" dirty="0"/>
              <a:t>.</a:t>
            </a:r>
          </a:p>
          <a:p>
            <a:endParaRPr lang="en-GB" sz="1600" dirty="0"/>
          </a:p>
          <a:p>
            <a:r>
              <a:rPr lang="en-GB" sz="1600" b="1" dirty="0">
                <a:latin typeface="Times New Roman" pitchFamily="18" charset="0"/>
                <a:cs typeface="Times New Roman" pitchFamily="18" charset="0"/>
              </a:rPr>
              <a:t>Emoticons and Emoji Analysis:</a:t>
            </a:r>
          </a:p>
          <a:p>
            <a:pPr marL="285750" indent="-285750">
              <a:buFont typeface="Wingdings" pitchFamily="2" charset="2"/>
              <a:buChar char="§"/>
            </a:pPr>
            <a:r>
              <a:rPr lang="en-GB" sz="1600" dirty="0">
                <a:latin typeface="Times New Roman" pitchFamily="18" charset="0"/>
                <a:cs typeface="Times New Roman" pitchFamily="18" charset="0"/>
              </a:rPr>
              <a:t>Consider emoticons and emojis in the text, as they often convey sentiment.</a:t>
            </a:r>
          </a:p>
          <a:p>
            <a:pPr marL="285750" indent="-285750">
              <a:buFont typeface="Wingdings" pitchFamily="2" charset="2"/>
              <a:buChar char="§"/>
            </a:pPr>
            <a:r>
              <a:rPr lang="en-GB" sz="1600" dirty="0">
                <a:latin typeface="Times New Roman" pitchFamily="18" charset="0"/>
                <a:cs typeface="Times New Roman" pitchFamily="18" charset="0"/>
              </a:rPr>
              <a:t>Assign sentiment scores to these symbols and incorporate them into the analysis.</a:t>
            </a:r>
          </a:p>
          <a:p>
            <a:pPr marL="285750" indent="-285750">
              <a:buFont typeface="Wingdings" pitchFamily="2" charset="2"/>
              <a:buChar char="§"/>
            </a:pPr>
            <a:endParaRPr lang="en-GB" sz="1600" dirty="0">
              <a:latin typeface="Times New Roman" pitchFamily="18" charset="0"/>
              <a:cs typeface="Times New Roman" pitchFamily="18" charset="0"/>
            </a:endParaRPr>
          </a:p>
          <a:p>
            <a:r>
              <a:rPr lang="en-GB" sz="1600" b="1" dirty="0">
                <a:latin typeface="Times New Roman" pitchFamily="18" charset="0"/>
                <a:cs typeface="Times New Roman" pitchFamily="18" charset="0"/>
              </a:rPr>
              <a:t>Syntax and Grammar Features:</a:t>
            </a:r>
          </a:p>
          <a:p>
            <a:pPr marL="285750" indent="-285750">
              <a:buFont typeface="Wingdings" pitchFamily="2" charset="2"/>
              <a:buChar char="§"/>
            </a:pPr>
            <a:r>
              <a:rPr lang="en-GB" sz="1600" dirty="0">
                <a:latin typeface="Times New Roman" pitchFamily="18" charset="0"/>
                <a:cs typeface="Times New Roman" pitchFamily="18" charset="0"/>
              </a:rPr>
              <a:t>Explore syntactic features like sentence length, punctuation usage, and grammatical structure.</a:t>
            </a:r>
          </a:p>
          <a:p>
            <a:pPr marL="285750" indent="-285750">
              <a:buFont typeface="Wingdings" pitchFamily="2" charset="2"/>
              <a:buChar char="§"/>
            </a:pPr>
            <a:r>
              <a:rPr lang="en-GB" sz="1600" dirty="0">
                <a:latin typeface="Times New Roman" pitchFamily="18" charset="0"/>
                <a:cs typeface="Times New Roman" pitchFamily="18" charset="0"/>
              </a:rPr>
              <a:t>These features can sometimes be indicative of sentiment or writing style.</a:t>
            </a:r>
          </a:p>
          <a:p>
            <a:pPr marL="285750" indent="-285750">
              <a:buFont typeface="Wingdings" pitchFamily="2" charset="2"/>
              <a:buChar char="§"/>
            </a:pPr>
            <a:endParaRPr lang="en-GB" sz="1600" dirty="0">
              <a:latin typeface="Times New Roman" pitchFamily="18" charset="0"/>
              <a:cs typeface="Times New Roman" pitchFamily="18" charset="0"/>
            </a:endParaRPr>
          </a:p>
          <a:p>
            <a:endParaRPr lang="en-GB" sz="1600" dirty="0"/>
          </a:p>
          <a:p>
            <a:endParaRPr lang="en-GB"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78" y="2124075"/>
            <a:ext cx="2554922" cy="263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22" name="Google Shape;222;p23"/>
          <p:cNvGrpSpPr/>
          <p:nvPr/>
        </p:nvGrpSpPr>
        <p:grpSpPr>
          <a:xfrm rot="10800000">
            <a:off x="273727" y="1463420"/>
            <a:ext cx="6180655" cy="4353977"/>
            <a:chOff x="621403" y="597265"/>
            <a:chExt cx="1588204" cy="1118814"/>
          </a:xfrm>
        </p:grpSpPr>
        <p:sp>
          <p:nvSpPr>
            <p:cNvPr id="223" name="Google Shape;223;p23"/>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23"/>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27" name="Google Shape;227;p23"/>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dirty="0">
                <a:latin typeface="Times New Roman" pitchFamily="18" charset="0"/>
                <a:cs typeface="Times New Roman" pitchFamily="18" charset="0"/>
              </a:rPr>
              <a:t>P</a:t>
            </a:r>
            <a:r>
              <a:rPr lang="en" dirty="0">
                <a:latin typeface="Times New Roman" pitchFamily="18" charset="0"/>
                <a:cs typeface="Times New Roman" pitchFamily="18" charset="0"/>
              </a:rPr>
              <a:t>roposed Method</a:t>
            </a:r>
            <a:endParaRPr dirty="0">
              <a:latin typeface="Times New Roman" pitchFamily="18" charset="0"/>
              <a:cs typeface="Times New Roman" pitchFamily="18" charset="0"/>
            </a:endParaRPr>
          </a:p>
        </p:txBody>
      </p:sp>
      <p:sp>
        <p:nvSpPr>
          <p:cNvPr id="228" name="Google Shape;228;p23"/>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a:t>Sentiment analysis for marketing</a:t>
            </a:r>
            <a:endParaRPr dirty="0"/>
          </a:p>
        </p:txBody>
      </p:sp>
      <p:sp>
        <p:nvSpPr>
          <p:cNvPr id="3" name="Rectangle 2"/>
          <p:cNvSpPr/>
          <p:nvPr/>
        </p:nvSpPr>
        <p:spPr>
          <a:xfrm>
            <a:off x="518160" y="1290320"/>
            <a:ext cx="11023600" cy="4185761"/>
          </a:xfrm>
          <a:prstGeom prst="rect">
            <a:avLst/>
          </a:prstGeom>
        </p:spPr>
        <p:txBody>
          <a:bodyPr wrap="square">
            <a:spAutoFit/>
          </a:bodyPr>
          <a:lstStyle/>
          <a:p>
            <a:pPr marL="285750" indent="-285750">
              <a:buFont typeface="Wingdings" pitchFamily="2" charset="2"/>
              <a:buChar char="§"/>
            </a:pPr>
            <a:r>
              <a:rPr lang="en-GB" dirty="0">
                <a:solidFill>
                  <a:schemeClr val="tx1">
                    <a:lumMod val="75000"/>
                  </a:schemeClr>
                </a:solidFill>
                <a:latin typeface="Times New Roman" pitchFamily="18" charset="0"/>
                <a:cs typeface="Times New Roman" pitchFamily="18" charset="0"/>
              </a:rPr>
              <a:t>CNN, which has been used on a large number of image datasets, works by moving the "convolutional" filter—that is, the kernel—through the image to extract its most important properties. The CNN function may also be applied in the text if the input data were provided as one-dimensional. Important features are retrieved, and local textual information is kept in the text area while the filter is moving. CNN is therefore a useful tool for text classification. An embedding layer, two convolutional layers, a pooling layer, and a fully connected layer made up the network. To make the sentence vectors a fixed size, we padded them. In other words, too long sentences were trimmed to a certain length, and the [PAD] token was appended to too short sentences.</a:t>
            </a:r>
          </a:p>
          <a:p>
            <a:pPr marL="285750" indent="-285750">
              <a:buFont typeface="Wingdings" pitchFamily="2" charset="2"/>
              <a:buChar char="§"/>
            </a:pPr>
            <a:endParaRPr lang="en-GB" dirty="0">
              <a:solidFill>
                <a:schemeClr val="tx1">
                  <a:lumMod val="75000"/>
                </a:schemeClr>
              </a:solidFill>
              <a:latin typeface="Times New Roman" pitchFamily="18" charset="0"/>
              <a:cs typeface="Times New Roman" pitchFamily="18" charset="0"/>
            </a:endParaRPr>
          </a:p>
          <a:p>
            <a:pPr marL="285750" lvl="0" indent="-285750">
              <a:buFont typeface="Wingdings" pitchFamily="2" charset="2"/>
              <a:buChar char="§"/>
            </a:pPr>
            <a:r>
              <a:rPr lang="en-GB" dirty="0">
                <a:latin typeface="Times New Roman" pitchFamily="18" charset="0"/>
                <a:cs typeface="Times New Roman" pitchFamily="18" charset="0"/>
              </a:rPr>
              <a:t>CNN uses the so-called convolutional filtering techniques, which automatically learn features appropriate for the given job, in one of the existing experiments using deep learning to classify texts. It has been demonstrated that a single convolutional layer or a combination of convolutional filters may achieve comparable performance even without any special hyper parameter adjustment. For instance, if we use CNN for sentiment classification, the convolutional filters may capture the inherent syntactic and semantic features of sentimental expressions. Additionally, linguistic structure expertise in a target language is not required by CNN. These benefits have allowed the CNN to be effectively used for a number of text studies, including sentence modelling, semantic parsing, and query-based search. Because it maintains the word sequence's order, one may contend that the Recurrent Neural Network (RNN) performs better for text categorization than the CNN. On the other hand, the CNN may also recognize sequential patterns; for instance, machine translation has effectively used convolutional filters in conjunction with the attention strategy. Additionally, the CNN is trainable with a limited amount of data because it often has fewer parameters than the RNN. CNN is renowned for delving into the depths of pertained word embeddings. In this research, we develop a CNN model for sentiment categorization and provide experimental findings demonstrating the superiority of our network over other deep learning models</a:t>
            </a:r>
          </a:p>
          <a:p>
            <a:endParaRPr lang="en-GB" dirty="0">
              <a:solidFill>
                <a:schemeClr val="tx1">
                  <a:lumMod val="75000"/>
                </a:schemeClr>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6" name="Google Shape;236;p24"/>
          <p:cNvSpPr txBox="1">
            <a:spLocks noGrp="1"/>
          </p:cNvSpPr>
          <p:nvPr>
            <p:ph type="subTitle" idx="3"/>
          </p:nvPr>
        </p:nvSpPr>
        <p:spPr>
          <a:xfrm>
            <a:off x="274320" y="190030"/>
            <a:ext cx="65138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latin typeface="Times New Roman" pitchFamily="18" charset="0"/>
                <a:cs typeface="Times New Roman" pitchFamily="18" charset="0"/>
              </a:rPr>
              <a:t>Code [ Import Library]</a:t>
            </a:r>
            <a:endParaRPr dirty="0">
              <a:latin typeface="Times New Roman" pitchFamily="18" charset="0"/>
              <a:cs typeface="Times New Roman" pitchFamily="18" charset="0"/>
            </a:endParaRPr>
          </a:p>
        </p:txBody>
      </p:sp>
      <p:sp>
        <p:nvSpPr>
          <p:cNvPr id="237" name="Google Shape;237;p24"/>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a:t>Sentiment analysis for marketing</a:t>
            </a:r>
            <a:endParaRPr dirty="0"/>
          </a:p>
        </p:txBody>
      </p:sp>
      <p:sp>
        <p:nvSpPr>
          <p:cNvPr id="5" name="Rectangle 4"/>
          <p:cNvSpPr/>
          <p:nvPr/>
        </p:nvSpPr>
        <p:spPr>
          <a:xfrm>
            <a:off x="274320" y="1047601"/>
            <a:ext cx="6096000" cy="4739759"/>
          </a:xfrm>
          <a:prstGeom prst="rect">
            <a:avLst/>
          </a:prstGeom>
        </p:spPr>
        <p:txBody>
          <a:bodyPr>
            <a:spAutoFit/>
          </a:bodyPr>
          <a:lstStyle/>
          <a:p>
            <a:r>
              <a:rPr lang="en-US" sz="1600" dirty="0">
                <a:latin typeface="Times New Roman" pitchFamily="18" charset="0"/>
                <a:cs typeface="Times New Roman" pitchFamily="18" charset="0"/>
              </a:rPr>
              <a:t>import pandas as </a:t>
            </a:r>
            <a:r>
              <a:rPr lang="en-US" sz="1600" dirty="0" err="1">
                <a:latin typeface="Times New Roman" pitchFamily="18" charset="0"/>
                <a:cs typeface="Times New Roman" pitchFamily="18" charset="0"/>
              </a:rPr>
              <a:t>pd</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matplotlib.pyplot</a:t>
            </a:r>
            <a:r>
              <a:rPr lang="en-US" sz="1600" dirty="0">
                <a:latin typeface="Times New Roman" pitchFamily="18" charset="0"/>
                <a:cs typeface="Times New Roman" pitchFamily="18" charset="0"/>
              </a:rPr>
              <a:t> as </a:t>
            </a:r>
            <a:r>
              <a:rPr lang="en-US" sz="1600" dirty="0" err="1">
                <a:latin typeface="Times New Roman" pitchFamily="18" charset="0"/>
                <a:cs typeface="Times New Roman" pitchFamily="18" charset="0"/>
              </a:rPr>
              <a:t>plt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as </a:t>
            </a:r>
            <a:r>
              <a:rPr lang="en-US" sz="1600" dirty="0" err="1">
                <a:latin typeface="Times New Roman" pitchFamily="18" charset="0"/>
                <a:cs typeface="Times New Roman" pitchFamily="18" charset="0"/>
              </a:rPr>
              <a:t>sns</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as </a:t>
            </a:r>
            <a:r>
              <a:rPr lang="en-US" sz="1600" dirty="0" err="1">
                <a:latin typeface="Times New Roman" pitchFamily="18" charset="0"/>
                <a:cs typeface="Times New Roman" pitchFamily="18" charset="0"/>
              </a:rPr>
              <a:t>np</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df.drop</a:t>
            </a:r>
            <a:r>
              <a:rPr lang="en-US" sz="1600" dirty="0">
                <a:latin typeface="Times New Roman" pitchFamily="18" charset="0"/>
                <a:cs typeface="Times New Roman" pitchFamily="18" charset="0"/>
              </a:rPr>
              <a:t>(columns=['Unnamed: 0'])</a:t>
            </a:r>
          </a:p>
          <a:p>
            <a:r>
              <a:rPr lang="en-US" sz="1600" dirty="0" err="1">
                <a:latin typeface="Times New Roman" pitchFamily="18" charset="0"/>
                <a:cs typeface="Times New Roman" pitchFamily="18" charset="0"/>
              </a:rPr>
              <a:t>df.head</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df.rename</a:t>
            </a:r>
            <a:r>
              <a:rPr lang="en-US" sz="1600" dirty="0">
                <a:latin typeface="Times New Roman" pitchFamily="18" charset="0"/>
                <a:cs typeface="Times New Roman" pitchFamily="18" charset="0"/>
              </a:rPr>
              <a:t>(columns={</a:t>
            </a:r>
          </a:p>
          <a:p>
            <a:r>
              <a:rPr lang="en-US" sz="1600" dirty="0">
                <a:latin typeface="Times New Roman" pitchFamily="18" charset="0"/>
                <a:cs typeface="Times New Roman" pitchFamily="18" charset="0"/>
              </a:rPr>
              <a:t>    'overall': '</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inplace</a:t>
            </a:r>
            <a:r>
              <a:rPr lang="en-US" sz="1600" dirty="0">
                <a:latin typeface="Times New Roman" pitchFamily="18" charset="0"/>
                <a:cs typeface="Times New Roman" pitchFamily="18" charset="0"/>
              </a:rPr>
              <a:t>=True)</a:t>
            </a:r>
          </a:p>
          <a:p>
            <a:r>
              <a:rPr lang="en-US" sz="1600" dirty="0" err="1">
                <a:latin typeface="Times New Roman" pitchFamily="18" charset="0"/>
                <a:cs typeface="Times New Roman" pitchFamily="18" charset="0"/>
              </a:rPr>
              <a:t>df.head</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col = ['</a:t>
            </a:r>
            <a:r>
              <a:rPr lang="en-US" sz="1600" dirty="0" err="1">
                <a:latin typeface="Times New Roman" pitchFamily="18" charset="0"/>
                <a:cs typeface="Times New Roman" pitchFamily="18" charset="0"/>
              </a:rPr>
              <a:t>reviewText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[col]</a:t>
            </a:r>
          </a:p>
          <a:p>
            <a:r>
              <a:rPr lang="en-US" sz="1600" dirty="0" err="1">
                <a:latin typeface="Times New Roman" pitchFamily="18" charset="0"/>
                <a:cs typeface="Times New Roman" pitchFamily="18" charset="0"/>
              </a:rPr>
              <a:t>df.head</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fig, ax = </a:t>
            </a:r>
            <a:r>
              <a:rPr lang="en-US" sz="1600" dirty="0" err="1">
                <a:latin typeface="Times New Roman" pitchFamily="18" charset="0"/>
                <a:cs typeface="Times New Roman" pitchFamily="18" charset="0"/>
              </a:rPr>
              <a:t>plt.subplots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nrows</a:t>
            </a: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ncols</a:t>
            </a:r>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figsize</a:t>
            </a:r>
            <a:r>
              <a:rPr lang="en-US" sz="1600" dirty="0">
                <a:latin typeface="Times New Roman" pitchFamily="18" charset="0"/>
                <a:cs typeface="Times New Roman" pitchFamily="18" charset="0"/>
              </a:rPr>
              <a:t>=(12,5))</a:t>
            </a:r>
          </a:p>
          <a:p>
            <a:r>
              <a:rPr lang="en-US" sz="1600" dirty="0" err="1">
                <a:latin typeface="Times New Roman" pitchFamily="18" charset="0"/>
                <a:cs typeface="Times New Roman" pitchFamily="18" charset="0"/>
              </a:rPr>
              <a:t>sns.histplot</a:t>
            </a:r>
            <a:r>
              <a:rPr lang="en-US" sz="1600" dirty="0">
                <a:latin typeface="Times New Roman" pitchFamily="18" charset="0"/>
                <a:cs typeface="Times New Roman" pitchFamily="18" charset="0"/>
              </a:rPr>
              <a:t>(data=</a:t>
            </a:r>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x='</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 ax=ax[0]).</a:t>
            </a:r>
            <a:r>
              <a:rPr lang="en-US" sz="1600" dirty="0" err="1">
                <a:latin typeface="Times New Roman" pitchFamily="18" charset="0"/>
                <a:cs typeface="Times New Roman" pitchFamily="18" charset="0"/>
              </a:rPr>
              <a:t>set_title</a:t>
            </a:r>
            <a:r>
              <a:rPr lang="en-US" sz="1600" dirty="0">
                <a:latin typeface="Times New Roman" pitchFamily="18" charset="0"/>
                <a:cs typeface="Times New Roman" pitchFamily="18" charset="0"/>
              </a:rPr>
              <a:t>('histogram plot')</a:t>
            </a:r>
          </a:p>
          <a:p>
            <a:r>
              <a:rPr lang="en-US" sz="1600" dirty="0" err="1">
                <a:latin typeface="Times New Roman" pitchFamily="18" charset="0"/>
                <a:cs typeface="Times New Roman" pitchFamily="18" charset="0"/>
              </a:rPr>
              <a:t>sns.kdeplot</a:t>
            </a:r>
            <a:r>
              <a:rPr lang="en-US" sz="1600" dirty="0">
                <a:latin typeface="Times New Roman" pitchFamily="18" charset="0"/>
                <a:cs typeface="Times New Roman" pitchFamily="18" charset="0"/>
              </a:rPr>
              <a:t>(data=</a:t>
            </a:r>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x='</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 ax=ax[1]).</a:t>
            </a:r>
            <a:r>
              <a:rPr lang="en-US" sz="1600" dirty="0" err="1">
                <a:latin typeface="Times New Roman" pitchFamily="18" charset="0"/>
                <a:cs typeface="Times New Roman" pitchFamily="18" charset="0"/>
              </a:rPr>
              <a:t>set_title</a:t>
            </a:r>
            <a:r>
              <a:rPr lang="en-US" sz="1600" dirty="0">
                <a:latin typeface="Times New Roman" pitchFamily="18" charset="0"/>
                <a:cs typeface="Times New Roman" pitchFamily="18" charset="0"/>
              </a:rPr>
              <a:t>('KDE plot')</a:t>
            </a:r>
          </a:p>
          <a:p>
            <a:r>
              <a:rPr lang="en-US" sz="1600" dirty="0" err="1">
                <a:latin typeface="Times New Roman" pitchFamily="18" charset="0"/>
                <a:cs typeface="Times New Roman" pitchFamily="18" charset="0"/>
              </a:rPr>
              <a:t>plt.tight_layout</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plt.show</a:t>
            </a:r>
            <a:r>
              <a:rPr lang="en-US" sz="1600"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5" name="Google Shape;245;p25"/>
          <p:cNvSpPr txBox="1">
            <a:spLocks noGrp="1"/>
          </p:cNvSpPr>
          <p:nvPr>
            <p:ph type="subTitle" idx="3"/>
          </p:nvPr>
        </p:nvSpPr>
        <p:spPr>
          <a:xfrm>
            <a:off x="293400" y="2103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latin typeface="Times New Roman" pitchFamily="18" charset="0"/>
                <a:cs typeface="Times New Roman" pitchFamily="18" charset="0"/>
              </a:rPr>
              <a:t>Code[EDA]</a:t>
            </a:r>
            <a:endParaRPr dirty="0">
              <a:latin typeface="Times New Roman" pitchFamily="18" charset="0"/>
              <a:cs typeface="Times New Roman" pitchFamily="18" charset="0"/>
            </a:endParaRPr>
          </a:p>
        </p:txBody>
      </p:sp>
      <p:sp>
        <p:nvSpPr>
          <p:cNvPr id="246" name="Google Shape;246;p25"/>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a:t>Sentiment analysis for marketing</a:t>
            </a:r>
            <a:endParaRPr dirty="0"/>
          </a:p>
        </p:txBody>
      </p:sp>
      <p:sp>
        <p:nvSpPr>
          <p:cNvPr id="3" name="Rectangle 2"/>
          <p:cNvSpPr/>
          <p:nvPr/>
        </p:nvSpPr>
        <p:spPr>
          <a:xfrm>
            <a:off x="518160" y="948690"/>
            <a:ext cx="6644640" cy="5478423"/>
          </a:xfrm>
          <a:prstGeom prst="rect">
            <a:avLst/>
          </a:prstGeom>
        </p:spPr>
        <p:txBody>
          <a:bodyPr wrap="square">
            <a:spAutoFit/>
          </a:bodyPr>
          <a:lstStyle/>
          <a:p>
            <a:r>
              <a:rPr lang="en-US" dirty="0" err="1">
                <a:latin typeface="Times New Roman" pitchFamily="18" charset="0"/>
                <a:cs typeface="Times New Roman" pitchFamily="18" charset="0"/>
              </a:rPr>
              <a:t>df_sent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df.copy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import </a:t>
            </a:r>
            <a:r>
              <a:rPr lang="en-US" dirty="0" err="1">
                <a:latin typeface="Times New Roman" pitchFamily="18" charset="0"/>
                <a:cs typeface="Times New Roman" pitchFamily="18" charset="0"/>
              </a:rPr>
              <a:t>nltk</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test = </a:t>
            </a:r>
            <a:r>
              <a:rPr lang="en-US" dirty="0" err="1">
                <a:latin typeface="Times New Roman" pitchFamily="18" charset="0"/>
                <a:cs typeface="Times New Roman" pitchFamily="18" charset="0"/>
              </a:rPr>
              <a:t>df_sent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reviewText</a:t>
            </a:r>
            <a:r>
              <a:rPr lang="en-US" dirty="0">
                <a:latin typeface="Times New Roman" pitchFamily="18" charset="0"/>
                <a:cs typeface="Times New Roman" pitchFamily="18" charset="0"/>
              </a:rPr>
              <a:t>'][5]</a:t>
            </a:r>
          </a:p>
          <a:p>
            <a:r>
              <a:rPr lang="en-US" dirty="0" err="1">
                <a:latin typeface="Times New Roman" pitchFamily="18" charset="0"/>
                <a:cs typeface="Times New Roman" pitchFamily="18" charset="0"/>
              </a:rPr>
              <a:t>token_test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nltk.word_tokenize</a:t>
            </a:r>
            <a:r>
              <a:rPr lang="en-US" dirty="0">
                <a:latin typeface="Times New Roman" pitchFamily="18" charset="0"/>
                <a:cs typeface="Times New Roman" pitchFamily="18" charset="0"/>
              </a:rPr>
              <a:t>(test)</a:t>
            </a:r>
          </a:p>
          <a:p>
            <a:r>
              <a:rPr lang="en-US" dirty="0" err="1">
                <a:latin typeface="Times New Roman" pitchFamily="18" charset="0"/>
                <a:cs typeface="Times New Roman" pitchFamily="18" charset="0"/>
              </a:rPr>
              <a:t>test_pos_tag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nltk.pos_tag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token_test</a:t>
            </a:r>
            <a:r>
              <a:rPr lang="en-US" dirty="0">
                <a:latin typeface="Times New Roman" pitchFamily="18" charset="0"/>
                <a:cs typeface="Times New Roman" pitchFamily="18" charset="0"/>
              </a:rPr>
              <a:t>[:5])</a:t>
            </a:r>
          </a:p>
          <a:p>
            <a:r>
              <a:rPr lang="en-US" dirty="0" err="1">
                <a:latin typeface="Times New Roman" pitchFamily="18" charset="0"/>
                <a:cs typeface="Times New Roman" pitchFamily="18" charset="0"/>
              </a:rPr>
              <a:t>test_pos_tag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nltk.sentiment</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SentimentIntensityAnalyzer</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sarcasm_text</a:t>
            </a:r>
            <a:r>
              <a:rPr lang="en-US" dirty="0">
                <a:latin typeface="Times New Roman" pitchFamily="18" charset="0"/>
                <a:cs typeface="Times New Roman" pitchFamily="18" charset="0"/>
              </a:rPr>
              <a:t> = 'yeah, way to wear a raincoat genius'</a:t>
            </a:r>
          </a:p>
          <a:p>
            <a:r>
              <a:rPr lang="en-US" dirty="0" err="1">
                <a:latin typeface="Times New Roman" pitchFamily="18" charset="0"/>
                <a:cs typeface="Times New Roman" pitchFamily="18" charset="0"/>
              </a:rPr>
              <a:t>sia</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SentimentIntensityAnalyzer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sia.polarity_scores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sarcasm_text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from transformers import </a:t>
            </a:r>
            <a:r>
              <a:rPr lang="en-US" dirty="0" err="1">
                <a:latin typeface="Times New Roman" pitchFamily="18" charset="0"/>
                <a:cs typeface="Times New Roman" pitchFamily="18" charset="0"/>
              </a:rPr>
              <a:t>AutoTokenizer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transformers import </a:t>
            </a:r>
            <a:r>
              <a:rPr lang="en-US" dirty="0" err="1">
                <a:latin typeface="Times New Roman" pitchFamily="18" charset="0"/>
                <a:cs typeface="Times New Roman" pitchFamily="18" charset="0"/>
              </a:rPr>
              <a:t>AutoModelForSequenceClassification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scipy.special</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softmax</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MODEL = </a:t>
            </a:r>
            <a:r>
              <a:rPr lang="en-US" dirty="0" err="1">
                <a:latin typeface="Times New Roman" pitchFamily="18" charset="0"/>
                <a:cs typeface="Times New Roman" pitchFamily="18" charset="0"/>
              </a:rPr>
              <a:t>f"cardiffnlp</a:t>
            </a:r>
            <a:r>
              <a:rPr lang="en-US" dirty="0">
                <a:latin typeface="Times New Roman" pitchFamily="18" charset="0"/>
                <a:cs typeface="Times New Roman" pitchFamily="18" charset="0"/>
              </a:rPr>
              <a:t>/twitter-</a:t>
            </a:r>
            <a:r>
              <a:rPr lang="en-US" dirty="0" err="1">
                <a:latin typeface="Times New Roman" pitchFamily="18" charset="0"/>
                <a:cs typeface="Times New Roman" pitchFamily="18" charset="0"/>
              </a:rPr>
              <a:t>roberta</a:t>
            </a:r>
            <a:r>
              <a:rPr lang="en-US" dirty="0">
                <a:latin typeface="Times New Roman" pitchFamily="18" charset="0"/>
                <a:cs typeface="Times New Roman" pitchFamily="18" charset="0"/>
              </a:rPr>
              <a:t>-base-sentiment"</a:t>
            </a:r>
          </a:p>
          <a:p>
            <a:r>
              <a:rPr lang="en-US" dirty="0" err="1">
                <a:latin typeface="Times New Roman" pitchFamily="18" charset="0"/>
                <a:cs typeface="Times New Roman" pitchFamily="18" charset="0"/>
              </a:rPr>
              <a:t>tokenizer</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AutoTokenizer.from_pretrained</a:t>
            </a:r>
            <a:r>
              <a:rPr lang="en-US" dirty="0">
                <a:latin typeface="Times New Roman" pitchFamily="18" charset="0"/>
                <a:cs typeface="Times New Roman" pitchFamily="18" charset="0"/>
              </a:rPr>
              <a:t>(MODEL)</a:t>
            </a:r>
          </a:p>
          <a:p>
            <a:r>
              <a:rPr lang="en-US" dirty="0">
                <a:latin typeface="Times New Roman" pitchFamily="18" charset="0"/>
                <a:cs typeface="Times New Roman" pitchFamily="18" charset="0"/>
              </a:rPr>
              <a:t>model = </a:t>
            </a:r>
            <a:r>
              <a:rPr lang="en-US" dirty="0" err="1">
                <a:latin typeface="Times New Roman" pitchFamily="18" charset="0"/>
                <a:cs typeface="Times New Roman" pitchFamily="18" charset="0"/>
              </a:rPr>
              <a:t>AutoModelForSequenceClassification.from_pretrained</a:t>
            </a:r>
            <a:r>
              <a:rPr lang="en-US" dirty="0">
                <a:latin typeface="Times New Roman" pitchFamily="18" charset="0"/>
                <a:cs typeface="Times New Roman" pitchFamily="18" charset="0"/>
              </a:rPr>
              <a:t>(MODEL)</a:t>
            </a:r>
          </a:p>
          <a:p>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tokenizer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sarcasm_text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return_tensors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pt</a:t>
            </a:r>
            <a:r>
              <a:rPr lang="en-US" dirty="0">
                <a:latin typeface="Times New Roman" pitchFamily="18" charset="0"/>
                <a:cs typeface="Times New Roman" pitchFamily="18" charset="0"/>
              </a:rPr>
              <a:t>') # a structure that </a:t>
            </a:r>
            <a:r>
              <a:rPr lang="en-US" dirty="0" err="1">
                <a:latin typeface="Times New Roman" pitchFamily="18" charset="0"/>
                <a:cs typeface="Times New Roman" pitchFamily="18" charset="0"/>
              </a:rPr>
              <a:t>algoritm</a:t>
            </a:r>
            <a:r>
              <a:rPr lang="en-US" dirty="0">
                <a:latin typeface="Times New Roman" pitchFamily="18" charset="0"/>
                <a:cs typeface="Times New Roman" pitchFamily="18" charset="0"/>
              </a:rPr>
              <a:t> will understand</a:t>
            </a:r>
          </a:p>
          <a:p>
            <a:r>
              <a:rPr lang="en-US" dirty="0" err="1">
                <a:latin typeface="Times New Roman" pitchFamily="18" charset="0"/>
                <a:cs typeface="Times New Roman" pitchFamily="18" charset="0"/>
              </a:rPr>
              <a:t>encoded_text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output = model(**</a:t>
            </a:r>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output </a:t>
            </a:r>
            <a:r>
              <a:rPr lang="en-US" dirty="0" err="1">
                <a:latin typeface="Times New Roman" pitchFamily="18" charset="0"/>
                <a:cs typeface="Times New Roman" pitchFamily="18" charset="0"/>
              </a:rPr>
              <a:t>roberta_sarcasm</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(scores)[2],}</a:t>
            </a:r>
          </a:p>
          <a:p>
            <a:r>
              <a:rPr lang="en-US" dirty="0" err="1">
                <a:latin typeface="Times New Roman" pitchFamily="18" charset="0"/>
                <a:cs typeface="Times New Roman" pitchFamily="18" charset="0"/>
              </a:rPr>
              <a:t>roberta_sarcasm</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64" name="Google Shape;264;p26"/>
          <p:cNvSpPr txBox="1">
            <a:spLocks noGrp="1"/>
          </p:cNvSpPr>
          <p:nvPr>
            <p:ph type="subTitle" idx="9"/>
          </p:nvPr>
        </p:nvSpPr>
        <p:spPr>
          <a:xfrm>
            <a:off x="283240" y="230670"/>
            <a:ext cx="674748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latin typeface="Times New Roman" pitchFamily="18" charset="0"/>
                <a:cs typeface="Times New Roman" pitchFamily="18" charset="0"/>
              </a:rPr>
              <a:t>Code[ Test on Sarcasm]</a:t>
            </a:r>
            <a:endParaRPr dirty="0">
              <a:latin typeface="Times New Roman" pitchFamily="18" charset="0"/>
              <a:cs typeface="Times New Roman" pitchFamily="18" charset="0"/>
            </a:endParaRPr>
          </a:p>
        </p:txBody>
      </p:sp>
      <p:sp>
        <p:nvSpPr>
          <p:cNvPr id="265" name="Google Shape;265;p26"/>
          <p:cNvSpPr txBox="1">
            <a:spLocks noGrp="1"/>
          </p:cNvSpPr>
          <p:nvPr>
            <p:ph type="subTitle" idx="1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a:t>Title of your presentation.</a:t>
            </a:r>
            <a:endParaRPr/>
          </a:p>
        </p:txBody>
      </p:sp>
      <p:sp>
        <p:nvSpPr>
          <p:cNvPr id="28" name="Text Box 7"/>
          <p:cNvSpPr txBox="1"/>
          <p:nvPr/>
        </p:nvSpPr>
        <p:spPr>
          <a:xfrm>
            <a:off x="457200" y="968375"/>
            <a:ext cx="8839200" cy="5432425"/>
          </a:xfrm>
          <a:prstGeom prst="rect">
            <a:avLst/>
          </a:prstGeom>
          <a:noFill/>
        </p:spPr>
        <p:txBody>
          <a:bodyPr wrap="square" rtlCol="0">
            <a:noAutofit/>
          </a:bodyPr>
          <a:lstStyle/>
          <a:p>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roberta_score</a:t>
            </a:r>
            <a:r>
              <a:rPr lang="en-US" dirty="0">
                <a:latin typeface="Times New Roman" pitchFamily="18" charset="0"/>
                <a:cs typeface="Times New Roman" pitchFamily="18" charset="0"/>
              </a:rPr>
              <a:t>(review):</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tokenizer</a:t>
            </a:r>
            <a:r>
              <a:rPr lang="en-US" dirty="0">
                <a:latin typeface="Times New Roman" pitchFamily="18" charset="0"/>
                <a:cs typeface="Times New Roman" pitchFamily="18" charset="0"/>
              </a:rPr>
              <a:t>(review, </a:t>
            </a:r>
            <a:r>
              <a:rPr lang="en-US" dirty="0" err="1">
                <a:latin typeface="Times New Roman" pitchFamily="18" charset="0"/>
                <a:cs typeface="Times New Roman" pitchFamily="18" charset="0"/>
              </a:rPr>
              <a:t>return_tensors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output = model(**</a:t>
            </a:r>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scores = output[0][0].detach().</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scores =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scores_dict</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scores[0],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scores[1],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scores[2],</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return </a:t>
            </a:r>
            <a:r>
              <a:rPr lang="en-US" dirty="0" err="1">
                <a:latin typeface="Times New Roman" pitchFamily="18" charset="0"/>
                <a:cs typeface="Times New Roman" pitchFamily="18" charset="0"/>
              </a:rPr>
              <a:t>scores_dict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res = {}</a:t>
            </a:r>
          </a:p>
          <a:p>
            <a:r>
              <a:rPr lang="en-US" dirty="0">
                <a:latin typeface="Times New Roman" pitchFamily="18" charset="0"/>
                <a:cs typeface="Times New Roman" pitchFamily="18" charset="0"/>
              </a:rPr>
              <a:t>for i, row in </a:t>
            </a:r>
            <a:r>
              <a:rPr lang="en-US" dirty="0" err="1">
                <a:latin typeface="Times New Roman" pitchFamily="18" charset="0"/>
                <a:cs typeface="Times New Roman" pitchFamily="18" charset="0"/>
              </a:rPr>
              <a:t>df.iterrows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try:</a:t>
            </a:r>
          </a:p>
          <a:p>
            <a:r>
              <a:rPr lang="en-US" dirty="0">
                <a:latin typeface="Times New Roman" pitchFamily="18" charset="0"/>
                <a:cs typeface="Times New Roman" pitchFamily="18" charset="0"/>
              </a:rPr>
              <a:t>        text = row['</a:t>
            </a:r>
            <a:r>
              <a:rPr lang="en-US" dirty="0" err="1">
                <a:latin typeface="Times New Roman" pitchFamily="18" charset="0"/>
                <a:cs typeface="Times New Roman" pitchFamily="18" charset="0"/>
              </a:rPr>
              <a:t>reviewText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my_id</a:t>
            </a:r>
            <a:r>
              <a:rPr lang="en-US" dirty="0">
                <a:latin typeface="Times New Roman" pitchFamily="18" charset="0"/>
                <a:cs typeface="Times New Roman" pitchFamily="18" charset="0"/>
              </a:rPr>
              <a:t> = row['id']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roberta_score_result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roberta_score</a:t>
            </a:r>
            <a:r>
              <a:rPr lang="en-US" dirty="0">
                <a:latin typeface="Times New Roman" pitchFamily="18" charset="0"/>
                <a:cs typeface="Times New Roman" pitchFamily="18" charset="0"/>
              </a:rPr>
              <a:t>(text)</a:t>
            </a:r>
          </a:p>
          <a:p>
            <a:r>
              <a:rPr lang="en-US" dirty="0">
                <a:latin typeface="Times New Roman" pitchFamily="18" charset="0"/>
                <a:cs typeface="Times New Roman" pitchFamily="18" charset="0"/>
              </a:rPr>
              <a:t>        score_ = {**</a:t>
            </a:r>
            <a:r>
              <a:rPr lang="en-US" dirty="0" err="1">
                <a:latin typeface="Times New Roman" pitchFamily="18" charset="0"/>
                <a:cs typeface="Times New Roman" pitchFamily="18" charset="0"/>
              </a:rPr>
              <a:t>roberta_score_result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res[</a:t>
            </a:r>
            <a:r>
              <a:rPr lang="en-US" dirty="0" err="1">
                <a:latin typeface="Times New Roman" pitchFamily="18" charset="0"/>
                <a:cs typeface="Times New Roman" pitchFamily="18" charset="0"/>
              </a:rPr>
              <a:t>my_id</a:t>
            </a:r>
            <a:r>
              <a:rPr lang="en-US" dirty="0">
                <a:latin typeface="Times New Roman" pitchFamily="18" charset="0"/>
                <a:cs typeface="Times New Roman" pitchFamily="18" charset="0"/>
              </a:rPr>
              <a:t>] = score_</a:t>
            </a:r>
          </a:p>
          <a:p>
            <a:r>
              <a:rPr lang="en-US" dirty="0">
                <a:latin typeface="Times New Roman" pitchFamily="18" charset="0"/>
                <a:cs typeface="Times New Roman" pitchFamily="18" charset="0"/>
              </a:rPr>
              <a:t>    except </a:t>
            </a:r>
            <a:r>
              <a:rPr lang="en-US" dirty="0" err="1">
                <a:latin typeface="Times New Roman" pitchFamily="18" charset="0"/>
                <a:cs typeface="Times New Roman" pitchFamily="18" charset="0"/>
              </a:rPr>
              <a:t>RuntimeError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print(</a:t>
            </a:r>
            <a:r>
              <a:rPr lang="en-US" dirty="0" err="1">
                <a:latin typeface="Times New Roman" pitchFamily="18" charset="0"/>
                <a:cs typeface="Times New Roman" pitchFamily="18" charset="0"/>
              </a:rPr>
              <a:t>f'comment</a:t>
            </a:r>
            <a:r>
              <a:rPr lang="en-US" dirty="0">
                <a:latin typeface="Times New Roman" pitchFamily="18" charset="0"/>
                <a:cs typeface="Times New Roman" pitchFamily="18" charset="0"/>
              </a:rPr>
              <a:t> is too long for Roberta to handle for id {</a:t>
            </a:r>
            <a:r>
              <a:rPr lang="en-US" dirty="0" err="1">
                <a:latin typeface="Times New Roman" pitchFamily="18" charset="0"/>
                <a:cs typeface="Times New Roman" pitchFamily="18" charset="0"/>
              </a:rPr>
              <a:t>my_id</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df_roberta</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pd.DataFrame</a:t>
            </a:r>
            <a:r>
              <a:rPr lang="en-US" dirty="0">
                <a:latin typeface="Times New Roman" pitchFamily="18" charset="0"/>
                <a:cs typeface="Times New Roman" pitchFamily="18" charset="0"/>
              </a:rPr>
              <a:t>(res).T</a:t>
            </a:r>
          </a:p>
          <a:p>
            <a:r>
              <a:rPr lang="en-US" dirty="0" err="1">
                <a:latin typeface="Times New Roman" pitchFamily="18" charset="0"/>
                <a:cs typeface="Times New Roman" pitchFamily="18" charset="0"/>
              </a:rPr>
              <a:t>df_roberta</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df_roberta.reset_index</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inplace</a:t>
            </a:r>
            <a:r>
              <a:rPr lang="en-US" dirty="0">
                <a:latin typeface="Times New Roman" pitchFamily="18" charset="0"/>
                <a:cs typeface="Times New Roman" pitchFamily="18" charset="0"/>
              </a:rPr>
              <a:t>=True)</a:t>
            </a:r>
          </a:p>
          <a:p>
            <a:r>
              <a:rPr lang="en-US" dirty="0" err="1">
                <a:latin typeface="Times New Roman" pitchFamily="18" charset="0"/>
                <a:cs typeface="Times New Roman" pitchFamily="18" charset="0"/>
              </a:rPr>
              <a:t>df_roberta</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000000"/>
      </a:dk2>
      <a:lt2>
        <a:srgbClr val="EEEEEE"/>
      </a:lt2>
      <a:accent1>
        <a:srgbClr val="000000"/>
      </a:accent1>
      <a:accent2>
        <a:srgbClr val="EFEFEF"/>
      </a:accent2>
      <a:accent3>
        <a:srgbClr val="D9D9D9"/>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2512</Words>
  <Application>Microsoft Office PowerPoint</Application>
  <PresentationFormat>Widescreen</PresentationFormat>
  <Paragraphs>174</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Newsreader</vt:lpstr>
      <vt:lpstr>Wingdings</vt:lpstr>
      <vt:lpstr>Times New Roman</vt:lpstr>
      <vt:lpstr>Abril Fatface</vt:lpstr>
      <vt:lpstr>Aldrich</vt:lpstr>
      <vt:lpstr>Arial</vt:lpstr>
      <vt:lpstr>Calibri</vt:lpstr>
      <vt:lpstr>Newsreader SemiBold</vt:lpstr>
      <vt:lpstr>SlidesMania</vt:lpstr>
      <vt:lpstr>SENTIMENT ANALYSIS FOR MARKETING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dc:title>
  <dc:creator>admin</dc:creator>
  <cp:lastModifiedBy>Hridai Jain</cp:lastModifiedBy>
  <cp:revision>14</cp:revision>
  <dcterms:modified xsi:type="dcterms:W3CDTF">2023-11-01T12:53:31Z</dcterms:modified>
</cp:coreProperties>
</file>