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 id="2147484005" r:id="rId2"/>
    <p:sldMasterId id="2147484028" r:id="rId3"/>
    <p:sldMasterId id="2147484422" r:id="rId4"/>
    <p:sldMasterId id="2147484435" r:id="rId5"/>
  </p:sldMasterIdLst>
  <p:notesMasterIdLst>
    <p:notesMasterId r:id="rId66"/>
  </p:notesMasterIdLst>
  <p:handoutMasterIdLst>
    <p:handoutMasterId r:id="rId67"/>
  </p:handoutMasterIdLst>
  <p:sldIdLst>
    <p:sldId id="257" r:id="rId6"/>
    <p:sldId id="532" r:id="rId7"/>
    <p:sldId id="544" r:id="rId8"/>
    <p:sldId id="610" r:id="rId9"/>
    <p:sldId id="614" r:id="rId10"/>
    <p:sldId id="546" r:id="rId11"/>
    <p:sldId id="547" r:id="rId12"/>
    <p:sldId id="550" r:id="rId13"/>
    <p:sldId id="551" r:id="rId14"/>
    <p:sldId id="552" r:id="rId15"/>
    <p:sldId id="553" r:id="rId16"/>
    <p:sldId id="554" r:id="rId17"/>
    <p:sldId id="555" r:id="rId18"/>
    <p:sldId id="556" r:id="rId19"/>
    <p:sldId id="557" r:id="rId20"/>
    <p:sldId id="558" r:id="rId21"/>
    <p:sldId id="559" r:id="rId22"/>
    <p:sldId id="560" r:id="rId23"/>
    <p:sldId id="561" r:id="rId24"/>
    <p:sldId id="562" r:id="rId25"/>
    <p:sldId id="563" r:id="rId26"/>
    <p:sldId id="588" r:id="rId27"/>
    <p:sldId id="590" r:id="rId28"/>
    <p:sldId id="591" r:id="rId29"/>
    <p:sldId id="592" r:id="rId30"/>
    <p:sldId id="593" r:id="rId31"/>
    <p:sldId id="599" r:id="rId32"/>
    <p:sldId id="600" r:id="rId33"/>
    <p:sldId id="601" r:id="rId34"/>
    <p:sldId id="602" r:id="rId35"/>
    <p:sldId id="603" r:id="rId36"/>
    <p:sldId id="605" r:id="rId37"/>
    <p:sldId id="606" r:id="rId38"/>
    <p:sldId id="607" r:id="rId39"/>
    <p:sldId id="608" r:id="rId40"/>
    <p:sldId id="609" r:id="rId41"/>
    <p:sldId id="549" r:id="rId42"/>
    <p:sldId id="572" r:id="rId43"/>
    <p:sldId id="573" r:id="rId44"/>
    <p:sldId id="574" r:id="rId45"/>
    <p:sldId id="575" r:id="rId46"/>
    <p:sldId id="576" r:id="rId47"/>
    <p:sldId id="577" r:id="rId48"/>
    <p:sldId id="581" r:id="rId49"/>
    <p:sldId id="582" r:id="rId50"/>
    <p:sldId id="583" r:id="rId51"/>
    <p:sldId id="584" r:id="rId52"/>
    <p:sldId id="585" r:id="rId53"/>
    <p:sldId id="586" r:id="rId54"/>
    <p:sldId id="596" r:id="rId55"/>
    <p:sldId id="597" r:id="rId56"/>
    <p:sldId id="598" r:id="rId57"/>
    <p:sldId id="612" r:id="rId58"/>
    <p:sldId id="613" r:id="rId59"/>
    <p:sldId id="545" r:id="rId60"/>
    <p:sldId id="578" r:id="rId61"/>
    <p:sldId id="579" r:id="rId62"/>
    <p:sldId id="580" r:id="rId63"/>
    <p:sldId id="604" r:id="rId64"/>
    <p:sldId id="516" r:id="rId65"/>
  </p:sldIdLst>
  <p:sldSz cx="9144000" cy="6858000" type="screen4x3"/>
  <p:notesSz cx="7053263" cy="9309100"/>
  <p:defaultTextStyle>
    <a:defPPr>
      <a:defRPr lang="en-US"/>
    </a:defPPr>
    <a:lvl1pPr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51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4C29E4"/>
    <a:srgbClr val="FF9900"/>
    <a:srgbClr val="121783"/>
    <a:srgbClr val="004282"/>
    <a:srgbClr val="F0E98C"/>
    <a:srgbClr val="FC4A07"/>
    <a:srgbClr val="1900FF"/>
    <a:srgbClr val="D43CE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8492" autoAdjust="0"/>
  </p:normalViewPr>
  <p:slideViewPr>
    <p:cSldViewPr snapToGrid="0">
      <p:cViewPr varScale="1">
        <p:scale>
          <a:sx n="87" d="100"/>
          <a:sy n="87" d="100"/>
        </p:scale>
        <p:origin x="677" y="-182"/>
      </p:cViewPr>
      <p:guideLst>
        <p:guide orient="horz" pos="2160"/>
        <p:guide pos="5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3" name="Rectangle 3"/>
          <p:cNvSpPr>
            <a:spLocks noGrp="1" noChangeArrowheads="1"/>
          </p:cNvSpPr>
          <p:nvPr>
            <p:ph type="dt" sz="quarter"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D05FA768-A7E4-4AA5-A4BA-163F8EF38632}" type="datetime1">
              <a:rPr lang="en-US"/>
              <a:pPr>
                <a:defRPr/>
              </a:pPr>
              <a:t>4/24/2025</a:t>
            </a:fld>
            <a:endParaRPr lang="en-US"/>
          </a:p>
        </p:txBody>
      </p:sp>
      <p:sp>
        <p:nvSpPr>
          <p:cNvPr id="368644" name="Rectangle 4"/>
          <p:cNvSpPr>
            <a:spLocks noGrp="1" noChangeArrowheads="1"/>
          </p:cNvSpPr>
          <p:nvPr>
            <p:ph type="ftr" sz="quarter" idx="2"/>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5" name="Rectangle 5"/>
          <p:cNvSpPr>
            <a:spLocks noGrp="1" noChangeArrowheads="1"/>
          </p:cNvSpPr>
          <p:nvPr>
            <p:ph type="sldNum" sz="quarter" idx="3"/>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2DE4EA3-437F-479B-9805-5A617B214F54}" type="slidenum">
              <a:rPr lang="en-US"/>
              <a:pPr>
                <a:defRPr/>
              </a:pPr>
              <a:t>‹#›</a:t>
            </a:fld>
            <a:endParaRPr lang="en-US"/>
          </a:p>
        </p:txBody>
      </p:sp>
    </p:spTree>
    <p:extLst>
      <p:ext uri="{BB962C8B-B14F-4D97-AF65-F5344CB8AC3E}">
        <p14:creationId xmlns:p14="http://schemas.microsoft.com/office/powerpoint/2010/main" val="293220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3" name="Rectangle 3"/>
          <p:cNvSpPr>
            <a:spLocks noGrp="1" noChangeArrowheads="1"/>
          </p:cNvSpPr>
          <p:nvPr>
            <p:ph type="dt"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59EE361-C4F1-4342-B028-006FB78D7A8B}" type="datetime1">
              <a:rPr lang="en-US"/>
              <a:pPr>
                <a:defRPr/>
              </a:pPr>
              <a:t>4/24/2025</a:t>
            </a:fld>
            <a:endParaRPr lang="en-US"/>
          </a:p>
        </p:txBody>
      </p:sp>
      <p:sp>
        <p:nvSpPr>
          <p:cNvPr id="4301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04104" y="4422135"/>
            <a:ext cx="5645059" cy="4188171"/>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7" name="Rectangle 7"/>
          <p:cNvSpPr>
            <a:spLocks noGrp="1" noChangeArrowheads="1"/>
          </p:cNvSpPr>
          <p:nvPr>
            <p:ph type="sldNum" sz="quarter" idx="5"/>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67998F51-7187-4090-9CAB-E171F69C7EA2}" type="slidenum">
              <a:rPr lang="en-US"/>
              <a:pPr>
                <a:defRPr/>
              </a:pPr>
              <a:t>‹#›</a:t>
            </a:fld>
            <a:endParaRPr lang="en-US"/>
          </a:p>
        </p:txBody>
      </p:sp>
    </p:spTree>
    <p:extLst>
      <p:ext uri="{BB962C8B-B14F-4D97-AF65-F5344CB8AC3E}">
        <p14:creationId xmlns:p14="http://schemas.microsoft.com/office/powerpoint/2010/main" val="421634299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itchFamily="34" charset="0"/>
                <a:ea typeface="ＭＳ Ｐゴシック"/>
                <a:cs typeface="ＭＳ Ｐゴシック"/>
              </a:rPr>
              <a:pPr/>
              <a:t>4/24/2025</a:t>
            </a:fld>
            <a:endParaRPr lang="en-US" dirty="0">
              <a:latin typeface="Arial" pitchFamily="34" charset="0"/>
              <a:ea typeface="ＭＳ Ｐゴシック"/>
              <a:cs typeface="ＭＳ Ｐゴシック"/>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itchFamily="34" charset="0"/>
                <a:ea typeface="ＭＳ Ｐゴシック"/>
                <a:cs typeface="ＭＳ Ｐゴシック"/>
              </a:rPr>
              <a:pPr/>
              <a:t>1</a:t>
            </a:fld>
            <a:endParaRPr lang="en-US" dirty="0">
              <a:latin typeface="Arial" pitchFamily="34" charset="0"/>
              <a:ea typeface="ＭＳ Ｐゴシック"/>
              <a:cs typeface="ＭＳ Ｐゴシック"/>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74934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262688"/>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4260DDFF-470B-469F-A544-30C18E9E461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804C2A1B-3629-4436-9CC7-6AC1B9072DC8}"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B8964AA2-2766-4D48-BBDD-709A11AC3575}"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0B063AFA-A1A6-43A2-B54C-22F18E9483F7}"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07F8A546-3FC0-40F6-AE85-8A3DF391350F}" type="slidenum">
              <a:rPr lang="en-IN"/>
              <a:pPr>
                <a:defRPr/>
              </a:pPr>
              <a:t>‹#›</a:t>
            </a:fld>
            <a:endParaRPr lang="en-IN"/>
          </a:p>
        </p:txBody>
      </p:sp>
      <p:sp>
        <p:nvSpPr>
          <p:cNvPr id="8"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D06D2879-1186-4218-BD1C-4C4FDBDA518C}" type="slidenum">
              <a:rPr lang="en-IN"/>
              <a:pPr>
                <a:defRPr/>
              </a:pPr>
              <a:t>‹#›</a:t>
            </a:fld>
            <a:endParaRPr lang="en-IN"/>
          </a:p>
        </p:txBody>
      </p:sp>
      <p:sp>
        <p:nvSpPr>
          <p:cNvPr id="4"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a:ln/>
        </p:spPr>
        <p:txBody>
          <a:bodyPr/>
          <a:lstStyle>
            <a:lvl1pPr>
              <a:defRPr/>
            </a:lvl1pPr>
          </a:lstStyle>
          <a:p>
            <a:pPr>
              <a:defRPr/>
            </a:pPr>
            <a:fld id="{357C594D-7D8A-492D-BE37-0D84DEBB7518}" type="slidenum">
              <a:rPr lang="en-IN"/>
              <a:pPr>
                <a:defRPr/>
              </a:pPr>
              <a:t>‹#›</a:t>
            </a:fld>
            <a:endParaRPr lang="en-IN"/>
          </a:p>
        </p:txBody>
      </p:sp>
      <p:sp>
        <p:nvSpPr>
          <p:cNvPr id="3"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rot="5400000">
            <a:off x="1698310" y="5848747"/>
            <a:ext cx="381000" cy="1565615"/>
          </a:xfrm>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451035"/>
            <a:ext cx="1905000" cy="314325"/>
          </a:xfrm>
          <a:prstGeom prst="rect">
            <a:avLst/>
          </a:prstGeom>
          <a:ln/>
        </p:spPr>
        <p:txBody>
          <a:bodyPr/>
          <a:lstStyle>
            <a:lvl1pPr algn="r">
              <a:defRPr sz="1800"/>
            </a:lvl1pPr>
          </a:lstStyle>
          <a:p>
            <a:pPr>
              <a:defRPr/>
            </a:pPr>
            <a:fld id="{51EDAF45-A1ED-443F-B7DC-99AC8969684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79B5411D-9101-4D0F-9FC3-F9865FFE7BB4}"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D353426A-7E99-4B3C-B0EA-8E4F5886D28D}"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03B49B19-B38B-4B54-BFBC-9AF75E2D3BAA}"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443C0DC8-5C22-4390-A568-1201AA148C4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5"/>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0"/>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r>
              <a:rPr lang="en-US"/>
              <a:t>4 December 2017</a:t>
            </a:r>
          </a:p>
        </p:txBody>
      </p:sp>
      <p:sp>
        <p:nvSpPr>
          <p:cNvPr id="5" name="Rectangle 3"/>
          <p:cNvSpPr>
            <a:spLocks noGrp="1" noChangeArrowheads="1"/>
          </p:cNvSpPr>
          <p:nvPr>
            <p:ph type="ftr" sz="quarter" idx="11"/>
          </p:nvPr>
        </p:nvSpPr>
        <p:spPr/>
        <p:txBody>
          <a:bodyPr/>
          <a:lstStyle>
            <a:lvl1pPr>
              <a:defRPr/>
            </a:lvl1pPr>
          </a:lstStyle>
          <a:p>
            <a:pPr>
              <a:defRPr/>
            </a:pPr>
            <a:endParaRPr lang="en-US"/>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2165096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3279606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1262965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3817005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238768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2331347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2861131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1196838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1873297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320793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2916253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84762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4071890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1788130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203424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600744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15611691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38289178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31661631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522255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21838285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5037623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10809889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3340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8"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1200">
                <a:latin typeface="Calibri" pitchFamily="34" charset="0"/>
                <a:cs typeface="Calibri" pitchFamily="34" charset="0"/>
              </a:defRPr>
            </a:lvl1pPr>
          </a:lstStyle>
          <a:p>
            <a:pPr>
              <a:defRPr/>
            </a:pPr>
            <a:r>
              <a:rPr lang="en-US"/>
              <a:t>4 December 2017</a:t>
            </a:r>
          </a:p>
        </p:txBody>
      </p:sp>
      <p:sp>
        <p:nvSpPr>
          <p:cNvPr id="3"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a:ln/>
        </p:spPr>
        <p:txBody>
          <a:bodyPr/>
          <a:lstStyle>
            <a:lvl1pPr>
              <a:defRPr sz="12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14"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0"/>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ctr" eaLnBrk="0" hangingPunct="0">
              <a:defRPr sz="1400">
                <a:solidFill>
                  <a:schemeClr val="tx1"/>
                </a:solidFill>
                <a:latin typeface="Cambria"/>
                <a:ea typeface="+mn-ea"/>
                <a:cs typeface="Cambria"/>
              </a:defRPr>
            </a:lvl1pPr>
          </a:lstStyle>
          <a:p>
            <a:pPr>
              <a:defRPr/>
            </a:pPr>
            <a:r>
              <a:rPr lang="en-US"/>
              <a:t>4 December 2017</a:t>
            </a:r>
            <a:endParaRPr lang="en-US" dirty="0"/>
          </a:p>
        </p:txBody>
      </p:sp>
      <p:pic>
        <p:nvPicPr>
          <p:cNvPr id="1031" name="Picture 16"/>
          <p:cNvPicPr>
            <a:picLocks noChangeAspect="1" noChangeArrowheads="1"/>
          </p:cNvPicPr>
          <p:nvPr/>
        </p:nvPicPr>
        <p:blipFill>
          <a:blip r:embed="rId16"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3330" y="3585338"/>
            <a:ext cx="6175992" cy="36933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800" b="0" dirty="0">
                <a:solidFill>
                  <a:schemeClr val="bg1"/>
                </a:solidFill>
                <a:latin typeface="Cambria"/>
                <a:cs typeface="Cambria"/>
              </a:rPr>
              <a:t>GMR Institute of Technology </a:t>
            </a:r>
          </a:p>
        </p:txBody>
      </p:sp>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5pPr>
      <a:lvl6pPr marL="457200" algn="ctr" rtl="0" fontAlgn="base">
        <a:spcBef>
          <a:spcPct val="0"/>
        </a:spcBef>
        <a:spcAft>
          <a:spcPct val="0"/>
        </a:spcAft>
        <a:defRPr sz="4400">
          <a:solidFill>
            <a:schemeClr val="tx2"/>
          </a:solidFill>
          <a:latin typeface="Arial" pitchFamily="34" charset="0"/>
          <a:ea typeface="ＭＳ Ｐゴシック"/>
          <a:cs typeface="ＭＳ Ｐゴシック"/>
        </a:defRPr>
      </a:lvl6pPr>
      <a:lvl7pPr marL="914400" algn="ctr" rtl="0" fontAlgn="base">
        <a:spcBef>
          <a:spcPct val="0"/>
        </a:spcBef>
        <a:spcAft>
          <a:spcPct val="0"/>
        </a:spcAft>
        <a:defRPr sz="4400">
          <a:solidFill>
            <a:schemeClr val="tx2"/>
          </a:solidFill>
          <a:latin typeface="Arial" pitchFamily="34" charset="0"/>
          <a:ea typeface="ＭＳ Ｐゴシック"/>
          <a:cs typeface="ＭＳ Ｐゴシック"/>
        </a:defRPr>
      </a:lvl7pPr>
      <a:lvl8pPr marL="1371600" algn="ctr" rtl="0" fontAlgn="base">
        <a:spcBef>
          <a:spcPct val="0"/>
        </a:spcBef>
        <a:spcAft>
          <a:spcPct val="0"/>
        </a:spcAft>
        <a:defRPr sz="4400">
          <a:solidFill>
            <a:schemeClr val="tx2"/>
          </a:solidFill>
          <a:latin typeface="Arial" pitchFamily="34" charset="0"/>
          <a:ea typeface="ＭＳ Ｐゴシック"/>
          <a:cs typeface="ＭＳ Ｐゴシック"/>
        </a:defRPr>
      </a:lvl8pPr>
      <a:lvl9pPr marL="1828800" algn="ctr" rtl="0" fontAlgn="base">
        <a:spcBef>
          <a:spcPct val="0"/>
        </a:spcBef>
        <a:spcAft>
          <a:spcPct val="0"/>
        </a:spcAft>
        <a:defRPr sz="4400">
          <a:solidFill>
            <a:schemeClr val="tx2"/>
          </a:solidFill>
          <a:latin typeface="Arial" pitchFamily="34"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headEnd/>
            <a:tailEnd/>
          </a:ln>
          <a:effectLst/>
        </p:spPr>
        <p:txBody>
          <a:bodyPr wrap="none" anchor="ctr"/>
          <a:lstStyle/>
          <a:p>
            <a:pPr>
              <a:defRPr/>
            </a:pPr>
            <a:endParaRPr lang="en-US" dirty="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dirty="0">
              <a:ea typeface="+mn-ea"/>
              <a:cs typeface="+mn-cs"/>
            </a:endParaRPr>
          </a:p>
        </p:txBody>
      </p:sp>
      <p:sp>
        <p:nvSpPr>
          <p:cNvPr id="110597" name="Text Box 5"/>
          <p:cNvSpPr txBox="1">
            <a:spLocks noChangeArrowheads="1"/>
          </p:cNvSpPr>
          <p:nvPr/>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dirty="0">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Humility</a:t>
            </a:r>
          </a:p>
        </p:txBody>
      </p:sp>
      <p:sp>
        <p:nvSpPr>
          <p:cNvPr id="110601" name="Text Box 9"/>
          <p:cNvSpPr txBox="1">
            <a:spLocks noChangeArrowheads="1"/>
          </p:cNvSpPr>
          <p:nvPr/>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Entrepreneurship</a:t>
            </a:r>
          </a:p>
        </p:txBody>
      </p:sp>
      <p:sp>
        <p:nvSpPr>
          <p:cNvPr id="110602" name="Text Box 10"/>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Teamwork</a:t>
            </a:r>
          </a:p>
        </p:txBody>
      </p:sp>
      <p:sp>
        <p:nvSpPr>
          <p:cNvPr id="110603" name="Text Box 11"/>
          <p:cNvSpPr txBox="1">
            <a:spLocks noChangeArrowheads="1"/>
          </p:cNvSpPr>
          <p:nvPr/>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Learning</a:t>
            </a:r>
          </a:p>
        </p:txBody>
      </p:sp>
      <p:sp>
        <p:nvSpPr>
          <p:cNvPr id="110604" name="Text Box 12"/>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Social Responsibility</a:t>
            </a:r>
          </a:p>
        </p:txBody>
      </p:sp>
      <p:sp>
        <p:nvSpPr>
          <p:cNvPr id="110605" name="Text Box 13"/>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Respect for Individual</a:t>
            </a:r>
          </a:p>
        </p:txBody>
      </p:sp>
      <p:sp>
        <p:nvSpPr>
          <p:cNvPr id="110606" name="Text Box 14"/>
          <p:cNvSpPr txBox="1">
            <a:spLocks noChangeArrowheads="1"/>
          </p:cNvSpPr>
          <p:nvPr/>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Deliver The Promise</a:t>
            </a:r>
          </a:p>
        </p:txBody>
      </p:sp>
      <p:sp>
        <p:nvSpPr>
          <p:cNvPr id="110607" name="Text Box 15"/>
          <p:cNvSpPr txBox="1">
            <a:spLocks noChangeArrowheads="1"/>
          </p:cNvSpPr>
          <p:nvPr/>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sz="1600" b="1" dirty="0">
                <a:solidFill>
                  <a:schemeClr val="bg1"/>
                </a:solidFill>
                <a:latin typeface="Verdana"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0" y="0"/>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ea typeface="+mn-ea"/>
                <a:cs typeface="+mn-cs"/>
              </a:defRPr>
            </a:lvl1pPr>
          </a:lstStyle>
          <a:p>
            <a:pPr>
              <a:defRPr/>
            </a:pPr>
            <a:fld id="{C9DA4647-D6BA-4DF1-A77A-751DA1F08E30}" type="slidenum">
              <a:rPr lang="en-IN"/>
              <a:pPr>
                <a:defRPr/>
              </a:pPr>
              <a:t>‹#›</a:t>
            </a:fld>
            <a:endParaRPr lang="en-IN"/>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i="1">
                <a:solidFill>
                  <a:schemeClr val="tx1"/>
                </a:solidFill>
                <a:ea typeface="+mn-ea"/>
                <a:cs typeface="+mn-cs"/>
              </a:defRPr>
            </a:lvl1pPr>
          </a:lstStyle>
          <a:p>
            <a:pPr>
              <a:defRPr/>
            </a:pPr>
            <a:r>
              <a:rPr lang="en-US"/>
              <a:t>4 December 2017</a:t>
            </a:r>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mn-cs"/>
              </a:defRPr>
            </a:lvl1pPr>
          </a:lstStyle>
          <a:p>
            <a:pPr>
              <a:defRPr/>
            </a:pPr>
            <a:r>
              <a:rPr lang="en-US"/>
              <a:t>4 December 2017</a:t>
            </a:r>
          </a:p>
        </p:txBody>
      </p:sp>
      <p:sp>
        <p:nvSpPr>
          <p:cNvPr id="10" name="Rectangle 3"/>
          <p:cNvSpPr>
            <a:spLocks noGrp="1" noChangeArrowheads="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11" name="Rectangle 4"/>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03" r:id="rId1"/>
  </p:sldLayoutIdLst>
  <p:hf hdr="0" ftr="0"/>
  <p:txStyles>
    <p:titleStyle>
      <a:lvl1pPr algn="ctr" rtl="0" eaLnBrk="0" fontAlgn="base" hangingPunct="0">
        <a:spcBef>
          <a:spcPct val="0"/>
        </a:spcBef>
        <a:spcAft>
          <a:spcPct val="0"/>
        </a:spcAft>
        <a:defRPr sz="4400" kern="1200">
          <a:solidFill>
            <a:schemeClr val="tx1"/>
          </a:solidFill>
          <a:latin typeface="Arial" pitchFamily="34" charset="0"/>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700262228"/>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2301151738"/>
      </p:ext>
    </p:extLst>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7"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quarter" idx="10"/>
          </p:nvPr>
        </p:nvSpPr>
        <p:spPr/>
        <p:txBody>
          <a:bodyPr/>
          <a:lstStyle/>
          <a:p>
            <a:pPr>
              <a:defRPr/>
            </a:pPr>
            <a:r>
              <a:rPr lang="en-US"/>
              <a:t>4 December 2017</a:t>
            </a:r>
            <a:endParaRPr lang="en-US" dirty="0"/>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pPr>
                <a:defRPr/>
              </a:pPr>
              <a:t>1</a:t>
            </a:fld>
            <a:endParaRPr lang="en-US" dirty="0"/>
          </a:p>
        </p:txBody>
      </p:sp>
      <p:sp>
        <p:nvSpPr>
          <p:cNvPr id="8" name="Date Placeholder 1"/>
          <p:cNvSpPr txBox="1">
            <a:spLocks noGrp="1"/>
          </p:cNvSpPr>
          <p:nvPr/>
        </p:nvSpPr>
        <p:spPr bwMode="auto">
          <a:xfrm>
            <a:off x="485775" y="6515100"/>
            <a:ext cx="1905000" cy="457200"/>
          </a:xfrm>
          <a:prstGeom prst="rect">
            <a:avLst/>
          </a:prstGeom>
          <a:noFill/>
          <a:ln>
            <a:miter lim="800000"/>
            <a:headEnd/>
            <a:tailEnd/>
          </a:ln>
        </p:spPr>
        <p:txBody>
          <a:bodyPr/>
          <a:lstStyle/>
          <a:p>
            <a:pPr eaLnBrk="0" hangingPunct="0">
              <a:defRPr/>
            </a:pPr>
            <a:fld id="{0BB7D5F5-0A21-4911-A5AE-A96CE83F90B6}" type="datetime5">
              <a:rPr lang="en-US" sz="1400">
                <a:solidFill>
                  <a:schemeClr val="tx1"/>
                </a:solidFill>
                <a:latin typeface="+mn-lt"/>
                <a:ea typeface="+mn-ea"/>
                <a:cs typeface="+mn-cs"/>
              </a:rPr>
              <a:pPr eaLnBrk="0" hangingPunct="0">
                <a:defRPr/>
              </a:pPr>
              <a:t>24-Apr-25</a:t>
            </a:fld>
            <a:endParaRPr lang="en-US" sz="1400" dirty="0">
              <a:solidFill>
                <a:schemeClr val="tx1"/>
              </a:solidFill>
              <a:latin typeface="+mn-lt"/>
              <a:ea typeface="+mn-ea"/>
              <a:cs typeface="+mn-cs"/>
            </a:endParaRPr>
          </a:p>
        </p:txBody>
      </p:sp>
      <p:sp>
        <p:nvSpPr>
          <p:cNvPr id="10" name="Slide Number Placeholder 3"/>
          <p:cNvSpPr txBox="1">
            <a:spLocks noGrp="1"/>
          </p:cNvSpPr>
          <p:nvPr/>
        </p:nvSpPr>
        <p:spPr bwMode="auto">
          <a:xfrm>
            <a:off x="7239000" y="6415088"/>
            <a:ext cx="1905000" cy="314325"/>
          </a:xfrm>
          <a:prstGeom prst="rect">
            <a:avLst/>
          </a:prstGeom>
          <a:noFill/>
          <a:ln>
            <a:miter lim="800000"/>
            <a:headEnd/>
            <a:tailEnd/>
          </a:ln>
        </p:spPr>
        <p:txBody>
          <a:bodyPr/>
          <a:lstStyle/>
          <a:p>
            <a:pPr algn="r" eaLnBrk="0" hangingPunct="0">
              <a:defRPr/>
            </a:pPr>
            <a:fld id="{056E73CB-34FA-445C-917D-1D0218594425}" type="slidenum">
              <a:rPr lang="en-US" sz="1400">
                <a:solidFill>
                  <a:schemeClr val="tx1"/>
                </a:solidFill>
                <a:latin typeface="+mn-lt"/>
                <a:ea typeface="+mn-ea"/>
                <a:cs typeface="+mn-cs"/>
              </a:rPr>
              <a:pPr algn="r" eaLnBrk="0" hangingPunct="0">
                <a:defRPr/>
              </a:pPr>
              <a:t>1</a:t>
            </a:fld>
            <a:endParaRPr lang="en-US" sz="1400" dirty="0">
              <a:solidFill>
                <a:schemeClr val="tx1"/>
              </a:solidFill>
              <a:latin typeface="+mn-lt"/>
              <a:ea typeface="+mn-ea"/>
              <a:cs typeface="+mn-cs"/>
            </a:endParaRPr>
          </a:p>
        </p:txBody>
      </p:sp>
      <p:sp>
        <p:nvSpPr>
          <p:cNvPr id="5126" name="Slide Number Placeholder 1"/>
          <p:cNvSpPr txBox="1">
            <a:spLocks noGrp="1"/>
          </p:cNvSpPr>
          <p:nvPr/>
        </p:nvSpPr>
        <p:spPr bwMode="auto">
          <a:xfrm>
            <a:off x="7924800" y="6172200"/>
            <a:ext cx="1219200" cy="476250"/>
          </a:xfrm>
          <a:prstGeom prst="rect">
            <a:avLst/>
          </a:prstGeom>
          <a:noFill/>
          <a:ln w="9525">
            <a:noFill/>
            <a:miter lim="800000"/>
            <a:headEnd/>
            <a:tailEnd/>
          </a:ln>
        </p:spPr>
        <p:txBody>
          <a:bodyPr/>
          <a:lstStyle/>
          <a:p>
            <a:pPr algn="r"/>
            <a:fld id="{E1E9ED73-292D-4AD3-919A-4D6BF5CF2DEB}" type="slidenum">
              <a:rPr lang="en-IN" sz="1200" i="1">
                <a:solidFill>
                  <a:schemeClr val="tx1"/>
                </a:solidFill>
              </a:rPr>
              <a:pPr algn="r"/>
              <a:t>1</a:t>
            </a:fld>
            <a:endParaRPr lang="en-IN" sz="1200" i="1" dirty="0">
              <a:solidFill>
                <a:schemeClr val="tx1"/>
              </a:solidFill>
            </a:endParaRPr>
          </a:p>
        </p:txBody>
      </p:sp>
      <p:sp>
        <p:nvSpPr>
          <p:cNvPr id="5127" name="Date Placeholder 2"/>
          <p:cNvSpPr txBox="1">
            <a:spLocks noGrp="1"/>
          </p:cNvSpPr>
          <p:nvPr/>
        </p:nvSpPr>
        <p:spPr bwMode="auto">
          <a:xfrm>
            <a:off x="200025" y="6096000"/>
            <a:ext cx="1371600" cy="476250"/>
          </a:xfrm>
          <a:prstGeom prst="rect">
            <a:avLst/>
          </a:prstGeom>
          <a:noFill/>
          <a:ln w="9525">
            <a:noFill/>
            <a:miter lim="800000"/>
            <a:headEnd/>
            <a:tailEnd/>
          </a:ln>
        </p:spPr>
        <p:txBody>
          <a:bodyPr/>
          <a:lstStyle/>
          <a:p>
            <a:pPr algn="ctr"/>
            <a:fld id="{431A6F25-9475-4B00-9A62-794CECE6A410}" type="datetime5">
              <a:rPr lang="en-US" sz="1200" i="1">
                <a:solidFill>
                  <a:schemeClr val="tx1"/>
                </a:solidFill>
              </a:rPr>
              <a:pPr algn="ctr"/>
              <a:t>24-Apr-25</a:t>
            </a:fld>
            <a:endParaRPr lang="en-US" sz="1200" i="1" dirty="0">
              <a:solidFill>
                <a:schemeClr val="tx1"/>
              </a:solidFill>
            </a:endParaRPr>
          </a:p>
        </p:txBody>
      </p:sp>
      <p:pic>
        <p:nvPicPr>
          <p:cNvPr id="5128" name="Picture 11" descr="PPTmainpage"/>
          <p:cNvPicPr>
            <a:picLocks noChangeAspect="1" noChangeArrowheads="1"/>
          </p:cNvPicPr>
          <p:nvPr/>
        </p:nvPicPr>
        <p:blipFill>
          <a:blip r:embed="rId3" cstate="print"/>
          <a:srcRect/>
          <a:stretch>
            <a:fillRect/>
          </a:stretch>
        </p:blipFill>
        <p:spPr bwMode="auto">
          <a:xfrm>
            <a:off x="-1588" y="0"/>
            <a:ext cx="9145588" cy="6859588"/>
          </a:xfrm>
          <a:prstGeom prst="rect">
            <a:avLst/>
          </a:prstGeom>
          <a:noFill/>
          <a:ln w="9525">
            <a:noFill/>
            <a:miter lim="800000"/>
            <a:headEnd/>
            <a:tailEnd/>
          </a:ln>
        </p:spPr>
      </p:pic>
      <p:sp>
        <p:nvSpPr>
          <p:cNvPr id="5129" name="Text Box 5"/>
          <p:cNvSpPr txBox="1">
            <a:spLocks noChangeArrowheads="1"/>
          </p:cNvSpPr>
          <p:nvPr/>
        </p:nvSpPr>
        <p:spPr bwMode="auto">
          <a:xfrm>
            <a:off x="998106" y="128587"/>
            <a:ext cx="6926694" cy="702756"/>
          </a:xfrm>
          <a:prstGeom prst="rect">
            <a:avLst/>
          </a:prstGeom>
          <a:noFill/>
          <a:ln w="9525">
            <a:noFill/>
            <a:miter lim="800000"/>
            <a:headEnd/>
            <a:tailEnd/>
          </a:ln>
        </p:spPr>
        <p:txBody>
          <a:bodyPr wrap="square">
            <a:spAutoFit/>
          </a:bodyPr>
          <a:lstStyle/>
          <a:p>
            <a:pPr eaLnBrk="0" hangingPunct="0">
              <a:lnSpc>
                <a:spcPct val="150000"/>
              </a:lnSpc>
              <a:spcBef>
                <a:spcPct val="50000"/>
              </a:spcBef>
            </a:pPr>
            <a:r>
              <a:rPr lang="en-US" sz="2800" b="1" dirty="0">
                <a:solidFill>
                  <a:schemeClr val="bg1"/>
                </a:solidFill>
                <a:latin typeface="Arial" pitchFamily="34" charset="0"/>
              </a:rPr>
              <a:t>GMR Institute of Technology, Rajam</a:t>
            </a:r>
          </a:p>
        </p:txBody>
      </p:sp>
      <p:pic>
        <p:nvPicPr>
          <p:cNvPr id="5131" name="Picture 16"/>
          <p:cNvPicPr>
            <a:picLocks noChangeAspect="1" noChangeArrowheads="1"/>
          </p:cNvPicPr>
          <p:nvPr/>
        </p:nvPicPr>
        <p:blipFill>
          <a:blip r:embed="rId4" cstate="print"/>
          <a:srcRect/>
          <a:stretch>
            <a:fillRect/>
          </a:stretch>
        </p:blipFill>
        <p:spPr bwMode="auto">
          <a:xfrm>
            <a:off x="250825" y="6019800"/>
            <a:ext cx="1654175" cy="576263"/>
          </a:xfrm>
          <a:prstGeom prst="rect">
            <a:avLst/>
          </a:prstGeom>
          <a:noFill/>
          <a:ln w="9525">
            <a:noFill/>
            <a:miter lim="800000"/>
            <a:headEnd/>
            <a:tailEnd/>
          </a:ln>
        </p:spPr>
      </p:pic>
      <p:sp>
        <p:nvSpPr>
          <p:cNvPr id="2" name="TextBox 1">
            <a:extLst>
              <a:ext uri="{FF2B5EF4-FFF2-40B4-BE49-F238E27FC236}">
                <a16:creationId xmlns:a16="http://schemas.microsoft.com/office/drawing/2014/main" id="{0F79156F-B81C-BCD5-7BCF-C160B9697F04}"/>
              </a:ext>
            </a:extLst>
          </p:cNvPr>
          <p:cNvSpPr txBox="1"/>
          <p:nvPr/>
        </p:nvSpPr>
        <p:spPr>
          <a:xfrm>
            <a:off x="3882838" y="3270939"/>
            <a:ext cx="3673289" cy="830997"/>
          </a:xfrm>
          <a:prstGeom prst="rect">
            <a:avLst/>
          </a:prstGeom>
          <a:noFill/>
        </p:spPr>
        <p:txBody>
          <a:bodyPr wrap="square" rtlCol="0">
            <a:spAutoFit/>
          </a:bodyPr>
          <a:lstStyle/>
          <a:p>
            <a:r>
              <a:rPr lang="en-US" b="1" dirty="0">
                <a:solidFill>
                  <a:schemeClr val="bg2">
                    <a:lumMod val="20000"/>
                    <a:lumOff val="80000"/>
                  </a:schemeClr>
                </a:solidFill>
              </a:rPr>
              <a:t>Legal Information Retrieval using NLP</a:t>
            </a: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8" y="1111622"/>
            <a:ext cx="8396615" cy="4154984"/>
          </a:xfrm>
          <a:prstGeom prst="rect">
            <a:avLst/>
          </a:prstGeom>
          <a:noFill/>
        </p:spPr>
        <p:txBody>
          <a:bodyPr wrap="square" rtlCol="0">
            <a:spAutoFit/>
          </a:bodyPr>
          <a:lstStyle/>
          <a:p>
            <a:r>
              <a:rPr lang="en-IN" b="1" dirty="0"/>
              <a:t>Reference 4  </a:t>
            </a:r>
          </a:p>
          <a:p>
            <a:r>
              <a:rPr lang="en-US" sz="1800" b="1" dirty="0" err="1"/>
              <a:t>Noguti</a:t>
            </a:r>
            <a:r>
              <a:rPr lang="en-US" sz="1800" b="1" dirty="0"/>
              <a:t>, M. Y., </a:t>
            </a:r>
            <a:r>
              <a:rPr lang="en-US" sz="1800" b="1" dirty="0" err="1"/>
              <a:t>Vellasques</a:t>
            </a:r>
            <a:r>
              <a:rPr lang="en-US" sz="1800" b="1" dirty="0"/>
              <a:t>, E., &amp; Oliveira, L. S. (2020, July). Legal document classification: An application to law area prediction of petitions to public prosecution service. In 2020 International joint conference on neural networks (IJCNN) (pp. 1-8). IEEE.</a:t>
            </a:r>
          </a:p>
          <a:p>
            <a:endParaRPr lang="en-IN" b="1" dirty="0"/>
          </a:p>
          <a:p>
            <a:pPr marL="342900" indent="-342900">
              <a:buFont typeface="Wingdings" panose="05000000000000000000" pitchFamily="2" charset="2"/>
              <a:buChar char="Ø"/>
            </a:pPr>
            <a:r>
              <a:rPr lang="en-US" sz="1800" dirty="0"/>
              <a:t>The primary goal of the paper is to automate the process of assigning legal petitions to their respective areas of law, which aims to reduce costs and processing time while allowing human resources to focus on more complex tasks [1].</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dirty="0"/>
              <a:t>The study also seeks to improve the accuracy of legal document classification by applying Natural Language Processing (NLP) techniques, specifically using word embeddings and neural networks</a:t>
            </a:r>
          </a:p>
          <a:p>
            <a:pPr marL="342900" indent="-342900">
              <a:buFont typeface="Wingdings" panose="05000000000000000000" pitchFamily="2" charset="2"/>
              <a:buChar char="Ø"/>
            </a:pPr>
            <a:endParaRPr lang="en-US" sz="1800" b="1" dirty="0"/>
          </a:p>
        </p:txBody>
      </p:sp>
    </p:spTree>
    <p:extLst>
      <p:ext uri="{BB962C8B-B14F-4D97-AF65-F5344CB8AC3E}">
        <p14:creationId xmlns:p14="http://schemas.microsoft.com/office/powerpoint/2010/main" val="2880325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8271354" cy="3785652"/>
          </a:xfrm>
          <a:prstGeom prst="rect">
            <a:avLst/>
          </a:prstGeom>
          <a:noFill/>
        </p:spPr>
        <p:txBody>
          <a:bodyPr wrap="square" rtlCol="0">
            <a:spAutoFit/>
          </a:bodyPr>
          <a:lstStyle/>
          <a:p>
            <a:r>
              <a:rPr lang="en-IN" b="1" dirty="0"/>
              <a:t>Reference 5</a:t>
            </a:r>
          </a:p>
          <a:p>
            <a:r>
              <a:rPr lang="en-IN" sz="1800" b="1" dirty="0"/>
              <a:t>Dhani, J. S., Bhatt, R., Ganesan, B., </a:t>
            </a:r>
            <a:r>
              <a:rPr lang="en-IN" sz="1800" b="1" dirty="0" err="1"/>
              <a:t>Sirohi</a:t>
            </a:r>
            <a:r>
              <a:rPr lang="en-IN" sz="1800" b="1" dirty="0"/>
              <a:t>, P., &amp; Bhatnagar, V. (2021). Similar cases recommendation using legal knowledge graphs. </a:t>
            </a:r>
            <a:r>
              <a:rPr lang="en-IN" sz="1800" b="1" dirty="0" err="1"/>
              <a:t>arXiv</a:t>
            </a:r>
            <a:r>
              <a:rPr lang="en-IN" sz="1800" b="1" dirty="0"/>
              <a:t> preprint arXiv:2107.04771.</a:t>
            </a:r>
          </a:p>
          <a:p>
            <a:endParaRPr lang="en-IN" sz="1800" dirty="0"/>
          </a:p>
          <a:p>
            <a:pPr marL="285750" indent="-285750">
              <a:buFont typeface="Wingdings" panose="05000000000000000000" pitchFamily="2" charset="2"/>
              <a:buChar char="Ø"/>
            </a:pPr>
            <a:r>
              <a:rPr lang="en-US" sz="1800" dirty="0"/>
              <a:t>The primary objective of the paper is to develop a case similarity solution using Graph Neural Networks (GNNs) to assist law practitioners in identifying similar cases, which can lead to early settlements and faster judgments [1].</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The research aims to leverage a legal knowledge graph constructed from court cases, judgments, and laws to enhance the prediction of similar cases in Indian court judgments</a:t>
            </a:r>
          </a:p>
          <a:p>
            <a:pPr marL="285750" indent="-285750">
              <a:buFont typeface="Wingdings" panose="05000000000000000000" pitchFamily="2" charset="2"/>
              <a:buChar char="Ø"/>
            </a:pPr>
            <a:endParaRPr lang="en-US" sz="1800" b="1" dirty="0"/>
          </a:p>
        </p:txBody>
      </p:sp>
    </p:spTree>
    <p:extLst>
      <p:ext uri="{BB962C8B-B14F-4D97-AF65-F5344CB8AC3E}">
        <p14:creationId xmlns:p14="http://schemas.microsoft.com/office/powerpoint/2010/main" val="2954419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8021217" cy="4431983"/>
          </a:xfrm>
          <a:prstGeom prst="rect">
            <a:avLst/>
          </a:prstGeom>
          <a:noFill/>
        </p:spPr>
        <p:txBody>
          <a:bodyPr wrap="square" rtlCol="0">
            <a:spAutoFit/>
          </a:bodyPr>
          <a:lstStyle/>
          <a:p>
            <a:r>
              <a:rPr lang="en-IN" b="1" dirty="0"/>
              <a:t>Reference 6</a:t>
            </a:r>
          </a:p>
          <a:p>
            <a:r>
              <a:rPr lang="en-US" sz="1800" b="1" dirty="0"/>
              <a:t>Shukla, A., Bhattacharya, P., Poddar, S., Mukherjee, R., Ghosh, K., Goyal, P., &amp; Ghosh, S. (2022). Legal case document summarization: Extractive and abstractive methods and their evaluation. </a:t>
            </a:r>
            <a:r>
              <a:rPr lang="en-US" sz="1800" b="1" dirty="0" err="1"/>
              <a:t>arXiv</a:t>
            </a:r>
            <a:r>
              <a:rPr lang="en-US" sz="1800" b="1" dirty="0"/>
              <a:t> preprint arXiv:2210.07544.</a:t>
            </a:r>
          </a:p>
          <a:p>
            <a:endParaRPr lang="en-US" sz="1800" b="1" dirty="0"/>
          </a:p>
          <a:p>
            <a:pPr marL="285750" indent="-285750">
              <a:buFont typeface="Wingdings" panose="05000000000000000000" pitchFamily="2" charset="2"/>
              <a:buChar char="Ø"/>
            </a:pPr>
            <a:r>
              <a:rPr lang="en-US" sz="1800" dirty="0"/>
              <a:t>The primary objective of the study is to analyze the performance of various summarization methods (both extractive and abstractive) on legal case documents, specifically from the Indian and UK Supreme Courts. This includes developing three legal case judgment summarization datasets for evaluation [1].</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The study aims to provide insights into how different summarization models perform in the legal domain, which has not been extensively explored before</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endParaRPr lang="en-IN" b="1" dirty="0"/>
          </a:p>
        </p:txBody>
      </p:sp>
    </p:spTree>
    <p:extLst>
      <p:ext uri="{BB962C8B-B14F-4D97-AF65-F5344CB8AC3E}">
        <p14:creationId xmlns:p14="http://schemas.microsoft.com/office/powerpoint/2010/main" val="4115617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8146094" cy="4339650"/>
          </a:xfrm>
          <a:prstGeom prst="rect">
            <a:avLst/>
          </a:prstGeom>
          <a:noFill/>
        </p:spPr>
        <p:txBody>
          <a:bodyPr wrap="square" rtlCol="0">
            <a:spAutoFit/>
          </a:bodyPr>
          <a:lstStyle/>
          <a:p>
            <a:r>
              <a:rPr lang="en-IN" b="1" dirty="0"/>
              <a:t>Reference 7</a:t>
            </a:r>
          </a:p>
          <a:p>
            <a:r>
              <a:rPr lang="en-US" sz="1800" b="1" dirty="0"/>
              <a:t>Hua, W., Zhang, Y., Chen, Z., Li, J., &amp; Weber, M. (2022). </a:t>
            </a:r>
            <a:r>
              <a:rPr lang="en-US" sz="1800" b="1" dirty="0" err="1"/>
              <a:t>LegalRelectra</a:t>
            </a:r>
            <a:r>
              <a:rPr lang="en-US" sz="1800" b="1" dirty="0"/>
              <a:t>: Mixed-domain language modeling for long-range legal text comprehension. </a:t>
            </a:r>
            <a:r>
              <a:rPr lang="en-US" sz="1800" b="1" dirty="0" err="1"/>
              <a:t>arXiv</a:t>
            </a:r>
            <a:r>
              <a:rPr lang="en-US" sz="1800" b="1" dirty="0"/>
              <a:t> preprint arXiv:2212.08204. </a:t>
            </a:r>
          </a:p>
          <a:p>
            <a:endParaRPr lang="en-US" sz="1800" b="1" dirty="0"/>
          </a:p>
          <a:p>
            <a:pPr marL="285750" indent="-285750">
              <a:buFont typeface="Wingdings" panose="05000000000000000000" pitchFamily="2" charset="2"/>
              <a:buChar char="Ø"/>
            </a:pPr>
            <a:r>
              <a:rPr lang="en-US" sz="1800" dirty="0"/>
              <a:t>Development of a Specialized Model: The primary objective of LEGALRELECTRA is to create a legal-domain language model that can effectively process long legal texts, particularly in the context of personal injury cases. This involves training on a mixed-domain corpus that includes both legal and medical texts to enhance comprehension of specialized terminology.</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Improvement Over Existing Models: The model aims to outperform general-purpose models like BERT and single-domain models by leveraging its unique architecture and training data </a:t>
            </a:r>
          </a:p>
          <a:p>
            <a:endParaRPr lang="en-US" sz="1800" b="1" dirty="0"/>
          </a:p>
        </p:txBody>
      </p:sp>
    </p:spTree>
    <p:extLst>
      <p:ext uri="{BB962C8B-B14F-4D97-AF65-F5344CB8AC3E}">
        <p14:creationId xmlns:p14="http://schemas.microsoft.com/office/powerpoint/2010/main" val="300222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8" y="1111623"/>
            <a:ext cx="8359037" cy="4154984"/>
          </a:xfrm>
          <a:prstGeom prst="rect">
            <a:avLst/>
          </a:prstGeom>
          <a:noFill/>
        </p:spPr>
        <p:txBody>
          <a:bodyPr wrap="square" rtlCol="0">
            <a:spAutoFit/>
          </a:bodyPr>
          <a:lstStyle/>
          <a:p>
            <a:r>
              <a:rPr lang="en-IN" b="1" dirty="0"/>
              <a:t>Reference 8</a:t>
            </a:r>
          </a:p>
          <a:p>
            <a:endParaRPr lang="en-IN" b="1" dirty="0"/>
          </a:p>
          <a:p>
            <a:r>
              <a:rPr lang="en-IN" sz="1800" b="1" dirty="0"/>
              <a:t>Katz, D. M., Hartung, D., Gerlach, L., Jana, A., &amp; Bommarito II, M. J. (2023). Natural language processing in the legal domain. </a:t>
            </a:r>
            <a:r>
              <a:rPr lang="en-IN" sz="1800" b="1" dirty="0" err="1"/>
              <a:t>arXiv</a:t>
            </a:r>
            <a:r>
              <a:rPr lang="en-IN" sz="1800" b="1" dirty="0"/>
              <a:t> preprint arXiv:2302.12039.</a:t>
            </a:r>
            <a:r>
              <a:rPr lang="en-IN" sz="1400" dirty="0"/>
              <a:t>.</a:t>
            </a:r>
            <a:r>
              <a:rPr lang="en-IN" sz="1800" b="1" dirty="0"/>
              <a:t> </a:t>
            </a:r>
          </a:p>
          <a:p>
            <a:endParaRPr lang="en-IN" sz="1800" b="1" dirty="0"/>
          </a:p>
          <a:p>
            <a:pPr marL="285750" indent="-285750">
              <a:buFont typeface="Wingdings" panose="05000000000000000000" pitchFamily="2" charset="2"/>
              <a:buChar char="Ø"/>
            </a:pPr>
            <a:r>
              <a:rPr lang="en-US" sz="1800" dirty="0"/>
              <a:t>The primary objective of the paper is to summarize the current state of Natural Language Processing (NLP) in the legal domain, focusing on recent technical and substantive developments. This includes analyzing a comprehensive corpus of over six hundred NLP &amp; Law related papers published over the past decade [1].</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Another goal is to document the increasing number of papers, tasks, and languages covered, as well as the sophistication of methods used in Legal NLP</a:t>
            </a:r>
          </a:p>
          <a:p>
            <a:pPr marL="285750" indent="-285750">
              <a:buFont typeface="Wingdings" panose="05000000000000000000" pitchFamily="2" charset="2"/>
              <a:buChar char="Ø"/>
            </a:pPr>
            <a:endParaRPr lang="en-US" sz="1800" dirty="0"/>
          </a:p>
          <a:p>
            <a:endParaRPr lang="en-IN" sz="1800" b="1" dirty="0"/>
          </a:p>
        </p:txBody>
      </p:sp>
    </p:spTree>
    <p:extLst>
      <p:ext uri="{BB962C8B-B14F-4D97-AF65-F5344CB8AC3E}">
        <p14:creationId xmlns:p14="http://schemas.microsoft.com/office/powerpoint/2010/main" val="4290787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8" y="1111623"/>
            <a:ext cx="8333985" cy="2677656"/>
          </a:xfrm>
          <a:prstGeom prst="rect">
            <a:avLst/>
          </a:prstGeom>
          <a:noFill/>
        </p:spPr>
        <p:txBody>
          <a:bodyPr wrap="square" rtlCol="0">
            <a:spAutoFit/>
          </a:bodyPr>
          <a:lstStyle/>
          <a:p>
            <a:r>
              <a:rPr lang="en-IN" b="1" dirty="0"/>
              <a:t>Reference 9</a:t>
            </a:r>
          </a:p>
          <a:p>
            <a:r>
              <a:rPr lang="en-US" sz="1800" b="1" dirty="0"/>
              <a:t>Fraenkel, A. S. (1969). Legal information retrieval. In Advances in Computers (Vol. 9, pp. 113-178). Elsevier.</a:t>
            </a:r>
          </a:p>
          <a:p>
            <a:r>
              <a:rPr lang="en-IN" sz="1800" b="1" dirty="0"/>
              <a:t> </a:t>
            </a:r>
          </a:p>
          <a:p>
            <a:pPr marL="285750" indent="-285750">
              <a:buFont typeface="Wingdings" panose="05000000000000000000" pitchFamily="2" charset="2"/>
              <a:buChar char="Ø"/>
            </a:pPr>
            <a:r>
              <a:rPr lang="en-US" sz="1800" dirty="0"/>
              <a:t>The primary objective of legal information retrieval systems is to effectively search and retrieve relevant legal documents, such as case law and statutes, to assist legal professionals in their research and decision-making processes. This involves understanding the specific legal queries posed by users and providing accurate results based on the content of legal texts</a:t>
            </a:r>
            <a:endParaRPr lang="en-IN" sz="1800" dirty="0"/>
          </a:p>
        </p:txBody>
      </p:sp>
    </p:spTree>
    <p:extLst>
      <p:ext uri="{BB962C8B-B14F-4D97-AF65-F5344CB8AC3E}">
        <p14:creationId xmlns:p14="http://schemas.microsoft.com/office/powerpoint/2010/main" val="2837792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8403772" cy="4893647"/>
          </a:xfrm>
          <a:prstGeom prst="rect">
            <a:avLst/>
          </a:prstGeom>
          <a:noFill/>
        </p:spPr>
        <p:txBody>
          <a:bodyPr wrap="square" rtlCol="0">
            <a:spAutoFit/>
          </a:bodyPr>
          <a:lstStyle/>
          <a:p>
            <a:r>
              <a:rPr lang="en-IN" b="1" dirty="0"/>
              <a:t>Reference 10</a:t>
            </a:r>
          </a:p>
          <a:p>
            <a:r>
              <a:rPr lang="en-US" sz="1800" dirty="0"/>
              <a:t>Saravanan, M., Ravindran, B., &amp; Raman, S. (2009). Improving legal information retrieval using an ontological framework. Artificial Intelligence and Law, 17, 101-124.</a:t>
            </a:r>
          </a:p>
          <a:p>
            <a:endParaRPr lang="en-IN" sz="1800" b="1" dirty="0"/>
          </a:p>
          <a:p>
            <a:pPr marL="285750" indent="-285750">
              <a:buFont typeface="Wingdings" panose="05000000000000000000" pitchFamily="2" charset="2"/>
              <a:buChar char="Ø"/>
            </a:pPr>
            <a:r>
              <a:rPr lang="en-US" sz="1800" b="1" dirty="0"/>
              <a:t> </a:t>
            </a:r>
            <a:r>
              <a:rPr lang="en-US" sz="1800" dirty="0"/>
              <a:t>The primary objective of the research is to develop an end-to-end legal information retrieval system that assists legal users in their daily activities by improving the retrieval of relevant legal documents [1].</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The study aims to construct an ontological framework that enhances the semantic understanding of legal documents, thereby improving the accuracy of information retrieval [1] [2].</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Another goal is to create models and algorithms that can effectively retrieve information from legal document repositories, focusing on the thematic structures and semantic roles of textual units</a:t>
            </a:r>
          </a:p>
          <a:p>
            <a:pPr marL="285750" indent="-285750">
              <a:buFont typeface="Wingdings" panose="05000000000000000000" pitchFamily="2" charset="2"/>
              <a:buChar char="Ø"/>
            </a:pPr>
            <a:endParaRPr lang="en-US" sz="1800" b="1" dirty="0"/>
          </a:p>
          <a:p>
            <a:endParaRPr lang="en-IN" sz="1800" b="1" dirty="0"/>
          </a:p>
        </p:txBody>
      </p:sp>
    </p:spTree>
    <p:extLst>
      <p:ext uri="{BB962C8B-B14F-4D97-AF65-F5344CB8AC3E}">
        <p14:creationId xmlns:p14="http://schemas.microsoft.com/office/powerpoint/2010/main" val="2269896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245223" y="747966"/>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18224" y="1111622"/>
            <a:ext cx="8189345" cy="830997"/>
          </a:xfrm>
          <a:prstGeom prst="rect">
            <a:avLst/>
          </a:prstGeom>
          <a:noFill/>
        </p:spPr>
        <p:txBody>
          <a:bodyPr wrap="square" rtlCol="0">
            <a:spAutoFit/>
          </a:bodyPr>
          <a:lstStyle/>
          <a:p>
            <a:r>
              <a:rPr lang="en-IN" b="1" dirty="0"/>
              <a:t>Reference 11</a:t>
            </a:r>
          </a:p>
          <a:p>
            <a:r>
              <a:rPr lang="en-IN" b="1" dirty="0"/>
              <a:t>  </a:t>
            </a:r>
          </a:p>
        </p:txBody>
      </p:sp>
      <p:sp>
        <p:nvSpPr>
          <p:cNvPr id="10" name="Rectangle 6">
            <a:extLst>
              <a:ext uri="{FF2B5EF4-FFF2-40B4-BE49-F238E27FC236}">
                <a16:creationId xmlns:a16="http://schemas.microsoft.com/office/drawing/2014/main" id="{04A318E1-B612-2B8A-404D-F6ADD370BCED}"/>
              </a:ext>
            </a:extLst>
          </p:cNvPr>
          <p:cNvSpPr>
            <a:spLocks noChangeArrowheads="1"/>
          </p:cNvSpPr>
          <p:nvPr/>
        </p:nvSpPr>
        <p:spPr bwMode="auto">
          <a:xfrm>
            <a:off x="528891" y="2330058"/>
            <a:ext cx="827867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accent2">
                    <a:lumMod val="75000"/>
                  </a:schemeClr>
                </a:solidFill>
                <a:effectLst/>
                <a:cs typeface="Times New Roman" panose="02020603050405020304" pitchFamily="18" charset="0"/>
              </a:rPr>
              <a:t>The primary objective of the paper is to evaluate various diversification techniques for legal information retrieval, aiming to enhance user satisfaction by providing broader insights into legal information [1].</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accent2">
                  <a:lumMod val="75000"/>
                </a:schemeClr>
              </a:solidFill>
              <a:effectLst/>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accent2">
                    <a:lumMod val="75000"/>
                  </a:schemeClr>
                </a:solidFill>
                <a:effectLst/>
                <a:cs typeface="Times New Roman" panose="02020603050405020304" pitchFamily="18" charset="0"/>
              </a:rPr>
              <a:t>The study seeks to demonstrate that web search diversification techniques outperform other methods, such as summarization-based and graph-based approaches, in the context of legal information retrieval</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accent2">
                  <a:lumMod val="75000"/>
                </a:schemeClr>
              </a:solidFill>
              <a:effectLst/>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p:txBody>
      </p:sp>
      <p:sp>
        <p:nvSpPr>
          <p:cNvPr id="11" name="Rectangle 7">
            <a:extLst>
              <a:ext uri="{FF2B5EF4-FFF2-40B4-BE49-F238E27FC236}">
                <a16:creationId xmlns:a16="http://schemas.microsoft.com/office/drawing/2014/main" id="{8C5DEFA6-47DA-8370-4277-28427F55513C}"/>
              </a:ext>
            </a:extLst>
          </p:cNvPr>
          <p:cNvSpPr>
            <a:spLocks noChangeArrowheads="1"/>
          </p:cNvSpPr>
          <p:nvPr/>
        </p:nvSpPr>
        <p:spPr bwMode="auto">
          <a:xfrm>
            <a:off x="1268605" y="1665620"/>
            <a:ext cx="776377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accent2">
                    <a:lumMod val="75000"/>
                  </a:schemeClr>
                </a:solidFill>
                <a:effectLst/>
                <a:latin typeface="Times New Roman" panose="02020603050405020304" pitchFamily="18" charset="0"/>
                <a:cs typeface="Times New Roman" panose="02020603050405020304" pitchFamily="18" charset="0"/>
              </a:rPr>
              <a:t>Koniaris</a:t>
            </a:r>
            <a:r>
              <a:rPr kumimoji="0" lang="en-US" altLang="en-US" sz="18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 M., Anagnostopoulos, I., &amp; Vassiliou, Y. (2017). Evaluation of diversification techniques for legal information retrieval. Algorithms, 10(1), 22.</a:t>
            </a:r>
            <a:endParaRPr kumimoji="0" lang="en-US" altLang="en-US" sz="1800" b="1" i="0" u="none" strike="noStrike" cap="none" normalizeH="0" baseline="0" dirty="0">
              <a:ln>
                <a:noFill/>
              </a:ln>
              <a:solidFill>
                <a:schemeClr val="accent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3820737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2635624" cy="457200"/>
          </a:xfrm>
          <a:prstGeom prst="rect">
            <a:avLst/>
          </a:prstGeom>
          <a:noFill/>
        </p:spPr>
        <p:txBody>
          <a:bodyPr wrap="square" rtlCol="0">
            <a:spAutoFit/>
          </a:bodyPr>
          <a:lstStyle/>
          <a:p>
            <a:r>
              <a:rPr lang="en-IN" b="1" dirty="0"/>
              <a:t>Reference 12  </a:t>
            </a:r>
          </a:p>
        </p:txBody>
      </p:sp>
      <p:sp>
        <p:nvSpPr>
          <p:cNvPr id="4" name="Rectangle 1">
            <a:extLst>
              <a:ext uri="{FF2B5EF4-FFF2-40B4-BE49-F238E27FC236}">
                <a16:creationId xmlns:a16="http://schemas.microsoft.com/office/drawing/2014/main" id="{40D98478-46E8-FADB-1742-BA894A383444}"/>
              </a:ext>
            </a:extLst>
          </p:cNvPr>
          <p:cNvSpPr>
            <a:spLocks noChangeArrowheads="1"/>
          </p:cNvSpPr>
          <p:nvPr/>
        </p:nvSpPr>
        <p:spPr bwMode="auto">
          <a:xfrm>
            <a:off x="609599" y="2868715"/>
            <a:ext cx="8249729" cy="186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indent="-285750">
              <a:lnSpc>
                <a:spcPct val="107000"/>
              </a:lnSpc>
              <a:spcAft>
                <a:spcPts val="8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Providing a descriptive statistical analysis of Legal NLP research.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Categorizing and sub-categorizing primary publications based on their research problems.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Identifying limitations and areas for improvement in current research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p:txBody>
      </p:sp>
      <p:sp>
        <p:nvSpPr>
          <p:cNvPr id="5" name="Rectangle 2">
            <a:extLst>
              <a:ext uri="{FF2B5EF4-FFF2-40B4-BE49-F238E27FC236}">
                <a16:creationId xmlns:a16="http://schemas.microsoft.com/office/drawing/2014/main" id="{1C1DEEFD-13E7-5B3C-95F8-D211CE04E93B}"/>
              </a:ext>
            </a:extLst>
          </p:cNvPr>
          <p:cNvSpPr>
            <a:spLocks noChangeArrowheads="1"/>
          </p:cNvSpPr>
          <p:nvPr/>
        </p:nvSpPr>
        <p:spPr bwMode="auto">
          <a:xfrm>
            <a:off x="1190447" y="1664771"/>
            <a:ext cx="755673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Quevedo, E., Cerny, T., Rodriguez, A., Rivas, P., </a:t>
            </a:r>
            <a:r>
              <a:rPr kumimoji="0" lang="en-US" altLang="en-US" sz="1800" b="1" i="0" u="none" strike="noStrike" cap="none" normalizeH="0" baseline="0" dirty="0" err="1">
                <a:ln>
                  <a:noFill/>
                </a:ln>
                <a:solidFill>
                  <a:schemeClr val="accent2">
                    <a:lumMod val="75000"/>
                  </a:schemeClr>
                </a:solidFill>
                <a:effectLst/>
                <a:latin typeface="Times New Roman" panose="02020603050405020304" pitchFamily="18" charset="0"/>
                <a:cs typeface="Times New Roman" panose="02020603050405020304" pitchFamily="18" charset="0"/>
              </a:rPr>
              <a:t>Yero</a:t>
            </a:r>
            <a:r>
              <a:rPr kumimoji="0" lang="en-US" altLang="en-US" sz="18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 J., </a:t>
            </a:r>
            <a:r>
              <a:rPr kumimoji="0" lang="en-US" altLang="en-US" sz="1800" b="1" i="0" u="none" strike="noStrike" cap="none" normalizeH="0" baseline="0" dirty="0" err="1">
                <a:ln>
                  <a:noFill/>
                </a:ln>
                <a:solidFill>
                  <a:schemeClr val="accent2">
                    <a:lumMod val="75000"/>
                  </a:schemeClr>
                </a:solidFill>
                <a:effectLst/>
                <a:latin typeface="Times New Roman" panose="02020603050405020304" pitchFamily="18" charset="0"/>
                <a:cs typeface="Times New Roman" panose="02020603050405020304" pitchFamily="18" charset="0"/>
              </a:rPr>
              <a:t>Sooksatra</a:t>
            </a:r>
            <a:r>
              <a:rPr kumimoji="0" lang="en-US" altLang="en-US" sz="18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 K., ... &amp; Taibi, D. (2023). Legal Natural Language Processing From 2015 to 2022: A Comprehensive Systematic Mapping Study of Advances and Applications. IEEE access, 12, 145286-145317.</a:t>
            </a:r>
            <a:endParaRPr kumimoji="0" lang="en-US" altLang="en-US" sz="1800" b="1" i="0" u="none" strike="noStrike" cap="none" normalizeH="0" baseline="0" dirty="0">
              <a:ln>
                <a:noFill/>
              </a:ln>
              <a:solidFill>
                <a:schemeClr val="accent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3170672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2635624" cy="457200"/>
          </a:xfrm>
          <a:prstGeom prst="rect">
            <a:avLst/>
          </a:prstGeom>
          <a:noFill/>
        </p:spPr>
        <p:txBody>
          <a:bodyPr wrap="square" rtlCol="0">
            <a:spAutoFit/>
          </a:bodyPr>
          <a:lstStyle/>
          <a:p>
            <a:r>
              <a:rPr lang="en-IN" b="1" dirty="0"/>
              <a:t>Reference 13  </a:t>
            </a:r>
          </a:p>
        </p:txBody>
      </p:sp>
      <p:sp>
        <p:nvSpPr>
          <p:cNvPr id="4" name="Rectangle 1">
            <a:extLst>
              <a:ext uri="{FF2B5EF4-FFF2-40B4-BE49-F238E27FC236}">
                <a16:creationId xmlns:a16="http://schemas.microsoft.com/office/drawing/2014/main" id="{04E2ED32-3A95-25A7-0220-9CB7D7A0A151}"/>
              </a:ext>
            </a:extLst>
          </p:cNvPr>
          <p:cNvSpPr>
            <a:spLocks noChangeArrowheads="1"/>
          </p:cNvSpPr>
          <p:nvPr/>
        </p:nvSpPr>
        <p:spPr bwMode="auto">
          <a:xfrm>
            <a:off x="609599" y="2609760"/>
            <a:ext cx="811999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accent2">
                    <a:lumMod val="75000"/>
                  </a:schemeClr>
                </a:solidFill>
                <a:effectLst/>
                <a:cs typeface="Times New Roman" panose="02020603050405020304" pitchFamily="18" charset="0"/>
              </a:rPr>
              <a:t>The primary objective of integrated legal information retrieval systems is to combine various legal resources into unified collections, allowing lawyers to access all necessary information from a single portal. This aims to enhance the efficiency and effectiveness of legal research [1].</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accent2">
                  <a:lumMod val="75000"/>
                </a:schemeClr>
              </a:solidFill>
              <a:effectLst/>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accent2">
                    <a:lumMod val="75000"/>
                  </a:schemeClr>
                </a:solidFill>
                <a:effectLst/>
                <a:cs typeface="Times New Roman" panose="02020603050405020304" pitchFamily="18" charset="0"/>
              </a:rPr>
              <a:t>Another objective is to incorporate advanced legal information skills into legal education, ensuring that new lawyers can optimally utilize digital legal resources in their practice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accent2">
                  <a:lumMod val="75000"/>
                </a:schemeClr>
              </a:solidFill>
              <a:effectLst/>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p:txBody>
      </p:sp>
      <p:sp>
        <p:nvSpPr>
          <p:cNvPr id="5" name="Rectangle 2">
            <a:extLst>
              <a:ext uri="{FF2B5EF4-FFF2-40B4-BE49-F238E27FC236}">
                <a16:creationId xmlns:a16="http://schemas.microsoft.com/office/drawing/2014/main" id="{7EC01392-93B4-5E24-1BB1-AA93C6EF9D64}"/>
              </a:ext>
            </a:extLst>
          </p:cNvPr>
          <p:cNvSpPr>
            <a:spLocks noChangeArrowheads="1"/>
          </p:cNvSpPr>
          <p:nvPr/>
        </p:nvSpPr>
        <p:spPr bwMode="auto">
          <a:xfrm>
            <a:off x="1155940" y="1709083"/>
            <a:ext cx="74877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van </a:t>
            </a:r>
            <a:r>
              <a:rPr kumimoji="0" lang="en-US" altLang="en-US" sz="1800" b="1" i="0" u="none" strike="noStrike" cap="none" normalizeH="0" baseline="0" dirty="0" err="1">
                <a:ln>
                  <a:noFill/>
                </a:ln>
                <a:solidFill>
                  <a:schemeClr val="accent2">
                    <a:lumMod val="75000"/>
                  </a:schemeClr>
                </a:solidFill>
                <a:effectLst/>
                <a:latin typeface="Times New Roman" panose="02020603050405020304" pitchFamily="18" charset="0"/>
                <a:cs typeface="Times New Roman" panose="02020603050405020304" pitchFamily="18" charset="0"/>
              </a:rPr>
              <a:t>Noortwijk</a:t>
            </a:r>
            <a:r>
              <a:rPr kumimoji="0" lang="en-US" altLang="en-US" sz="18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 K. (2017). Integrated legal information retrieval: new developments and educational challenges. European Journal of Law and Technology, 8(1).</a:t>
            </a:r>
            <a:endParaRPr kumimoji="0" lang="en-US" altLang="en-US" sz="1800" b="1" i="0" u="none" strike="noStrike" cap="none" normalizeH="0" baseline="0" dirty="0">
              <a:ln>
                <a:noFill/>
              </a:ln>
              <a:solidFill>
                <a:schemeClr val="accent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3098038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457200" y="685800"/>
            <a:ext cx="800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 name="TextBox 1">
            <a:extLst>
              <a:ext uri="{FF2B5EF4-FFF2-40B4-BE49-F238E27FC236}">
                <a16:creationId xmlns:a16="http://schemas.microsoft.com/office/drawing/2014/main" id="{C150B570-D492-0AB5-9950-FEAD29C47484}"/>
              </a:ext>
            </a:extLst>
          </p:cNvPr>
          <p:cNvSpPr txBox="1"/>
          <p:nvPr/>
        </p:nvSpPr>
        <p:spPr>
          <a:xfrm>
            <a:off x="457200" y="777574"/>
            <a:ext cx="8423753" cy="830997"/>
          </a:xfrm>
          <a:prstGeom prst="rect">
            <a:avLst/>
          </a:prstGeom>
          <a:noFill/>
        </p:spPr>
        <p:txBody>
          <a:bodyPr wrap="square" rtlCol="0">
            <a:spAutoFit/>
          </a:bodyPr>
          <a:lstStyle/>
          <a:p>
            <a:pPr algn="ctr"/>
            <a:r>
              <a:rPr lang="en-US" b="1" dirty="0">
                <a:solidFill>
                  <a:srgbClr val="003399"/>
                </a:solidFill>
              </a:rPr>
              <a:t>Legal Information Retrieval using NLP</a:t>
            </a:r>
          </a:p>
          <a:p>
            <a:endParaRPr lang="en-US" b="1" dirty="0">
              <a:solidFill>
                <a:srgbClr val="003399"/>
              </a:solidFill>
            </a:endParaRPr>
          </a:p>
        </p:txBody>
      </p:sp>
      <p:sp>
        <p:nvSpPr>
          <p:cNvPr id="3" name="TextBox 2">
            <a:extLst>
              <a:ext uri="{FF2B5EF4-FFF2-40B4-BE49-F238E27FC236}">
                <a16:creationId xmlns:a16="http://schemas.microsoft.com/office/drawing/2014/main" id="{C4C152D1-FDF5-ABD6-68B2-BBE92324D783}"/>
              </a:ext>
            </a:extLst>
          </p:cNvPr>
          <p:cNvSpPr txBox="1"/>
          <p:nvPr/>
        </p:nvSpPr>
        <p:spPr>
          <a:xfrm>
            <a:off x="1586204" y="2127193"/>
            <a:ext cx="6997959" cy="1938992"/>
          </a:xfrm>
          <a:prstGeom prst="rect">
            <a:avLst/>
          </a:prstGeom>
          <a:noFill/>
        </p:spPr>
        <p:txBody>
          <a:bodyPr wrap="square" rtlCol="0">
            <a:spAutoFit/>
          </a:bodyPr>
          <a:lstStyle/>
          <a:p>
            <a:pPr marR="285750"/>
            <a:r>
              <a:rPr lang="en-US" b="1" dirty="0">
                <a:solidFill>
                  <a:srgbClr val="004282"/>
                </a:solidFill>
                <a:cs typeface="Times New Roman" panose="02020603050405020304" pitchFamily="18" charset="0"/>
              </a:rPr>
              <a:t>1. V Tejaswi Manasa             (21341A05J0)                              </a:t>
            </a:r>
          </a:p>
          <a:p>
            <a:pPr marR="285750"/>
            <a:r>
              <a:rPr lang="en-US" b="1" dirty="0">
                <a:solidFill>
                  <a:srgbClr val="004282"/>
                </a:solidFill>
                <a:cs typeface="Times New Roman" panose="02020603050405020304" pitchFamily="18" charset="0"/>
              </a:rPr>
              <a:t>2. V Umesh Krishna Rao     (22345A0516)</a:t>
            </a:r>
          </a:p>
          <a:p>
            <a:pPr marR="285750"/>
            <a:r>
              <a:rPr lang="en-US" b="1" dirty="0">
                <a:solidFill>
                  <a:srgbClr val="004282"/>
                </a:solidFill>
                <a:cs typeface="Times New Roman" panose="02020603050405020304" pitchFamily="18" charset="0"/>
              </a:rPr>
              <a:t>3. G Jagadeesh                      (22345A0519)</a:t>
            </a:r>
          </a:p>
          <a:p>
            <a:pPr marR="285750"/>
            <a:r>
              <a:rPr lang="en-US" b="1" dirty="0">
                <a:solidFill>
                  <a:srgbClr val="004282"/>
                </a:solidFill>
                <a:cs typeface="Times New Roman" panose="02020603050405020304" pitchFamily="18" charset="0"/>
              </a:rPr>
              <a:t>4. V Avinash                          (21341A05I5)</a:t>
            </a:r>
          </a:p>
          <a:p>
            <a:pPr marR="285750"/>
            <a:r>
              <a:rPr lang="en-US" b="1" dirty="0">
                <a:solidFill>
                  <a:srgbClr val="004282"/>
                </a:solidFill>
                <a:cs typeface="Times New Roman" panose="02020603050405020304" pitchFamily="18" charset="0"/>
              </a:rPr>
              <a:t>5. T Ganesh                           (21341A05H7)</a:t>
            </a:r>
          </a:p>
        </p:txBody>
      </p:sp>
      <p:sp>
        <p:nvSpPr>
          <p:cNvPr id="5" name="TextBox 4">
            <a:extLst>
              <a:ext uri="{FF2B5EF4-FFF2-40B4-BE49-F238E27FC236}">
                <a16:creationId xmlns:a16="http://schemas.microsoft.com/office/drawing/2014/main" id="{220E0BE4-9EEF-8564-1F2F-B5002CC64135}"/>
              </a:ext>
            </a:extLst>
          </p:cNvPr>
          <p:cNvSpPr txBox="1"/>
          <p:nvPr/>
        </p:nvSpPr>
        <p:spPr>
          <a:xfrm>
            <a:off x="2279277" y="4416530"/>
            <a:ext cx="4585446" cy="1569660"/>
          </a:xfrm>
          <a:prstGeom prst="rect">
            <a:avLst/>
          </a:prstGeom>
          <a:noFill/>
        </p:spPr>
        <p:txBody>
          <a:bodyPr wrap="square">
            <a:spAutoFit/>
          </a:bodyPr>
          <a:lstStyle/>
          <a:p>
            <a:pPr algn="ctr"/>
            <a:r>
              <a:rPr lang="en-US" sz="2400" b="1" dirty="0">
                <a:solidFill>
                  <a:srgbClr val="C00000"/>
                </a:solidFill>
                <a:cs typeface="Times New Roman" panose="02020603050405020304" pitchFamily="18" charset="0"/>
              </a:rPr>
              <a:t>Under the guidance of</a:t>
            </a:r>
          </a:p>
          <a:p>
            <a:pPr algn="ctr"/>
            <a:r>
              <a:rPr lang="en-US" b="1" dirty="0">
                <a:solidFill>
                  <a:srgbClr val="00B050"/>
                </a:solidFill>
                <a:cs typeface="Times New Roman" panose="02020603050405020304" pitchFamily="18" charset="0"/>
              </a:rPr>
              <a:t>Mr. S. Vinod Kumar </a:t>
            </a:r>
          </a:p>
          <a:p>
            <a:pPr algn="ctr"/>
            <a:r>
              <a:rPr lang="en-US" sz="2400" b="1" dirty="0">
                <a:solidFill>
                  <a:srgbClr val="00B050"/>
                </a:solidFill>
                <a:cs typeface="Times New Roman" panose="02020603050405020304" pitchFamily="18" charset="0"/>
              </a:rPr>
              <a:t>As</a:t>
            </a:r>
            <a:r>
              <a:rPr lang="en-US" b="1" dirty="0">
                <a:solidFill>
                  <a:srgbClr val="00B050"/>
                </a:solidFill>
                <a:cs typeface="Times New Roman" panose="02020603050405020304" pitchFamily="18" charset="0"/>
              </a:rPr>
              <a:t>sistant </a:t>
            </a:r>
            <a:r>
              <a:rPr lang="en-US" sz="2400" b="1" dirty="0">
                <a:solidFill>
                  <a:srgbClr val="00B050"/>
                </a:solidFill>
                <a:cs typeface="Times New Roman" panose="02020603050405020304" pitchFamily="18" charset="0"/>
              </a:rPr>
              <a:t>Professor </a:t>
            </a:r>
          </a:p>
          <a:p>
            <a:pPr algn="ctr"/>
            <a:r>
              <a:rPr lang="en-US" b="1" dirty="0">
                <a:solidFill>
                  <a:srgbClr val="00B050"/>
                </a:solidFill>
                <a:cs typeface="Times New Roman" panose="02020603050405020304" pitchFamily="18" charset="0"/>
              </a:rPr>
              <a:t>GMR Institute of Technology</a:t>
            </a:r>
            <a:endParaRPr lang="en-US" sz="2400" b="1" dirty="0">
              <a:solidFill>
                <a:srgbClr val="00B050"/>
              </a:solidFill>
              <a:cs typeface="Times New Roman" panose="02020603050405020304" pitchFamily="18" charset="0"/>
            </a:endParaRPr>
          </a:p>
        </p:txBody>
      </p:sp>
    </p:spTree>
    <p:extLst>
      <p:ext uri="{BB962C8B-B14F-4D97-AF65-F5344CB8AC3E}">
        <p14:creationId xmlns:p14="http://schemas.microsoft.com/office/powerpoint/2010/main" val="860349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2635624" cy="457200"/>
          </a:xfrm>
          <a:prstGeom prst="rect">
            <a:avLst/>
          </a:prstGeom>
          <a:noFill/>
        </p:spPr>
        <p:txBody>
          <a:bodyPr wrap="square" rtlCol="0">
            <a:spAutoFit/>
          </a:bodyPr>
          <a:lstStyle/>
          <a:p>
            <a:r>
              <a:rPr lang="en-IN" b="1" dirty="0"/>
              <a:t>Reference 14  </a:t>
            </a:r>
          </a:p>
        </p:txBody>
      </p:sp>
      <p:sp>
        <p:nvSpPr>
          <p:cNvPr id="4" name="Rectangle 1">
            <a:extLst>
              <a:ext uri="{FF2B5EF4-FFF2-40B4-BE49-F238E27FC236}">
                <a16:creationId xmlns:a16="http://schemas.microsoft.com/office/drawing/2014/main" id="{DA720690-9178-8A46-148F-9F2A3FBDB003}"/>
              </a:ext>
            </a:extLst>
          </p:cNvPr>
          <p:cNvSpPr>
            <a:spLocks noChangeArrowheads="1"/>
          </p:cNvSpPr>
          <p:nvPr/>
        </p:nvSpPr>
        <p:spPr bwMode="auto">
          <a:xfrm>
            <a:off x="609597" y="2502960"/>
            <a:ext cx="824110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dirty="0">
                <a:effectLst/>
                <a:latin typeface="Times New Roman" panose="02020603050405020304" pitchFamily="18" charset="0"/>
                <a:ea typeface="Calibri" panose="020F0502020204030204" pitchFamily="34" charset="0"/>
              </a:rPr>
              <a:t>The primary objective of the paper is to explore the concept of 'relevance' in legal information retrieval (LIR) and to develop a conceptual framework that can enhance the design and functionality of LIR systems. This framework is tailored to the unique features of legal information, aiming to improve retrieval outcomes for legal professionals </a:t>
            </a: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p:txBody>
      </p:sp>
      <p:sp>
        <p:nvSpPr>
          <p:cNvPr id="6" name="TextBox 5">
            <a:extLst>
              <a:ext uri="{FF2B5EF4-FFF2-40B4-BE49-F238E27FC236}">
                <a16:creationId xmlns:a16="http://schemas.microsoft.com/office/drawing/2014/main" id="{D9A2B0B9-64EB-65C5-12F9-884229E58C42}"/>
              </a:ext>
            </a:extLst>
          </p:cNvPr>
          <p:cNvSpPr txBox="1"/>
          <p:nvPr/>
        </p:nvSpPr>
        <p:spPr>
          <a:xfrm>
            <a:off x="609598" y="1712726"/>
            <a:ext cx="8241103" cy="646331"/>
          </a:xfrm>
          <a:prstGeom prst="rect">
            <a:avLst/>
          </a:prstGeom>
          <a:noFill/>
        </p:spPr>
        <p:txBody>
          <a:bodyPr wrap="square">
            <a:spAutoFit/>
          </a:bodyPr>
          <a:lstStyle/>
          <a:p>
            <a:r>
              <a:rPr lang="en-US" sz="1800" b="1" i="0" dirty="0">
                <a:solidFill>
                  <a:schemeClr val="accent2">
                    <a:lumMod val="75000"/>
                  </a:schemeClr>
                </a:solidFill>
                <a:effectLst/>
                <a:cs typeface="Times New Roman" panose="02020603050405020304" pitchFamily="18" charset="0"/>
              </a:rPr>
              <a:t>Van </a:t>
            </a:r>
            <a:r>
              <a:rPr lang="en-US" sz="1800" b="1" i="0" dirty="0" err="1">
                <a:solidFill>
                  <a:schemeClr val="accent2">
                    <a:lumMod val="75000"/>
                  </a:schemeClr>
                </a:solidFill>
                <a:effectLst/>
                <a:cs typeface="Times New Roman" panose="02020603050405020304" pitchFamily="18" charset="0"/>
              </a:rPr>
              <a:t>Opijnen</a:t>
            </a:r>
            <a:r>
              <a:rPr lang="en-US" sz="1800" b="1" i="0" dirty="0">
                <a:solidFill>
                  <a:schemeClr val="accent2">
                    <a:lumMod val="75000"/>
                  </a:schemeClr>
                </a:solidFill>
                <a:effectLst/>
                <a:cs typeface="Times New Roman" panose="02020603050405020304" pitchFamily="18" charset="0"/>
              </a:rPr>
              <a:t>, M., &amp; Santos, C. (2017). On the concept of relevance in legal information retrieval. Artificial Intelligence and Law, 25, 65-87.</a:t>
            </a:r>
            <a:endParaRPr lang="en-IN" sz="18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681530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2635624" cy="457200"/>
          </a:xfrm>
          <a:prstGeom prst="rect">
            <a:avLst/>
          </a:prstGeom>
          <a:noFill/>
        </p:spPr>
        <p:txBody>
          <a:bodyPr wrap="square" rtlCol="0">
            <a:spAutoFit/>
          </a:bodyPr>
          <a:lstStyle/>
          <a:p>
            <a:r>
              <a:rPr lang="en-IN" b="1" dirty="0"/>
              <a:t>Reference 15  </a:t>
            </a:r>
          </a:p>
        </p:txBody>
      </p:sp>
      <p:sp>
        <p:nvSpPr>
          <p:cNvPr id="18" name="TextBox 17">
            <a:extLst>
              <a:ext uri="{FF2B5EF4-FFF2-40B4-BE49-F238E27FC236}">
                <a16:creationId xmlns:a16="http://schemas.microsoft.com/office/drawing/2014/main" id="{EDD4579E-3B0C-067A-D3FE-B1017777EBD1}"/>
              </a:ext>
            </a:extLst>
          </p:cNvPr>
          <p:cNvSpPr txBox="1"/>
          <p:nvPr/>
        </p:nvSpPr>
        <p:spPr>
          <a:xfrm>
            <a:off x="646981" y="1473387"/>
            <a:ext cx="7850038" cy="923330"/>
          </a:xfrm>
          <a:prstGeom prst="rect">
            <a:avLst/>
          </a:prstGeom>
          <a:noFill/>
        </p:spPr>
        <p:txBody>
          <a:bodyPr wrap="square">
            <a:spAutoFit/>
          </a:bodyPr>
          <a:lstStyle/>
          <a:p>
            <a:pPr algn="just"/>
            <a:r>
              <a:rPr lang="en-US" sz="1800" b="1" i="0" dirty="0">
                <a:solidFill>
                  <a:schemeClr val="accent2">
                    <a:lumMod val="75000"/>
                  </a:schemeClr>
                </a:solidFill>
                <a:effectLst/>
                <a:cs typeface="Times New Roman" panose="02020603050405020304" pitchFamily="18" charset="0"/>
              </a:rPr>
              <a:t>Zhu, J., Wu, J., Luo, X., &amp; Liu, J. (2024). Semantic matching based legal information retrieval system for COVID-19 pandemic. Artificial intelligence and law, 32(2), 397-426.</a:t>
            </a:r>
            <a:endParaRPr lang="en-IN" sz="1800" b="1" dirty="0">
              <a:solidFill>
                <a:schemeClr val="accent2">
                  <a:lumMod val="75000"/>
                </a:schemeClr>
              </a:solidFill>
              <a:cs typeface="Times New Roman" panose="02020603050405020304" pitchFamily="18" charset="0"/>
            </a:endParaRPr>
          </a:p>
        </p:txBody>
      </p:sp>
      <p:sp>
        <p:nvSpPr>
          <p:cNvPr id="20" name="TextBox 19">
            <a:extLst>
              <a:ext uri="{FF2B5EF4-FFF2-40B4-BE49-F238E27FC236}">
                <a16:creationId xmlns:a16="http://schemas.microsoft.com/office/drawing/2014/main" id="{A1FBAF9F-A35D-1138-2113-060D97F113E2}"/>
              </a:ext>
            </a:extLst>
          </p:cNvPr>
          <p:cNvSpPr txBox="1"/>
          <p:nvPr/>
        </p:nvSpPr>
        <p:spPr>
          <a:xfrm>
            <a:off x="608162" y="2333685"/>
            <a:ext cx="7927675" cy="3693319"/>
          </a:xfrm>
          <a:prstGeom prst="rect">
            <a:avLst/>
          </a:prstGeom>
          <a:noFill/>
        </p:spPr>
        <p:txBody>
          <a:bodyPr wrap="square">
            <a:spAutoFit/>
          </a:bodyPr>
          <a:lstStyle/>
          <a:p>
            <a:pPr marL="285750" indent="-285750" algn="just">
              <a:buFont typeface="Wingdings" panose="05000000000000000000" pitchFamily="2" charset="2"/>
              <a:buChar char="Ø"/>
            </a:pPr>
            <a:endParaRPr lang="en-US" sz="1800" dirty="0"/>
          </a:p>
          <a:p>
            <a:pPr marL="285750" indent="-285750" algn="just">
              <a:buFont typeface="Wingdings" panose="05000000000000000000" pitchFamily="2" charset="2"/>
              <a:buChar char="Ø"/>
            </a:pPr>
            <a:r>
              <a:rPr lang="en-US" sz="1800" dirty="0"/>
              <a:t>The primary objective of the paper is to develop an intelligent legal information retrieval system specifically designed for the COVID-19 pandemic. This system aims to provide efficient and convenient legal knowledge services through the WeChat platform, addressing crimes related to the pandemic [1].</a:t>
            </a:r>
          </a:p>
          <a:p>
            <a:pPr marL="285750" indent="-285750" algn="just">
              <a:buFont typeface="Wingdings" panose="05000000000000000000" pitchFamily="2" charset="2"/>
              <a:buChar char="Ø"/>
            </a:pPr>
            <a:endParaRPr lang="en-US" sz="1800" dirty="0"/>
          </a:p>
          <a:p>
            <a:pPr marL="285750" indent="-285750" algn="just">
              <a:buFont typeface="Wingdings" panose="05000000000000000000" pitchFamily="2" charset="2"/>
              <a:buChar char="Ø"/>
            </a:pPr>
            <a:r>
              <a:rPr lang="en-US" sz="1800" dirty="0"/>
              <a:t>The system utilizes a convolutional neural network (CNN) and a semantic matching mechanism to capture inter-sentence relationships, enhancing the prediction of legal information </a:t>
            </a:r>
          </a:p>
          <a:p>
            <a:pPr marL="285750" indent="-285750" algn="just">
              <a:buFont typeface="Wingdings" panose="05000000000000000000" pitchFamily="2" charset="2"/>
              <a:buChar char="Ø"/>
            </a:pPr>
            <a:endParaRPr lang="en-US" sz="1800" b="1" dirty="0"/>
          </a:p>
          <a:p>
            <a:pPr marL="285750" indent="-285750" algn="just">
              <a:buFont typeface="Wingdings" panose="05000000000000000000" pitchFamily="2" charset="2"/>
              <a:buChar char="Ø"/>
            </a:pPr>
            <a:endParaRPr lang="en-US" sz="1800" b="1" dirty="0"/>
          </a:p>
          <a:p>
            <a:pPr marL="285750" indent="-285750" algn="just">
              <a:buFont typeface="Wingdings" panose="05000000000000000000" pitchFamily="2" charset="2"/>
              <a:buChar char="Ø"/>
            </a:pPr>
            <a:endParaRPr lang="en-US" sz="1800" b="1" dirty="0"/>
          </a:p>
          <a:p>
            <a:pPr marL="285750" indent="-285750" algn="just">
              <a:buFont typeface="Wingdings" panose="05000000000000000000" pitchFamily="2" charset="2"/>
              <a:buChar char="Ø"/>
            </a:pPr>
            <a:r>
              <a:rPr lang="en-US" sz="1800" dirty="0"/>
              <a:t>.</a:t>
            </a:r>
          </a:p>
        </p:txBody>
      </p:sp>
    </p:spTree>
    <p:extLst>
      <p:ext uri="{BB962C8B-B14F-4D97-AF65-F5344CB8AC3E}">
        <p14:creationId xmlns:p14="http://schemas.microsoft.com/office/powerpoint/2010/main" val="3099021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FFD2EB-8407-195A-69B6-121FA20876BE}"/>
              </a:ext>
            </a:extLst>
          </p:cNvPr>
          <p:cNvSpPr>
            <a:spLocks noGrp="1"/>
          </p:cNvSpPr>
          <p:nvPr>
            <p:ph type="sldNum" sz="quarter" idx="12"/>
          </p:nvPr>
        </p:nvSpPr>
        <p:spPr/>
        <p:txBody>
          <a:bodyPr/>
          <a:lstStyle/>
          <a:p>
            <a:pPr>
              <a:defRPr/>
            </a:pPr>
            <a:fld id="{51EDAF45-A1ED-443F-B7DC-99AC8969684E}" type="slidenum">
              <a:rPr lang="en-US" smtClean="0"/>
              <a:pPr>
                <a:defRPr/>
              </a:pPr>
              <a:t>22</a:t>
            </a:fld>
            <a:endParaRPr lang="en-US" dirty="0"/>
          </a:p>
        </p:txBody>
      </p:sp>
      <p:sp>
        <p:nvSpPr>
          <p:cNvPr id="7" name="TextBox 6">
            <a:extLst>
              <a:ext uri="{FF2B5EF4-FFF2-40B4-BE49-F238E27FC236}">
                <a16:creationId xmlns:a16="http://schemas.microsoft.com/office/drawing/2014/main" id="{5DD7937A-7732-A62A-CB69-603B22F7FBCC}"/>
              </a:ext>
            </a:extLst>
          </p:cNvPr>
          <p:cNvSpPr txBox="1"/>
          <p:nvPr/>
        </p:nvSpPr>
        <p:spPr>
          <a:xfrm>
            <a:off x="3271567" y="709447"/>
            <a:ext cx="4610818" cy="461665"/>
          </a:xfrm>
          <a:prstGeom prst="rect">
            <a:avLst/>
          </a:prstGeom>
          <a:noFill/>
        </p:spPr>
        <p:txBody>
          <a:bodyPr wrap="square">
            <a:spAutoFit/>
          </a:bodyPr>
          <a:lstStyle/>
          <a:p>
            <a:r>
              <a:rPr lang="en-IN" b="1" dirty="0"/>
              <a:t>Literature survey   </a:t>
            </a:r>
          </a:p>
        </p:txBody>
      </p:sp>
      <p:sp>
        <p:nvSpPr>
          <p:cNvPr id="9" name="TextBox 8">
            <a:extLst>
              <a:ext uri="{FF2B5EF4-FFF2-40B4-BE49-F238E27FC236}">
                <a16:creationId xmlns:a16="http://schemas.microsoft.com/office/drawing/2014/main" id="{190075C0-F031-34B6-1D29-BDF60FEB21E2}"/>
              </a:ext>
            </a:extLst>
          </p:cNvPr>
          <p:cNvSpPr txBox="1"/>
          <p:nvPr/>
        </p:nvSpPr>
        <p:spPr>
          <a:xfrm>
            <a:off x="606006" y="1171112"/>
            <a:ext cx="4610818" cy="461665"/>
          </a:xfrm>
          <a:prstGeom prst="rect">
            <a:avLst/>
          </a:prstGeom>
          <a:noFill/>
        </p:spPr>
        <p:txBody>
          <a:bodyPr wrap="square">
            <a:spAutoFit/>
          </a:bodyPr>
          <a:lstStyle/>
          <a:p>
            <a:r>
              <a:rPr lang="en-IN" b="1" dirty="0"/>
              <a:t>Reference 16  </a:t>
            </a:r>
          </a:p>
        </p:txBody>
      </p:sp>
      <p:sp>
        <p:nvSpPr>
          <p:cNvPr id="11" name="TextBox 10">
            <a:extLst>
              <a:ext uri="{FF2B5EF4-FFF2-40B4-BE49-F238E27FC236}">
                <a16:creationId xmlns:a16="http://schemas.microsoft.com/office/drawing/2014/main" id="{39FD0D28-A046-A1D0-4E02-80C19004C153}"/>
              </a:ext>
            </a:extLst>
          </p:cNvPr>
          <p:cNvSpPr txBox="1"/>
          <p:nvPr/>
        </p:nvSpPr>
        <p:spPr>
          <a:xfrm>
            <a:off x="672860" y="1566366"/>
            <a:ext cx="7936302" cy="923330"/>
          </a:xfrm>
          <a:prstGeom prst="rect">
            <a:avLst/>
          </a:prstGeom>
          <a:noFill/>
        </p:spPr>
        <p:txBody>
          <a:bodyPr wrap="square">
            <a:spAutoFit/>
          </a:bodyPr>
          <a:lstStyle/>
          <a:p>
            <a:pPr algn="just"/>
            <a:r>
              <a:rPr lang="en-IN" sz="1800" b="1" i="0" dirty="0">
                <a:solidFill>
                  <a:schemeClr val="accent2">
                    <a:lumMod val="75000"/>
                  </a:schemeClr>
                </a:solidFill>
                <a:effectLst/>
                <a:cs typeface="Times New Roman" panose="02020603050405020304" pitchFamily="18" charset="0"/>
              </a:rPr>
              <a:t>Balaji, N. N. A., Bharathi, B., &amp; </a:t>
            </a:r>
            <a:r>
              <a:rPr lang="en-IN" sz="1800" b="1" i="0" dirty="0" err="1">
                <a:solidFill>
                  <a:schemeClr val="accent2">
                    <a:lumMod val="75000"/>
                  </a:schemeClr>
                </a:solidFill>
                <a:effectLst/>
                <a:cs typeface="Times New Roman" panose="02020603050405020304" pitchFamily="18" charset="0"/>
              </a:rPr>
              <a:t>Bhuvana</a:t>
            </a:r>
            <a:r>
              <a:rPr lang="en-IN" sz="1800" b="1" i="0" dirty="0">
                <a:solidFill>
                  <a:schemeClr val="accent2">
                    <a:lumMod val="75000"/>
                  </a:schemeClr>
                </a:solidFill>
                <a:effectLst/>
                <a:cs typeface="Times New Roman" panose="02020603050405020304" pitchFamily="18" charset="0"/>
              </a:rPr>
              <a:t>, J. (2020). Legal Information Retrieval and Rhetorical Role Labelling for Legal Judgements. In FIRE (Working Notes) (pp. 26-30).</a:t>
            </a:r>
            <a:endParaRPr lang="en-IN" sz="1800" b="1" dirty="0">
              <a:solidFill>
                <a:schemeClr val="accent2">
                  <a:lumMod val="75000"/>
                </a:schemeClr>
              </a:solidFill>
              <a:cs typeface="Times New Roman" panose="02020603050405020304" pitchFamily="18" charset="0"/>
            </a:endParaRPr>
          </a:p>
        </p:txBody>
      </p:sp>
      <p:sp>
        <p:nvSpPr>
          <p:cNvPr id="12" name="Rectangle 1">
            <a:extLst>
              <a:ext uri="{FF2B5EF4-FFF2-40B4-BE49-F238E27FC236}">
                <a16:creationId xmlns:a16="http://schemas.microsoft.com/office/drawing/2014/main" id="{0A09B59B-D9E4-9188-2BCC-56FB901BA1BB}"/>
              </a:ext>
            </a:extLst>
          </p:cNvPr>
          <p:cNvSpPr>
            <a:spLocks noChangeArrowheads="1"/>
          </p:cNvSpPr>
          <p:nvPr/>
        </p:nvSpPr>
        <p:spPr bwMode="auto">
          <a:xfrm>
            <a:off x="672860" y="3024267"/>
            <a:ext cx="7936302" cy="225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indent="-285750">
              <a:lnSpc>
                <a:spcPct val="107000"/>
              </a:lnSpc>
              <a:spcAft>
                <a:spcPts val="8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paper aims to compare two interpretations of the reason model of precedent, focusing on how past cases influence judicial decision-making. It seeks to clarify the role of precedent in legal reasoning and how it constrains judicial outcomes based on prior decisions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also proposes an integrated model that distinguishes between undercutting and rebutting defeat, which can enhance understanding of strict versus persuasive forms of precedential constraint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7129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B05A994-FA09-8A27-591D-634FD28D1D8F}"/>
              </a:ext>
            </a:extLst>
          </p:cNvPr>
          <p:cNvSpPr>
            <a:spLocks noGrp="1"/>
          </p:cNvSpPr>
          <p:nvPr>
            <p:ph type="sldNum" sz="quarter" idx="12"/>
          </p:nvPr>
        </p:nvSpPr>
        <p:spPr/>
        <p:txBody>
          <a:bodyPr/>
          <a:lstStyle/>
          <a:p>
            <a:pPr>
              <a:defRPr/>
            </a:pPr>
            <a:fld id="{51EDAF45-A1ED-443F-B7DC-99AC8969684E}" type="slidenum">
              <a:rPr lang="en-US" smtClean="0"/>
              <a:pPr>
                <a:defRPr/>
              </a:pPr>
              <a:t>23</a:t>
            </a:fld>
            <a:endParaRPr lang="en-US" dirty="0"/>
          </a:p>
        </p:txBody>
      </p:sp>
      <p:sp>
        <p:nvSpPr>
          <p:cNvPr id="7" name="TextBox 6">
            <a:extLst>
              <a:ext uri="{FF2B5EF4-FFF2-40B4-BE49-F238E27FC236}">
                <a16:creationId xmlns:a16="http://schemas.microsoft.com/office/drawing/2014/main" id="{89F36F53-8A68-DA60-C9EF-30F827837379}"/>
              </a:ext>
            </a:extLst>
          </p:cNvPr>
          <p:cNvSpPr txBox="1"/>
          <p:nvPr/>
        </p:nvSpPr>
        <p:spPr>
          <a:xfrm>
            <a:off x="500333" y="1196991"/>
            <a:ext cx="4610818" cy="461665"/>
          </a:xfrm>
          <a:prstGeom prst="rect">
            <a:avLst/>
          </a:prstGeom>
          <a:noFill/>
        </p:spPr>
        <p:txBody>
          <a:bodyPr wrap="square">
            <a:spAutoFit/>
          </a:bodyPr>
          <a:lstStyle/>
          <a:p>
            <a:r>
              <a:rPr lang="en-IN" b="1" dirty="0"/>
              <a:t>Reference 17  </a:t>
            </a:r>
          </a:p>
        </p:txBody>
      </p:sp>
      <p:sp>
        <p:nvSpPr>
          <p:cNvPr id="9" name="TextBox 8">
            <a:extLst>
              <a:ext uri="{FF2B5EF4-FFF2-40B4-BE49-F238E27FC236}">
                <a16:creationId xmlns:a16="http://schemas.microsoft.com/office/drawing/2014/main" id="{1EC3BBCC-6069-2CD5-F55C-606793B69F15}"/>
              </a:ext>
            </a:extLst>
          </p:cNvPr>
          <p:cNvSpPr txBox="1"/>
          <p:nvPr/>
        </p:nvSpPr>
        <p:spPr>
          <a:xfrm>
            <a:off x="3064535" y="605930"/>
            <a:ext cx="4610818" cy="461665"/>
          </a:xfrm>
          <a:prstGeom prst="rect">
            <a:avLst/>
          </a:prstGeom>
          <a:noFill/>
        </p:spPr>
        <p:txBody>
          <a:bodyPr wrap="square">
            <a:spAutoFit/>
          </a:bodyPr>
          <a:lstStyle/>
          <a:p>
            <a:r>
              <a:rPr lang="en-IN" b="1" dirty="0"/>
              <a:t>Literature survey   </a:t>
            </a:r>
          </a:p>
        </p:txBody>
      </p:sp>
      <p:sp>
        <p:nvSpPr>
          <p:cNvPr id="11" name="TextBox 10">
            <a:extLst>
              <a:ext uri="{FF2B5EF4-FFF2-40B4-BE49-F238E27FC236}">
                <a16:creationId xmlns:a16="http://schemas.microsoft.com/office/drawing/2014/main" id="{97BF1502-BAAA-E014-3DDF-638B1FF2DE7D}"/>
              </a:ext>
            </a:extLst>
          </p:cNvPr>
          <p:cNvSpPr txBox="1"/>
          <p:nvPr/>
        </p:nvSpPr>
        <p:spPr>
          <a:xfrm>
            <a:off x="582283" y="1658656"/>
            <a:ext cx="7979433" cy="646331"/>
          </a:xfrm>
          <a:prstGeom prst="rect">
            <a:avLst/>
          </a:prstGeom>
          <a:noFill/>
        </p:spPr>
        <p:txBody>
          <a:bodyPr wrap="square">
            <a:spAutoFit/>
          </a:bodyPr>
          <a:lstStyle/>
          <a:p>
            <a:pPr algn="just"/>
            <a:r>
              <a:rPr lang="en-US" sz="1800" b="1" i="0" dirty="0">
                <a:solidFill>
                  <a:schemeClr val="accent2">
                    <a:lumMod val="75000"/>
                  </a:schemeClr>
                </a:solidFill>
                <a:effectLst/>
                <a:cs typeface="Times New Roman" panose="02020603050405020304" pitchFamily="18" charset="0"/>
              </a:rPr>
              <a:t>Mullins, R. (2023). Two factor-based models of precedential constraint: a comparison and proposal. Artificial Intelligence and Law, 31(4), 703-738.</a:t>
            </a:r>
            <a:endParaRPr lang="en-IN" sz="1800" b="1" dirty="0">
              <a:solidFill>
                <a:schemeClr val="accent2">
                  <a:lumMod val="75000"/>
                </a:schemeClr>
              </a:solidFill>
              <a:cs typeface="Times New Roman" panose="02020603050405020304" pitchFamily="18" charset="0"/>
            </a:endParaRPr>
          </a:p>
        </p:txBody>
      </p:sp>
      <p:sp>
        <p:nvSpPr>
          <p:cNvPr id="12" name="Rectangle 1">
            <a:extLst>
              <a:ext uri="{FF2B5EF4-FFF2-40B4-BE49-F238E27FC236}">
                <a16:creationId xmlns:a16="http://schemas.microsoft.com/office/drawing/2014/main" id="{776B5792-4E0F-5003-1CD6-F5AEE16E110C}"/>
              </a:ext>
            </a:extLst>
          </p:cNvPr>
          <p:cNvSpPr>
            <a:spLocks noChangeArrowheads="1"/>
          </p:cNvSpPr>
          <p:nvPr/>
        </p:nvSpPr>
        <p:spPr bwMode="auto">
          <a:xfrm>
            <a:off x="582283" y="2615741"/>
            <a:ext cx="8264104" cy="2751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indent="-285750">
              <a:lnSpc>
                <a:spcPct val="107000"/>
              </a:lnSpc>
              <a:spcAft>
                <a:spcPts val="8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the paper is to enhance legal information retrieval by identifying relevant statutes and prior cases based on a given legal situation description. This is achieved through two main tasks: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Statute and Precedent Retrieval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Identifying and ranking the most relevant legal documents for a specific query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Rhetorical Role Labeling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Classifying sentences in legal documents into one of seven semantic segments or rhetorical roles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p:txBody>
      </p:sp>
    </p:spTree>
    <p:extLst>
      <p:ext uri="{BB962C8B-B14F-4D97-AF65-F5344CB8AC3E}">
        <p14:creationId xmlns:p14="http://schemas.microsoft.com/office/powerpoint/2010/main" val="1531699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AC312C7-28F9-8374-C861-8C14D6D4D40C}"/>
              </a:ext>
            </a:extLst>
          </p:cNvPr>
          <p:cNvSpPr>
            <a:spLocks noGrp="1"/>
          </p:cNvSpPr>
          <p:nvPr>
            <p:ph type="sldNum" sz="quarter" idx="12"/>
          </p:nvPr>
        </p:nvSpPr>
        <p:spPr/>
        <p:txBody>
          <a:bodyPr/>
          <a:lstStyle/>
          <a:p>
            <a:pPr>
              <a:defRPr/>
            </a:pPr>
            <a:fld id="{51EDAF45-A1ED-443F-B7DC-99AC8969684E}" type="slidenum">
              <a:rPr lang="en-US" smtClean="0"/>
              <a:pPr>
                <a:defRPr/>
              </a:pPr>
              <a:t>24</a:t>
            </a:fld>
            <a:endParaRPr lang="en-US" dirty="0"/>
          </a:p>
        </p:txBody>
      </p:sp>
      <p:sp>
        <p:nvSpPr>
          <p:cNvPr id="7" name="TextBox 6">
            <a:extLst>
              <a:ext uri="{FF2B5EF4-FFF2-40B4-BE49-F238E27FC236}">
                <a16:creationId xmlns:a16="http://schemas.microsoft.com/office/drawing/2014/main" id="{44C327C5-FC5E-C628-2D23-1C159194E09F}"/>
              </a:ext>
            </a:extLst>
          </p:cNvPr>
          <p:cNvSpPr txBox="1"/>
          <p:nvPr/>
        </p:nvSpPr>
        <p:spPr>
          <a:xfrm>
            <a:off x="502489" y="1089009"/>
            <a:ext cx="4610818" cy="461665"/>
          </a:xfrm>
          <a:prstGeom prst="rect">
            <a:avLst/>
          </a:prstGeom>
          <a:noFill/>
        </p:spPr>
        <p:txBody>
          <a:bodyPr wrap="square">
            <a:spAutoFit/>
          </a:bodyPr>
          <a:lstStyle/>
          <a:p>
            <a:r>
              <a:rPr lang="en-IN" b="1" dirty="0"/>
              <a:t>Reference 18  </a:t>
            </a:r>
          </a:p>
        </p:txBody>
      </p:sp>
      <p:sp>
        <p:nvSpPr>
          <p:cNvPr id="9" name="TextBox 8">
            <a:extLst>
              <a:ext uri="{FF2B5EF4-FFF2-40B4-BE49-F238E27FC236}">
                <a16:creationId xmlns:a16="http://schemas.microsoft.com/office/drawing/2014/main" id="{D40C65F8-FD2C-4774-E8DC-3E394A0AFB19}"/>
              </a:ext>
            </a:extLst>
          </p:cNvPr>
          <p:cNvSpPr txBox="1"/>
          <p:nvPr/>
        </p:nvSpPr>
        <p:spPr>
          <a:xfrm>
            <a:off x="3021401" y="743952"/>
            <a:ext cx="4610818" cy="461665"/>
          </a:xfrm>
          <a:prstGeom prst="rect">
            <a:avLst/>
          </a:prstGeom>
          <a:noFill/>
        </p:spPr>
        <p:txBody>
          <a:bodyPr wrap="square">
            <a:spAutoFit/>
          </a:bodyPr>
          <a:lstStyle/>
          <a:p>
            <a:r>
              <a:rPr lang="en-IN" b="1" dirty="0"/>
              <a:t>Literature survey   </a:t>
            </a:r>
          </a:p>
        </p:txBody>
      </p:sp>
      <p:sp>
        <p:nvSpPr>
          <p:cNvPr id="10" name="Rectangle 1">
            <a:extLst>
              <a:ext uri="{FF2B5EF4-FFF2-40B4-BE49-F238E27FC236}">
                <a16:creationId xmlns:a16="http://schemas.microsoft.com/office/drawing/2014/main" id="{F99E58F1-BF25-8709-D9A8-A7133506D6C2}"/>
              </a:ext>
            </a:extLst>
          </p:cNvPr>
          <p:cNvSpPr>
            <a:spLocks noChangeArrowheads="1"/>
          </p:cNvSpPr>
          <p:nvPr/>
        </p:nvSpPr>
        <p:spPr bwMode="auto">
          <a:xfrm>
            <a:off x="585617" y="2377967"/>
            <a:ext cx="81886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accent2">
                  <a:lumMod val="75000"/>
                </a:schemeClr>
              </a:solidFill>
              <a:effectLst/>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accent2">
                    <a:lumMod val="75000"/>
                  </a:schemeClr>
                </a:solidFill>
                <a:effectLst/>
                <a:cs typeface="Times New Roman" panose="02020603050405020304" pitchFamily="18" charset="0"/>
              </a:rPr>
              <a:t>The primary objective of the paper is to propose a methodology that enhances the technical validation, legal alignment, and interdisciplinarity of encoding legislation. This is particularly focused on converting provisions of the Australian Copyright Act 1968 into machine-executable code [1].</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accent2">
                  <a:lumMod val="75000"/>
                </a:schemeClr>
              </a:solidFill>
              <a:effectLst/>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accent2">
                    <a:lumMod val="75000"/>
                  </a:schemeClr>
                </a:solidFill>
                <a:effectLst/>
                <a:cs typeface="Times New Roman" panose="02020603050405020304" pitchFamily="18" charset="0"/>
              </a:rPr>
              <a:t>The study aims to improve the accuracy of encoded rules through a combination of manual and automated coding validation methods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accent2">
                  <a:lumMod val="75000"/>
                </a:schemeClr>
              </a:solidFill>
              <a:effectLst/>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p:txBody>
      </p:sp>
      <p:sp>
        <p:nvSpPr>
          <p:cNvPr id="11" name="Rectangle 2">
            <a:extLst>
              <a:ext uri="{FF2B5EF4-FFF2-40B4-BE49-F238E27FC236}">
                <a16:creationId xmlns:a16="http://schemas.microsoft.com/office/drawing/2014/main" id="{8AC5DAEA-2BA4-F621-6A89-675509D212CE}"/>
              </a:ext>
            </a:extLst>
          </p:cNvPr>
          <p:cNvSpPr>
            <a:spLocks noChangeArrowheads="1"/>
          </p:cNvSpPr>
          <p:nvPr/>
        </p:nvSpPr>
        <p:spPr bwMode="auto">
          <a:xfrm>
            <a:off x="1106002" y="1617711"/>
            <a:ext cx="79190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Witt, A., Huggins, A., </a:t>
            </a:r>
            <a:r>
              <a:rPr kumimoji="0" lang="en-US" altLang="en-US" sz="1800" b="1" i="0" u="none" strike="noStrike" cap="none" normalizeH="0" baseline="0" dirty="0" err="1">
                <a:ln>
                  <a:noFill/>
                </a:ln>
                <a:solidFill>
                  <a:schemeClr val="accent2">
                    <a:lumMod val="75000"/>
                  </a:schemeClr>
                </a:solidFill>
                <a:effectLst/>
                <a:latin typeface="Times New Roman" panose="02020603050405020304" pitchFamily="18" charset="0"/>
                <a:cs typeface="Times New Roman" panose="02020603050405020304" pitchFamily="18" charset="0"/>
              </a:rPr>
              <a:t>Governatori</a:t>
            </a:r>
            <a:r>
              <a:rPr kumimoji="0" lang="en-US" altLang="en-US" sz="18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 G., &amp; Buckley, J. (2024). Encoding legislation: a methodology for enhancing technical validation, legal alignment and interdisciplinarity. Artificial Intelligence and Law, 32(2), 293-324.</a:t>
            </a:r>
            <a:endParaRPr kumimoji="0" lang="en-US" altLang="en-US" sz="1800" b="1" i="0" u="none" strike="noStrike" cap="none" normalizeH="0" baseline="0" dirty="0">
              <a:ln>
                <a:noFill/>
              </a:ln>
              <a:solidFill>
                <a:schemeClr val="accent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1451681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4899B7-946B-25EF-8F8E-C9C91F9159D8}"/>
              </a:ext>
            </a:extLst>
          </p:cNvPr>
          <p:cNvSpPr>
            <a:spLocks noGrp="1"/>
          </p:cNvSpPr>
          <p:nvPr>
            <p:ph type="sldNum" sz="quarter" idx="12"/>
          </p:nvPr>
        </p:nvSpPr>
        <p:spPr/>
        <p:txBody>
          <a:bodyPr/>
          <a:lstStyle/>
          <a:p>
            <a:pPr>
              <a:defRPr/>
            </a:pPr>
            <a:fld id="{51EDAF45-A1ED-443F-B7DC-99AC8969684E}" type="slidenum">
              <a:rPr lang="en-US" smtClean="0"/>
              <a:pPr>
                <a:defRPr/>
              </a:pPr>
              <a:t>25</a:t>
            </a:fld>
            <a:endParaRPr lang="en-US" dirty="0"/>
          </a:p>
        </p:txBody>
      </p:sp>
      <p:sp>
        <p:nvSpPr>
          <p:cNvPr id="7" name="TextBox 6">
            <a:extLst>
              <a:ext uri="{FF2B5EF4-FFF2-40B4-BE49-F238E27FC236}">
                <a16:creationId xmlns:a16="http://schemas.microsoft.com/office/drawing/2014/main" id="{E4FB62D5-88A9-7B75-9027-24949A3AEC09}"/>
              </a:ext>
            </a:extLst>
          </p:cNvPr>
          <p:cNvSpPr txBox="1"/>
          <p:nvPr/>
        </p:nvSpPr>
        <p:spPr>
          <a:xfrm>
            <a:off x="511114" y="950986"/>
            <a:ext cx="4610818" cy="461665"/>
          </a:xfrm>
          <a:prstGeom prst="rect">
            <a:avLst/>
          </a:prstGeom>
          <a:noFill/>
        </p:spPr>
        <p:txBody>
          <a:bodyPr wrap="square">
            <a:spAutoFit/>
          </a:bodyPr>
          <a:lstStyle/>
          <a:p>
            <a:r>
              <a:rPr lang="en-IN" b="1" dirty="0"/>
              <a:t>Reference 19  </a:t>
            </a:r>
          </a:p>
        </p:txBody>
      </p:sp>
      <p:sp>
        <p:nvSpPr>
          <p:cNvPr id="9" name="TextBox 8">
            <a:extLst>
              <a:ext uri="{FF2B5EF4-FFF2-40B4-BE49-F238E27FC236}">
                <a16:creationId xmlns:a16="http://schemas.microsoft.com/office/drawing/2014/main" id="{CD1B60CD-2DDA-C0E9-D955-6B63E61AAE26}"/>
              </a:ext>
            </a:extLst>
          </p:cNvPr>
          <p:cNvSpPr txBox="1"/>
          <p:nvPr/>
        </p:nvSpPr>
        <p:spPr>
          <a:xfrm>
            <a:off x="3090413" y="588677"/>
            <a:ext cx="4610818" cy="461665"/>
          </a:xfrm>
          <a:prstGeom prst="rect">
            <a:avLst/>
          </a:prstGeom>
          <a:noFill/>
        </p:spPr>
        <p:txBody>
          <a:bodyPr wrap="square">
            <a:spAutoFit/>
          </a:bodyPr>
          <a:lstStyle/>
          <a:p>
            <a:r>
              <a:rPr lang="en-IN" b="1" dirty="0"/>
              <a:t>Literature survey   </a:t>
            </a:r>
          </a:p>
        </p:txBody>
      </p:sp>
      <p:sp>
        <p:nvSpPr>
          <p:cNvPr id="11" name="TextBox 10">
            <a:extLst>
              <a:ext uri="{FF2B5EF4-FFF2-40B4-BE49-F238E27FC236}">
                <a16:creationId xmlns:a16="http://schemas.microsoft.com/office/drawing/2014/main" id="{933677D7-1AC9-98A1-426F-5AD195B51693}"/>
              </a:ext>
            </a:extLst>
          </p:cNvPr>
          <p:cNvSpPr txBox="1"/>
          <p:nvPr/>
        </p:nvSpPr>
        <p:spPr>
          <a:xfrm>
            <a:off x="511113" y="1412651"/>
            <a:ext cx="8236071" cy="646331"/>
          </a:xfrm>
          <a:prstGeom prst="rect">
            <a:avLst/>
          </a:prstGeom>
          <a:noFill/>
        </p:spPr>
        <p:txBody>
          <a:bodyPr wrap="square">
            <a:spAutoFit/>
          </a:bodyPr>
          <a:lstStyle/>
          <a:p>
            <a:pPr algn="just"/>
            <a:r>
              <a:rPr lang="en-US" sz="1800" b="1" i="0" dirty="0">
                <a:solidFill>
                  <a:schemeClr val="accent2">
                    <a:lumMod val="75000"/>
                  </a:schemeClr>
                </a:solidFill>
                <a:effectLst/>
                <a:cs typeface="Times New Roman" panose="02020603050405020304" pitchFamily="18" charset="0"/>
              </a:rPr>
              <a:t>Medvedeva, M., </a:t>
            </a:r>
            <a:r>
              <a:rPr lang="en-US" sz="1800" b="1" i="0" dirty="0" err="1">
                <a:solidFill>
                  <a:schemeClr val="accent2">
                    <a:lumMod val="75000"/>
                  </a:schemeClr>
                </a:solidFill>
                <a:effectLst/>
                <a:cs typeface="Times New Roman" panose="02020603050405020304" pitchFamily="18" charset="0"/>
              </a:rPr>
              <a:t>Wieling</a:t>
            </a:r>
            <a:r>
              <a:rPr lang="en-US" sz="1800" b="1" i="0" dirty="0">
                <a:solidFill>
                  <a:schemeClr val="accent2">
                    <a:lumMod val="75000"/>
                  </a:schemeClr>
                </a:solidFill>
                <a:effectLst/>
                <a:cs typeface="Times New Roman" panose="02020603050405020304" pitchFamily="18" charset="0"/>
              </a:rPr>
              <a:t>, M., &amp; Vols, M. (2023). Rethinking the field of automatic prediction of court decisions. Artificial Intelligence and Law, 31(1), 195-212.</a:t>
            </a:r>
            <a:endParaRPr lang="en-IN" sz="1800" b="1" dirty="0">
              <a:solidFill>
                <a:schemeClr val="accent2">
                  <a:lumMod val="75000"/>
                </a:schemeClr>
              </a:solidFill>
              <a:cs typeface="Times New Roman" panose="02020603050405020304" pitchFamily="18" charset="0"/>
            </a:endParaRPr>
          </a:p>
        </p:txBody>
      </p:sp>
      <p:sp>
        <p:nvSpPr>
          <p:cNvPr id="12" name="Rectangle 1">
            <a:extLst>
              <a:ext uri="{FF2B5EF4-FFF2-40B4-BE49-F238E27FC236}">
                <a16:creationId xmlns:a16="http://schemas.microsoft.com/office/drawing/2014/main" id="{33E74B9B-39CE-3DC1-47B2-C095B15407A4}"/>
              </a:ext>
            </a:extLst>
          </p:cNvPr>
          <p:cNvSpPr>
            <a:spLocks noChangeArrowheads="1"/>
          </p:cNvSpPr>
          <p:nvPr/>
        </p:nvSpPr>
        <p:spPr bwMode="auto">
          <a:xfrm>
            <a:off x="511113" y="2383427"/>
            <a:ext cx="8236072" cy="1662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indent="-285750">
              <a:lnSpc>
                <a:spcPct val="107000"/>
              </a:lnSpc>
              <a:spcAft>
                <a:spcPts val="800"/>
              </a:spcAft>
              <a:buFont typeface="Wingdings" panose="05000000000000000000" pitchFamily="2" charset="2"/>
              <a:buChar char="Ø"/>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Define Key Tasks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paper aims to clarify the distinctions between outcome identification, outcome-based judgement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categorisation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outcome forecasting in the context of court decisions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Analyze Data Usage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It emphasizes the importance of understanding the legal data used for these tasks to determine their feasibility and effectiveness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4171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368B452-D827-94E8-3688-FF26A994D980}"/>
              </a:ext>
            </a:extLst>
          </p:cNvPr>
          <p:cNvSpPr>
            <a:spLocks noGrp="1"/>
          </p:cNvSpPr>
          <p:nvPr>
            <p:ph type="sldNum" sz="quarter" idx="12"/>
          </p:nvPr>
        </p:nvSpPr>
        <p:spPr/>
        <p:txBody>
          <a:bodyPr/>
          <a:lstStyle/>
          <a:p>
            <a:pPr>
              <a:defRPr/>
            </a:pPr>
            <a:fld id="{51EDAF45-A1ED-443F-B7DC-99AC8969684E}" type="slidenum">
              <a:rPr lang="en-US" smtClean="0"/>
              <a:pPr>
                <a:defRPr/>
              </a:pPr>
              <a:t>26</a:t>
            </a:fld>
            <a:endParaRPr lang="en-US" dirty="0"/>
          </a:p>
        </p:txBody>
      </p:sp>
      <p:sp>
        <p:nvSpPr>
          <p:cNvPr id="7" name="TextBox 6">
            <a:extLst>
              <a:ext uri="{FF2B5EF4-FFF2-40B4-BE49-F238E27FC236}">
                <a16:creationId xmlns:a16="http://schemas.microsoft.com/office/drawing/2014/main" id="{B5A3842C-8D81-F160-861D-550506EC6557}"/>
              </a:ext>
            </a:extLst>
          </p:cNvPr>
          <p:cNvSpPr txBox="1"/>
          <p:nvPr/>
        </p:nvSpPr>
        <p:spPr>
          <a:xfrm>
            <a:off x="3314700" y="683568"/>
            <a:ext cx="4610818" cy="461665"/>
          </a:xfrm>
          <a:prstGeom prst="rect">
            <a:avLst/>
          </a:prstGeom>
          <a:noFill/>
        </p:spPr>
        <p:txBody>
          <a:bodyPr wrap="square">
            <a:spAutoFit/>
          </a:bodyPr>
          <a:lstStyle/>
          <a:p>
            <a:r>
              <a:rPr lang="en-IN" b="1" dirty="0"/>
              <a:t>Literature survey   </a:t>
            </a:r>
          </a:p>
        </p:txBody>
      </p:sp>
      <p:sp>
        <p:nvSpPr>
          <p:cNvPr id="9" name="TextBox 8">
            <a:extLst>
              <a:ext uri="{FF2B5EF4-FFF2-40B4-BE49-F238E27FC236}">
                <a16:creationId xmlns:a16="http://schemas.microsoft.com/office/drawing/2014/main" id="{932A8409-76A6-0E67-57D0-EA8AF77C16CD}"/>
              </a:ext>
            </a:extLst>
          </p:cNvPr>
          <p:cNvSpPr txBox="1"/>
          <p:nvPr/>
        </p:nvSpPr>
        <p:spPr>
          <a:xfrm>
            <a:off x="554247" y="1145233"/>
            <a:ext cx="4610818" cy="461665"/>
          </a:xfrm>
          <a:prstGeom prst="rect">
            <a:avLst/>
          </a:prstGeom>
          <a:noFill/>
        </p:spPr>
        <p:txBody>
          <a:bodyPr wrap="square">
            <a:spAutoFit/>
          </a:bodyPr>
          <a:lstStyle/>
          <a:p>
            <a:r>
              <a:rPr lang="en-IN" b="1" dirty="0"/>
              <a:t>Reference 20  </a:t>
            </a:r>
          </a:p>
        </p:txBody>
      </p:sp>
      <p:sp>
        <p:nvSpPr>
          <p:cNvPr id="3" name="TextBox 2">
            <a:extLst>
              <a:ext uri="{FF2B5EF4-FFF2-40B4-BE49-F238E27FC236}">
                <a16:creationId xmlns:a16="http://schemas.microsoft.com/office/drawing/2014/main" id="{4C8307A9-4B46-AD76-3ED8-C4185A1ECBF2}"/>
              </a:ext>
            </a:extLst>
          </p:cNvPr>
          <p:cNvSpPr txBox="1"/>
          <p:nvPr/>
        </p:nvSpPr>
        <p:spPr>
          <a:xfrm>
            <a:off x="554247" y="1606898"/>
            <a:ext cx="8287828" cy="923330"/>
          </a:xfrm>
          <a:prstGeom prst="rect">
            <a:avLst/>
          </a:prstGeom>
          <a:noFill/>
        </p:spPr>
        <p:txBody>
          <a:bodyPr wrap="square">
            <a:spAutoFit/>
          </a:bodyPr>
          <a:lstStyle/>
          <a:p>
            <a:pPr algn="just"/>
            <a:r>
              <a:rPr lang="en-US" sz="1800" b="1" i="1" dirty="0"/>
              <a:t>Greco, C. M., &amp; </a:t>
            </a:r>
            <a:r>
              <a:rPr lang="en-US" sz="1800" b="1" i="1" dirty="0" err="1"/>
              <a:t>Tagarelli</a:t>
            </a:r>
            <a:r>
              <a:rPr lang="en-US" sz="1800" b="1" i="1" dirty="0"/>
              <a:t>, A. (2024). Bringing order into the realm of Transformer-based language models for artificial intelligence and law. Artificial Intelligence and Law, 32(4), 863-1010.</a:t>
            </a:r>
            <a:endParaRPr lang="en-IN" sz="1800" b="1" dirty="0"/>
          </a:p>
        </p:txBody>
      </p:sp>
      <p:sp>
        <p:nvSpPr>
          <p:cNvPr id="6" name="Rectangle 1">
            <a:extLst>
              <a:ext uri="{FF2B5EF4-FFF2-40B4-BE49-F238E27FC236}">
                <a16:creationId xmlns:a16="http://schemas.microsoft.com/office/drawing/2014/main" id="{80D44E80-B403-D83F-BB17-A1C85EE8E7B9}"/>
              </a:ext>
            </a:extLst>
          </p:cNvPr>
          <p:cNvSpPr>
            <a:spLocks noChangeArrowheads="1"/>
          </p:cNvSpPr>
          <p:nvPr/>
        </p:nvSpPr>
        <p:spPr bwMode="auto">
          <a:xfrm>
            <a:off x="554247" y="2616965"/>
            <a:ext cx="8287828" cy="2333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accent2">
                  <a:lumMod val="75000"/>
                </a:schemeClr>
              </a:solidFill>
              <a:effectLst/>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primary aim of the paper is to systematically review Transformer-based language models (TLMs) and their applications in the legal domain, highlighting how these models have advanced AI solutions for legal problems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seeks to identify both the contributions of TLMs to legal processes and the current limitations and opportunities for further research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p:txBody>
      </p:sp>
    </p:spTree>
    <p:extLst>
      <p:ext uri="{BB962C8B-B14F-4D97-AF65-F5344CB8AC3E}">
        <p14:creationId xmlns:p14="http://schemas.microsoft.com/office/powerpoint/2010/main" val="3233460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94E4B-3971-FC5A-A405-BFDCC2C89EF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8798894-432A-B9E7-CAE7-333172167F0A}"/>
              </a:ext>
            </a:extLst>
          </p:cNvPr>
          <p:cNvSpPr>
            <a:spLocks noGrp="1"/>
          </p:cNvSpPr>
          <p:nvPr>
            <p:ph type="sldNum" sz="quarter" idx="12"/>
          </p:nvPr>
        </p:nvSpPr>
        <p:spPr/>
        <p:txBody>
          <a:bodyPr/>
          <a:lstStyle/>
          <a:p>
            <a:pPr>
              <a:defRPr/>
            </a:pPr>
            <a:fld id="{51EDAF45-A1ED-443F-B7DC-99AC8969684E}" type="slidenum">
              <a:rPr lang="en-US" smtClean="0"/>
              <a:pPr>
                <a:defRPr/>
              </a:pPr>
              <a:t>27</a:t>
            </a:fld>
            <a:endParaRPr lang="en-US" dirty="0"/>
          </a:p>
        </p:txBody>
      </p:sp>
      <p:sp>
        <p:nvSpPr>
          <p:cNvPr id="7" name="TextBox 6">
            <a:extLst>
              <a:ext uri="{FF2B5EF4-FFF2-40B4-BE49-F238E27FC236}">
                <a16:creationId xmlns:a16="http://schemas.microsoft.com/office/drawing/2014/main" id="{136208D8-4462-04BB-B76D-90876F5F4D3F}"/>
              </a:ext>
            </a:extLst>
          </p:cNvPr>
          <p:cNvSpPr txBox="1"/>
          <p:nvPr/>
        </p:nvSpPr>
        <p:spPr>
          <a:xfrm>
            <a:off x="3314700" y="683568"/>
            <a:ext cx="4610818" cy="461665"/>
          </a:xfrm>
          <a:prstGeom prst="rect">
            <a:avLst/>
          </a:prstGeom>
          <a:noFill/>
        </p:spPr>
        <p:txBody>
          <a:bodyPr wrap="square">
            <a:spAutoFit/>
          </a:bodyPr>
          <a:lstStyle/>
          <a:p>
            <a:r>
              <a:rPr lang="en-IN" b="1" dirty="0"/>
              <a:t>Literature survey   </a:t>
            </a:r>
          </a:p>
        </p:txBody>
      </p:sp>
      <p:sp>
        <p:nvSpPr>
          <p:cNvPr id="9" name="TextBox 8">
            <a:extLst>
              <a:ext uri="{FF2B5EF4-FFF2-40B4-BE49-F238E27FC236}">
                <a16:creationId xmlns:a16="http://schemas.microsoft.com/office/drawing/2014/main" id="{E1C054CD-2006-9064-8FF3-3C84D0EEC1DF}"/>
              </a:ext>
            </a:extLst>
          </p:cNvPr>
          <p:cNvSpPr txBox="1"/>
          <p:nvPr/>
        </p:nvSpPr>
        <p:spPr>
          <a:xfrm>
            <a:off x="554247" y="1145233"/>
            <a:ext cx="4610818" cy="461665"/>
          </a:xfrm>
          <a:prstGeom prst="rect">
            <a:avLst/>
          </a:prstGeom>
          <a:noFill/>
        </p:spPr>
        <p:txBody>
          <a:bodyPr wrap="square">
            <a:spAutoFit/>
          </a:bodyPr>
          <a:lstStyle/>
          <a:p>
            <a:r>
              <a:rPr lang="en-IN" b="1" dirty="0"/>
              <a:t>Reference 21</a:t>
            </a:r>
          </a:p>
        </p:txBody>
      </p:sp>
      <p:sp>
        <p:nvSpPr>
          <p:cNvPr id="3" name="TextBox 2">
            <a:extLst>
              <a:ext uri="{FF2B5EF4-FFF2-40B4-BE49-F238E27FC236}">
                <a16:creationId xmlns:a16="http://schemas.microsoft.com/office/drawing/2014/main" id="{4E0C5C27-3C5B-7357-EF9B-F96883EB7F2A}"/>
              </a:ext>
            </a:extLst>
          </p:cNvPr>
          <p:cNvSpPr txBox="1"/>
          <p:nvPr/>
        </p:nvSpPr>
        <p:spPr>
          <a:xfrm>
            <a:off x="554247" y="1606898"/>
            <a:ext cx="8287828" cy="2892074"/>
          </a:xfrm>
          <a:prstGeom prst="rect">
            <a:avLst/>
          </a:prstGeom>
          <a:noFill/>
        </p:spPr>
        <p:txBody>
          <a:bodyPr wrap="square">
            <a:spAutoFit/>
          </a:bodyPr>
          <a:lstStyle/>
          <a:p>
            <a:pPr algn="just"/>
            <a:r>
              <a:rPr lang="en-US" sz="1800" b="1" dirty="0" err="1"/>
              <a:t>Šavelka</a:t>
            </a:r>
            <a:r>
              <a:rPr lang="en-US" sz="1800" b="1" dirty="0"/>
              <a:t>, J., &amp; Ashley, K. D. (2022). Legal information retrieval for understanding statutory terms. Artificial Intelligence and Law, 1-45.</a:t>
            </a:r>
          </a:p>
          <a:p>
            <a:pPr algn="just"/>
            <a:endParaRPr lang="en-US" sz="1800" b="1" dirty="0"/>
          </a:p>
          <a:p>
            <a:pPr marL="285750" marR="0" indent="-285750">
              <a:lnSpc>
                <a:spcPct val="107000"/>
              </a:lnSpc>
              <a:spcAft>
                <a:spcPts val="8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the study is to develop computational methods that assist in interpreting statutory terms, which is a common task for lawyers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research introduces a novel task focused on discovering sentences that can support argumentation regarding the meanings of statutory terms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study aims to model the analysis of how statutory terms have been treated in the past, combining both manual and computational approaches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1">
            <a:extLst>
              <a:ext uri="{FF2B5EF4-FFF2-40B4-BE49-F238E27FC236}">
                <a16:creationId xmlns:a16="http://schemas.microsoft.com/office/drawing/2014/main" id="{5332907C-1B05-2A52-1E4F-E28A1AB8152B}"/>
              </a:ext>
            </a:extLst>
          </p:cNvPr>
          <p:cNvSpPr>
            <a:spLocks noChangeArrowheads="1"/>
          </p:cNvSpPr>
          <p:nvPr/>
        </p:nvSpPr>
        <p:spPr bwMode="auto">
          <a:xfrm>
            <a:off x="554247" y="4300974"/>
            <a:ext cx="8287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accent2">
                  <a:lumMod val="75000"/>
                </a:schemeClr>
              </a:solidFill>
              <a:effectLst/>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p:txBody>
      </p:sp>
    </p:spTree>
    <p:extLst>
      <p:ext uri="{BB962C8B-B14F-4D97-AF65-F5344CB8AC3E}">
        <p14:creationId xmlns:p14="http://schemas.microsoft.com/office/powerpoint/2010/main" val="223127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F26ED-A084-D513-870D-A51D9DA04AE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3373BD1-5123-1FD5-33D0-E6F70A6C95D5}"/>
              </a:ext>
            </a:extLst>
          </p:cNvPr>
          <p:cNvSpPr>
            <a:spLocks noGrp="1"/>
          </p:cNvSpPr>
          <p:nvPr>
            <p:ph type="sldNum" sz="quarter" idx="12"/>
          </p:nvPr>
        </p:nvSpPr>
        <p:spPr/>
        <p:txBody>
          <a:bodyPr/>
          <a:lstStyle/>
          <a:p>
            <a:pPr>
              <a:defRPr/>
            </a:pPr>
            <a:fld id="{51EDAF45-A1ED-443F-B7DC-99AC8969684E}" type="slidenum">
              <a:rPr lang="en-US" smtClean="0"/>
              <a:pPr>
                <a:defRPr/>
              </a:pPr>
              <a:t>28</a:t>
            </a:fld>
            <a:endParaRPr lang="en-US" dirty="0"/>
          </a:p>
        </p:txBody>
      </p:sp>
      <p:sp>
        <p:nvSpPr>
          <p:cNvPr id="7" name="TextBox 6">
            <a:extLst>
              <a:ext uri="{FF2B5EF4-FFF2-40B4-BE49-F238E27FC236}">
                <a16:creationId xmlns:a16="http://schemas.microsoft.com/office/drawing/2014/main" id="{6CBF54F6-34E4-8A27-E767-02D438B61B27}"/>
              </a:ext>
            </a:extLst>
          </p:cNvPr>
          <p:cNvSpPr txBox="1"/>
          <p:nvPr/>
        </p:nvSpPr>
        <p:spPr>
          <a:xfrm>
            <a:off x="3314700" y="683568"/>
            <a:ext cx="4610818" cy="461665"/>
          </a:xfrm>
          <a:prstGeom prst="rect">
            <a:avLst/>
          </a:prstGeom>
          <a:noFill/>
        </p:spPr>
        <p:txBody>
          <a:bodyPr wrap="square">
            <a:spAutoFit/>
          </a:bodyPr>
          <a:lstStyle/>
          <a:p>
            <a:r>
              <a:rPr lang="en-IN" b="1" dirty="0"/>
              <a:t>Literature survey   </a:t>
            </a:r>
          </a:p>
        </p:txBody>
      </p:sp>
      <p:sp>
        <p:nvSpPr>
          <p:cNvPr id="9" name="TextBox 8">
            <a:extLst>
              <a:ext uri="{FF2B5EF4-FFF2-40B4-BE49-F238E27FC236}">
                <a16:creationId xmlns:a16="http://schemas.microsoft.com/office/drawing/2014/main" id="{AB2BC82F-4FA5-632B-1D50-BD70A2EF2244}"/>
              </a:ext>
            </a:extLst>
          </p:cNvPr>
          <p:cNvSpPr txBox="1"/>
          <p:nvPr/>
        </p:nvSpPr>
        <p:spPr>
          <a:xfrm>
            <a:off x="554247" y="1145233"/>
            <a:ext cx="4610818" cy="461665"/>
          </a:xfrm>
          <a:prstGeom prst="rect">
            <a:avLst/>
          </a:prstGeom>
          <a:noFill/>
        </p:spPr>
        <p:txBody>
          <a:bodyPr wrap="square">
            <a:spAutoFit/>
          </a:bodyPr>
          <a:lstStyle/>
          <a:p>
            <a:r>
              <a:rPr lang="en-IN" b="1" dirty="0"/>
              <a:t>Reference 22  </a:t>
            </a:r>
          </a:p>
        </p:txBody>
      </p:sp>
      <p:sp>
        <p:nvSpPr>
          <p:cNvPr id="3" name="TextBox 2">
            <a:extLst>
              <a:ext uri="{FF2B5EF4-FFF2-40B4-BE49-F238E27FC236}">
                <a16:creationId xmlns:a16="http://schemas.microsoft.com/office/drawing/2014/main" id="{0E0CEE78-3F98-BAA6-F509-212BE89F41A5}"/>
              </a:ext>
            </a:extLst>
          </p:cNvPr>
          <p:cNvSpPr txBox="1"/>
          <p:nvPr/>
        </p:nvSpPr>
        <p:spPr>
          <a:xfrm>
            <a:off x="554247" y="1606898"/>
            <a:ext cx="8287828" cy="3139321"/>
          </a:xfrm>
          <a:prstGeom prst="rect">
            <a:avLst/>
          </a:prstGeom>
          <a:noFill/>
        </p:spPr>
        <p:txBody>
          <a:bodyPr wrap="square">
            <a:spAutoFit/>
          </a:bodyPr>
          <a:lstStyle/>
          <a:p>
            <a:pPr algn="just"/>
            <a:r>
              <a:rPr lang="en-US" sz="1800" b="1" dirty="0" err="1"/>
              <a:t>Koniaris</a:t>
            </a:r>
            <a:r>
              <a:rPr lang="en-US" sz="1800" b="1" dirty="0"/>
              <a:t>, M., Anagnostopoulos, I., &amp; Vassiliou, Y. (2017). Evaluation of diversification techniques for legal information retrieval. Algorithms, 10(1), 22.</a:t>
            </a:r>
          </a:p>
          <a:p>
            <a:pPr algn="just"/>
            <a:endParaRPr lang="en-US" sz="1800" b="1" dirty="0"/>
          </a:p>
          <a:p>
            <a:pPr marL="285750" indent="-285750" algn="just">
              <a:buFont typeface="Wingdings" panose="05000000000000000000" pitchFamily="2" charset="2"/>
              <a:buChar char="Ø"/>
            </a:pPr>
            <a:r>
              <a:rPr lang="en-US" sz="1800" dirty="0"/>
              <a:t>The primary objective of the paper is to evaluate various diversification techniques for legal information retrieval, aiming to enhance user satisfaction by providing broader insights into legal search results [1].</a:t>
            </a:r>
          </a:p>
          <a:p>
            <a:pPr marL="285750" indent="-285750" algn="just">
              <a:buFont typeface="Wingdings" panose="05000000000000000000" pitchFamily="2" charset="2"/>
              <a:buChar char="Ø"/>
            </a:pPr>
            <a:endParaRPr lang="en-US" sz="1800" dirty="0"/>
          </a:p>
          <a:p>
            <a:pPr marL="285750" indent="-285750" algn="just">
              <a:buFont typeface="Wingdings" panose="05000000000000000000" pitchFamily="2" charset="2"/>
              <a:buChar char="Ø"/>
            </a:pPr>
            <a:r>
              <a:rPr lang="en-US" sz="1800" dirty="0"/>
              <a:t>The study seeks to demonstrate that web search diversification techniques outperform other methods, such as summarization-based and graph-based approaches, in the context of legal information retrieval</a:t>
            </a:r>
          </a:p>
          <a:p>
            <a:pPr marL="285750" indent="-285750" algn="just">
              <a:buFont typeface="Wingdings" panose="05000000000000000000" pitchFamily="2" charset="2"/>
              <a:buChar char="Ø"/>
            </a:pPr>
            <a:endParaRPr lang="en-US" sz="1800" b="1" dirty="0"/>
          </a:p>
        </p:txBody>
      </p:sp>
      <p:sp>
        <p:nvSpPr>
          <p:cNvPr id="6" name="Rectangle 1">
            <a:extLst>
              <a:ext uri="{FF2B5EF4-FFF2-40B4-BE49-F238E27FC236}">
                <a16:creationId xmlns:a16="http://schemas.microsoft.com/office/drawing/2014/main" id="{FC2AE724-BABC-9D68-87D0-45A8D48E7EC2}"/>
              </a:ext>
            </a:extLst>
          </p:cNvPr>
          <p:cNvSpPr>
            <a:spLocks noChangeArrowheads="1"/>
          </p:cNvSpPr>
          <p:nvPr/>
        </p:nvSpPr>
        <p:spPr bwMode="auto">
          <a:xfrm>
            <a:off x="554247" y="4300974"/>
            <a:ext cx="8287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accent2">
                  <a:lumMod val="75000"/>
                </a:schemeClr>
              </a:solidFill>
              <a:effectLst/>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p:txBody>
      </p:sp>
    </p:spTree>
    <p:extLst>
      <p:ext uri="{BB962C8B-B14F-4D97-AF65-F5344CB8AC3E}">
        <p14:creationId xmlns:p14="http://schemas.microsoft.com/office/powerpoint/2010/main" val="3411457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0E3F1-F085-0615-F877-8FB774C240E4}"/>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D6FEE63-DC94-05CC-5CE8-CA40EEA8BDA2}"/>
              </a:ext>
            </a:extLst>
          </p:cNvPr>
          <p:cNvSpPr>
            <a:spLocks noGrp="1"/>
          </p:cNvSpPr>
          <p:nvPr>
            <p:ph type="sldNum" sz="quarter" idx="12"/>
          </p:nvPr>
        </p:nvSpPr>
        <p:spPr/>
        <p:txBody>
          <a:bodyPr/>
          <a:lstStyle/>
          <a:p>
            <a:pPr>
              <a:defRPr/>
            </a:pPr>
            <a:fld id="{51EDAF45-A1ED-443F-B7DC-99AC8969684E}" type="slidenum">
              <a:rPr lang="en-US" smtClean="0"/>
              <a:pPr>
                <a:defRPr/>
              </a:pPr>
              <a:t>29</a:t>
            </a:fld>
            <a:endParaRPr lang="en-US" dirty="0"/>
          </a:p>
        </p:txBody>
      </p:sp>
      <p:sp>
        <p:nvSpPr>
          <p:cNvPr id="7" name="TextBox 6">
            <a:extLst>
              <a:ext uri="{FF2B5EF4-FFF2-40B4-BE49-F238E27FC236}">
                <a16:creationId xmlns:a16="http://schemas.microsoft.com/office/drawing/2014/main" id="{E30FBC63-121A-2440-D4F3-4E81DD643359}"/>
              </a:ext>
            </a:extLst>
          </p:cNvPr>
          <p:cNvSpPr txBox="1"/>
          <p:nvPr/>
        </p:nvSpPr>
        <p:spPr>
          <a:xfrm>
            <a:off x="3314700" y="683568"/>
            <a:ext cx="4610818" cy="461665"/>
          </a:xfrm>
          <a:prstGeom prst="rect">
            <a:avLst/>
          </a:prstGeom>
          <a:noFill/>
        </p:spPr>
        <p:txBody>
          <a:bodyPr wrap="square">
            <a:spAutoFit/>
          </a:bodyPr>
          <a:lstStyle/>
          <a:p>
            <a:r>
              <a:rPr lang="en-IN" b="1" dirty="0"/>
              <a:t>Literature survey   </a:t>
            </a:r>
          </a:p>
        </p:txBody>
      </p:sp>
      <p:sp>
        <p:nvSpPr>
          <p:cNvPr id="9" name="TextBox 8">
            <a:extLst>
              <a:ext uri="{FF2B5EF4-FFF2-40B4-BE49-F238E27FC236}">
                <a16:creationId xmlns:a16="http://schemas.microsoft.com/office/drawing/2014/main" id="{5E70FC9B-5AEA-3A36-F228-86F8DC605795}"/>
              </a:ext>
            </a:extLst>
          </p:cNvPr>
          <p:cNvSpPr txBox="1"/>
          <p:nvPr/>
        </p:nvSpPr>
        <p:spPr>
          <a:xfrm>
            <a:off x="554247" y="1145233"/>
            <a:ext cx="4610818" cy="461665"/>
          </a:xfrm>
          <a:prstGeom prst="rect">
            <a:avLst/>
          </a:prstGeom>
          <a:noFill/>
        </p:spPr>
        <p:txBody>
          <a:bodyPr wrap="square">
            <a:spAutoFit/>
          </a:bodyPr>
          <a:lstStyle/>
          <a:p>
            <a:r>
              <a:rPr lang="en-IN" b="1" dirty="0"/>
              <a:t>Reference 23  </a:t>
            </a:r>
          </a:p>
        </p:txBody>
      </p:sp>
      <p:sp>
        <p:nvSpPr>
          <p:cNvPr id="3" name="TextBox 2">
            <a:extLst>
              <a:ext uri="{FF2B5EF4-FFF2-40B4-BE49-F238E27FC236}">
                <a16:creationId xmlns:a16="http://schemas.microsoft.com/office/drawing/2014/main" id="{B65D43FC-1631-C5DD-05AC-691DF62B768A}"/>
              </a:ext>
            </a:extLst>
          </p:cNvPr>
          <p:cNvSpPr txBox="1"/>
          <p:nvPr/>
        </p:nvSpPr>
        <p:spPr>
          <a:xfrm>
            <a:off x="554247" y="1606898"/>
            <a:ext cx="8287828" cy="3693319"/>
          </a:xfrm>
          <a:prstGeom prst="rect">
            <a:avLst/>
          </a:prstGeom>
          <a:noFill/>
        </p:spPr>
        <p:txBody>
          <a:bodyPr wrap="square">
            <a:spAutoFit/>
          </a:bodyPr>
          <a:lstStyle/>
          <a:p>
            <a:pPr algn="just"/>
            <a:r>
              <a:rPr lang="en-IN" sz="1800" b="1" dirty="0" err="1"/>
              <a:t>Wrzalik</a:t>
            </a:r>
            <a:r>
              <a:rPr lang="en-IN" sz="1800" b="1" dirty="0"/>
              <a:t>, M., &amp; </a:t>
            </a:r>
            <a:r>
              <a:rPr lang="en-IN" sz="1800" b="1" dirty="0" err="1"/>
              <a:t>Krechel</a:t>
            </a:r>
            <a:r>
              <a:rPr lang="en-IN" sz="1800" b="1" dirty="0"/>
              <a:t>, D. (2021, November). </a:t>
            </a:r>
            <a:r>
              <a:rPr lang="en-IN" sz="1800" b="1" dirty="0" err="1"/>
              <a:t>GerDaLIR</a:t>
            </a:r>
            <a:r>
              <a:rPr lang="en-IN" sz="1800" b="1" dirty="0"/>
              <a:t>: A German dataset for legal information retrieval. In Proceedings of the Natural Legal Language Processing Workshop 2021 (pp. 123-128).</a:t>
            </a:r>
          </a:p>
          <a:p>
            <a:pPr algn="just"/>
            <a:endParaRPr lang="en-IN" sz="1800" dirty="0"/>
          </a:p>
          <a:p>
            <a:pPr marL="285750" indent="-285750" algn="just">
              <a:buFont typeface="Wingdings" panose="05000000000000000000" pitchFamily="2" charset="2"/>
              <a:buChar char="Ø"/>
            </a:pPr>
            <a:r>
              <a:rPr lang="en-US" sz="1800" dirty="0"/>
              <a:t>The primary objective of the paper is to develop a transfer learning approach that utilizes both extractive and abstractive summarization techniques to address the challenges posed by the lack of labeled legal summarization datasets, particularly in low-resource scenarios [1].</a:t>
            </a:r>
          </a:p>
          <a:p>
            <a:pPr marL="285750" indent="-285750" algn="just">
              <a:buFont typeface="Wingdings" panose="05000000000000000000" pitchFamily="2" charset="2"/>
              <a:buChar char="Ø"/>
            </a:pPr>
            <a:endParaRPr lang="en-US" sz="1800" dirty="0"/>
          </a:p>
          <a:p>
            <a:pPr marL="285750" indent="-285750" algn="just">
              <a:buFont typeface="Wingdings" panose="05000000000000000000" pitchFamily="2" charset="2"/>
              <a:buChar char="Ø"/>
            </a:pPr>
            <a:r>
              <a:rPr lang="en-US" sz="1800" dirty="0"/>
              <a:t>The study aims to conduct extensive multi-language and cross-language experiments to evaluate the effectiveness of the proposed methods in summarizing legal case reports</a:t>
            </a:r>
          </a:p>
          <a:p>
            <a:pPr marL="285750" indent="-285750" algn="just">
              <a:buFont typeface="Wingdings" panose="05000000000000000000" pitchFamily="2" charset="2"/>
              <a:buChar char="Ø"/>
            </a:pPr>
            <a:endParaRPr lang="en-US" sz="1800" b="1" dirty="0"/>
          </a:p>
        </p:txBody>
      </p:sp>
      <p:sp>
        <p:nvSpPr>
          <p:cNvPr id="6" name="Rectangle 1">
            <a:extLst>
              <a:ext uri="{FF2B5EF4-FFF2-40B4-BE49-F238E27FC236}">
                <a16:creationId xmlns:a16="http://schemas.microsoft.com/office/drawing/2014/main" id="{725BD3A1-E3E8-865E-C9E5-3A95F1B9419C}"/>
              </a:ext>
            </a:extLst>
          </p:cNvPr>
          <p:cNvSpPr>
            <a:spLocks noChangeArrowheads="1"/>
          </p:cNvSpPr>
          <p:nvPr/>
        </p:nvSpPr>
        <p:spPr bwMode="auto">
          <a:xfrm>
            <a:off x="554247" y="4300974"/>
            <a:ext cx="8287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accent2">
                  <a:lumMod val="75000"/>
                </a:schemeClr>
              </a:solidFill>
              <a:effectLst/>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p:txBody>
      </p:sp>
    </p:spTree>
    <p:extLst>
      <p:ext uri="{BB962C8B-B14F-4D97-AF65-F5344CB8AC3E}">
        <p14:creationId xmlns:p14="http://schemas.microsoft.com/office/powerpoint/2010/main" val="1779913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639670" y="770964"/>
            <a:ext cx="2635624" cy="457200"/>
          </a:xfrm>
          <a:prstGeom prst="rect">
            <a:avLst/>
          </a:prstGeom>
          <a:noFill/>
        </p:spPr>
        <p:txBody>
          <a:bodyPr wrap="square" rtlCol="0">
            <a:spAutoFit/>
          </a:bodyPr>
          <a:lstStyle/>
          <a:p>
            <a:r>
              <a:rPr lang="en-IN" b="1" dirty="0"/>
              <a:t>Abstract </a:t>
            </a:r>
          </a:p>
        </p:txBody>
      </p:sp>
      <p:sp>
        <p:nvSpPr>
          <p:cNvPr id="3" name="TextBox 2">
            <a:extLst>
              <a:ext uri="{FF2B5EF4-FFF2-40B4-BE49-F238E27FC236}">
                <a16:creationId xmlns:a16="http://schemas.microsoft.com/office/drawing/2014/main" id="{3339A185-0E02-10AC-9F87-B81AD81BF152}"/>
              </a:ext>
            </a:extLst>
          </p:cNvPr>
          <p:cNvSpPr txBox="1"/>
          <p:nvPr/>
        </p:nvSpPr>
        <p:spPr>
          <a:xfrm>
            <a:off x="467360" y="5585327"/>
            <a:ext cx="8379012" cy="1107996"/>
          </a:xfrm>
          <a:prstGeom prst="rect">
            <a:avLst/>
          </a:prstGeom>
          <a:noFill/>
        </p:spPr>
        <p:txBody>
          <a:bodyPr wrap="square" rtlCol="0">
            <a:spAutoFit/>
          </a:bodyPr>
          <a:lstStyle/>
          <a:p>
            <a:r>
              <a:rPr lang="en-IN" sz="1800" b="1" dirty="0"/>
              <a:t>Keywords: </a:t>
            </a:r>
          </a:p>
          <a:p>
            <a:r>
              <a:rPr lang="en-IN" sz="1200" dirty="0"/>
              <a:t>Legal Information Retrieval (LIR), Natural Language Processing (NLP), Legal Text Classification (LTC), Legal Question Answering (LQA), Legal Text Summarization (LTS), LEGAL-BERT, INLEGAL-BERT, Transformer Models, Abstractive Summarization, Word Embeddings, Vector Embeddings, Segment Embeddings, Latent Dirichlet Allocation (LDA), Semantic Search, Contextual Analysis, Legal Data Processing.</a:t>
            </a:r>
          </a:p>
        </p:txBody>
      </p:sp>
      <p:sp>
        <p:nvSpPr>
          <p:cNvPr id="5" name="TextBox 4">
            <a:extLst>
              <a:ext uri="{FF2B5EF4-FFF2-40B4-BE49-F238E27FC236}">
                <a16:creationId xmlns:a16="http://schemas.microsoft.com/office/drawing/2014/main" id="{330C9A59-FF68-6598-1769-A09CB7FE8C9D}"/>
              </a:ext>
            </a:extLst>
          </p:cNvPr>
          <p:cNvSpPr txBox="1"/>
          <p:nvPr/>
        </p:nvSpPr>
        <p:spPr>
          <a:xfrm>
            <a:off x="467360" y="1076961"/>
            <a:ext cx="8544560" cy="4494757"/>
          </a:xfrm>
          <a:prstGeom prst="rect">
            <a:avLst/>
          </a:prstGeom>
          <a:noFill/>
        </p:spPr>
        <p:txBody>
          <a:bodyPr wrap="square">
            <a:spAutoFit/>
          </a:bodyPr>
          <a:lstStyle/>
          <a:p>
            <a:pPr algn="just">
              <a:lnSpc>
                <a:spcPct val="150000"/>
              </a:lnSpc>
              <a:spcAft>
                <a:spcPts val="1000"/>
              </a:spcAft>
            </a:pPr>
            <a:r>
              <a:rPr lang="en-US" sz="1200" dirty="0"/>
              <a:t>Legal information plays a crucial role in empowering lawyers to build strong arguments by identifying and analyzing relevant judicial precedents. However, the ever-growing volume of case law data makes traditional Boolean and keyword-based search methods time-consuming and inefficient. To address this, employ Legal Information Retrieval (LIR) to index, retrieve relevant legal documents efficiently and Legal Language Model(LLM) to process the language of legal texts, enhancing search accuracy. An innovative solution leverages NLP techniques and models like LEGAL-BERT,INLEGAL-BERT to address key legal tasks. For Legal Text Classification (LTC), supervised learning categorizes legal documents, while Legal Question Answering (LQA) uses transformer-based models for precise query responses. Legal Text Summarization (LTS) employs abstractive and extractive methods to condense lengthy documents, enabling lawyers to grasp essential insights and focus on relevant case law. To implement these models effectively, access to comprehensive legal information is crucial. Advanced web scraping techniques are employed to extract legal data from online databases, transforming it into a structured format for efficient analysis and retrieval. This approach ensures accessibility not only for legal professionals but also for non-specialists seeking preliminary insights into related cases. Techniques like Named Entity Recognition (NER) and word embeddings enhance semantic understanding and entity identification across tasks. The system employs legal semantic search and contextual analysis, allowing users to quickly find precedents and statutes. Designed to be scalable and user friendly, the platform leverages the power of NLP and web scraping to redefine case law discovery. By combining these technologies with thoughtful design, the system ensures compatibility even for users with limited hardware resources. It empowers informed decision-making, fosters innovation in the legal field, and saves valuable time and effort. </a:t>
            </a:r>
            <a:endParaRPr lang="en-IN" sz="16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1874051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1E0F7-4E10-444C-6FFD-CDFB9D5F307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C61A56-DEE0-0B05-B33A-20D335FFEA9B}"/>
              </a:ext>
            </a:extLst>
          </p:cNvPr>
          <p:cNvSpPr>
            <a:spLocks noGrp="1"/>
          </p:cNvSpPr>
          <p:nvPr>
            <p:ph type="sldNum" sz="quarter" idx="12"/>
          </p:nvPr>
        </p:nvSpPr>
        <p:spPr/>
        <p:txBody>
          <a:bodyPr/>
          <a:lstStyle/>
          <a:p>
            <a:pPr>
              <a:defRPr/>
            </a:pPr>
            <a:fld id="{51EDAF45-A1ED-443F-B7DC-99AC8969684E}" type="slidenum">
              <a:rPr lang="en-US" smtClean="0"/>
              <a:pPr>
                <a:defRPr/>
              </a:pPr>
              <a:t>30</a:t>
            </a:fld>
            <a:endParaRPr lang="en-US" dirty="0"/>
          </a:p>
        </p:txBody>
      </p:sp>
      <p:sp>
        <p:nvSpPr>
          <p:cNvPr id="7" name="TextBox 6">
            <a:extLst>
              <a:ext uri="{FF2B5EF4-FFF2-40B4-BE49-F238E27FC236}">
                <a16:creationId xmlns:a16="http://schemas.microsoft.com/office/drawing/2014/main" id="{A57B2D09-AFF7-2E77-6ECB-13BED08FA6D0}"/>
              </a:ext>
            </a:extLst>
          </p:cNvPr>
          <p:cNvSpPr txBox="1"/>
          <p:nvPr/>
        </p:nvSpPr>
        <p:spPr>
          <a:xfrm>
            <a:off x="3314700" y="683568"/>
            <a:ext cx="4610818" cy="461665"/>
          </a:xfrm>
          <a:prstGeom prst="rect">
            <a:avLst/>
          </a:prstGeom>
          <a:noFill/>
        </p:spPr>
        <p:txBody>
          <a:bodyPr wrap="square">
            <a:spAutoFit/>
          </a:bodyPr>
          <a:lstStyle/>
          <a:p>
            <a:r>
              <a:rPr lang="en-IN" b="1" dirty="0"/>
              <a:t>Literature survey   </a:t>
            </a:r>
          </a:p>
        </p:txBody>
      </p:sp>
      <p:sp>
        <p:nvSpPr>
          <p:cNvPr id="9" name="TextBox 8">
            <a:extLst>
              <a:ext uri="{FF2B5EF4-FFF2-40B4-BE49-F238E27FC236}">
                <a16:creationId xmlns:a16="http://schemas.microsoft.com/office/drawing/2014/main" id="{D32C7492-5CD1-1CD5-E47F-513BB02E6806}"/>
              </a:ext>
            </a:extLst>
          </p:cNvPr>
          <p:cNvSpPr txBox="1"/>
          <p:nvPr/>
        </p:nvSpPr>
        <p:spPr>
          <a:xfrm>
            <a:off x="554247" y="1145233"/>
            <a:ext cx="4610818" cy="461665"/>
          </a:xfrm>
          <a:prstGeom prst="rect">
            <a:avLst/>
          </a:prstGeom>
          <a:noFill/>
        </p:spPr>
        <p:txBody>
          <a:bodyPr wrap="square">
            <a:spAutoFit/>
          </a:bodyPr>
          <a:lstStyle/>
          <a:p>
            <a:r>
              <a:rPr lang="en-IN" b="1" dirty="0"/>
              <a:t>Reference 24  </a:t>
            </a:r>
          </a:p>
        </p:txBody>
      </p:sp>
      <p:sp>
        <p:nvSpPr>
          <p:cNvPr id="3" name="TextBox 2">
            <a:extLst>
              <a:ext uri="{FF2B5EF4-FFF2-40B4-BE49-F238E27FC236}">
                <a16:creationId xmlns:a16="http://schemas.microsoft.com/office/drawing/2014/main" id="{68291D92-EFA9-0F0C-7B8F-267634E7AA4E}"/>
              </a:ext>
            </a:extLst>
          </p:cNvPr>
          <p:cNvSpPr txBox="1"/>
          <p:nvPr/>
        </p:nvSpPr>
        <p:spPr>
          <a:xfrm>
            <a:off x="554247" y="1606898"/>
            <a:ext cx="8287828" cy="2862322"/>
          </a:xfrm>
          <a:prstGeom prst="rect">
            <a:avLst/>
          </a:prstGeom>
          <a:noFill/>
        </p:spPr>
        <p:txBody>
          <a:bodyPr wrap="square">
            <a:spAutoFit/>
          </a:bodyPr>
          <a:lstStyle/>
          <a:p>
            <a:pPr algn="just"/>
            <a:r>
              <a:rPr lang="en-US" sz="1800" b="1" dirty="0"/>
              <a:t>Moro, G., </a:t>
            </a:r>
            <a:r>
              <a:rPr lang="en-US" sz="1800" b="1" dirty="0" err="1"/>
              <a:t>Piscaglia</a:t>
            </a:r>
            <a:r>
              <a:rPr lang="en-US" sz="1800" b="1" dirty="0"/>
              <a:t>, N., </a:t>
            </a:r>
            <a:r>
              <a:rPr lang="en-US" sz="1800" b="1" dirty="0" err="1"/>
              <a:t>Ragazzi</a:t>
            </a:r>
            <a:r>
              <a:rPr lang="en-US" sz="1800" b="1" dirty="0"/>
              <a:t>, L., &amp; </a:t>
            </a:r>
            <a:r>
              <a:rPr lang="en-US" sz="1800" b="1" dirty="0" err="1"/>
              <a:t>Italiani</a:t>
            </a:r>
            <a:r>
              <a:rPr lang="en-US" sz="1800" b="1" dirty="0"/>
              <a:t>, P. (2024). Multi-language transfer learning for low-resource legal case summarization. Artificial Intelligence and Law, 32(4), 1111-1139.</a:t>
            </a:r>
          </a:p>
          <a:p>
            <a:pPr algn="just"/>
            <a:endParaRPr lang="en-US" sz="1800" b="1" dirty="0"/>
          </a:p>
          <a:p>
            <a:pPr marL="285750" indent="-285750" algn="just">
              <a:buFont typeface="Wingdings" panose="05000000000000000000" pitchFamily="2" charset="2"/>
              <a:buChar char="Ø"/>
            </a:pPr>
            <a:r>
              <a:rPr lang="en-US" sz="1800" dirty="0"/>
              <a:t>The primary objective of the research was to implement a user-centered approach in designing an AI system that provides access to information about the U.S. federal court system, catering to users regardless of their technical background. This was achieved through interviews, observations, and surveys to understand user needs and develop an intuitive platform for legal scholars, lawyers, and journalists to explore advanced questions about the federal court system</a:t>
            </a:r>
            <a:endParaRPr lang="en-IN" sz="1800" dirty="0"/>
          </a:p>
        </p:txBody>
      </p:sp>
      <p:sp>
        <p:nvSpPr>
          <p:cNvPr id="6" name="Rectangle 1">
            <a:extLst>
              <a:ext uri="{FF2B5EF4-FFF2-40B4-BE49-F238E27FC236}">
                <a16:creationId xmlns:a16="http://schemas.microsoft.com/office/drawing/2014/main" id="{68B29808-5854-17F0-E93C-CF98AD184697}"/>
              </a:ext>
            </a:extLst>
          </p:cNvPr>
          <p:cNvSpPr>
            <a:spLocks noChangeArrowheads="1"/>
          </p:cNvSpPr>
          <p:nvPr/>
        </p:nvSpPr>
        <p:spPr bwMode="auto">
          <a:xfrm>
            <a:off x="554247" y="4300974"/>
            <a:ext cx="8287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accent2">
                  <a:lumMod val="75000"/>
                </a:schemeClr>
              </a:solidFill>
              <a:effectLst/>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p:txBody>
      </p:sp>
    </p:spTree>
    <p:extLst>
      <p:ext uri="{BB962C8B-B14F-4D97-AF65-F5344CB8AC3E}">
        <p14:creationId xmlns:p14="http://schemas.microsoft.com/office/powerpoint/2010/main" val="3562166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401F9-363B-0801-8791-C464E52EC71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C93798-ADAF-09D5-A180-FBBB0477CE87}"/>
              </a:ext>
            </a:extLst>
          </p:cNvPr>
          <p:cNvSpPr>
            <a:spLocks noGrp="1"/>
          </p:cNvSpPr>
          <p:nvPr>
            <p:ph type="sldNum" sz="quarter" idx="12"/>
          </p:nvPr>
        </p:nvSpPr>
        <p:spPr/>
        <p:txBody>
          <a:bodyPr/>
          <a:lstStyle/>
          <a:p>
            <a:pPr>
              <a:defRPr/>
            </a:pPr>
            <a:fld id="{51EDAF45-A1ED-443F-B7DC-99AC8969684E}" type="slidenum">
              <a:rPr lang="en-US" smtClean="0"/>
              <a:pPr>
                <a:defRPr/>
              </a:pPr>
              <a:t>31</a:t>
            </a:fld>
            <a:endParaRPr lang="en-US" dirty="0"/>
          </a:p>
        </p:txBody>
      </p:sp>
      <p:sp>
        <p:nvSpPr>
          <p:cNvPr id="7" name="TextBox 6">
            <a:extLst>
              <a:ext uri="{FF2B5EF4-FFF2-40B4-BE49-F238E27FC236}">
                <a16:creationId xmlns:a16="http://schemas.microsoft.com/office/drawing/2014/main" id="{880FE5CA-9CA2-961E-BBFF-68A544877BB7}"/>
              </a:ext>
            </a:extLst>
          </p:cNvPr>
          <p:cNvSpPr txBox="1"/>
          <p:nvPr/>
        </p:nvSpPr>
        <p:spPr>
          <a:xfrm>
            <a:off x="3314700" y="683568"/>
            <a:ext cx="4610818" cy="461665"/>
          </a:xfrm>
          <a:prstGeom prst="rect">
            <a:avLst/>
          </a:prstGeom>
          <a:noFill/>
        </p:spPr>
        <p:txBody>
          <a:bodyPr wrap="square">
            <a:spAutoFit/>
          </a:bodyPr>
          <a:lstStyle/>
          <a:p>
            <a:r>
              <a:rPr lang="en-IN" b="1" dirty="0"/>
              <a:t>Literature survey   </a:t>
            </a:r>
          </a:p>
        </p:txBody>
      </p:sp>
      <p:sp>
        <p:nvSpPr>
          <p:cNvPr id="9" name="TextBox 8">
            <a:extLst>
              <a:ext uri="{FF2B5EF4-FFF2-40B4-BE49-F238E27FC236}">
                <a16:creationId xmlns:a16="http://schemas.microsoft.com/office/drawing/2014/main" id="{1BB1D88C-10ED-1C19-7125-649FDAFE6701}"/>
              </a:ext>
            </a:extLst>
          </p:cNvPr>
          <p:cNvSpPr txBox="1"/>
          <p:nvPr/>
        </p:nvSpPr>
        <p:spPr>
          <a:xfrm>
            <a:off x="554247" y="1145233"/>
            <a:ext cx="4610818" cy="461665"/>
          </a:xfrm>
          <a:prstGeom prst="rect">
            <a:avLst/>
          </a:prstGeom>
          <a:noFill/>
        </p:spPr>
        <p:txBody>
          <a:bodyPr wrap="square">
            <a:spAutoFit/>
          </a:bodyPr>
          <a:lstStyle/>
          <a:p>
            <a:r>
              <a:rPr lang="en-IN" b="1" dirty="0"/>
              <a:t>Reference 25  </a:t>
            </a:r>
          </a:p>
        </p:txBody>
      </p:sp>
      <p:sp>
        <p:nvSpPr>
          <p:cNvPr id="3" name="TextBox 2">
            <a:extLst>
              <a:ext uri="{FF2B5EF4-FFF2-40B4-BE49-F238E27FC236}">
                <a16:creationId xmlns:a16="http://schemas.microsoft.com/office/drawing/2014/main" id="{8AE931D7-D071-2A2A-FAC2-FC9099C9489C}"/>
              </a:ext>
            </a:extLst>
          </p:cNvPr>
          <p:cNvSpPr txBox="1"/>
          <p:nvPr/>
        </p:nvSpPr>
        <p:spPr>
          <a:xfrm>
            <a:off x="554247" y="1606898"/>
            <a:ext cx="8287828" cy="3970318"/>
          </a:xfrm>
          <a:prstGeom prst="rect">
            <a:avLst/>
          </a:prstGeom>
          <a:noFill/>
        </p:spPr>
        <p:txBody>
          <a:bodyPr wrap="square">
            <a:spAutoFit/>
          </a:bodyPr>
          <a:lstStyle/>
          <a:p>
            <a:pPr algn="just"/>
            <a:r>
              <a:rPr lang="en-US" sz="1800" b="1" dirty="0"/>
              <a:t>Adler, R. F., Paley, A., Li Zhao, A. L., Pack, H., </a:t>
            </a:r>
            <a:r>
              <a:rPr lang="en-US" sz="1800" b="1" dirty="0" err="1"/>
              <a:t>Servantez</a:t>
            </a:r>
            <a:r>
              <a:rPr lang="en-US" sz="1800" b="1" dirty="0"/>
              <a:t>, S., Pah, A. R., ... &amp; Consortium, S. O. (2023). A user-centered approach to developing an AI system analyzing US federal court data. Artificial Intelligence and Law, 31(3), 547-570.</a:t>
            </a:r>
          </a:p>
          <a:p>
            <a:pPr algn="just"/>
            <a:endParaRPr lang="en-US" sz="1800" b="1" dirty="0"/>
          </a:p>
          <a:p>
            <a:pPr marL="285750" indent="-285750" algn="just">
              <a:buFont typeface="Wingdings" panose="05000000000000000000" pitchFamily="2" charset="2"/>
              <a:buChar char="Ø"/>
            </a:pPr>
            <a:r>
              <a:rPr lang="en-US" sz="1800" b="1" dirty="0"/>
              <a:t>Standardized Benchmark: </a:t>
            </a:r>
            <a:r>
              <a:rPr lang="en-US" sz="1800" dirty="0"/>
              <a:t>The primary objective of </a:t>
            </a:r>
            <a:r>
              <a:rPr lang="en-US" sz="1800" dirty="0" err="1"/>
              <a:t>GerDaLIR</a:t>
            </a:r>
            <a:r>
              <a:rPr lang="en-US" sz="1800" dirty="0"/>
              <a:t> is to provide a standardized benchmark for Legal Information Retrieval (LIR) in the German legal domain, facilitating comparisons among different research efforts [1].</a:t>
            </a:r>
          </a:p>
          <a:p>
            <a:pPr marL="285750" indent="-285750" algn="just">
              <a:buFont typeface="Wingdings" panose="05000000000000000000" pitchFamily="2" charset="2"/>
              <a:buChar char="Ø"/>
            </a:pPr>
            <a:endParaRPr lang="en-US" sz="1800" dirty="0"/>
          </a:p>
          <a:p>
            <a:pPr marL="285750" indent="-285750" algn="just">
              <a:buFont typeface="Wingdings" panose="05000000000000000000" pitchFamily="2" charset="2"/>
              <a:buChar char="Ø"/>
            </a:pPr>
            <a:r>
              <a:rPr lang="en-US" sz="1800" b="1" dirty="0"/>
              <a:t>Training Data: </a:t>
            </a:r>
            <a:r>
              <a:rPr lang="en-US" sz="1800" dirty="0"/>
              <a:t>The dataset aims to supply sufficient training data for downstream tasks, particularly for German or multilingual language models [2].</a:t>
            </a:r>
          </a:p>
          <a:p>
            <a:pPr marL="285750" indent="-285750" algn="just">
              <a:buFont typeface="Wingdings" panose="05000000000000000000" pitchFamily="2" charset="2"/>
              <a:buChar char="Ø"/>
            </a:pPr>
            <a:endParaRPr lang="en-US" sz="1800" b="1" dirty="0"/>
          </a:p>
          <a:p>
            <a:pPr marL="285750" indent="-285750" algn="just">
              <a:buFont typeface="Wingdings" panose="05000000000000000000" pitchFamily="2" charset="2"/>
              <a:buChar char="Ø"/>
            </a:pPr>
            <a:r>
              <a:rPr lang="en-US" sz="1800" b="1" dirty="0"/>
              <a:t>Promote Open Research: </a:t>
            </a:r>
            <a:r>
              <a:rPr lang="en-US" sz="1800" dirty="0"/>
              <a:t>By making the dataset available, the authors intend to promote open research in the area of legal information retrieval </a:t>
            </a:r>
          </a:p>
          <a:p>
            <a:pPr marL="285750" indent="-285750" algn="just">
              <a:buFont typeface="Wingdings" panose="05000000000000000000" pitchFamily="2" charset="2"/>
              <a:buChar char="Ø"/>
            </a:pPr>
            <a:endParaRPr lang="en-US" sz="1800" b="1" dirty="0"/>
          </a:p>
        </p:txBody>
      </p:sp>
      <p:sp>
        <p:nvSpPr>
          <p:cNvPr id="6" name="Rectangle 1">
            <a:extLst>
              <a:ext uri="{FF2B5EF4-FFF2-40B4-BE49-F238E27FC236}">
                <a16:creationId xmlns:a16="http://schemas.microsoft.com/office/drawing/2014/main" id="{CAFCD2D7-96D7-E650-AFA8-789A06ABC6A1}"/>
              </a:ext>
            </a:extLst>
          </p:cNvPr>
          <p:cNvSpPr>
            <a:spLocks noChangeArrowheads="1"/>
          </p:cNvSpPr>
          <p:nvPr/>
        </p:nvSpPr>
        <p:spPr bwMode="auto">
          <a:xfrm>
            <a:off x="554247" y="4300974"/>
            <a:ext cx="8287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accent2">
                  <a:lumMod val="75000"/>
                </a:schemeClr>
              </a:solidFill>
              <a:effectLst/>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2">
                  <a:lumMod val="75000"/>
                </a:schemeClr>
              </a:solidFill>
              <a:effectLst/>
              <a:cs typeface="Times New Roman" panose="02020603050405020304" pitchFamily="18" charset="0"/>
            </a:endParaRPr>
          </a:p>
        </p:txBody>
      </p:sp>
    </p:spTree>
    <p:extLst>
      <p:ext uri="{BB962C8B-B14F-4D97-AF65-F5344CB8AC3E}">
        <p14:creationId xmlns:p14="http://schemas.microsoft.com/office/powerpoint/2010/main" val="2070018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DC86C9-0ABF-D8D7-D3E7-EF481EC2CBAE}"/>
              </a:ext>
            </a:extLst>
          </p:cNvPr>
          <p:cNvSpPr>
            <a:spLocks noGrp="1"/>
          </p:cNvSpPr>
          <p:nvPr>
            <p:ph type="sldNum" sz="quarter" idx="12"/>
          </p:nvPr>
        </p:nvSpPr>
        <p:spPr/>
        <p:txBody>
          <a:bodyPr/>
          <a:lstStyle/>
          <a:p>
            <a:pPr>
              <a:defRPr/>
            </a:pPr>
            <a:fld id="{CCE60E7C-9340-4E78-8FF1-5B9A5C8058C3}" type="slidenum">
              <a:rPr lang="en-US" smtClean="0"/>
              <a:pPr>
                <a:defRPr/>
              </a:pPr>
              <a:t>32</a:t>
            </a:fld>
            <a:endParaRPr lang="en-US" dirty="0"/>
          </a:p>
        </p:txBody>
      </p:sp>
      <p:sp>
        <p:nvSpPr>
          <p:cNvPr id="4" name="TextBox 3">
            <a:extLst>
              <a:ext uri="{FF2B5EF4-FFF2-40B4-BE49-F238E27FC236}">
                <a16:creationId xmlns:a16="http://schemas.microsoft.com/office/drawing/2014/main" id="{9AF4A575-D447-1CF1-A66D-ED65D29E4C3B}"/>
              </a:ext>
            </a:extLst>
          </p:cNvPr>
          <p:cNvSpPr txBox="1"/>
          <p:nvPr/>
        </p:nvSpPr>
        <p:spPr>
          <a:xfrm>
            <a:off x="3314700" y="683568"/>
            <a:ext cx="4610818" cy="461665"/>
          </a:xfrm>
          <a:prstGeom prst="rect">
            <a:avLst/>
          </a:prstGeom>
          <a:noFill/>
        </p:spPr>
        <p:txBody>
          <a:bodyPr wrap="square">
            <a:spAutoFit/>
          </a:bodyPr>
          <a:lstStyle/>
          <a:p>
            <a:r>
              <a:rPr lang="en-IN" b="1" dirty="0"/>
              <a:t>Literature survey   </a:t>
            </a:r>
          </a:p>
        </p:txBody>
      </p:sp>
      <p:sp>
        <p:nvSpPr>
          <p:cNvPr id="5" name="TextBox 4">
            <a:extLst>
              <a:ext uri="{FF2B5EF4-FFF2-40B4-BE49-F238E27FC236}">
                <a16:creationId xmlns:a16="http://schemas.microsoft.com/office/drawing/2014/main" id="{FC07E484-6C2C-85E8-63FA-FB8DDA63B88A}"/>
              </a:ext>
            </a:extLst>
          </p:cNvPr>
          <p:cNvSpPr txBox="1"/>
          <p:nvPr/>
        </p:nvSpPr>
        <p:spPr>
          <a:xfrm>
            <a:off x="554247" y="1145233"/>
            <a:ext cx="4610818" cy="461665"/>
          </a:xfrm>
          <a:prstGeom prst="rect">
            <a:avLst/>
          </a:prstGeom>
          <a:noFill/>
        </p:spPr>
        <p:txBody>
          <a:bodyPr wrap="square">
            <a:spAutoFit/>
          </a:bodyPr>
          <a:lstStyle/>
          <a:p>
            <a:r>
              <a:rPr lang="en-IN" b="1" dirty="0"/>
              <a:t>Reference 26</a:t>
            </a:r>
          </a:p>
        </p:txBody>
      </p:sp>
      <p:sp>
        <p:nvSpPr>
          <p:cNvPr id="6" name="TextBox 5">
            <a:extLst>
              <a:ext uri="{FF2B5EF4-FFF2-40B4-BE49-F238E27FC236}">
                <a16:creationId xmlns:a16="http://schemas.microsoft.com/office/drawing/2014/main" id="{DD0AC48E-1BD4-1990-BD75-FF0950F7E021}"/>
              </a:ext>
            </a:extLst>
          </p:cNvPr>
          <p:cNvSpPr txBox="1"/>
          <p:nvPr/>
        </p:nvSpPr>
        <p:spPr>
          <a:xfrm>
            <a:off x="554247" y="1606898"/>
            <a:ext cx="8287828" cy="2585323"/>
          </a:xfrm>
          <a:prstGeom prst="rect">
            <a:avLst/>
          </a:prstGeom>
          <a:noFill/>
        </p:spPr>
        <p:txBody>
          <a:bodyPr wrap="square">
            <a:spAutoFit/>
          </a:bodyPr>
          <a:lstStyle/>
          <a:p>
            <a:pPr algn="just"/>
            <a:r>
              <a:rPr lang="en-US" sz="1800" b="1" dirty="0" err="1"/>
              <a:t>Simmler</a:t>
            </a:r>
            <a:r>
              <a:rPr lang="en-US" sz="1800" b="1" dirty="0"/>
              <a:t>, M., Brunner, S., Canova, G., &amp; </a:t>
            </a:r>
            <a:r>
              <a:rPr lang="en-US" sz="1800" b="1" dirty="0" err="1"/>
              <a:t>Schedler</a:t>
            </a:r>
            <a:r>
              <a:rPr lang="en-US" sz="1800" b="1" dirty="0"/>
              <a:t>, K. (2023). Smart criminal justice: exploring the use of algorithms in the Swiss criminal justice system. Artificial Intelligence and Law, 31(2), 213-237.</a:t>
            </a:r>
          </a:p>
          <a:p>
            <a:pPr algn="just"/>
            <a:endParaRPr lang="en-US" sz="1800" b="1" dirty="0"/>
          </a:p>
          <a:p>
            <a:pPr marL="285750" indent="-285750" algn="just">
              <a:buFont typeface="Wingdings" panose="05000000000000000000" pitchFamily="2" charset="2"/>
              <a:buChar char="Ø"/>
            </a:pPr>
            <a:r>
              <a:rPr lang="en-US" sz="1800" dirty="0"/>
              <a:t>The primary objective of using algorithms in the Swiss criminal justice system is to enhance decision-making processes by making them more objective, efficient, and fair. Algorithms are expected to support predictive policing, crime analysis, and forensic-psychiatric assessments, thereby laying the groundwork for a 'smart criminal justice' system</a:t>
            </a:r>
          </a:p>
        </p:txBody>
      </p:sp>
    </p:spTree>
    <p:extLst>
      <p:ext uri="{BB962C8B-B14F-4D97-AF65-F5344CB8AC3E}">
        <p14:creationId xmlns:p14="http://schemas.microsoft.com/office/powerpoint/2010/main" val="2262939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DEBB862-545A-F5A6-B05A-15734F69025E}"/>
              </a:ext>
            </a:extLst>
          </p:cNvPr>
          <p:cNvSpPr>
            <a:spLocks noGrp="1"/>
          </p:cNvSpPr>
          <p:nvPr>
            <p:ph type="sldNum" sz="quarter" idx="12"/>
          </p:nvPr>
        </p:nvSpPr>
        <p:spPr/>
        <p:txBody>
          <a:bodyPr/>
          <a:lstStyle/>
          <a:p>
            <a:pPr>
              <a:defRPr/>
            </a:pPr>
            <a:fld id="{CCE60E7C-9340-4E78-8FF1-5B9A5C8058C3}" type="slidenum">
              <a:rPr lang="en-US" smtClean="0"/>
              <a:pPr>
                <a:defRPr/>
              </a:pPr>
              <a:t>33</a:t>
            </a:fld>
            <a:endParaRPr lang="en-US" dirty="0"/>
          </a:p>
        </p:txBody>
      </p:sp>
      <p:sp>
        <p:nvSpPr>
          <p:cNvPr id="4" name="TextBox 3">
            <a:extLst>
              <a:ext uri="{FF2B5EF4-FFF2-40B4-BE49-F238E27FC236}">
                <a16:creationId xmlns:a16="http://schemas.microsoft.com/office/drawing/2014/main" id="{D36CA060-3BB1-9826-B400-A4C861BED990}"/>
              </a:ext>
            </a:extLst>
          </p:cNvPr>
          <p:cNvSpPr txBox="1"/>
          <p:nvPr/>
        </p:nvSpPr>
        <p:spPr>
          <a:xfrm>
            <a:off x="3314700" y="683568"/>
            <a:ext cx="4610818" cy="461665"/>
          </a:xfrm>
          <a:prstGeom prst="rect">
            <a:avLst/>
          </a:prstGeom>
          <a:noFill/>
        </p:spPr>
        <p:txBody>
          <a:bodyPr wrap="square">
            <a:spAutoFit/>
          </a:bodyPr>
          <a:lstStyle/>
          <a:p>
            <a:r>
              <a:rPr lang="en-IN" b="1" dirty="0"/>
              <a:t>Literature survey   </a:t>
            </a:r>
          </a:p>
        </p:txBody>
      </p:sp>
      <p:sp>
        <p:nvSpPr>
          <p:cNvPr id="5" name="TextBox 4">
            <a:extLst>
              <a:ext uri="{FF2B5EF4-FFF2-40B4-BE49-F238E27FC236}">
                <a16:creationId xmlns:a16="http://schemas.microsoft.com/office/drawing/2014/main" id="{60121A2B-D462-2D50-4D58-3545A1F310C1}"/>
              </a:ext>
            </a:extLst>
          </p:cNvPr>
          <p:cNvSpPr txBox="1"/>
          <p:nvPr/>
        </p:nvSpPr>
        <p:spPr>
          <a:xfrm>
            <a:off x="554247" y="1145233"/>
            <a:ext cx="4610818" cy="461665"/>
          </a:xfrm>
          <a:prstGeom prst="rect">
            <a:avLst/>
          </a:prstGeom>
          <a:noFill/>
        </p:spPr>
        <p:txBody>
          <a:bodyPr wrap="square">
            <a:spAutoFit/>
          </a:bodyPr>
          <a:lstStyle/>
          <a:p>
            <a:r>
              <a:rPr lang="en-IN" b="1" dirty="0"/>
              <a:t>Reference 27  </a:t>
            </a:r>
          </a:p>
        </p:txBody>
      </p:sp>
      <p:sp>
        <p:nvSpPr>
          <p:cNvPr id="6" name="TextBox 5">
            <a:extLst>
              <a:ext uri="{FF2B5EF4-FFF2-40B4-BE49-F238E27FC236}">
                <a16:creationId xmlns:a16="http://schemas.microsoft.com/office/drawing/2014/main" id="{A1B3FA4F-30EE-A134-3F97-7CC0B4599CED}"/>
              </a:ext>
            </a:extLst>
          </p:cNvPr>
          <p:cNvSpPr txBox="1"/>
          <p:nvPr/>
        </p:nvSpPr>
        <p:spPr>
          <a:xfrm>
            <a:off x="554247" y="1606898"/>
            <a:ext cx="8287828" cy="2031325"/>
          </a:xfrm>
          <a:prstGeom prst="rect">
            <a:avLst/>
          </a:prstGeom>
          <a:noFill/>
        </p:spPr>
        <p:txBody>
          <a:bodyPr wrap="square">
            <a:spAutoFit/>
          </a:bodyPr>
          <a:lstStyle/>
          <a:p>
            <a:pPr algn="just"/>
            <a:r>
              <a:rPr lang="en-US" sz="1800" b="1" dirty="0"/>
              <a:t>Bench-Capon, T. (2022). Thirty years of Artificial Intelligence and Law: editor’s introduction. Artificial Intelligence and Law, 30(4), 475-479.</a:t>
            </a:r>
          </a:p>
          <a:p>
            <a:pPr algn="just"/>
            <a:endParaRPr lang="en-US" sz="1800" b="1" dirty="0"/>
          </a:p>
          <a:p>
            <a:pPr marL="285750" indent="-285750" algn="jus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primary objective of the paper is to commemorate the 30th anniversary of the </a:t>
            </a:r>
            <a:r>
              <a:rPr lang="en-US" sz="1800" i="1" dirty="0">
                <a:effectLst/>
                <a:latin typeface="Times New Roman" panose="02020603050405020304" pitchFamily="18" charset="0"/>
                <a:ea typeface="Calibri" panose="020F0502020204030204" pitchFamily="34" charset="0"/>
              </a:rPr>
              <a:t>Artificial Intelligence and Law</a:t>
            </a:r>
            <a:r>
              <a:rPr lang="en-US" sz="1800" dirty="0">
                <a:effectLst/>
                <a:latin typeface="Times New Roman" panose="02020603050405020304" pitchFamily="18" charset="0"/>
                <a:ea typeface="Calibri" panose="020F0502020204030204" pitchFamily="34" charset="0"/>
              </a:rPr>
              <a:t> journal by reviewing the progress made in the field over the past three decades. This is achieved through thirty commentaries on landmark papers published in the journal since its inception in 1992.</a:t>
            </a:r>
            <a:endParaRPr lang="en-US" sz="1800" b="1" dirty="0"/>
          </a:p>
        </p:txBody>
      </p:sp>
    </p:spTree>
    <p:extLst>
      <p:ext uri="{BB962C8B-B14F-4D97-AF65-F5344CB8AC3E}">
        <p14:creationId xmlns:p14="http://schemas.microsoft.com/office/powerpoint/2010/main" val="18284520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988B91-5E0C-7BAD-59F7-1340AB784170}"/>
              </a:ext>
            </a:extLst>
          </p:cNvPr>
          <p:cNvSpPr>
            <a:spLocks noGrp="1"/>
          </p:cNvSpPr>
          <p:nvPr>
            <p:ph type="sldNum" sz="quarter" idx="12"/>
          </p:nvPr>
        </p:nvSpPr>
        <p:spPr/>
        <p:txBody>
          <a:bodyPr/>
          <a:lstStyle/>
          <a:p>
            <a:pPr>
              <a:defRPr/>
            </a:pPr>
            <a:fld id="{CCE60E7C-9340-4E78-8FF1-5B9A5C8058C3}" type="slidenum">
              <a:rPr lang="en-US" smtClean="0"/>
              <a:pPr>
                <a:defRPr/>
              </a:pPr>
              <a:t>34</a:t>
            </a:fld>
            <a:endParaRPr lang="en-US" dirty="0"/>
          </a:p>
        </p:txBody>
      </p:sp>
      <p:sp>
        <p:nvSpPr>
          <p:cNvPr id="4" name="TextBox 3">
            <a:extLst>
              <a:ext uri="{FF2B5EF4-FFF2-40B4-BE49-F238E27FC236}">
                <a16:creationId xmlns:a16="http://schemas.microsoft.com/office/drawing/2014/main" id="{FFEC3FDA-0A7A-74A6-DA67-CD98E385FFFF}"/>
              </a:ext>
            </a:extLst>
          </p:cNvPr>
          <p:cNvSpPr txBox="1"/>
          <p:nvPr/>
        </p:nvSpPr>
        <p:spPr>
          <a:xfrm>
            <a:off x="3314700" y="683568"/>
            <a:ext cx="4610818" cy="461665"/>
          </a:xfrm>
          <a:prstGeom prst="rect">
            <a:avLst/>
          </a:prstGeom>
          <a:noFill/>
        </p:spPr>
        <p:txBody>
          <a:bodyPr wrap="square">
            <a:spAutoFit/>
          </a:bodyPr>
          <a:lstStyle/>
          <a:p>
            <a:r>
              <a:rPr lang="en-IN" b="1" dirty="0"/>
              <a:t>Literature survey   </a:t>
            </a:r>
          </a:p>
        </p:txBody>
      </p:sp>
      <p:sp>
        <p:nvSpPr>
          <p:cNvPr id="5" name="TextBox 4">
            <a:extLst>
              <a:ext uri="{FF2B5EF4-FFF2-40B4-BE49-F238E27FC236}">
                <a16:creationId xmlns:a16="http://schemas.microsoft.com/office/drawing/2014/main" id="{41238410-5DD0-B916-345A-D9BAC77DF9DC}"/>
              </a:ext>
            </a:extLst>
          </p:cNvPr>
          <p:cNvSpPr txBox="1"/>
          <p:nvPr/>
        </p:nvSpPr>
        <p:spPr>
          <a:xfrm>
            <a:off x="554247" y="1145233"/>
            <a:ext cx="4610818" cy="461665"/>
          </a:xfrm>
          <a:prstGeom prst="rect">
            <a:avLst/>
          </a:prstGeom>
          <a:noFill/>
        </p:spPr>
        <p:txBody>
          <a:bodyPr wrap="square">
            <a:spAutoFit/>
          </a:bodyPr>
          <a:lstStyle/>
          <a:p>
            <a:r>
              <a:rPr lang="en-IN" b="1" dirty="0"/>
              <a:t>Reference 28  </a:t>
            </a:r>
          </a:p>
        </p:txBody>
      </p:sp>
      <p:sp>
        <p:nvSpPr>
          <p:cNvPr id="6" name="TextBox 5">
            <a:extLst>
              <a:ext uri="{FF2B5EF4-FFF2-40B4-BE49-F238E27FC236}">
                <a16:creationId xmlns:a16="http://schemas.microsoft.com/office/drawing/2014/main" id="{5858BD93-C017-F928-FADB-E5E13967125F}"/>
              </a:ext>
            </a:extLst>
          </p:cNvPr>
          <p:cNvSpPr txBox="1"/>
          <p:nvPr/>
        </p:nvSpPr>
        <p:spPr>
          <a:xfrm>
            <a:off x="554247" y="1606898"/>
            <a:ext cx="8287828" cy="3693319"/>
          </a:xfrm>
          <a:prstGeom prst="rect">
            <a:avLst/>
          </a:prstGeom>
          <a:noFill/>
        </p:spPr>
        <p:txBody>
          <a:bodyPr wrap="square">
            <a:spAutoFit/>
          </a:bodyPr>
          <a:lstStyle/>
          <a:p>
            <a:pPr algn="just"/>
            <a:r>
              <a:rPr lang="en-US" sz="1800" b="1" dirty="0"/>
              <a:t>Greenstein, S. (2022). Preserving the rule of law in the era of artificial intelligence (AI). Artificial Intelligence and Law, 30(3), 291-323.</a:t>
            </a:r>
          </a:p>
          <a:p>
            <a:pPr algn="just"/>
            <a:endParaRPr lang="en-US" sz="1800" b="1" dirty="0"/>
          </a:p>
          <a:p>
            <a:pPr marL="285750" indent="-285750" algn="just">
              <a:buFont typeface="Wingdings" panose="05000000000000000000" pitchFamily="2" charset="2"/>
              <a:buChar char="Ø"/>
            </a:pPr>
            <a:r>
              <a:rPr lang="en-US" sz="1800" dirty="0"/>
              <a:t>Enhancing Decision-Making: The primary objective of integrating AI into legal systems is to improve the efficiency and accuracy of decision-making processes, particularly in judicial contexts where AI can assist judges in evaluating cases and making rulings [1].</a:t>
            </a:r>
          </a:p>
          <a:p>
            <a:pPr marL="285750" indent="-285750" algn="just">
              <a:buFont typeface="Wingdings" panose="05000000000000000000" pitchFamily="2" charset="2"/>
              <a:buChar char="Ø"/>
            </a:pPr>
            <a:endParaRPr lang="en-US" sz="1800" dirty="0"/>
          </a:p>
          <a:p>
            <a:pPr marL="285750" indent="-285750" algn="just">
              <a:buFont typeface="Wingdings" panose="05000000000000000000" pitchFamily="2" charset="2"/>
              <a:buChar char="Ø"/>
            </a:pPr>
            <a:r>
              <a:rPr lang="en-US" sz="1800" dirty="0"/>
              <a:t>Promoting Fairness and Transparency: Another objective is to ensure that AI systems operate transparently and fairly, aligning with the principles of the rule of law, which demand accountability and non-discrimination </a:t>
            </a:r>
          </a:p>
          <a:p>
            <a:pPr marL="285750" indent="-285750" algn="just">
              <a:buFont typeface="Wingdings" panose="05000000000000000000" pitchFamily="2" charset="2"/>
              <a:buChar char="Ø"/>
            </a:pPr>
            <a:endParaRPr lang="en-US" sz="1800" b="1" dirty="0"/>
          </a:p>
          <a:p>
            <a:pPr marL="285750" indent="-285750" algn="just">
              <a:buFont typeface="Wingdings" panose="05000000000000000000" pitchFamily="2" charset="2"/>
              <a:buChar char="Ø"/>
            </a:pPr>
            <a:endParaRPr lang="en-US" sz="1800" b="1" dirty="0"/>
          </a:p>
        </p:txBody>
      </p:sp>
    </p:spTree>
    <p:extLst>
      <p:ext uri="{BB962C8B-B14F-4D97-AF65-F5344CB8AC3E}">
        <p14:creationId xmlns:p14="http://schemas.microsoft.com/office/powerpoint/2010/main" val="4159255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B80A42-1F21-A23D-47EA-9875E3E883B7}"/>
              </a:ext>
            </a:extLst>
          </p:cNvPr>
          <p:cNvSpPr>
            <a:spLocks noGrp="1"/>
          </p:cNvSpPr>
          <p:nvPr>
            <p:ph type="sldNum" sz="quarter" idx="12"/>
          </p:nvPr>
        </p:nvSpPr>
        <p:spPr/>
        <p:txBody>
          <a:bodyPr/>
          <a:lstStyle/>
          <a:p>
            <a:pPr>
              <a:defRPr/>
            </a:pPr>
            <a:fld id="{CCE60E7C-9340-4E78-8FF1-5B9A5C8058C3}" type="slidenum">
              <a:rPr lang="en-US" smtClean="0"/>
              <a:pPr>
                <a:defRPr/>
              </a:pPr>
              <a:t>35</a:t>
            </a:fld>
            <a:endParaRPr lang="en-US" dirty="0"/>
          </a:p>
        </p:txBody>
      </p:sp>
      <p:sp>
        <p:nvSpPr>
          <p:cNvPr id="4" name="TextBox 3">
            <a:extLst>
              <a:ext uri="{FF2B5EF4-FFF2-40B4-BE49-F238E27FC236}">
                <a16:creationId xmlns:a16="http://schemas.microsoft.com/office/drawing/2014/main" id="{0A6E8ACA-29EA-592E-EA74-5E78D248C739}"/>
              </a:ext>
            </a:extLst>
          </p:cNvPr>
          <p:cNvSpPr txBox="1"/>
          <p:nvPr/>
        </p:nvSpPr>
        <p:spPr>
          <a:xfrm>
            <a:off x="3314700" y="683568"/>
            <a:ext cx="4610818" cy="461665"/>
          </a:xfrm>
          <a:prstGeom prst="rect">
            <a:avLst/>
          </a:prstGeom>
          <a:noFill/>
        </p:spPr>
        <p:txBody>
          <a:bodyPr wrap="square">
            <a:spAutoFit/>
          </a:bodyPr>
          <a:lstStyle/>
          <a:p>
            <a:r>
              <a:rPr lang="en-IN" b="1" dirty="0"/>
              <a:t>Literature survey   </a:t>
            </a:r>
          </a:p>
        </p:txBody>
      </p:sp>
      <p:sp>
        <p:nvSpPr>
          <p:cNvPr id="5" name="TextBox 4">
            <a:extLst>
              <a:ext uri="{FF2B5EF4-FFF2-40B4-BE49-F238E27FC236}">
                <a16:creationId xmlns:a16="http://schemas.microsoft.com/office/drawing/2014/main" id="{7F131E44-DC6B-7D39-19FA-A5564D1ED6D0}"/>
              </a:ext>
            </a:extLst>
          </p:cNvPr>
          <p:cNvSpPr txBox="1"/>
          <p:nvPr/>
        </p:nvSpPr>
        <p:spPr>
          <a:xfrm>
            <a:off x="554247" y="1145233"/>
            <a:ext cx="4610818" cy="461665"/>
          </a:xfrm>
          <a:prstGeom prst="rect">
            <a:avLst/>
          </a:prstGeom>
          <a:noFill/>
        </p:spPr>
        <p:txBody>
          <a:bodyPr wrap="square">
            <a:spAutoFit/>
          </a:bodyPr>
          <a:lstStyle/>
          <a:p>
            <a:r>
              <a:rPr lang="en-IN" b="1" dirty="0"/>
              <a:t>Reference 29  </a:t>
            </a:r>
          </a:p>
        </p:txBody>
      </p:sp>
      <p:sp>
        <p:nvSpPr>
          <p:cNvPr id="6" name="TextBox 5">
            <a:extLst>
              <a:ext uri="{FF2B5EF4-FFF2-40B4-BE49-F238E27FC236}">
                <a16:creationId xmlns:a16="http://schemas.microsoft.com/office/drawing/2014/main" id="{280FD4B5-AA66-39B6-64F3-5C656941B528}"/>
              </a:ext>
            </a:extLst>
          </p:cNvPr>
          <p:cNvSpPr txBox="1"/>
          <p:nvPr/>
        </p:nvSpPr>
        <p:spPr>
          <a:xfrm>
            <a:off x="554247" y="1606898"/>
            <a:ext cx="8287828" cy="3693319"/>
          </a:xfrm>
          <a:prstGeom prst="rect">
            <a:avLst/>
          </a:prstGeom>
          <a:noFill/>
        </p:spPr>
        <p:txBody>
          <a:bodyPr wrap="square">
            <a:spAutoFit/>
          </a:bodyPr>
          <a:lstStyle/>
          <a:p>
            <a:pPr algn="just"/>
            <a:r>
              <a:rPr lang="en-US" sz="1800" b="1" dirty="0"/>
              <a:t>Kowalski, R., &amp; </a:t>
            </a:r>
            <a:r>
              <a:rPr lang="en-US" sz="1800" b="1" dirty="0" err="1"/>
              <a:t>Datoo</a:t>
            </a:r>
            <a:r>
              <a:rPr lang="en-US" sz="1800" b="1" dirty="0"/>
              <a:t>, A. (2022). Logical English meets legal English for swaps and derivatives. Artificial Intelligence and Law, 30(2), 163-197.</a:t>
            </a:r>
          </a:p>
          <a:p>
            <a:pPr algn="just"/>
            <a:endParaRPr lang="en-US" sz="1800" b="1" dirty="0"/>
          </a:p>
          <a:p>
            <a:pPr marL="285750" indent="-285750" algn="just">
              <a:buFont typeface="Wingdings" panose="05000000000000000000" pitchFamily="2" charset="2"/>
              <a:buChar char="Ø"/>
            </a:pPr>
            <a:r>
              <a:rPr lang="en-US" sz="1800" dirty="0"/>
              <a:t>Standardization of Legal Wording: The primary objective of the paper is to present Logical English (LE) as a means to standardize the legal wording of Automatic Early Termination (AET) clauses in ISDA Agreements, making them clearer and more consistent [1].</a:t>
            </a:r>
          </a:p>
          <a:p>
            <a:pPr marL="285750" indent="-285750" algn="just">
              <a:buFont typeface="Wingdings" panose="05000000000000000000" pitchFamily="2" charset="2"/>
              <a:buChar char="Ø"/>
            </a:pPr>
            <a:endParaRPr lang="en-US" sz="1800" dirty="0"/>
          </a:p>
          <a:p>
            <a:pPr marL="285750" indent="-285750" algn="just">
              <a:buFont typeface="Wingdings" panose="05000000000000000000" pitchFamily="2" charset="2"/>
              <a:buChar char="Ø"/>
            </a:pPr>
            <a:r>
              <a:rPr lang="en-US" sz="1800" dirty="0"/>
              <a:t>Controlled Natural Language: LE aims to serve as a controlled natural language that is both computer-executable and readable by individuals without formal training in logic or law</a:t>
            </a:r>
          </a:p>
          <a:p>
            <a:pPr marL="285750" indent="-285750" algn="just">
              <a:buFont typeface="Wingdings" panose="05000000000000000000" pitchFamily="2" charset="2"/>
              <a:buChar char="Ø"/>
            </a:pPr>
            <a:endParaRPr lang="en-US" sz="1800" b="1" dirty="0"/>
          </a:p>
          <a:p>
            <a:pPr marL="285750" indent="-285750" algn="just">
              <a:buFont typeface="Wingdings" panose="05000000000000000000" pitchFamily="2" charset="2"/>
              <a:buChar char="Ø"/>
            </a:pPr>
            <a:endParaRPr lang="en-US" sz="1800" b="1" dirty="0"/>
          </a:p>
        </p:txBody>
      </p:sp>
    </p:spTree>
    <p:extLst>
      <p:ext uri="{BB962C8B-B14F-4D97-AF65-F5344CB8AC3E}">
        <p14:creationId xmlns:p14="http://schemas.microsoft.com/office/powerpoint/2010/main" val="30622858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597E53-5971-0565-302A-85194954A027}"/>
              </a:ext>
            </a:extLst>
          </p:cNvPr>
          <p:cNvSpPr>
            <a:spLocks noGrp="1"/>
          </p:cNvSpPr>
          <p:nvPr>
            <p:ph type="sldNum" sz="quarter" idx="12"/>
          </p:nvPr>
        </p:nvSpPr>
        <p:spPr/>
        <p:txBody>
          <a:bodyPr/>
          <a:lstStyle/>
          <a:p>
            <a:pPr>
              <a:defRPr/>
            </a:pPr>
            <a:fld id="{CCE60E7C-9340-4E78-8FF1-5B9A5C8058C3}" type="slidenum">
              <a:rPr lang="en-US" smtClean="0"/>
              <a:pPr>
                <a:defRPr/>
              </a:pPr>
              <a:t>36</a:t>
            </a:fld>
            <a:endParaRPr lang="en-US" dirty="0"/>
          </a:p>
        </p:txBody>
      </p:sp>
      <p:sp>
        <p:nvSpPr>
          <p:cNvPr id="4" name="TextBox 3">
            <a:extLst>
              <a:ext uri="{FF2B5EF4-FFF2-40B4-BE49-F238E27FC236}">
                <a16:creationId xmlns:a16="http://schemas.microsoft.com/office/drawing/2014/main" id="{55F2BEDD-EBE8-4A44-05D5-9A1F659B8A32}"/>
              </a:ext>
            </a:extLst>
          </p:cNvPr>
          <p:cNvSpPr txBox="1"/>
          <p:nvPr/>
        </p:nvSpPr>
        <p:spPr>
          <a:xfrm>
            <a:off x="3314700" y="683568"/>
            <a:ext cx="4610818" cy="461665"/>
          </a:xfrm>
          <a:prstGeom prst="rect">
            <a:avLst/>
          </a:prstGeom>
          <a:noFill/>
        </p:spPr>
        <p:txBody>
          <a:bodyPr wrap="square">
            <a:spAutoFit/>
          </a:bodyPr>
          <a:lstStyle/>
          <a:p>
            <a:r>
              <a:rPr lang="en-IN" b="1" dirty="0"/>
              <a:t>Literature survey   </a:t>
            </a:r>
          </a:p>
        </p:txBody>
      </p:sp>
      <p:sp>
        <p:nvSpPr>
          <p:cNvPr id="5" name="TextBox 4">
            <a:extLst>
              <a:ext uri="{FF2B5EF4-FFF2-40B4-BE49-F238E27FC236}">
                <a16:creationId xmlns:a16="http://schemas.microsoft.com/office/drawing/2014/main" id="{E6E4C95E-6643-D0ED-BB0D-344930070FAA}"/>
              </a:ext>
            </a:extLst>
          </p:cNvPr>
          <p:cNvSpPr txBox="1"/>
          <p:nvPr/>
        </p:nvSpPr>
        <p:spPr>
          <a:xfrm>
            <a:off x="554247" y="1145233"/>
            <a:ext cx="4610818" cy="461665"/>
          </a:xfrm>
          <a:prstGeom prst="rect">
            <a:avLst/>
          </a:prstGeom>
          <a:noFill/>
        </p:spPr>
        <p:txBody>
          <a:bodyPr wrap="square">
            <a:spAutoFit/>
          </a:bodyPr>
          <a:lstStyle/>
          <a:p>
            <a:r>
              <a:rPr lang="en-IN" b="1" dirty="0"/>
              <a:t>Reference 30  </a:t>
            </a:r>
          </a:p>
        </p:txBody>
      </p:sp>
      <p:sp>
        <p:nvSpPr>
          <p:cNvPr id="6" name="TextBox 5">
            <a:extLst>
              <a:ext uri="{FF2B5EF4-FFF2-40B4-BE49-F238E27FC236}">
                <a16:creationId xmlns:a16="http://schemas.microsoft.com/office/drawing/2014/main" id="{4693BB88-5D19-C04F-86C4-26043F0E5109}"/>
              </a:ext>
            </a:extLst>
          </p:cNvPr>
          <p:cNvSpPr txBox="1"/>
          <p:nvPr/>
        </p:nvSpPr>
        <p:spPr>
          <a:xfrm>
            <a:off x="554247" y="1606898"/>
            <a:ext cx="8287828" cy="3970318"/>
          </a:xfrm>
          <a:prstGeom prst="rect">
            <a:avLst/>
          </a:prstGeom>
          <a:noFill/>
        </p:spPr>
        <p:txBody>
          <a:bodyPr wrap="square">
            <a:spAutoFit/>
          </a:bodyPr>
          <a:lstStyle/>
          <a:p>
            <a:pPr algn="just"/>
            <a:r>
              <a:rPr lang="en-US" sz="1800" b="1" dirty="0" err="1"/>
              <a:t>Sakhaee</a:t>
            </a:r>
            <a:r>
              <a:rPr lang="en-US" sz="1800" b="1" dirty="0"/>
              <a:t>, N., &amp; Wilson, M. C. (2021). Information extraction framework to build legislation network. Artificial Intelligence and Law, 29, 35-58.</a:t>
            </a:r>
          </a:p>
          <a:p>
            <a:pPr algn="just"/>
            <a:endParaRPr lang="en-US" sz="1800" b="1" dirty="0"/>
          </a:p>
          <a:p>
            <a:pPr algn="just"/>
            <a:endParaRPr lang="en-US" sz="1800" b="1" dirty="0"/>
          </a:p>
          <a:p>
            <a:pPr marL="285750" indent="-285750" algn="just">
              <a:buFont typeface="Wingdings" panose="05000000000000000000" pitchFamily="2" charset="2"/>
              <a:buChar char="Ø"/>
            </a:pPr>
            <a:r>
              <a:rPr lang="en-US" sz="1800" dirty="0"/>
              <a:t>The primary objective of the paper is to develop an information extraction framework that builds a dynamic legislation network from legal documents. This framework aims to identify distinct expressions in legal texts to extract relevant network information without relying on supervised learning approaches [1].</a:t>
            </a:r>
          </a:p>
          <a:p>
            <a:pPr marL="285750" indent="-285750" algn="just">
              <a:buFont typeface="Wingdings" panose="05000000000000000000" pitchFamily="2" charset="2"/>
              <a:buChar char="Ø"/>
            </a:pPr>
            <a:endParaRPr lang="en-US" sz="1800" dirty="0"/>
          </a:p>
          <a:p>
            <a:pPr marL="285750" indent="-285750" algn="just">
              <a:buFont typeface="Wingdings" panose="05000000000000000000" pitchFamily="2" charset="2"/>
              <a:buChar char="Ø"/>
            </a:pPr>
            <a:r>
              <a:rPr lang="en-US" sz="1800" dirty="0"/>
              <a:t>The study emphasizes the importance of data accuracy in network analysis, aiming to improve approximate string matching techniques to ensure reliable datasets </a:t>
            </a:r>
          </a:p>
          <a:p>
            <a:pPr marL="285750" indent="-285750" algn="just">
              <a:buFont typeface="Wingdings" panose="05000000000000000000" pitchFamily="2" charset="2"/>
              <a:buChar char="Ø"/>
            </a:pPr>
            <a:endParaRPr lang="en-US" sz="1800" b="1" dirty="0"/>
          </a:p>
          <a:p>
            <a:pPr marL="285750" indent="-285750" algn="just">
              <a:buFont typeface="Wingdings" panose="05000000000000000000" pitchFamily="2" charset="2"/>
              <a:buChar char="Ø"/>
            </a:pPr>
            <a:endParaRPr lang="en-US" sz="1800" b="1" dirty="0"/>
          </a:p>
          <a:p>
            <a:pPr marL="285750" indent="-285750" algn="just">
              <a:buFont typeface="Wingdings" panose="05000000000000000000" pitchFamily="2" charset="2"/>
              <a:buChar char="Ø"/>
            </a:pPr>
            <a:endParaRPr lang="en-US" sz="1800" b="1" dirty="0"/>
          </a:p>
        </p:txBody>
      </p:sp>
    </p:spTree>
    <p:extLst>
      <p:ext uri="{BB962C8B-B14F-4D97-AF65-F5344CB8AC3E}">
        <p14:creationId xmlns:p14="http://schemas.microsoft.com/office/powerpoint/2010/main" val="2043705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2958351" y="681313"/>
            <a:ext cx="2635624" cy="461665"/>
          </a:xfrm>
          <a:prstGeom prst="rect">
            <a:avLst/>
          </a:prstGeom>
          <a:noFill/>
        </p:spPr>
        <p:txBody>
          <a:bodyPr wrap="square" rtlCol="0">
            <a:spAutoFit/>
          </a:bodyPr>
          <a:lstStyle/>
          <a:p>
            <a:r>
              <a:rPr lang="en-IN" b="1" dirty="0"/>
              <a:t>Comparison Table   </a:t>
            </a:r>
          </a:p>
        </p:txBody>
      </p:sp>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723344263"/>
              </p:ext>
            </p:extLst>
          </p:nvPr>
        </p:nvGraphicFramePr>
        <p:xfrm>
          <a:off x="476526" y="1142978"/>
          <a:ext cx="8472402" cy="5721913"/>
        </p:xfrm>
        <a:graphic>
          <a:graphicData uri="http://schemas.openxmlformats.org/drawingml/2006/table">
            <a:tbl>
              <a:tblPr>
                <a:tableStyleId>{5940675A-B579-460E-94D1-54222C63F5DA}</a:tableStyleId>
              </a:tblPr>
              <a:tblGrid>
                <a:gridCol w="848372">
                  <a:extLst>
                    <a:ext uri="{9D8B030D-6E8A-4147-A177-3AD203B41FA5}">
                      <a16:colId xmlns:a16="http://schemas.microsoft.com/office/drawing/2014/main" val="19043460"/>
                    </a:ext>
                  </a:extLst>
                </a:gridCol>
                <a:gridCol w="1255441">
                  <a:extLst>
                    <a:ext uri="{9D8B030D-6E8A-4147-A177-3AD203B41FA5}">
                      <a16:colId xmlns:a16="http://schemas.microsoft.com/office/drawing/2014/main" val="2213883790"/>
                    </a:ext>
                  </a:extLst>
                </a:gridCol>
                <a:gridCol w="483581">
                  <a:extLst>
                    <a:ext uri="{9D8B030D-6E8A-4147-A177-3AD203B41FA5}">
                      <a16:colId xmlns:a16="http://schemas.microsoft.com/office/drawing/2014/main" val="993050332"/>
                    </a:ext>
                  </a:extLst>
                </a:gridCol>
                <a:gridCol w="1934236">
                  <a:extLst>
                    <a:ext uri="{9D8B030D-6E8A-4147-A177-3AD203B41FA5}">
                      <a16:colId xmlns:a16="http://schemas.microsoft.com/office/drawing/2014/main" val="1648795179"/>
                    </a:ext>
                  </a:extLst>
                </a:gridCol>
                <a:gridCol w="913991">
                  <a:extLst>
                    <a:ext uri="{9D8B030D-6E8A-4147-A177-3AD203B41FA5}">
                      <a16:colId xmlns:a16="http://schemas.microsoft.com/office/drawing/2014/main" val="497205525"/>
                    </a:ext>
                  </a:extLst>
                </a:gridCol>
                <a:gridCol w="941728">
                  <a:extLst>
                    <a:ext uri="{9D8B030D-6E8A-4147-A177-3AD203B41FA5}">
                      <a16:colId xmlns:a16="http://schemas.microsoft.com/office/drawing/2014/main" val="4037252183"/>
                    </a:ext>
                  </a:extLst>
                </a:gridCol>
                <a:gridCol w="1153067">
                  <a:extLst>
                    <a:ext uri="{9D8B030D-6E8A-4147-A177-3AD203B41FA5}">
                      <a16:colId xmlns:a16="http://schemas.microsoft.com/office/drawing/2014/main" val="2185769404"/>
                    </a:ext>
                  </a:extLst>
                </a:gridCol>
                <a:gridCol w="941986">
                  <a:extLst>
                    <a:ext uri="{9D8B030D-6E8A-4147-A177-3AD203B41FA5}">
                      <a16:colId xmlns:a16="http://schemas.microsoft.com/office/drawing/2014/main" val="3563198731"/>
                    </a:ext>
                  </a:extLst>
                </a:gridCol>
              </a:tblGrid>
              <a:tr h="296875">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1427720">
                <a:tc>
                  <a:txBody>
                    <a:bodyPr/>
                    <a:lstStyle/>
                    <a:p>
                      <a:pPr algn="l">
                        <a:spcAft>
                          <a:spcPts val="0"/>
                        </a:spcAft>
                        <a:tabLst>
                          <a:tab pos="444500" algn="l"/>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      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Deep Text Understanding Model for Similar Case Matching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Fine-tunes BERT with attention mechanisms to enhance SCM accuracy in legal texts.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tabLst>
                          <a:tab pos="457200" algn="l"/>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Improves Legal AI systems for better case recommendations and reduced judgment discrepancies.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High computational demand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Feature extraction challenges in long texts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Loss of information due to text segmentation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Captures context with attention mechanisms, reduces training time with dual-channel text matching, supports long texts with rich semantics, matches cases by facts and issues, and improves fairness and efficiency.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Measures accuracy with Recall@1/10, 2/10, and 5/10, showing 15%-54% improvement over BERT and Attention models, and outperforms cosine, Manhattan, and Jaccard similarity for case matching.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Long text handling, poor representation, limited feature extraction, </a:t>
                      </a:r>
                      <a:r>
                        <a:rPr lang="en-IN" sz="1000" dirty="0" err="1">
                          <a:effectLst/>
                          <a:latin typeface="Times New Roman" panose="02020603050405020304" pitchFamily="18" charset="0"/>
                          <a:ea typeface="Times New Roman" panose="02020603050405020304" pitchFamily="18" charset="0"/>
                          <a:cs typeface="Times New Roman" panose="02020603050405020304" pitchFamily="18" charset="0"/>
                        </a:rPr>
                        <a:t>labeled</a:t>
                      </a: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 data dependency, low generalizability, high costs.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47678840"/>
                  </a:ext>
                </a:extLst>
              </a:tr>
              <a:tr h="2455759">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Legal information retrieval for understanding statutory terms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2021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 study develops computational methods to interpret statutory terms by discovering supportive sentences, combining manual and computational approaches.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Low inter-annotator agreement (0.31) and vague guidelines caused inconsistent labeling.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It enhances legal information retrieval with a dataset of 42 queries and 26,959 sentences, using a learning-to-rank approach for relevance.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NDCG is the primary evaluation metric, with rankings at k = 10 and k = 100 to suit legal search.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 gap exists in defining identical terms across contexts, affecting annotation quality, and direct sentence retrieval shows limitations.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72034402"/>
                  </a:ext>
                </a:extLst>
              </a:tr>
            </a:tbl>
          </a:graphicData>
        </a:graphic>
      </p:graphicFrame>
    </p:spTree>
    <p:extLst>
      <p:ext uri="{BB962C8B-B14F-4D97-AF65-F5344CB8AC3E}">
        <p14:creationId xmlns:p14="http://schemas.microsoft.com/office/powerpoint/2010/main" val="2013308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D206B-7D96-9914-0F59-5669418C92A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D168C92-10FA-FD7E-001F-FD6B3FF049BD}"/>
              </a:ext>
            </a:extLst>
          </p:cNvPr>
          <p:cNvSpPr txBox="1"/>
          <p:nvPr/>
        </p:nvSpPr>
        <p:spPr>
          <a:xfrm>
            <a:off x="2958351" y="681313"/>
            <a:ext cx="2635624" cy="461665"/>
          </a:xfrm>
          <a:prstGeom prst="rect">
            <a:avLst/>
          </a:prstGeom>
          <a:noFill/>
        </p:spPr>
        <p:txBody>
          <a:bodyPr wrap="square" rtlCol="0">
            <a:spAutoFit/>
          </a:bodyPr>
          <a:lstStyle/>
          <a:p>
            <a:r>
              <a:rPr lang="en-IN" b="1" dirty="0"/>
              <a:t>Comparison Table   </a:t>
            </a:r>
          </a:p>
        </p:txBody>
      </p:sp>
      <p:graphicFrame>
        <p:nvGraphicFramePr>
          <p:cNvPr id="3" name="Table 2">
            <a:extLst>
              <a:ext uri="{FF2B5EF4-FFF2-40B4-BE49-F238E27FC236}">
                <a16:creationId xmlns:a16="http://schemas.microsoft.com/office/drawing/2014/main" id="{49D8E8E2-DE4C-9CA4-4574-BB66D8ED6E3D}"/>
              </a:ext>
            </a:extLst>
          </p:cNvPr>
          <p:cNvGraphicFramePr>
            <a:graphicFrameLocks noGrp="1"/>
          </p:cNvGraphicFramePr>
          <p:nvPr>
            <p:extLst>
              <p:ext uri="{D42A27DB-BD31-4B8C-83A1-F6EECF244321}">
                <p14:modId xmlns:p14="http://schemas.microsoft.com/office/powerpoint/2010/main" val="1449782618"/>
              </p:ext>
            </p:extLst>
          </p:nvPr>
        </p:nvGraphicFramePr>
        <p:xfrm>
          <a:off x="531846" y="1186961"/>
          <a:ext cx="8474709" cy="5433658"/>
        </p:xfrm>
        <a:graphic>
          <a:graphicData uri="http://schemas.openxmlformats.org/drawingml/2006/table">
            <a:tbl>
              <a:tblPr>
                <a:tableStyleId>{5940675A-B579-460E-94D1-54222C63F5DA}</a:tableStyleId>
              </a:tblPr>
              <a:tblGrid>
                <a:gridCol w="461685">
                  <a:extLst>
                    <a:ext uri="{9D8B030D-6E8A-4147-A177-3AD203B41FA5}">
                      <a16:colId xmlns:a16="http://schemas.microsoft.com/office/drawing/2014/main" val="19043460"/>
                    </a:ext>
                  </a:extLst>
                </a:gridCol>
                <a:gridCol w="1371600">
                  <a:extLst>
                    <a:ext uri="{9D8B030D-6E8A-4147-A177-3AD203B41FA5}">
                      <a16:colId xmlns:a16="http://schemas.microsoft.com/office/drawing/2014/main" val="2213883790"/>
                    </a:ext>
                  </a:extLst>
                </a:gridCol>
                <a:gridCol w="589084">
                  <a:extLst>
                    <a:ext uri="{9D8B030D-6E8A-4147-A177-3AD203B41FA5}">
                      <a16:colId xmlns:a16="http://schemas.microsoft.com/office/drawing/2014/main" val="993050332"/>
                    </a:ext>
                  </a:extLst>
                </a:gridCol>
                <a:gridCol w="1934308">
                  <a:extLst>
                    <a:ext uri="{9D8B030D-6E8A-4147-A177-3AD203B41FA5}">
                      <a16:colId xmlns:a16="http://schemas.microsoft.com/office/drawing/2014/main" val="1648795179"/>
                    </a:ext>
                  </a:extLst>
                </a:gridCol>
                <a:gridCol w="1165567">
                  <a:extLst>
                    <a:ext uri="{9D8B030D-6E8A-4147-A177-3AD203B41FA5}">
                      <a16:colId xmlns:a16="http://schemas.microsoft.com/office/drawing/2014/main" val="497205525"/>
                    </a:ext>
                  </a:extLst>
                </a:gridCol>
                <a:gridCol w="951850">
                  <a:extLst>
                    <a:ext uri="{9D8B030D-6E8A-4147-A177-3AD203B41FA5}">
                      <a16:colId xmlns:a16="http://schemas.microsoft.com/office/drawing/2014/main" val="4037252183"/>
                    </a:ext>
                  </a:extLst>
                </a:gridCol>
                <a:gridCol w="1176328">
                  <a:extLst>
                    <a:ext uri="{9D8B030D-6E8A-4147-A177-3AD203B41FA5}">
                      <a16:colId xmlns:a16="http://schemas.microsoft.com/office/drawing/2014/main" val="2185769404"/>
                    </a:ext>
                  </a:extLst>
                </a:gridCol>
                <a:gridCol w="824287">
                  <a:extLst>
                    <a:ext uri="{9D8B030D-6E8A-4147-A177-3AD203B41FA5}">
                      <a16:colId xmlns:a16="http://schemas.microsoft.com/office/drawing/2014/main" val="3563198731"/>
                    </a:ext>
                  </a:extLst>
                </a:gridCol>
              </a:tblGrid>
              <a:tr h="187960">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2167504">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 Survey on Legal Judgment Prediction: Datasets,</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Metrics, Models and Challenges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Analyzing 43 LJP datasets across 9 languages, classifying tasks by three attributes, and summarizing 16 evaluation metrics into four types. Reviews 8 pretrained models in four languages and identifies key research directions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 performance gap exists between machine predictions and human judgments, with researchers often focusing on popular datasets and neglecting others. Task classification is insufficient for all legal systems.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Advancements in neural networks and Transformer-based models have boosted LJP performance, driven by large-scale public datasets.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There is a need for more monolingual and multilingual datasets to improve realism and applicability in real-world scenarios.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5421778"/>
                  </a:ext>
                </a:extLst>
              </a:tr>
              <a:tr h="2499946">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Legal Document Classification: An Application to</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Law Area Prediction of Petitions to Public</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Prosecution Service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 paper aims to automate legal petition classification to reduce costs and processing time while improving accuracy through NLP techniques like word embeddings and neural networks.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 study faces challenges with incorrectly labeled data and overlapping legal fields, making accurate classification difficult. Class imbalance and undersampling also led to reduced model performance.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 developed model achieved over 90% accuracy, outperforming human accuracy (72%), demonstrating significant improvement. LSTM networks combined with domain-specific word embeddings gave the best results.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 developed model achieved over 90% accuracy, outperforming human accuracy (72%), demonstrating significant improvement. LSTM networks combined with domain-specific word embeddings gave the best results.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The study identifies a gap related to class imbalance, which adversely affected the performance of various classifiers.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5443857"/>
                  </a:ext>
                </a:extLst>
              </a:tr>
            </a:tbl>
          </a:graphicData>
        </a:graphic>
      </p:graphicFrame>
    </p:spTree>
    <p:extLst>
      <p:ext uri="{BB962C8B-B14F-4D97-AF65-F5344CB8AC3E}">
        <p14:creationId xmlns:p14="http://schemas.microsoft.com/office/powerpoint/2010/main" val="20818917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B8FA9-E5B5-FA00-E334-D8EF2F3167A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313571-8C89-8D02-DAAB-AC0406C6F7A8}"/>
              </a:ext>
            </a:extLst>
          </p:cNvPr>
          <p:cNvSpPr txBox="1"/>
          <p:nvPr/>
        </p:nvSpPr>
        <p:spPr>
          <a:xfrm>
            <a:off x="2958351" y="681313"/>
            <a:ext cx="2635624" cy="461665"/>
          </a:xfrm>
          <a:prstGeom prst="rect">
            <a:avLst/>
          </a:prstGeom>
          <a:noFill/>
        </p:spPr>
        <p:txBody>
          <a:bodyPr wrap="square" rtlCol="0">
            <a:spAutoFit/>
          </a:bodyPr>
          <a:lstStyle/>
          <a:p>
            <a:r>
              <a:rPr lang="en-IN" b="1" dirty="0"/>
              <a:t>Comparison Table   </a:t>
            </a:r>
          </a:p>
        </p:txBody>
      </p:sp>
      <p:graphicFrame>
        <p:nvGraphicFramePr>
          <p:cNvPr id="3" name="Table 2">
            <a:extLst>
              <a:ext uri="{FF2B5EF4-FFF2-40B4-BE49-F238E27FC236}">
                <a16:creationId xmlns:a16="http://schemas.microsoft.com/office/drawing/2014/main" id="{2573385F-147C-ED44-1B3D-14989BABEB47}"/>
              </a:ext>
            </a:extLst>
          </p:cNvPr>
          <p:cNvGraphicFramePr>
            <a:graphicFrameLocks noGrp="1"/>
          </p:cNvGraphicFramePr>
          <p:nvPr>
            <p:extLst>
              <p:ext uri="{D42A27DB-BD31-4B8C-83A1-F6EECF244321}">
                <p14:modId xmlns:p14="http://schemas.microsoft.com/office/powerpoint/2010/main" val="3691399091"/>
              </p:ext>
            </p:extLst>
          </p:nvPr>
        </p:nvGraphicFramePr>
        <p:xfrm>
          <a:off x="477519" y="1239715"/>
          <a:ext cx="8377230" cy="5338794"/>
        </p:xfrm>
        <a:graphic>
          <a:graphicData uri="http://schemas.openxmlformats.org/drawingml/2006/table">
            <a:tbl>
              <a:tblPr>
                <a:tableStyleId>{5940675A-B579-460E-94D1-54222C63F5DA}</a:tableStyleId>
              </a:tblPr>
              <a:tblGrid>
                <a:gridCol w="375335">
                  <a:extLst>
                    <a:ext uri="{9D8B030D-6E8A-4147-A177-3AD203B41FA5}">
                      <a16:colId xmlns:a16="http://schemas.microsoft.com/office/drawing/2014/main" val="19043460"/>
                    </a:ext>
                  </a:extLst>
                </a:gridCol>
                <a:gridCol w="1424354">
                  <a:extLst>
                    <a:ext uri="{9D8B030D-6E8A-4147-A177-3AD203B41FA5}">
                      <a16:colId xmlns:a16="http://schemas.microsoft.com/office/drawing/2014/main" val="2213883790"/>
                    </a:ext>
                  </a:extLst>
                </a:gridCol>
                <a:gridCol w="536330">
                  <a:extLst>
                    <a:ext uri="{9D8B030D-6E8A-4147-A177-3AD203B41FA5}">
                      <a16:colId xmlns:a16="http://schemas.microsoft.com/office/drawing/2014/main" val="993050332"/>
                    </a:ext>
                  </a:extLst>
                </a:gridCol>
                <a:gridCol w="1283677">
                  <a:extLst>
                    <a:ext uri="{9D8B030D-6E8A-4147-A177-3AD203B41FA5}">
                      <a16:colId xmlns:a16="http://schemas.microsoft.com/office/drawing/2014/main" val="1648795179"/>
                    </a:ext>
                  </a:extLst>
                </a:gridCol>
                <a:gridCol w="1380393">
                  <a:extLst>
                    <a:ext uri="{9D8B030D-6E8A-4147-A177-3AD203B41FA5}">
                      <a16:colId xmlns:a16="http://schemas.microsoft.com/office/drawing/2014/main" val="497205525"/>
                    </a:ext>
                  </a:extLst>
                </a:gridCol>
                <a:gridCol w="1121359">
                  <a:extLst>
                    <a:ext uri="{9D8B030D-6E8A-4147-A177-3AD203B41FA5}">
                      <a16:colId xmlns:a16="http://schemas.microsoft.com/office/drawing/2014/main" val="4037252183"/>
                    </a:ext>
                  </a:extLst>
                </a:gridCol>
                <a:gridCol w="1112252">
                  <a:extLst>
                    <a:ext uri="{9D8B030D-6E8A-4147-A177-3AD203B41FA5}">
                      <a16:colId xmlns:a16="http://schemas.microsoft.com/office/drawing/2014/main" val="2185769404"/>
                    </a:ext>
                  </a:extLst>
                </a:gridCol>
                <a:gridCol w="1143530">
                  <a:extLst>
                    <a:ext uri="{9D8B030D-6E8A-4147-A177-3AD203B41FA5}">
                      <a16:colId xmlns:a16="http://schemas.microsoft.com/office/drawing/2014/main" val="3563198731"/>
                    </a:ext>
                  </a:extLst>
                </a:gridCol>
              </a:tblGrid>
              <a:tr h="221085">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1320491">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smtClean="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Similar Cases Recommendation using Legal</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Knowledge Graphs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 paper develops a case similarity solution using GNNs to help law practitioners identify similar cases, enabling early settlements and faster judgments. It leverages a legal knowledge graph from court cases, judgments, and laws to enhance similarity prediction.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 model's performance is limited by the lack of Indian IPR law terms and specific terminology in Indian judgments. Unsupervised approaches struggled with clustering, indicating a need for better features and parameter tuning.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GNNs improve similarity predictions by capturing case relationships, and incorporating handcrafted features enhances performance, achieving better ROC-AUC scores than models with vanilla features.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 model with handcrafted features achieved ROC-AUC scores of 0.620 for citation prediction and 0.556 for case similarity, with cosine similarity used to assess prediction accuracy within clusters.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 gap remains in capturing overall dataset characteristics, particularly with unsupervised approaches, limiting the effective identification of similar cases.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8374244"/>
                  </a:ext>
                </a:extLst>
              </a:tr>
              <a:tr h="2330548">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Legal Case Document Summarization: Extractive and Abstractive</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Methods and their Evaluation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The study evaluates extractive and abstractive summarization methods on legal case documents from Indian and UK Supreme Courts, creating three datasets for analysis.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 limitation is the gap between automatic metrics (like ROUGE) and practitioner preferences, as automated methods often score higher while practitioners favor simpler methods..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The research highlights the need for human evaluation to provide more relevant insights, rather than relying solely on automated metrics.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 major gap identified is the lack of legal domain-specific datasets, leading to inconsistent scores. Practitioners tend to prefer extractive summaries despite comparable ROUGE scores with abstractive models.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3949054"/>
                  </a:ext>
                </a:extLst>
              </a:tr>
            </a:tbl>
          </a:graphicData>
        </a:graphic>
      </p:graphicFrame>
    </p:spTree>
    <p:extLst>
      <p:ext uri="{BB962C8B-B14F-4D97-AF65-F5344CB8AC3E}">
        <p14:creationId xmlns:p14="http://schemas.microsoft.com/office/powerpoint/2010/main" val="4169584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E125-6BD1-6030-D191-F0915DA2D5C6}"/>
              </a:ext>
            </a:extLst>
          </p:cNvPr>
          <p:cNvSpPr>
            <a:spLocks noGrp="1"/>
          </p:cNvSpPr>
          <p:nvPr>
            <p:ph type="title"/>
          </p:nvPr>
        </p:nvSpPr>
        <p:spPr>
          <a:xfrm>
            <a:off x="457200" y="788397"/>
            <a:ext cx="8229600" cy="1143000"/>
          </a:xfrm>
        </p:spPr>
        <p:txBody>
          <a:bodyPr/>
          <a:lstStyle/>
          <a:p>
            <a:r>
              <a:rPr lang="en-US" sz="2600" dirty="0"/>
              <a:t>WORK FLOW</a:t>
            </a:r>
          </a:p>
        </p:txBody>
      </p:sp>
      <p:pic>
        <p:nvPicPr>
          <p:cNvPr id="7" name="Content Placeholder 6">
            <a:extLst>
              <a:ext uri="{FF2B5EF4-FFF2-40B4-BE49-F238E27FC236}">
                <a16:creationId xmlns:a16="http://schemas.microsoft.com/office/drawing/2014/main" id="{CF1D64B6-EECE-2308-DBB0-093C1E778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56759"/>
            <a:ext cx="8229600" cy="4412844"/>
          </a:xfrm>
        </p:spPr>
      </p:pic>
      <p:sp>
        <p:nvSpPr>
          <p:cNvPr id="4" name="Date Placeholder 3">
            <a:extLst>
              <a:ext uri="{FF2B5EF4-FFF2-40B4-BE49-F238E27FC236}">
                <a16:creationId xmlns:a16="http://schemas.microsoft.com/office/drawing/2014/main" id="{7F3E715E-E644-9A2C-299B-01B738338612}"/>
              </a:ext>
            </a:extLst>
          </p:cNvPr>
          <p:cNvSpPr>
            <a:spLocks noGrp="1"/>
          </p:cNvSpPr>
          <p:nvPr>
            <p:ph type="dt" sz="half" idx="10"/>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A629EBE0-F3A1-BBC9-3044-63CBC064FE7E}"/>
              </a:ext>
            </a:extLst>
          </p:cNvPr>
          <p:cNvSpPr>
            <a:spLocks noGrp="1"/>
          </p:cNvSpPr>
          <p:nvPr>
            <p:ph type="sldNum" sz="quarter" idx="12"/>
          </p:nvPr>
        </p:nvSpPr>
        <p:spPr/>
        <p:txBody>
          <a:bodyPr/>
          <a:lstStyle/>
          <a:p>
            <a:pPr>
              <a:defRPr/>
            </a:pPr>
            <a:fld id="{51EDAF45-A1ED-443F-B7DC-99AC8969684E}" type="slidenum">
              <a:rPr lang="en-US" smtClean="0"/>
              <a:pPr>
                <a:defRPr/>
              </a:pPr>
              <a:t>4</a:t>
            </a:fld>
            <a:endParaRPr lang="en-US" dirty="0"/>
          </a:p>
        </p:txBody>
      </p:sp>
    </p:spTree>
    <p:extLst>
      <p:ext uri="{BB962C8B-B14F-4D97-AF65-F5344CB8AC3E}">
        <p14:creationId xmlns:p14="http://schemas.microsoft.com/office/powerpoint/2010/main" val="2881525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17998-4758-5FE3-631F-62FF275B9AC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2375ED9-60BC-881C-BCD4-A9AEAC25A023}"/>
              </a:ext>
            </a:extLst>
          </p:cNvPr>
          <p:cNvSpPr txBox="1"/>
          <p:nvPr/>
        </p:nvSpPr>
        <p:spPr>
          <a:xfrm>
            <a:off x="2958351" y="681313"/>
            <a:ext cx="2635624" cy="461665"/>
          </a:xfrm>
          <a:prstGeom prst="rect">
            <a:avLst/>
          </a:prstGeom>
          <a:noFill/>
        </p:spPr>
        <p:txBody>
          <a:bodyPr wrap="square" rtlCol="0">
            <a:spAutoFit/>
          </a:bodyPr>
          <a:lstStyle/>
          <a:p>
            <a:r>
              <a:rPr lang="en-IN" b="1" dirty="0"/>
              <a:t>Comparison Table   </a:t>
            </a:r>
          </a:p>
        </p:txBody>
      </p:sp>
      <p:graphicFrame>
        <p:nvGraphicFramePr>
          <p:cNvPr id="3" name="Table 2">
            <a:extLst>
              <a:ext uri="{FF2B5EF4-FFF2-40B4-BE49-F238E27FC236}">
                <a16:creationId xmlns:a16="http://schemas.microsoft.com/office/drawing/2014/main" id="{E8EEAF90-5146-2CA1-3352-E64595C2415D}"/>
              </a:ext>
            </a:extLst>
          </p:cNvPr>
          <p:cNvGraphicFramePr>
            <a:graphicFrameLocks noGrp="1"/>
          </p:cNvGraphicFramePr>
          <p:nvPr>
            <p:extLst>
              <p:ext uri="{D42A27DB-BD31-4B8C-83A1-F6EECF244321}">
                <p14:modId xmlns:p14="http://schemas.microsoft.com/office/powerpoint/2010/main" val="2328703455"/>
              </p:ext>
            </p:extLst>
          </p:nvPr>
        </p:nvGraphicFramePr>
        <p:xfrm>
          <a:off x="512978" y="1257300"/>
          <a:ext cx="8519055" cy="4942554"/>
        </p:xfrm>
        <a:graphic>
          <a:graphicData uri="http://schemas.openxmlformats.org/drawingml/2006/table">
            <a:tbl>
              <a:tblPr>
                <a:tableStyleId>{5940675A-B579-460E-94D1-54222C63F5DA}</a:tableStyleId>
              </a:tblPr>
              <a:tblGrid>
                <a:gridCol w="401422">
                  <a:extLst>
                    <a:ext uri="{9D8B030D-6E8A-4147-A177-3AD203B41FA5}">
                      <a16:colId xmlns:a16="http://schemas.microsoft.com/office/drawing/2014/main" val="19043460"/>
                    </a:ext>
                  </a:extLst>
                </a:gridCol>
                <a:gridCol w="1371600">
                  <a:extLst>
                    <a:ext uri="{9D8B030D-6E8A-4147-A177-3AD203B41FA5}">
                      <a16:colId xmlns:a16="http://schemas.microsoft.com/office/drawing/2014/main" val="2213883790"/>
                    </a:ext>
                  </a:extLst>
                </a:gridCol>
                <a:gridCol w="641838">
                  <a:extLst>
                    <a:ext uri="{9D8B030D-6E8A-4147-A177-3AD203B41FA5}">
                      <a16:colId xmlns:a16="http://schemas.microsoft.com/office/drawing/2014/main" val="993050332"/>
                    </a:ext>
                  </a:extLst>
                </a:gridCol>
                <a:gridCol w="1969477">
                  <a:extLst>
                    <a:ext uri="{9D8B030D-6E8A-4147-A177-3AD203B41FA5}">
                      <a16:colId xmlns:a16="http://schemas.microsoft.com/office/drawing/2014/main" val="1648795179"/>
                    </a:ext>
                  </a:extLst>
                </a:gridCol>
                <a:gridCol w="1166804">
                  <a:extLst>
                    <a:ext uri="{9D8B030D-6E8A-4147-A177-3AD203B41FA5}">
                      <a16:colId xmlns:a16="http://schemas.microsoft.com/office/drawing/2014/main" val="497205525"/>
                    </a:ext>
                  </a:extLst>
                </a:gridCol>
                <a:gridCol w="956830">
                  <a:extLst>
                    <a:ext uri="{9D8B030D-6E8A-4147-A177-3AD203B41FA5}">
                      <a16:colId xmlns:a16="http://schemas.microsoft.com/office/drawing/2014/main" val="4037252183"/>
                    </a:ext>
                  </a:extLst>
                </a:gridCol>
                <a:gridCol w="1182483">
                  <a:extLst>
                    <a:ext uri="{9D8B030D-6E8A-4147-A177-3AD203B41FA5}">
                      <a16:colId xmlns:a16="http://schemas.microsoft.com/office/drawing/2014/main" val="2185769404"/>
                    </a:ext>
                  </a:extLst>
                </a:gridCol>
                <a:gridCol w="828601">
                  <a:extLst>
                    <a:ext uri="{9D8B030D-6E8A-4147-A177-3AD203B41FA5}">
                      <a16:colId xmlns:a16="http://schemas.microsoft.com/office/drawing/2014/main" val="3563198731"/>
                    </a:ext>
                  </a:extLst>
                </a:gridCol>
              </a:tblGrid>
              <a:tr h="243254">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296893">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LEGALRELECTRA: Mixed-domain Language Modeling</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for Long-range Legal Text Comprehension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LEGALRELECTRA is designed to process long legal texts, especially personal injury cases, by training on mixed-domain data, including legal and medical texts. It aims to outperform general models like BERT.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Improvement Over Existing Models: The model aims to outperform general-purpose models like BERT and single-domain models by leveraging its unique architecture and training data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Evaluation was limited to one task (NER), and partial automation of data annotation may affect accuracy. Limited legal data led to mixed-domain training, impacting performance, and token limitations challenge long text processing.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 model can handle long passages (up to 8,092 tokens) and effectively recognizes both legal and medical terminology, performing well in identifying plaintiff and defendant details.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LEGALRELECTRA outperforms LEGAL-BERT in recognizing legal terminology but struggles with medical terms. It shows better F1 scores despite slightly lower precision than RE-FORMER.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Limited Recognition of Legal Terminology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Need for More Comprehensive Training Data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8374244"/>
                  </a:ext>
                </a:extLst>
              </a:tr>
              <a:tr h="2056076">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Natural Language Processing in the Legal Domain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The paper reviews the state of NLP in the legal domain, analyzing over 600 papers from the past decade, focusing on recent advancements and increasing sophistication in Legal NLP.</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Another goal is to document the increasing number of papers, tasks, and languages covered, as well as the sophistication of methods used in Legal NLP</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Legal text generation has seen limited progress despite growing interest in generative models. General NLP models often fall short of addressing complex legal tasks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Advancements in LLMs have sparked commercial interest, boosting data sharing and collaboration among law firms and courts, enabling more sophisticated applications.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Reproducibility and data availability are crucial for verifying model performance, and domain-specific pre-training can enhance model effectiveness.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There is a gap between technical advancements in Legal NLP and their real-world application, especially for commercial use.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3949054"/>
                  </a:ext>
                </a:extLst>
              </a:tr>
            </a:tbl>
          </a:graphicData>
        </a:graphic>
      </p:graphicFrame>
    </p:spTree>
    <p:extLst>
      <p:ext uri="{BB962C8B-B14F-4D97-AF65-F5344CB8AC3E}">
        <p14:creationId xmlns:p14="http://schemas.microsoft.com/office/powerpoint/2010/main" val="828572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E9313-949D-081C-8AEC-D2282CDB171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C9EEC5-B53F-25E7-90D4-BDA7EAFC5D92}"/>
              </a:ext>
            </a:extLst>
          </p:cNvPr>
          <p:cNvSpPr txBox="1"/>
          <p:nvPr/>
        </p:nvSpPr>
        <p:spPr>
          <a:xfrm>
            <a:off x="2958351" y="681313"/>
            <a:ext cx="2635624" cy="461665"/>
          </a:xfrm>
          <a:prstGeom prst="rect">
            <a:avLst/>
          </a:prstGeom>
          <a:noFill/>
        </p:spPr>
        <p:txBody>
          <a:bodyPr wrap="square" rtlCol="0">
            <a:spAutoFit/>
          </a:bodyPr>
          <a:lstStyle/>
          <a:p>
            <a:r>
              <a:rPr lang="en-IN" b="1" dirty="0"/>
              <a:t>Comparison Table   </a:t>
            </a:r>
          </a:p>
        </p:txBody>
      </p:sp>
      <p:graphicFrame>
        <p:nvGraphicFramePr>
          <p:cNvPr id="3" name="Table 2">
            <a:extLst>
              <a:ext uri="{FF2B5EF4-FFF2-40B4-BE49-F238E27FC236}">
                <a16:creationId xmlns:a16="http://schemas.microsoft.com/office/drawing/2014/main" id="{2FA74FC4-0FEB-E239-A9D0-5CF6D7ACD84B}"/>
              </a:ext>
            </a:extLst>
          </p:cNvPr>
          <p:cNvGraphicFramePr>
            <a:graphicFrameLocks noGrp="1"/>
          </p:cNvGraphicFramePr>
          <p:nvPr>
            <p:extLst>
              <p:ext uri="{D42A27DB-BD31-4B8C-83A1-F6EECF244321}">
                <p14:modId xmlns:p14="http://schemas.microsoft.com/office/powerpoint/2010/main" val="3390925021"/>
              </p:ext>
            </p:extLst>
          </p:nvPr>
        </p:nvGraphicFramePr>
        <p:xfrm>
          <a:off x="512978" y="1343003"/>
          <a:ext cx="8362949" cy="5111874"/>
        </p:xfrm>
        <a:graphic>
          <a:graphicData uri="http://schemas.openxmlformats.org/drawingml/2006/table">
            <a:tbl>
              <a:tblPr>
                <a:tableStyleId>{5940675A-B579-460E-94D1-54222C63F5DA}</a:tableStyleId>
              </a:tblPr>
              <a:tblGrid>
                <a:gridCol w="850526">
                  <a:extLst>
                    <a:ext uri="{9D8B030D-6E8A-4147-A177-3AD203B41FA5}">
                      <a16:colId xmlns:a16="http://schemas.microsoft.com/office/drawing/2014/main" val="19043460"/>
                    </a:ext>
                  </a:extLst>
                </a:gridCol>
                <a:gridCol w="1258628">
                  <a:extLst>
                    <a:ext uri="{9D8B030D-6E8A-4147-A177-3AD203B41FA5}">
                      <a16:colId xmlns:a16="http://schemas.microsoft.com/office/drawing/2014/main" val="2213883790"/>
                    </a:ext>
                  </a:extLst>
                </a:gridCol>
                <a:gridCol w="484809">
                  <a:extLst>
                    <a:ext uri="{9D8B030D-6E8A-4147-A177-3AD203B41FA5}">
                      <a16:colId xmlns:a16="http://schemas.microsoft.com/office/drawing/2014/main" val="993050332"/>
                    </a:ext>
                  </a:extLst>
                </a:gridCol>
                <a:gridCol w="1939146">
                  <a:extLst>
                    <a:ext uri="{9D8B030D-6E8A-4147-A177-3AD203B41FA5}">
                      <a16:colId xmlns:a16="http://schemas.microsoft.com/office/drawing/2014/main" val="1648795179"/>
                    </a:ext>
                  </a:extLst>
                </a:gridCol>
                <a:gridCol w="916311">
                  <a:extLst>
                    <a:ext uri="{9D8B030D-6E8A-4147-A177-3AD203B41FA5}">
                      <a16:colId xmlns:a16="http://schemas.microsoft.com/office/drawing/2014/main" val="497205525"/>
                    </a:ext>
                  </a:extLst>
                </a:gridCol>
                <a:gridCol w="939297">
                  <a:extLst>
                    <a:ext uri="{9D8B030D-6E8A-4147-A177-3AD203B41FA5}">
                      <a16:colId xmlns:a16="http://schemas.microsoft.com/office/drawing/2014/main" val="4037252183"/>
                    </a:ext>
                  </a:extLst>
                </a:gridCol>
                <a:gridCol w="1160815">
                  <a:extLst>
                    <a:ext uri="{9D8B030D-6E8A-4147-A177-3AD203B41FA5}">
                      <a16:colId xmlns:a16="http://schemas.microsoft.com/office/drawing/2014/main" val="2185769404"/>
                    </a:ext>
                  </a:extLst>
                </a:gridCol>
                <a:gridCol w="813417">
                  <a:extLst>
                    <a:ext uri="{9D8B030D-6E8A-4147-A177-3AD203B41FA5}">
                      <a16:colId xmlns:a16="http://schemas.microsoft.com/office/drawing/2014/main" val="3563198731"/>
                    </a:ext>
                  </a:extLst>
                </a:gridCol>
              </a:tblGrid>
              <a:tr h="387474">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296893">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Legal Information Retrieval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Legal information retrieval systems aim to search and retrieve relevant legal documents to aid legal professionals, focusing on accurately interpreting user queries.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 key limitation is identifying knowledge gaps when searching decisional law, as users may struggle to express what they lack. Inadequate file content also hampers retrieval 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 Pittsburgh system excels in searching statutory law by directly using statute language, minimizing the need for indexing and updates.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Performance metrics include relevance to queries, with machine searches using metrical operators retrieving 68% of relevant papers compared to 38% for manual searches.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Gaps exist in indexing and retrieving diverse legal documents, indicating a need for improved system effectiveness.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8374244"/>
                  </a:ext>
                </a:extLst>
              </a:tr>
              <a:tr h="296893">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Improving legal information retrieval</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using an ontological framework</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2009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The research aims to develop an end-to-end legal information retrieval system using an ontological framework to improve accuracy and semantic understanding. It also focuses on creating models that enhance retrieval from legal document repositories.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 limitation is the challenge of ontology creation and maintenance, as traditional keyword searches struggle with synonymy and ambiguity, which the system only partially addresses.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The ontology-based system improves query processing and retrieval accuracy by discarding irrelevant phrases, outperforming baseline methods like Windows search.</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The system achieved 96% accuracy, significantly higher than traditional methods.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 gap identified is the lack of user-driven ontology tools to prevent information duplication, suggesting potential for expansion to other legal sub-domains.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3949054"/>
                  </a:ext>
                </a:extLst>
              </a:tr>
            </a:tbl>
          </a:graphicData>
        </a:graphic>
      </p:graphicFrame>
    </p:spTree>
    <p:extLst>
      <p:ext uri="{BB962C8B-B14F-4D97-AF65-F5344CB8AC3E}">
        <p14:creationId xmlns:p14="http://schemas.microsoft.com/office/powerpoint/2010/main" val="18932915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B7D58-85EF-D1A7-9016-13A769C6955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578EC9-CC97-2712-4C27-69878BF4FABE}"/>
              </a:ext>
            </a:extLst>
          </p:cNvPr>
          <p:cNvSpPr txBox="1"/>
          <p:nvPr/>
        </p:nvSpPr>
        <p:spPr>
          <a:xfrm>
            <a:off x="2958351" y="681313"/>
            <a:ext cx="2635624" cy="461665"/>
          </a:xfrm>
          <a:prstGeom prst="rect">
            <a:avLst/>
          </a:prstGeom>
          <a:noFill/>
        </p:spPr>
        <p:txBody>
          <a:bodyPr wrap="square" rtlCol="0">
            <a:spAutoFit/>
          </a:bodyPr>
          <a:lstStyle/>
          <a:p>
            <a:r>
              <a:rPr lang="en-IN" b="1" dirty="0"/>
              <a:t>Comparison Table   </a:t>
            </a:r>
          </a:p>
        </p:txBody>
      </p:sp>
      <p:graphicFrame>
        <p:nvGraphicFramePr>
          <p:cNvPr id="3" name="Table 2">
            <a:extLst>
              <a:ext uri="{FF2B5EF4-FFF2-40B4-BE49-F238E27FC236}">
                <a16:creationId xmlns:a16="http://schemas.microsoft.com/office/drawing/2014/main" id="{28CB4820-A08F-3554-2CDD-5A271F304DB7}"/>
              </a:ext>
            </a:extLst>
          </p:cNvPr>
          <p:cNvGraphicFramePr>
            <a:graphicFrameLocks noGrp="1"/>
          </p:cNvGraphicFramePr>
          <p:nvPr>
            <p:extLst>
              <p:ext uri="{D42A27DB-BD31-4B8C-83A1-F6EECF244321}">
                <p14:modId xmlns:p14="http://schemas.microsoft.com/office/powerpoint/2010/main" val="2077816337"/>
              </p:ext>
            </p:extLst>
          </p:nvPr>
        </p:nvGraphicFramePr>
        <p:xfrm>
          <a:off x="521605" y="1230861"/>
          <a:ext cx="8362949" cy="3935282"/>
        </p:xfrm>
        <a:graphic>
          <a:graphicData uri="http://schemas.openxmlformats.org/drawingml/2006/table">
            <a:tbl>
              <a:tblPr>
                <a:tableStyleId>{5940675A-B579-460E-94D1-54222C63F5DA}</a:tableStyleId>
              </a:tblPr>
              <a:tblGrid>
                <a:gridCol w="850526">
                  <a:extLst>
                    <a:ext uri="{9D8B030D-6E8A-4147-A177-3AD203B41FA5}">
                      <a16:colId xmlns:a16="http://schemas.microsoft.com/office/drawing/2014/main" val="19043460"/>
                    </a:ext>
                  </a:extLst>
                </a:gridCol>
                <a:gridCol w="1258628">
                  <a:extLst>
                    <a:ext uri="{9D8B030D-6E8A-4147-A177-3AD203B41FA5}">
                      <a16:colId xmlns:a16="http://schemas.microsoft.com/office/drawing/2014/main" val="2213883790"/>
                    </a:ext>
                  </a:extLst>
                </a:gridCol>
                <a:gridCol w="484809">
                  <a:extLst>
                    <a:ext uri="{9D8B030D-6E8A-4147-A177-3AD203B41FA5}">
                      <a16:colId xmlns:a16="http://schemas.microsoft.com/office/drawing/2014/main" val="993050332"/>
                    </a:ext>
                  </a:extLst>
                </a:gridCol>
                <a:gridCol w="1939146">
                  <a:extLst>
                    <a:ext uri="{9D8B030D-6E8A-4147-A177-3AD203B41FA5}">
                      <a16:colId xmlns:a16="http://schemas.microsoft.com/office/drawing/2014/main" val="1648795179"/>
                    </a:ext>
                  </a:extLst>
                </a:gridCol>
                <a:gridCol w="916311">
                  <a:extLst>
                    <a:ext uri="{9D8B030D-6E8A-4147-A177-3AD203B41FA5}">
                      <a16:colId xmlns:a16="http://schemas.microsoft.com/office/drawing/2014/main" val="497205525"/>
                    </a:ext>
                  </a:extLst>
                </a:gridCol>
                <a:gridCol w="939297">
                  <a:extLst>
                    <a:ext uri="{9D8B030D-6E8A-4147-A177-3AD203B41FA5}">
                      <a16:colId xmlns:a16="http://schemas.microsoft.com/office/drawing/2014/main" val="4037252183"/>
                    </a:ext>
                  </a:extLst>
                </a:gridCol>
                <a:gridCol w="1160815">
                  <a:extLst>
                    <a:ext uri="{9D8B030D-6E8A-4147-A177-3AD203B41FA5}">
                      <a16:colId xmlns:a16="http://schemas.microsoft.com/office/drawing/2014/main" val="2185769404"/>
                    </a:ext>
                  </a:extLst>
                </a:gridCol>
                <a:gridCol w="813417">
                  <a:extLst>
                    <a:ext uri="{9D8B030D-6E8A-4147-A177-3AD203B41FA5}">
                      <a16:colId xmlns:a16="http://schemas.microsoft.com/office/drawing/2014/main" val="3563198731"/>
                    </a:ext>
                  </a:extLst>
                </a:gridCol>
              </a:tblGrid>
              <a:tr h="300667">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3564728">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Evaluation of Diversification Techniques for Legal</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Information Retrieval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2017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 paper evaluates diversification techniques for legal information retrieval, showing that web search methods outperform summarization and graph-based approaches.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A limitation is that summarization methods like LexRank and graph-based methods like DivRank failed to improve baseline rankings due to sparse citation networks.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Web search diversification methods (MMR, Max-sum, Max-min, Mono-objective) performed significantly better, offering comprehensive legal insights.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Performance metrics used include a-nDCG (coverage of unique aspects), ERR-IA (ranking inter-dependence), and S-recall (subtopic coverage).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 gap identified is the lack of universally accepted metrics for evaluating diverse rankings, suggesting a need for further research.</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8374244"/>
                  </a:ext>
                </a:extLst>
              </a:tr>
            </a:tbl>
          </a:graphicData>
        </a:graphic>
      </p:graphicFrame>
    </p:spTree>
    <p:extLst>
      <p:ext uri="{BB962C8B-B14F-4D97-AF65-F5344CB8AC3E}">
        <p14:creationId xmlns:p14="http://schemas.microsoft.com/office/powerpoint/2010/main" val="34163500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90724-AAD9-1A37-0DC4-39B08B93A4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B4FAF88-6C78-EF51-0FCE-46E7C262B3C2}"/>
              </a:ext>
            </a:extLst>
          </p:cNvPr>
          <p:cNvSpPr txBox="1"/>
          <p:nvPr/>
        </p:nvSpPr>
        <p:spPr>
          <a:xfrm>
            <a:off x="2958351" y="681313"/>
            <a:ext cx="2635624" cy="461665"/>
          </a:xfrm>
          <a:prstGeom prst="rect">
            <a:avLst/>
          </a:prstGeom>
          <a:noFill/>
        </p:spPr>
        <p:txBody>
          <a:bodyPr wrap="square" rtlCol="0">
            <a:spAutoFit/>
          </a:bodyPr>
          <a:lstStyle/>
          <a:p>
            <a:r>
              <a:rPr lang="en-IN" b="1" dirty="0"/>
              <a:t>Comparison Table   </a:t>
            </a:r>
          </a:p>
        </p:txBody>
      </p:sp>
      <p:graphicFrame>
        <p:nvGraphicFramePr>
          <p:cNvPr id="3" name="Table 2">
            <a:extLst>
              <a:ext uri="{FF2B5EF4-FFF2-40B4-BE49-F238E27FC236}">
                <a16:creationId xmlns:a16="http://schemas.microsoft.com/office/drawing/2014/main" id="{01D9FF8C-0360-574B-DCAA-CC551A90FA9A}"/>
              </a:ext>
            </a:extLst>
          </p:cNvPr>
          <p:cNvGraphicFramePr>
            <a:graphicFrameLocks noGrp="1"/>
          </p:cNvGraphicFramePr>
          <p:nvPr>
            <p:extLst>
              <p:ext uri="{D42A27DB-BD31-4B8C-83A1-F6EECF244321}">
                <p14:modId xmlns:p14="http://schemas.microsoft.com/office/powerpoint/2010/main" val="3596563451"/>
              </p:ext>
            </p:extLst>
          </p:nvPr>
        </p:nvGraphicFramePr>
        <p:xfrm>
          <a:off x="512978" y="1343003"/>
          <a:ext cx="8362949" cy="3130674"/>
        </p:xfrm>
        <a:graphic>
          <a:graphicData uri="http://schemas.openxmlformats.org/drawingml/2006/table">
            <a:tbl>
              <a:tblPr>
                <a:tableStyleId>{5940675A-B579-460E-94D1-54222C63F5DA}</a:tableStyleId>
              </a:tblPr>
              <a:tblGrid>
                <a:gridCol w="850526">
                  <a:extLst>
                    <a:ext uri="{9D8B030D-6E8A-4147-A177-3AD203B41FA5}">
                      <a16:colId xmlns:a16="http://schemas.microsoft.com/office/drawing/2014/main" val="19043460"/>
                    </a:ext>
                  </a:extLst>
                </a:gridCol>
                <a:gridCol w="1258628">
                  <a:extLst>
                    <a:ext uri="{9D8B030D-6E8A-4147-A177-3AD203B41FA5}">
                      <a16:colId xmlns:a16="http://schemas.microsoft.com/office/drawing/2014/main" val="2213883790"/>
                    </a:ext>
                  </a:extLst>
                </a:gridCol>
                <a:gridCol w="484809">
                  <a:extLst>
                    <a:ext uri="{9D8B030D-6E8A-4147-A177-3AD203B41FA5}">
                      <a16:colId xmlns:a16="http://schemas.microsoft.com/office/drawing/2014/main" val="993050332"/>
                    </a:ext>
                  </a:extLst>
                </a:gridCol>
                <a:gridCol w="1939146">
                  <a:extLst>
                    <a:ext uri="{9D8B030D-6E8A-4147-A177-3AD203B41FA5}">
                      <a16:colId xmlns:a16="http://schemas.microsoft.com/office/drawing/2014/main" val="1648795179"/>
                    </a:ext>
                  </a:extLst>
                </a:gridCol>
                <a:gridCol w="916311">
                  <a:extLst>
                    <a:ext uri="{9D8B030D-6E8A-4147-A177-3AD203B41FA5}">
                      <a16:colId xmlns:a16="http://schemas.microsoft.com/office/drawing/2014/main" val="497205525"/>
                    </a:ext>
                  </a:extLst>
                </a:gridCol>
                <a:gridCol w="939297">
                  <a:extLst>
                    <a:ext uri="{9D8B030D-6E8A-4147-A177-3AD203B41FA5}">
                      <a16:colId xmlns:a16="http://schemas.microsoft.com/office/drawing/2014/main" val="4037252183"/>
                    </a:ext>
                  </a:extLst>
                </a:gridCol>
                <a:gridCol w="1160815">
                  <a:extLst>
                    <a:ext uri="{9D8B030D-6E8A-4147-A177-3AD203B41FA5}">
                      <a16:colId xmlns:a16="http://schemas.microsoft.com/office/drawing/2014/main" val="2185769404"/>
                    </a:ext>
                  </a:extLst>
                </a:gridCol>
                <a:gridCol w="813417">
                  <a:extLst>
                    <a:ext uri="{9D8B030D-6E8A-4147-A177-3AD203B41FA5}">
                      <a16:colId xmlns:a16="http://schemas.microsoft.com/office/drawing/2014/main" val="3563198731"/>
                    </a:ext>
                  </a:extLst>
                </a:gridCol>
              </a:tblGrid>
              <a:tr h="387474">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296893">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Legal Natural Language Processing From 2015 to</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2022: A Comprehensive Systematic Mapping</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Study of Advances and Applications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 paper provides a statistical analysis of Legal NLP research, categorizing primary publications by research problems and identifying current limitations.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Challenges include the lack of unified legal procedures across nations, scarce cross-country data, and irrelevant content in legal documents. PLMs struggle with complex legal texts, and curated datasets are lacking.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Legal NLP can reduce workload by automating tasks and enhancing public access to legal information. LLM advancements have improved analysis capabilities.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Gaps include the need for curated datasets, data accessibility challenges, and the limited transferability of domain-specific PLMs across legal subdomains.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8374244"/>
                  </a:ext>
                </a:extLst>
              </a:tr>
            </a:tbl>
          </a:graphicData>
        </a:graphic>
      </p:graphicFrame>
    </p:spTree>
    <p:extLst>
      <p:ext uri="{BB962C8B-B14F-4D97-AF65-F5344CB8AC3E}">
        <p14:creationId xmlns:p14="http://schemas.microsoft.com/office/powerpoint/2010/main" val="17191928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15E47B1-2784-7798-F1BC-C1D453E59A3C}"/>
              </a:ext>
            </a:extLst>
          </p:cNvPr>
          <p:cNvGraphicFramePr>
            <a:graphicFrameLocks noGrp="1"/>
          </p:cNvGraphicFramePr>
          <p:nvPr>
            <p:ph idx="1"/>
            <p:extLst>
              <p:ext uri="{D42A27DB-BD31-4B8C-83A1-F6EECF244321}">
                <p14:modId xmlns:p14="http://schemas.microsoft.com/office/powerpoint/2010/main" val="884729880"/>
              </p:ext>
            </p:extLst>
          </p:nvPr>
        </p:nvGraphicFramePr>
        <p:xfrm>
          <a:off x="456991" y="728159"/>
          <a:ext cx="8362949" cy="5747382"/>
        </p:xfrm>
        <a:graphic>
          <a:graphicData uri="http://schemas.openxmlformats.org/drawingml/2006/table">
            <a:tbl>
              <a:tblPr>
                <a:tableStyleId>{5940675A-B579-460E-94D1-54222C63F5DA}</a:tableStyleId>
              </a:tblPr>
              <a:tblGrid>
                <a:gridCol w="850526">
                  <a:extLst>
                    <a:ext uri="{9D8B030D-6E8A-4147-A177-3AD203B41FA5}">
                      <a16:colId xmlns:a16="http://schemas.microsoft.com/office/drawing/2014/main" val="1007029223"/>
                    </a:ext>
                  </a:extLst>
                </a:gridCol>
                <a:gridCol w="1258628">
                  <a:extLst>
                    <a:ext uri="{9D8B030D-6E8A-4147-A177-3AD203B41FA5}">
                      <a16:colId xmlns:a16="http://schemas.microsoft.com/office/drawing/2014/main" val="1291270025"/>
                    </a:ext>
                  </a:extLst>
                </a:gridCol>
                <a:gridCol w="484809">
                  <a:extLst>
                    <a:ext uri="{9D8B030D-6E8A-4147-A177-3AD203B41FA5}">
                      <a16:colId xmlns:a16="http://schemas.microsoft.com/office/drawing/2014/main" val="358224929"/>
                    </a:ext>
                  </a:extLst>
                </a:gridCol>
                <a:gridCol w="1939146">
                  <a:extLst>
                    <a:ext uri="{9D8B030D-6E8A-4147-A177-3AD203B41FA5}">
                      <a16:colId xmlns:a16="http://schemas.microsoft.com/office/drawing/2014/main" val="228823605"/>
                    </a:ext>
                  </a:extLst>
                </a:gridCol>
                <a:gridCol w="916311">
                  <a:extLst>
                    <a:ext uri="{9D8B030D-6E8A-4147-A177-3AD203B41FA5}">
                      <a16:colId xmlns:a16="http://schemas.microsoft.com/office/drawing/2014/main" val="3974860787"/>
                    </a:ext>
                  </a:extLst>
                </a:gridCol>
                <a:gridCol w="939297">
                  <a:extLst>
                    <a:ext uri="{9D8B030D-6E8A-4147-A177-3AD203B41FA5}">
                      <a16:colId xmlns:a16="http://schemas.microsoft.com/office/drawing/2014/main" val="2194856152"/>
                    </a:ext>
                  </a:extLst>
                </a:gridCol>
                <a:gridCol w="1160815">
                  <a:extLst>
                    <a:ext uri="{9D8B030D-6E8A-4147-A177-3AD203B41FA5}">
                      <a16:colId xmlns:a16="http://schemas.microsoft.com/office/drawing/2014/main" val="103425966"/>
                    </a:ext>
                  </a:extLst>
                </a:gridCol>
                <a:gridCol w="813417">
                  <a:extLst>
                    <a:ext uri="{9D8B030D-6E8A-4147-A177-3AD203B41FA5}">
                      <a16:colId xmlns:a16="http://schemas.microsoft.com/office/drawing/2014/main" val="2020910844"/>
                    </a:ext>
                  </a:extLst>
                </a:gridCol>
              </a:tblGrid>
              <a:tr h="387474">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65125498"/>
                  </a:ext>
                </a:extLst>
              </a:tr>
              <a:tr h="296893">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Integrated legal information retrieval:</a:t>
                      </a:r>
                      <a:b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new developments and educational</a:t>
                      </a:r>
                      <a:b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challenges</a:t>
                      </a:r>
                      <a:b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Kees</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(C.) van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Noortwijk</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[1]</a:t>
                      </a:r>
                      <a:b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Cite as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Noortwijk</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K. van, "Integrated legal information retrieval: new developments and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2017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integrated legal information retrieval systems is to combine various legal resources into unified collections, allowing lawyers to access all necessary information from a single portal. This aims to enhance the efficiency and effectiveness of legal research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Another objective is to incorporate advanced legal information skills into legal education, ensuring that new lawyers can optimally utilize digital legal resources in their practice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One significant limitation of content aggregation is the dependency on the response time of separate database search engines, which can affect the overall performance of the search system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Integrated systems allow law firms to retrieve all relevant content through one portal, significantly improving access to legal data for employees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CI systems provide a dynamic combination of legal documents, unlike static textbooks, which can enhance the relevance and timeliness of the information available to legal professionals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There is a gap in the training and educational resources available for legal professionals to effectively use advanced CI systems. Developing adequate training materials is essential for lawyers to fully leverage the functionalities of these systems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3361479"/>
                  </a:ext>
                </a:extLst>
              </a:tr>
            </a:tbl>
          </a:graphicData>
        </a:graphic>
      </p:graphicFrame>
      <p:sp>
        <p:nvSpPr>
          <p:cNvPr id="5" name="Slide Number Placeholder 4">
            <a:extLst>
              <a:ext uri="{FF2B5EF4-FFF2-40B4-BE49-F238E27FC236}">
                <a16:creationId xmlns:a16="http://schemas.microsoft.com/office/drawing/2014/main" id="{EFB1B1AF-EEF8-F88E-97B4-25468C88E5FE}"/>
              </a:ext>
            </a:extLst>
          </p:cNvPr>
          <p:cNvSpPr>
            <a:spLocks noGrp="1"/>
          </p:cNvSpPr>
          <p:nvPr>
            <p:ph type="sldNum" sz="quarter" idx="12"/>
          </p:nvPr>
        </p:nvSpPr>
        <p:spPr/>
        <p:txBody>
          <a:bodyPr/>
          <a:lstStyle/>
          <a:p>
            <a:pPr>
              <a:defRPr/>
            </a:pPr>
            <a:fld id="{51EDAF45-A1ED-443F-B7DC-99AC8969684E}" type="slidenum">
              <a:rPr lang="en-US" smtClean="0"/>
              <a:pPr>
                <a:defRPr/>
              </a:pPr>
              <a:t>44</a:t>
            </a:fld>
            <a:endParaRPr lang="en-US" dirty="0"/>
          </a:p>
        </p:txBody>
      </p:sp>
    </p:spTree>
    <p:extLst>
      <p:ext uri="{BB962C8B-B14F-4D97-AF65-F5344CB8AC3E}">
        <p14:creationId xmlns:p14="http://schemas.microsoft.com/office/powerpoint/2010/main" val="3064508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1592068-8DDD-9C1C-9D6F-26AC5D5DA0DD}"/>
              </a:ext>
            </a:extLst>
          </p:cNvPr>
          <p:cNvSpPr>
            <a:spLocks noGrp="1"/>
          </p:cNvSpPr>
          <p:nvPr>
            <p:ph type="sldNum" sz="quarter" idx="12"/>
          </p:nvPr>
        </p:nvSpPr>
        <p:spPr/>
        <p:txBody>
          <a:bodyPr/>
          <a:lstStyle/>
          <a:p>
            <a:pPr>
              <a:defRPr/>
            </a:pPr>
            <a:fld id="{51EDAF45-A1ED-443F-B7DC-99AC8969684E}" type="slidenum">
              <a:rPr lang="en-US" smtClean="0"/>
              <a:pPr>
                <a:defRPr/>
              </a:pPr>
              <a:t>45</a:t>
            </a:fld>
            <a:endParaRPr lang="en-US" dirty="0"/>
          </a:p>
        </p:txBody>
      </p:sp>
      <p:graphicFrame>
        <p:nvGraphicFramePr>
          <p:cNvPr id="6" name="Content Placeholder 5">
            <a:extLst>
              <a:ext uri="{FF2B5EF4-FFF2-40B4-BE49-F238E27FC236}">
                <a16:creationId xmlns:a16="http://schemas.microsoft.com/office/drawing/2014/main" id="{FACAF1CD-FF49-D58A-AD88-78C9A1A10EA5}"/>
              </a:ext>
            </a:extLst>
          </p:cNvPr>
          <p:cNvGraphicFramePr>
            <a:graphicFrameLocks/>
          </p:cNvGraphicFramePr>
          <p:nvPr>
            <p:extLst>
              <p:ext uri="{D42A27DB-BD31-4B8C-83A1-F6EECF244321}">
                <p14:modId xmlns:p14="http://schemas.microsoft.com/office/powerpoint/2010/main" val="2858912342"/>
              </p:ext>
            </p:extLst>
          </p:nvPr>
        </p:nvGraphicFramePr>
        <p:xfrm>
          <a:off x="439738" y="811213"/>
          <a:ext cx="8362949" cy="5218046"/>
        </p:xfrm>
        <a:graphic>
          <a:graphicData uri="http://schemas.openxmlformats.org/drawingml/2006/table">
            <a:tbl>
              <a:tblPr>
                <a:tableStyleId>{5940675A-B579-460E-94D1-54222C63F5DA}</a:tableStyleId>
              </a:tblPr>
              <a:tblGrid>
                <a:gridCol w="850526">
                  <a:extLst>
                    <a:ext uri="{9D8B030D-6E8A-4147-A177-3AD203B41FA5}">
                      <a16:colId xmlns:a16="http://schemas.microsoft.com/office/drawing/2014/main" val="1007029223"/>
                    </a:ext>
                  </a:extLst>
                </a:gridCol>
                <a:gridCol w="1258628">
                  <a:extLst>
                    <a:ext uri="{9D8B030D-6E8A-4147-A177-3AD203B41FA5}">
                      <a16:colId xmlns:a16="http://schemas.microsoft.com/office/drawing/2014/main" val="1291270025"/>
                    </a:ext>
                  </a:extLst>
                </a:gridCol>
                <a:gridCol w="484809">
                  <a:extLst>
                    <a:ext uri="{9D8B030D-6E8A-4147-A177-3AD203B41FA5}">
                      <a16:colId xmlns:a16="http://schemas.microsoft.com/office/drawing/2014/main" val="358224929"/>
                    </a:ext>
                  </a:extLst>
                </a:gridCol>
                <a:gridCol w="1939146">
                  <a:extLst>
                    <a:ext uri="{9D8B030D-6E8A-4147-A177-3AD203B41FA5}">
                      <a16:colId xmlns:a16="http://schemas.microsoft.com/office/drawing/2014/main" val="228823605"/>
                    </a:ext>
                  </a:extLst>
                </a:gridCol>
                <a:gridCol w="916311">
                  <a:extLst>
                    <a:ext uri="{9D8B030D-6E8A-4147-A177-3AD203B41FA5}">
                      <a16:colId xmlns:a16="http://schemas.microsoft.com/office/drawing/2014/main" val="3974860787"/>
                    </a:ext>
                  </a:extLst>
                </a:gridCol>
                <a:gridCol w="939297">
                  <a:extLst>
                    <a:ext uri="{9D8B030D-6E8A-4147-A177-3AD203B41FA5}">
                      <a16:colId xmlns:a16="http://schemas.microsoft.com/office/drawing/2014/main" val="2194856152"/>
                    </a:ext>
                  </a:extLst>
                </a:gridCol>
                <a:gridCol w="1160815">
                  <a:extLst>
                    <a:ext uri="{9D8B030D-6E8A-4147-A177-3AD203B41FA5}">
                      <a16:colId xmlns:a16="http://schemas.microsoft.com/office/drawing/2014/main" val="103425966"/>
                    </a:ext>
                  </a:extLst>
                </a:gridCol>
                <a:gridCol w="813417">
                  <a:extLst>
                    <a:ext uri="{9D8B030D-6E8A-4147-A177-3AD203B41FA5}">
                      <a16:colId xmlns:a16="http://schemas.microsoft.com/office/drawing/2014/main" val="2020910844"/>
                    </a:ext>
                  </a:extLst>
                </a:gridCol>
              </a:tblGrid>
              <a:tr h="387474">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65125498"/>
                  </a:ext>
                </a:extLst>
              </a:tr>
              <a:tr h="296893">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14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On the concept of relevance in legal information</a:t>
                      </a:r>
                      <a:br>
                        <a:rPr lang="en-US" sz="1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retrieval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2017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primary objective of the paper is to explore the concept of 'relevance' in legal information retrieval (LIR) and to develop a conceptual framework that can enhance the design and functionality of LIR systems. This framework is tailored to the unique features of legal information, aiming to improve retrieval outcomes for legal professionals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One significant limitation highlighted is the overemphasis on algorithmic relevance in retrieval engineering, which often neglects domain-specific adaptations necessary for effective legal searches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 paper also points out that automated classification systems do not perform as well as manual indexing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 key advantage of the proposed framework is its comprehensive approach to relevance, which encourages consideration of multiple dimensions of relevance in LIR system design. This holistic view aims to stimulate better discussions and improvements in system components such as document pre-processing and user interfaces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 notable gap identified is the insufficient attention given to domain relevance, which can lead to information overload and hinder the accessibility of legal databases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[5]</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3361479"/>
                  </a:ext>
                </a:extLst>
              </a:tr>
            </a:tbl>
          </a:graphicData>
        </a:graphic>
      </p:graphicFrame>
    </p:spTree>
    <p:extLst>
      <p:ext uri="{BB962C8B-B14F-4D97-AF65-F5344CB8AC3E}">
        <p14:creationId xmlns:p14="http://schemas.microsoft.com/office/powerpoint/2010/main" val="28955124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01B83-17AD-4227-AB08-DEB766486E9F}"/>
              </a:ext>
            </a:extLst>
          </p:cNvPr>
          <p:cNvSpPr>
            <a:spLocks noGrp="1"/>
          </p:cNvSpPr>
          <p:nvPr>
            <p:ph type="sldNum" sz="quarter" idx="12"/>
          </p:nvPr>
        </p:nvSpPr>
        <p:spPr/>
        <p:txBody>
          <a:bodyPr/>
          <a:lstStyle/>
          <a:p>
            <a:pPr>
              <a:defRPr/>
            </a:pPr>
            <a:fld id="{51EDAF45-A1ED-443F-B7DC-99AC8969684E}" type="slidenum">
              <a:rPr lang="en-US" smtClean="0"/>
              <a:pPr>
                <a:defRPr/>
              </a:pPr>
              <a:t>46</a:t>
            </a:fld>
            <a:endParaRPr lang="en-US" dirty="0"/>
          </a:p>
        </p:txBody>
      </p:sp>
      <p:graphicFrame>
        <p:nvGraphicFramePr>
          <p:cNvPr id="6" name="Content Placeholder 5">
            <a:extLst>
              <a:ext uri="{FF2B5EF4-FFF2-40B4-BE49-F238E27FC236}">
                <a16:creationId xmlns:a16="http://schemas.microsoft.com/office/drawing/2014/main" id="{4C676CB9-5E32-B995-7AC6-911BF6B73496}"/>
              </a:ext>
            </a:extLst>
          </p:cNvPr>
          <p:cNvGraphicFramePr>
            <a:graphicFrameLocks noGrp="1"/>
          </p:cNvGraphicFramePr>
          <p:nvPr>
            <p:ph idx="1"/>
            <p:extLst>
              <p:ext uri="{D42A27DB-BD31-4B8C-83A1-F6EECF244321}">
                <p14:modId xmlns:p14="http://schemas.microsoft.com/office/powerpoint/2010/main" val="2026420263"/>
              </p:ext>
            </p:extLst>
          </p:nvPr>
        </p:nvGraphicFramePr>
        <p:xfrm>
          <a:off x="534629" y="880225"/>
          <a:ext cx="8362949" cy="4859638"/>
        </p:xfrm>
        <a:graphic>
          <a:graphicData uri="http://schemas.openxmlformats.org/drawingml/2006/table">
            <a:tbl>
              <a:tblPr>
                <a:tableStyleId>{5940675A-B579-460E-94D1-54222C63F5DA}</a:tableStyleId>
              </a:tblPr>
              <a:tblGrid>
                <a:gridCol w="850526">
                  <a:extLst>
                    <a:ext uri="{9D8B030D-6E8A-4147-A177-3AD203B41FA5}">
                      <a16:colId xmlns:a16="http://schemas.microsoft.com/office/drawing/2014/main" val="1007029223"/>
                    </a:ext>
                  </a:extLst>
                </a:gridCol>
                <a:gridCol w="1258628">
                  <a:extLst>
                    <a:ext uri="{9D8B030D-6E8A-4147-A177-3AD203B41FA5}">
                      <a16:colId xmlns:a16="http://schemas.microsoft.com/office/drawing/2014/main" val="1291270025"/>
                    </a:ext>
                  </a:extLst>
                </a:gridCol>
                <a:gridCol w="484809">
                  <a:extLst>
                    <a:ext uri="{9D8B030D-6E8A-4147-A177-3AD203B41FA5}">
                      <a16:colId xmlns:a16="http://schemas.microsoft.com/office/drawing/2014/main" val="358224929"/>
                    </a:ext>
                  </a:extLst>
                </a:gridCol>
                <a:gridCol w="1614096">
                  <a:extLst>
                    <a:ext uri="{9D8B030D-6E8A-4147-A177-3AD203B41FA5}">
                      <a16:colId xmlns:a16="http://schemas.microsoft.com/office/drawing/2014/main" val="228823605"/>
                    </a:ext>
                  </a:extLst>
                </a:gridCol>
                <a:gridCol w="1241361">
                  <a:extLst>
                    <a:ext uri="{9D8B030D-6E8A-4147-A177-3AD203B41FA5}">
                      <a16:colId xmlns:a16="http://schemas.microsoft.com/office/drawing/2014/main" val="3974860787"/>
                    </a:ext>
                  </a:extLst>
                </a:gridCol>
                <a:gridCol w="939297">
                  <a:extLst>
                    <a:ext uri="{9D8B030D-6E8A-4147-A177-3AD203B41FA5}">
                      <a16:colId xmlns:a16="http://schemas.microsoft.com/office/drawing/2014/main" val="2194856152"/>
                    </a:ext>
                  </a:extLst>
                </a:gridCol>
                <a:gridCol w="1160815">
                  <a:extLst>
                    <a:ext uri="{9D8B030D-6E8A-4147-A177-3AD203B41FA5}">
                      <a16:colId xmlns:a16="http://schemas.microsoft.com/office/drawing/2014/main" val="103425966"/>
                    </a:ext>
                  </a:extLst>
                </a:gridCol>
                <a:gridCol w="813417">
                  <a:extLst>
                    <a:ext uri="{9D8B030D-6E8A-4147-A177-3AD203B41FA5}">
                      <a16:colId xmlns:a16="http://schemas.microsoft.com/office/drawing/2014/main" val="2020910844"/>
                    </a:ext>
                  </a:extLst>
                </a:gridCol>
              </a:tblGrid>
              <a:tr h="287780">
                <a:tc>
                  <a:txBody>
                    <a:bodyPr/>
                    <a:lstStyle/>
                    <a:p>
                      <a:pPr algn="l" fontAlgn="b"/>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US" sz="1200" b="1" u="none" strike="noStrike" dirty="0">
                          <a:solidFill>
                            <a:srgbClr val="003399"/>
                          </a:solidFill>
                          <a:effectLst/>
                          <a:latin typeface="+mj-lt"/>
                          <a:cs typeface="Times New Roman" panose="02020603050405020304" pitchFamily="18" charset="0"/>
                        </a:rPr>
                        <a:t>Title </a:t>
                      </a:r>
                      <a:endParaRPr lang="en-US" sz="1200" b="1" i="0" u="none" strike="noStrike" dirty="0">
                        <a:solidFill>
                          <a:srgbClr val="003399"/>
                        </a:solidFill>
                        <a:effectLst/>
                        <a:latin typeface="+mj-lt"/>
                        <a:cs typeface="Times New Roman" panose="02020603050405020304" pitchFamily="18" charset="0"/>
                      </a:endParaRPr>
                    </a:p>
                  </a:txBody>
                  <a:tcPr marL="4794" marR="4794" marT="4794" marB="0" anchor="b"/>
                </a:tc>
                <a:tc>
                  <a:txBody>
                    <a:bodyPr/>
                    <a:lstStyle/>
                    <a:p>
                      <a:pPr algn="ctr" fontAlgn="b"/>
                      <a:r>
                        <a:rPr lang="en-IN" sz="1200" b="1" u="none" strike="noStrike" dirty="0">
                          <a:solidFill>
                            <a:srgbClr val="003399"/>
                          </a:solidFill>
                          <a:effectLst/>
                          <a:latin typeface="+mj-lt"/>
                          <a:cs typeface="Times New Roman" panose="02020603050405020304" pitchFamily="18" charset="0"/>
                        </a:rPr>
                        <a:t>year</a:t>
                      </a:r>
                      <a:endParaRPr lang="en-IN" sz="1200" b="1" i="0" u="none" strike="noStrike" dirty="0">
                        <a:solidFill>
                          <a:srgbClr val="003399"/>
                        </a:solidFill>
                        <a:effectLst/>
                        <a:latin typeface="+mj-lt"/>
                        <a:cs typeface="Times New Roman" panose="02020603050405020304" pitchFamily="18" charset="0"/>
                      </a:endParaRPr>
                    </a:p>
                  </a:txBody>
                  <a:tcPr marL="4794" marR="4794" marT="4794" marB="0" anchor="b"/>
                </a:tc>
                <a:tc>
                  <a:txBody>
                    <a:bodyPr/>
                    <a:lstStyle/>
                    <a:p>
                      <a:pPr algn="ctr" fontAlgn="b"/>
                      <a:r>
                        <a:rPr lang="en-IN" sz="1200" b="1" u="none" strike="noStrike" dirty="0">
                          <a:solidFill>
                            <a:srgbClr val="003399"/>
                          </a:solidFill>
                          <a:effectLst/>
                          <a:latin typeface="+mj-lt"/>
                          <a:cs typeface="Times New Roman" panose="02020603050405020304" pitchFamily="18" charset="0"/>
                        </a:rPr>
                        <a:t>Objectives</a:t>
                      </a:r>
                      <a:endParaRPr lang="en-IN" sz="1200" b="1" i="0" u="none" strike="noStrike" dirty="0">
                        <a:solidFill>
                          <a:srgbClr val="003399"/>
                        </a:solidFill>
                        <a:effectLst/>
                        <a:latin typeface="+mj-lt"/>
                        <a:cs typeface="Times New Roman" panose="02020603050405020304" pitchFamily="18" charset="0"/>
                      </a:endParaRPr>
                    </a:p>
                  </a:txBody>
                  <a:tcPr marL="4794" marR="4794" marT="4794" marB="0" anchor="b"/>
                </a:tc>
                <a:tc>
                  <a:txBody>
                    <a:bodyPr/>
                    <a:lstStyle/>
                    <a:p>
                      <a:pPr algn="ctr" fontAlgn="b"/>
                      <a:r>
                        <a:rPr lang="en-IN" sz="1200" b="1" u="none" strike="noStrike" dirty="0">
                          <a:solidFill>
                            <a:srgbClr val="003399"/>
                          </a:solidFill>
                          <a:effectLst/>
                          <a:latin typeface="+mj-lt"/>
                          <a:cs typeface="Times New Roman" panose="02020603050405020304" pitchFamily="18" charset="0"/>
                        </a:rPr>
                        <a:t>Limitations</a:t>
                      </a:r>
                      <a:endParaRPr lang="en-IN" sz="1200" b="1" i="0" u="none" strike="noStrike" dirty="0">
                        <a:solidFill>
                          <a:srgbClr val="003399"/>
                        </a:solidFill>
                        <a:effectLst/>
                        <a:latin typeface="+mj-lt"/>
                        <a:cs typeface="Times New Roman" panose="02020603050405020304" pitchFamily="18" charset="0"/>
                      </a:endParaRPr>
                    </a:p>
                  </a:txBody>
                  <a:tcPr marL="4794" marR="4794" marT="4794" marB="0" anchor="b"/>
                </a:tc>
                <a:tc>
                  <a:txBody>
                    <a:bodyPr/>
                    <a:lstStyle/>
                    <a:p>
                      <a:pPr algn="ctr" fontAlgn="b"/>
                      <a:r>
                        <a:rPr lang="en-IN" sz="1200" b="1" u="none" strike="noStrike" dirty="0">
                          <a:solidFill>
                            <a:srgbClr val="003399"/>
                          </a:solidFill>
                          <a:effectLst/>
                          <a:latin typeface="+mj-lt"/>
                          <a:cs typeface="Times New Roman" panose="02020603050405020304" pitchFamily="18" charset="0"/>
                        </a:rPr>
                        <a:t>Advantages</a:t>
                      </a:r>
                      <a:endParaRPr lang="en-IN" sz="1200" b="1" i="0" u="none" strike="noStrike" dirty="0">
                        <a:solidFill>
                          <a:srgbClr val="003399"/>
                        </a:solidFill>
                        <a:effectLst/>
                        <a:latin typeface="+mj-lt"/>
                        <a:cs typeface="Times New Roman" panose="02020603050405020304" pitchFamily="18" charset="0"/>
                      </a:endParaRPr>
                    </a:p>
                  </a:txBody>
                  <a:tcPr marL="4794" marR="4794" marT="4794" marB="0" anchor="b"/>
                </a:tc>
                <a:tc>
                  <a:txBody>
                    <a:bodyPr/>
                    <a:lstStyle/>
                    <a:p>
                      <a:pPr algn="ctr" fontAlgn="b"/>
                      <a:r>
                        <a:rPr lang="en-IN" sz="1200" b="1" u="none" strike="noStrike" dirty="0">
                          <a:solidFill>
                            <a:srgbClr val="003399"/>
                          </a:solidFill>
                          <a:effectLst/>
                          <a:latin typeface="+mj-lt"/>
                          <a:cs typeface="Times New Roman" panose="02020603050405020304" pitchFamily="18" charset="0"/>
                        </a:rPr>
                        <a:t>Performance metrics</a:t>
                      </a:r>
                      <a:endParaRPr lang="en-IN" sz="1200" b="1" i="0" u="none" strike="noStrike" dirty="0">
                        <a:solidFill>
                          <a:srgbClr val="003399"/>
                        </a:solidFill>
                        <a:effectLst/>
                        <a:latin typeface="+mj-lt"/>
                        <a:cs typeface="Times New Roman" panose="02020603050405020304" pitchFamily="18" charset="0"/>
                      </a:endParaRPr>
                    </a:p>
                  </a:txBody>
                  <a:tcPr marL="4794" marR="4794" marT="4794" marB="0" anchor="b"/>
                </a:tc>
                <a:tc>
                  <a:txBody>
                    <a:bodyPr/>
                    <a:lstStyle/>
                    <a:p>
                      <a:pPr algn="ctr" fontAlgn="b"/>
                      <a:r>
                        <a:rPr lang="en-IN" sz="1200" b="1" u="none" strike="noStrike" dirty="0">
                          <a:solidFill>
                            <a:srgbClr val="003399"/>
                          </a:solidFill>
                          <a:effectLst/>
                          <a:latin typeface="+mj-lt"/>
                          <a:cs typeface="Times New Roman" panose="02020603050405020304" pitchFamily="18" charset="0"/>
                        </a:rPr>
                        <a:t>Gaps</a:t>
                      </a:r>
                      <a:endParaRPr lang="en-IN" sz="1200" b="1" i="0" u="none" strike="noStrike" dirty="0">
                        <a:solidFill>
                          <a:srgbClr val="003399"/>
                        </a:solidFill>
                        <a:effectLst/>
                        <a:latin typeface="+mj-lt"/>
                        <a:cs typeface="Times New Roman" panose="02020603050405020304" pitchFamily="18" charset="0"/>
                      </a:endParaRPr>
                    </a:p>
                  </a:txBody>
                  <a:tcPr marL="4794" marR="4794" marT="4794" marB="0" anchor="b"/>
                </a:tc>
                <a:extLst>
                  <a:ext uri="{0D108BD9-81ED-4DB2-BD59-A6C34878D82A}">
                    <a16:rowId xmlns:a16="http://schemas.microsoft.com/office/drawing/2014/main" val="265125498"/>
                  </a:ext>
                </a:extLst>
              </a:tr>
              <a:tr h="4489084">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Semantic matching based legal information retrieval</a:t>
                      </a:r>
                      <a:b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system for COVID‑19 pandemic</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primary objective of the paper is to develop an intelligent legal information retrieval system specifically designed for the COVID-19 pandemic. This system aims to provide efficient and convenient legal knowledge services through the WeChat platform, addressing crimes related to the pandemic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system utilizes a convolutional neural network (CNN) and a semantic matching mechanism to capture inter-sentence relationships, enhancing the prediction of legal information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
                      </a:r>
                      <a:b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b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One limitation mentioned is that some state-of-the-art (SOTA) neural networks may not perform as expected in real-world scenarios, indicating that the effectiveness of the model can vary depending on the specific </a:t>
                      </a:r>
                      <a:r>
                        <a:rPr lang="en-US" sz="10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case</a:t>
                      </a:r>
                      <a:r>
                        <a:rPr lang="en-US" sz="11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By</a:t>
                      </a:r>
                      <a:r>
                        <a:rPr lang="en-US" sz="11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using a semantic matching mechanism, the system can better understand the context and relationships between sentences, leading to more relevant legal responses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 system leverages deep learning techniques, specifically CNNs, which are known for their ability to learn complex patterns in data, thus improving the accuracy of legal information retrieval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There is a noted gap in the application of deep learning models to real-world legal scenarios, suggesting that further research is needed to enhance their performance and reliability in practical applications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3361479"/>
                  </a:ext>
                </a:extLst>
              </a:tr>
            </a:tbl>
          </a:graphicData>
        </a:graphic>
      </p:graphicFrame>
    </p:spTree>
    <p:extLst>
      <p:ext uri="{BB962C8B-B14F-4D97-AF65-F5344CB8AC3E}">
        <p14:creationId xmlns:p14="http://schemas.microsoft.com/office/powerpoint/2010/main" val="4963282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EE9D419-101B-390F-EA2F-3BDB751BE57F}"/>
              </a:ext>
            </a:extLst>
          </p:cNvPr>
          <p:cNvSpPr>
            <a:spLocks noGrp="1"/>
          </p:cNvSpPr>
          <p:nvPr>
            <p:ph type="sldNum" sz="quarter" idx="12"/>
          </p:nvPr>
        </p:nvSpPr>
        <p:spPr/>
        <p:txBody>
          <a:bodyPr/>
          <a:lstStyle/>
          <a:p>
            <a:pPr>
              <a:defRPr/>
            </a:pPr>
            <a:fld id="{51EDAF45-A1ED-443F-B7DC-99AC8969684E}" type="slidenum">
              <a:rPr lang="en-US" smtClean="0"/>
              <a:pPr>
                <a:defRPr/>
              </a:pPr>
              <a:t>47</a:t>
            </a:fld>
            <a:endParaRPr lang="en-US" dirty="0"/>
          </a:p>
        </p:txBody>
      </p:sp>
      <p:graphicFrame>
        <p:nvGraphicFramePr>
          <p:cNvPr id="8" name="Content Placeholder 5">
            <a:extLst>
              <a:ext uri="{FF2B5EF4-FFF2-40B4-BE49-F238E27FC236}">
                <a16:creationId xmlns:a16="http://schemas.microsoft.com/office/drawing/2014/main" id="{AF3BEBE5-E329-CFA3-BCEC-289EA77969E9}"/>
              </a:ext>
            </a:extLst>
          </p:cNvPr>
          <p:cNvGraphicFramePr>
            <a:graphicFrameLocks noGrp="1"/>
          </p:cNvGraphicFramePr>
          <p:nvPr>
            <p:ph idx="1"/>
            <p:extLst>
              <p:ext uri="{D42A27DB-BD31-4B8C-83A1-F6EECF244321}">
                <p14:modId xmlns:p14="http://schemas.microsoft.com/office/powerpoint/2010/main" val="800543668"/>
              </p:ext>
            </p:extLst>
          </p:nvPr>
        </p:nvGraphicFramePr>
        <p:xfrm>
          <a:off x="439738" y="811213"/>
          <a:ext cx="8362949" cy="5091554"/>
        </p:xfrm>
        <a:graphic>
          <a:graphicData uri="http://schemas.openxmlformats.org/drawingml/2006/table">
            <a:tbl>
              <a:tblPr>
                <a:tableStyleId>{5940675A-B579-460E-94D1-54222C63F5DA}</a:tableStyleId>
              </a:tblPr>
              <a:tblGrid>
                <a:gridCol w="474662">
                  <a:extLst>
                    <a:ext uri="{9D8B030D-6E8A-4147-A177-3AD203B41FA5}">
                      <a16:colId xmlns:a16="http://schemas.microsoft.com/office/drawing/2014/main" val="1007029223"/>
                    </a:ext>
                  </a:extLst>
                </a:gridCol>
                <a:gridCol w="1459523">
                  <a:extLst>
                    <a:ext uri="{9D8B030D-6E8A-4147-A177-3AD203B41FA5}">
                      <a16:colId xmlns:a16="http://schemas.microsoft.com/office/drawing/2014/main" val="1291270025"/>
                    </a:ext>
                  </a:extLst>
                </a:gridCol>
                <a:gridCol w="439615">
                  <a:extLst>
                    <a:ext uri="{9D8B030D-6E8A-4147-A177-3AD203B41FA5}">
                      <a16:colId xmlns:a16="http://schemas.microsoft.com/office/drawing/2014/main" val="358224929"/>
                    </a:ext>
                  </a:extLst>
                </a:gridCol>
                <a:gridCol w="1635370">
                  <a:extLst>
                    <a:ext uri="{9D8B030D-6E8A-4147-A177-3AD203B41FA5}">
                      <a16:colId xmlns:a16="http://schemas.microsoft.com/office/drawing/2014/main" val="228823605"/>
                    </a:ext>
                  </a:extLst>
                </a:gridCol>
                <a:gridCol w="1230923">
                  <a:extLst>
                    <a:ext uri="{9D8B030D-6E8A-4147-A177-3AD203B41FA5}">
                      <a16:colId xmlns:a16="http://schemas.microsoft.com/office/drawing/2014/main" val="3974860787"/>
                    </a:ext>
                  </a:extLst>
                </a:gridCol>
                <a:gridCol w="1148624">
                  <a:extLst>
                    <a:ext uri="{9D8B030D-6E8A-4147-A177-3AD203B41FA5}">
                      <a16:colId xmlns:a16="http://schemas.microsoft.com/office/drawing/2014/main" val="2194856152"/>
                    </a:ext>
                  </a:extLst>
                </a:gridCol>
                <a:gridCol w="1160815">
                  <a:extLst>
                    <a:ext uri="{9D8B030D-6E8A-4147-A177-3AD203B41FA5}">
                      <a16:colId xmlns:a16="http://schemas.microsoft.com/office/drawing/2014/main" val="103425966"/>
                    </a:ext>
                  </a:extLst>
                </a:gridCol>
                <a:gridCol w="813417">
                  <a:extLst>
                    <a:ext uri="{9D8B030D-6E8A-4147-A177-3AD203B41FA5}">
                      <a16:colId xmlns:a16="http://schemas.microsoft.com/office/drawing/2014/main" val="2020910844"/>
                    </a:ext>
                  </a:extLst>
                </a:gridCol>
              </a:tblGrid>
              <a:tr h="387474">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65125498"/>
                  </a:ext>
                </a:extLst>
              </a:tr>
              <a:tr h="296893">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16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Two factor‑based models of precedential constraint: a comparison and proposal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paper aims to compare two interpretations of the reason model of precedent, focusing on how past cases influence judicial decision-making. It seeks to clarify the role of precedent in legal reasoning and how it constrains judicial outcomes based on prior decisions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It also proposes an integrated model that distinguishes between undercutting and rebutting defeat, which can enhance understanding of strict versus persuasive forms of precedential constraint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complexity of the theoretical framework is a limitation, as it must accommodate variable priorities and undercutting defeat, making it somewhat complicated to understand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paper assumes that cases are considered by a single court, which may not reflect the reality of different jurisdictions and their varying interpretations of precedent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 reason model provides a structured approach to understanding how past decisions influence current cases, offering a clear framework for legal reasoning [4].</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By embedding both interpretations within a general default logic, the paper highlights important distinctions between rebutting and undercutting defeat, which can lead to a more nuanced understanding of legal reasoning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There is a gap in addressing how the model can be expanded to include dimensions beyond factors, which could provide a more comprehensive understanding of precedential constraint: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3361479"/>
                  </a:ext>
                </a:extLst>
              </a:tr>
            </a:tbl>
          </a:graphicData>
        </a:graphic>
      </p:graphicFrame>
    </p:spTree>
    <p:extLst>
      <p:ext uri="{BB962C8B-B14F-4D97-AF65-F5344CB8AC3E}">
        <p14:creationId xmlns:p14="http://schemas.microsoft.com/office/powerpoint/2010/main" val="5385987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3237795-137F-15B0-F996-888A37541A74}"/>
              </a:ext>
            </a:extLst>
          </p:cNvPr>
          <p:cNvSpPr>
            <a:spLocks noGrp="1"/>
          </p:cNvSpPr>
          <p:nvPr>
            <p:ph type="sldNum" sz="quarter" idx="12"/>
          </p:nvPr>
        </p:nvSpPr>
        <p:spPr/>
        <p:txBody>
          <a:bodyPr/>
          <a:lstStyle/>
          <a:p>
            <a:pPr>
              <a:defRPr/>
            </a:pPr>
            <a:fld id="{51EDAF45-A1ED-443F-B7DC-99AC8969684E}" type="slidenum">
              <a:rPr lang="en-US" smtClean="0"/>
              <a:pPr>
                <a:defRPr/>
              </a:pPr>
              <a:t>48</a:t>
            </a:fld>
            <a:endParaRPr lang="en-US" dirty="0"/>
          </a:p>
        </p:txBody>
      </p:sp>
      <p:graphicFrame>
        <p:nvGraphicFramePr>
          <p:cNvPr id="6" name="Content Placeholder 5">
            <a:extLst>
              <a:ext uri="{FF2B5EF4-FFF2-40B4-BE49-F238E27FC236}">
                <a16:creationId xmlns:a16="http://schemas.microsoft.com/office/drawing/2014/main" id="{88D24206-90B7-637C-AE6A-287D50EF1D80}"/>
              </a:ext>
            </a:extLst>
          </p:cNvPr>
          <p:cNvGraphicFramePr>
            <a:graphicFrameLocks noGrp="1"/>
          </p:cNvGraphicFramePr>
          <p:nvPr>
            <p:ph idx="1"/>
            <p:extLst>
              <p:ext uri="{D42A27DB-BD31-4B8C-83A1-F6EECF244321}">
                <p14:modId xmlns:p14="http://schemas.microsoft.com/office/powerpoint/2010/main" val="1670396522"/>
              </p:ext>
            </p:extLst>
          </p:nvPr>
        </p:nvGraphicFramePr>
        <p:xfrm>
          <a:off x="439738" y="811213"/>
          <a:ext cx="8362949" cy="5421246"/>
        </p:xfrm>
        <a:graphic>
          <a:graphicData uri="http://schemas.openxmlformats.org/drawingml/2006/table">
            <a:tbl>
              <a:tblPr>
                <a:tableStyleId>{5940675A-B579-460E-94D1-54222C63F5DA}</a:tableStyleId>
              </a:tblPr>
              <a:tblGrid>
                <a:gridCol w="360362">
                  <a:extLst>
                    <a:ext uri="{9D8B030D-6E8A-4147-A177-3AD203B41FA5}">
                      <a16:colId xmlns:a16="http://schemas.microsoft.com/office/drawing/2014/main" val="1007029223"/>
                    </a:ext>
                  </a:extLst>
                </a:gridCol>
                <a:gridCol w="1310054">
                  <a:extLst>
                    <a:ext uri="{9D8B030D-6E8A-4147-A177-3AD203B41FA5}">
                      <a16:colId xmlns:a16="http://schemas.microsoft.com/office/drawing/2014/main" val="1291270025"/>
                    </a:ext>
                  </a:extLst>
                </a:gridCol>
                <a:gridCol w="597877">
                  <a:extLst>
                    <a:ext uri="{9D8B030D-6E8A-4147-A177-3AD203B41FA5}">
                      <a16:colId xmlns:a16="http://schemas.microsoft.com/office/drawing/2014/main" val="358224929"/>
                    </a:ext>
                  </a:extLst>
                </a:gridCol>
                <a:gridCol w="1828800">
                  <a:extLst>
                    <a:ext uri="{9D8B030D-6E8A-4147-A177-3AD203B41FA5}">
                      <a16:colId xmlns:a16="http://schemas.microsoft.com/office/drawing/2014/main" val="228823605"/>
                    </a:ext>
                  </a:extLst>
                </a:gridCol>
                <a:gridCol w="1099038">
                  <a:extLst>
                    <a:ext uri="{9D8B030D-6E8A-4147-A177-3AD203B41FA5}">
                      <a16:colId xmlns:a16="http://schemas.microsoft.com/office/drawing/2014/main" val="3974860787"/>
                    </a:ext>
                  </a:extLst>
                </a:gridCol>
                <a:gridCol w="1192586">
                  <a:extLst>
                    <a:ext uri="{9D8B030D-6E8A-4147-A177-3AD203B41FA5}">
                      <a16:colId xmlns:a16="http://schemas.microsoft.com/office/drawing/2014/main" val="2194856152"/>
                    </a:ext>
                  </a:extLst>
                </a:gridCol>
                <a:gridCol w="1160815">
                  <a:extLst>
                    <a:ext uri="{9D8B030D-6E8A-4147-A177-3AD203B41FA5}">
                      <a16:colId xmlns:a16="http://schemas.microsoft.com/office/drawing/2014/main" val="103425966"/>
                    </a:ext>
                  </a:extLst>
                </a:gridCol>
                <a:gridCol w="813417">
                  <a:extLst>
                    <a:ext uri="{9D8B030D-6E8A-4147-A177-3AD203B41FA5}">
                      <a16:colId xmlns:a16="http://schemas.microsoft.com/office/drawing/2014/main" val="2020910844"/>
                    </a:ext>
                  </a:extLst>
                </a:gridCol>
              </a:tblGrid>
              <a:tr h="387474">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65125498"/>
                  </a:ext>
                </a:extLst>
              </a:tr>
              <a:tr h="296893">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17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Legal Information Retrieval and Rhetorical Role Labelling for Legal Judgements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primary objective of the paper is to enhance legal information retrieval by identifying relevant statutes and prior cases based on a given legal situation description. This is achieved through two main tasks: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Statute and Precedent Retrieval</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Identifying and ranking the most relevant legal documents for a specific query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Rhetorical Role Labeling</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Classifying sentences in legal documents into one of seven semantic segments or rhetorical roles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Model Performance</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While BM25 outperforms TFIDF in some tasks, the overall accuracy of both models is relatively low (0.46%)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Algorithm Constraints</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The BM25 algorithm does not consider the proximity of query terms, which may affect the relevance of retrieved documents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
                      </a:r>
                      <a:b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b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Improved Retrieval Accuracy</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BM25 outperforms the TFIDF model in retrieving relevant precedents, indicating a more effective ranking of legal documents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Enhanced Classification Performance</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FastText</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with its pre-trained weights, shows a significant improvement in macro F1 score over TFIDF for rhetorical role labeling, suggesting better handling of semantic nuances in legal texts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Classifier Precision Recall Macro F1 score Accuracy</a:t>
                      </a:r>
                      <a:b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b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FastText :</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MLP 0.384, 0.4 ,0.354 0.46</a:t>
                      </a:r>
                      <a:br>
                        <a:rPr lang="en-US" sz="1000" kern="100">
                          <a:effectLst/>
                          <a:latin typeface="Times New Roman" panose="02020603050405020304" pitchFamily="18" charset="0"/>
                          <a:ea typeface="Calibri" panose="020F0502020204030204" pitchFamily="34" charset="0"/>
                          <a:cs typeface="Times New Roman" panose="02020603050405020304" pitchFamily="18" charset="0"/>
                        </a:rPr>
                      </a:b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TFIDF n-gram=1-5:</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RF,0.473 ,0.354, 0.333,0.467</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Limited Scope of Rhetorical Roles</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The classification is restricted to seven roles, which may not encompass all possible legal discourse structures.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Generalizability</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The effectiveness of the models may vary across different legal systems or jurisdictions, which is not addressed in the study.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3361479"/>
                  </a:ext>
                </a:extLst>
              </a:tr>
            </a:tbl>
          </a:graphicData>
        </a:graphic>
      </p:graphicFrame>
    </p:spTree>
    <p:extLst>
      <p:ext uri="{BB962C8B-B14F-4D97-AF65-F5344CB8AC3E}">
        <p14:creationId xmlns:p14="http://schemas.microsoft.com/office/powerpoint/2010/main" val="14253861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FD99FC4-8373-C846-E781-9A6D52D720FB}"/>
              </a:ext>
            </a:extLst>
          </p:cNvPr>
          <p:cNvSpPr>
            <a:spLocks noGrp="1"/>
          </p:cNvSpPr>
          <p:nvPr>
            <p:ph type="sldNum" sz="quarter" idx="12"/>
          </p:nvPr>
        </p:nvSpPr>
        <p:spPr/>
        <p:txBody>
          <a:bodyPr/>
          <a:lstStyle/>
          <a:p>
            <a:pPr>
              <a:defRPr/>
            </a:pPr>
            <a:fld id="{51EDAF45-A1ED-443F-B7DC-99AC8969684E}" type="slidenum">
              <a:rPr lang="en-US" smtClean="0"/>
              <a:pPr>
                <a:defRPr/>
              </a:pPr>
              <a:t>49</a:t>
            </a:fld>
            <a:endParaRPr lang="en-US" dirty="0"/>
          </a:p>
        </p:txBody>
      </p:sp>
      <p:graphicFrame>
        <p:nvGraphicFramePr>
          <p:cNvPr id="8" name="Content Placeholder 5">
            <a:extLst>
              <a:ext uri="{FF2B5EF4-FFF2-40B4-BE49-F238E27FC236}">
                <a16:creationId xmlns:a16="http://schemas.microsoft.com/office/drawing/2014/main" id="{CFBEC768-4B86-9DD4-26D1-FF3CC8156974}"/>
              </a:ext>
            </a:extLst>
          </p:cNvPr>
          <p:cNvGraphicFramePr>
            <a:graphicFrameLocks/>
          </p:cNvGraphicFramePr>
          <p:nvPr>
            <p:extLst>
              <p:ext uri="{D42A27DB-BD31-4B8C-83A1-F6EECF244321}">
                <p14:modId xmlns:p14="http://schemas.microsoft.com/office/powerpoint/2010/main" val="1046393038"/>
              </p:ext>
            </p:extLst>
          </p:nvPr>
        </p:nvGraphicFramePr>
        <p:xfrm>
          <a:off x="390525" y="711078"/>
          <a:ext cx="8516084" cy="5909850"/>
        </p:xfrm>
        <a:graphic>
          <a:graphicData uri="http://schemas.openxmlformats.org/drawingml/2006/table">
            <a:tbl>
              <a:tblPr>
                <a:tableStyleId>{5940675A-B579-460E-94D1-54222C63F5DA}</a:tableStyleId>
              </a:tblPr>
              <a:tblGrid>
                <a:gridCol w="471926">
                  <a:extLst>
                    <a:ext uri="{9D8B030D-6E8A-4147-A177-3AD203B41FA5}">
                      <a16:colId xmlns:a16="http://schemas.microsoft.com/office/drawing/2014/main" val="1007029223"/>
                    </a:ext>
                  </a:extLst>
                </a:gridCol>
                <a:gridCol w="1233027">
                  <a:extLst>
                    <a:ext uri="{9D8B030D-6E8A-4147-A177-3AD203B41FA5}">
                      <a16:colId xmlns:a16="http://schemas.microsoft.com/office/drawing/2014/main" val="1291270025"/>
                    </a:ext>
                  </a:extLst>
                </a:gridCol>
                <a:gridCol w="419122">
                  <a:extLst>
                    <a:ext uri="{9D8B030D-6E8A-4147-A177-3AD203B41FA5}">
                      <a16:colId xmlns:a16="http://schemas.microsoft.com/office/drawing/2014/main" val="358224929"/>
                    </a:ext>
                  </a:extLst>
                </a:gridCol>
                <a:gridCol w="2214273">
                  <a:extLst>
                    <a:ext uri="{9D8B030D-6E8A-4147-A177-3AD203B41FA5}">
                      <a16:colId xmlns:a16="http://schemas.microsoft.com/office/drawing/2014/main" val="228823605"/>
                    </a:ext>
                  </a:extLst>
                </a:gridCol>
                <a:gridCol w="1120389">
                  <a:extLst>
                    <a:ext uri="{9D8B030D-6E8A-4147-A177-3AD203B41FA5}">
                      <a16:colId xmlns:a16="http://schemas.microsoft.com/office/drawing/2014/main" val="3974860787"/>
                    </a:ext>
                  </a:extLst>
                </a:gridCol>
                <a:gridCol w="940903">
                  <a:extLst>
                    <a:ext uri="{9D8B030D-6E8A-4147-A177-3AD203B41FA5}">
                      <a16:colId xmlns:a16="http://schemas.microsoft.com/office/drawing/2014/main" val="2194856152"/>
                    </a:ext>
                  </a:extLst>
                </a:gridCol>
                <a:gridCol w="788804">
                  <a:extLst>
                    <a:ext uri="{9D8B030D-6E8A-4147-A177-3AD203B41FA5}">
                      <a16:colId xmlns:a16="http://schemas.microsoft.com/office/drawing/2014/main" val="103425966"/>
                    </a:ext>
                  </a:extLst>
                </a:gridCol>
                <a:gridCol w="1327640">
                  <a:extLst>
                    <a:ext uri="{9D8B030D-6E8A-4147-A177-3AD203B41FA5}">
                      <a16:colId xmlns:a16="http://schemas.microsoft.com/office/drawing/2014/main" val="2020910844"/>
                    </a:ext>
                  </a:extLst>
                </a:gridCol>
              </a:tblGrid>
              <a:tr h="355639">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65125498"/>
                  </a:ext>
                </a:extLst>
              </a:tr>
              <a:tr h="2640097">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Encoding legislation: a methodology for enhancing</a:t>
                      </a:r>
                      <a:b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technical validation, legal alignment and interdisciplinarity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primary objective of the paper is to propose a methodology that enhances the technical validation, legal alignment, and interdisciplinarity of encoding legislation. This is particularly focused on converting provisions of the Australian Copyright Act 1968 into machine-executable code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study aims to improve the accuracy of encoded rules through a combination of manual and automated coding validation methods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 small sample size of participants (N = 3) limits the ability to compare encoding results across different weeks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 methodology proposed in the paper combines Turnip language with modern statutory interpretation, which can enhance the accuracy of encoded rules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 methodology proposed in the paper combines Turnip language with modern statutory interpretation, which can enhance the accuracy of encoded rules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There is a gap in establishing best practice standards for rules as code initiatives, which is necessary for enhancing the interoperability of encoded rules across different projects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3361479"/>
                  </a:ext>
                </a:extLst>
              </a:tr>
              <a:tr h="2817078">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19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Rethinking the field of automatic prediction of court decisions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Define Key Tasks</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The paper aims to clarify the distinctions between outcome identification, outcome-based judgement categorisation, and outcome forecasting in the context of court decisions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Analyze Data Usage</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It emphasizes the importance of understanding the legal data used for these tasks to determine their feasibility and effectiveness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Data Availability</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 significant limitation is the variability and availability of case law across different courts, which can hinder the establishment of reliable outcome prediction tasks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Improved Analysis</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The use of computational techniques can enhance the analysis of court decisions, providing insights into the features that influence outcomes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Lack of Explainability</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Many recent neural classification models operate as 'black boxes', making it difficult to extract meaningful insights about feature importance, which is essential for legal applications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8771909"/>
                  </a:ext>
                </a:extLst>
              </a:tr>
            </a:tbl>
          </a:graphicData>
        </a:graphic>
      </p:graphicFrame>
    </p:spTree>
    <p:extLst>
      <p:ext uri="{BB962C8B-B14F-4D97-AF65-F5344CB8AC3E}">
        <p14:creationId xmlns:p14="http://schemas.microsoft.com/office/powerpoint/2010/main" val="1907847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F818-5E74-69F1-49E1-C62C8F42F624}"/>
              </a:ext>
            </a:extLst>
          </p:cNvPr>
          <p:cNvSpPr>
            <a:spLocks noGrp="1"/>
          </p:cNvSpPr>
          <p:nvPr>
            <p:ph type="title"/>
          </p:nvPr>
        </p:nvSpPr>
        <p:spPr>
          <a:xfrm>
            <a:off x="457200" y="731838"/>
            <a:ext cx="8229600" cy="406498"/>
          </a:xfrm>
        </p:spPr>
        <p:txBody>
          <a:bodyPr/>
          <a:lstStyle/>
          <a:p>
            <a:r>
              <a:rPr lang="en-US" sz="2400" b="1" dirty="0">
                <a:latin typeface="Times New Roman" panose="02020603050405020304" pitchFamily="18" charset="0"/>
                <a:cs typeface="Times New Roman" panose="02020603050405020304" pitchFamily="18" charset="0"/>
              </a:rPr>
              <a:t>Work Flow</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267A39-474A-1B1A-B2DA-948ADFA1B1FD}"/>
              </a:ext>
            </a:extLst>
          </p:cNvPr>
          <p:cNvSpPr>
            <a:spLocks noGrp="1"/>
          </p:cNvSpPr>
          <p:nvPr>
            <p:ph idx="1"/>
          </p:nvPr>
        </p:nvSpPr>
        <p:spPr/>
        <p:txBody>
          <a:bodyPr/>
          <a:lstStyle/>
          <a:p>
            <a:pPr marL="0" indent="0">
              <a:buNone/>
            </a:pPr>
            <a:r>
              <a:rPr lang="en-US" sz="1200" dirty="0">
                <a:latin typeface="Times New Roman" panose="02020603050405020304" pitchFamily="18" charset="0"/>
                <a:cs typeface="Times New Roman" panose="02020603050405020304" pitchFamily="18" charset="0"/>
              </a:rPr>
              <a:t>WORKFLOW:</a:t>
            </a:r>
          </a:p>
          <a:p>
            <a:pPr marL="0" indent="0">
              <a:buNone/>
            </a:pPr>
            <a:r>
              <a:rPr lang="en-US" sz="1200" dirty="0">
                <a:latin typeface="Times New Roman" panose="02020603050405020304" pitchFamily="18" charset="0"/>
                <a:cs typeface="Times New Roman" panose="02020603050405020304" pitchFamily="18" charset="0"/>
              </a:rPr>
              <a:t>1.     Start and Dataset Access:</a:t>
            </a:r>
          </a:p>
          <a:p>
            <a:pPr marL="0" indent="0">
              <a:buNone/>
            </a:pPr>
            <a:r>
              <a:rPr lang="en-US" sz="1200" dirty="0">
                <a:latin typeface="Times New Roman" panose="02020603050405020304" pitchFamily="18" charset="0"/>
                <a:cs typeface="Times New Roman" panose="02020603050405020304" pitchFamily="18" charset="0"/>
              </a:rPr>
              <a:t>              Load the dataset containing legal documents and case details.</a:t>
            </a:r>
          </a:p>
          <a:p>
            <a:pPr marL="0" indent="0">
              <a:buNone/>
            </a:pPr>
            <a:r>
              <a:rPr lang="en-US" sz="1200" dirty="0">
                <a:latin typeface="Times New Roman" panose="02020603050405020304" pitchFamily="18" charset="0"/>
                <a:cs typeface="Times New Roman" panose="02020603050405020304" pitchFamily="18" charset="0"/>
              </a:rPr>
              <a:t>2.     Upload Document:</a:t>
            </a:r>
          </a:p>
          <a:p>
            <a:pPr marL="0" indent="0">
              <a:buNone/>
            </a:pPr>
            <a:r>
              <a:rPr lang="en-US" sz="1200" dirty="0">
                <a:latin typeface="Times New Roman" panose="02020603050405020304" pitchFamily="18" charset="0"/>
                <a:cs typeface="Times New Roman" panose="02020603050405020304" pitchFamily="18" charset="0"/>
              </a:rPr>
              <a:t>              User uploads a legal document for processing.</a:t>
            </a:r>
          </a:p>
          <a:p>
            <a:pPr marL="0" indent="0">
              <a:buNone/>
            </a:pPr>
            <a:r>
              <a:rPr lang="en-US" sz="1200" dirty="0">
                <a:latin typeface="Times New Roman" panose="02020603050405020304" pitchFamily="18" charset="0"/>
                <a:cs typeface="Times New Roman" panose="02020603050405020304" pitchFamily="18" charset="0"/>
              </a:rPr>
              <a:t>3.     Task Selection:</a:t>
            </a:r>
          </a:p>
          <a:p>
            <a:pPr marL="0" indent="0">
              <a:buNone/>
            </a:pPr>
            <a:r>
              <a:rPr lang="en-US" sz="1200" dirty="0">
                <a:latin typeface="Times New Roman" panose="02020603050405020304" pitchFamily="18" charset="0"/>
                <a:cs typeface="Times New Roman" panose="02020603050405020304" pitchFamily="18" charset="0"/>
              </a:rPr>
              <a:t>              User chooses between two tasks: Summarization or Similar Case Retrieval.</a:t>
            </a:r>
          </a:p>
          <a:p>
            <a:pPr marL="0" indent="0">
              <a:buNone/>
            </a:pPr>
            <a:r>
              <a:rPr lang="en-US" sz="1200" dirty="0">
                <a:latin typeface="Times New Roman" panose="02020603050405020304" pitchFamily="18" charset="0"/>
                <a:cs typeface="Times New Roman" panose="02020603050405020304" pitchFamily="18" charset="0"/>
              </a:rPr>
              <a:t>For Summarization Task:</a:t>
            </a:r>
          </a:p>
          <a:p>
            <a:pPr marL="0" indent="0">
              <a:buNone/>
            </a:pPr>
            <a:r>
              <a:rPr lang="en-US" sz="1200" dirty="0">
                <a:latin typeface="Times New Roman" panose="02020603050405020304" pitchFamily="18" charset="0"/>
                <a:cs typeface="Times New Roman" panose="02020603050405020304" pitchFamily="18" charset="0"/>
              </a:rPr>
              <a:t>         Model Used: BERT / LDA. </a:t>
            </a:r>
          </a:p>
          <a:p>
            <a:pPr marL="0" indent="0">
              <a:buNone/>
            </a:pPr>
            <a:r>
              <a:rPr lang="en-US" sz="1200" dirty="0">
                <a:latin typeface="Times New Roman" panose="02020603050405020304" pitchFamily="18" charset="0"/>
                <a:cs typeface="Times New Roman" panose="02020603050405020304" pitchFamily="18" charset="0"/>
              </a:rPr>
              <a:t>         Process: Generate a concise abstractive summary of the uploaded document.</a:t>
            </a:r>
          </a:p>
          <a:p>
            <a:pPr marL="0" indent="0">
              <a:buNone/>
            </a:pPr>
            <a:r>
              <a:rPr lang="en-US" sz="1200" dirty="0">
                <a:latin typeface="Times New Roman" panose="02020603050405020304" pitchFamily="18" charset="0"/>
                <a:cs typeface="Times New Roman" panose="02020603050405020304" pitchFamily="18" charset="0"/>
              </a:rPr>
              <a:t>         Output: Display the generated summary to the user.</a:t>
            </a:r>
          </a:p>
          <a:p>
            <a:pPr marL="0" indent="0">
              <a:buNone/>
            </a:pPr>
            <a:r>
              <a:rPr lang="en-US" sz="1200" dirty="0">
                <a:latin typeface="Times New Roman" panose="02020603050405020304" pitchFamily="18" charset="0"/>
                <a:cs typeface="Times New Roman" panose="02020603050405020304" pitchFamily="18" charset="0"/>
              </a:rPr>
              <a:t>For Similar Case Retrieval Task:</a:t>
            </a:r>
          </a:p>
          <a:p>
            <a:pPr marL="0" indent="0">
              <a:buNone/>
            </a:pPr>
            <a:r>
              <a:rPr lang="en-US" sz="1200" dirty="0">
                <a:latin typeface="Times New Roman" panose="02020603050405020304" pitchFamily="18" charset="0"/>
                <a:cs typeface="Times New Roman" panose="02020603050405020304" pitchFamily="18" charset="0"/>
              </a:rPr>
              <a:t>         Embedding Extraction: Use TF-IDF to generate embeddings for the uploaded document.</a:t>
            </a:r>
          </a:p>
          <a:p>
            <a:pPr marL="0" indent="0">
              <a:buNone/>
            </a:pP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Graph  Construction</a:t>
            </a:r>
            <a:r>
              <a:rPr lang="en-US" sz="1200" dirty="0">
                <a:latin typeface="Times New Roman" panose="02020603050405020304" pitchFamily="18" charset="0"/>
                <a:cs typeface="Times New Roman" panose="02020603050405020304" pitchFamily="18" charset="0"/>
              </a:rPr>
              <a:t>: Build a Graph Attention Network (GAT) with case embeddings to model relationships.</a:t>
            </a:r>
          </a:p>
          <a:p>
            <a:pPr marL="0" indent="0">
              <a:buNone/>
            </a:pPr>
            <a:r>
              <a:rPr lang="en-US" sz="1200" dirty="0">
                <a:latin typeface="Times New Roman" panose="02020603050405020304" pitchFamily="18" charset="0"/>
                <a:cs typeface="Times New Roman" panose="02020603050405020304" pitchFamily="18" charset="0"/>
              </a:rPr>
              <a:t>         Similarity Check: Compare embeddings to find the most similar legal cases.</a:t>
            </a:r>
          </a:p>
          <a:p>
            <a:pPr marL="0" indent="0">
              <a:buNone/>
            </a:pPr>
            <a:r>
              <a:rPr lang="en-US" sz="1200" dirty="0">
                <a:latin typeface="Times New Roman" panose="02020603050405020304" pitchFamily="18" charset="0"/>
                <a:cs typeface="Times New Roman" panose="02020603050405020304" pitchFamily="18" charset="0"/>
              </a:rPr>
              <a:t>         Output: Display the top similar cases to the user.</a:t>
            </a:r>
          </a:p>
          <a:p>
            <a:pPr marL="0" indent="0">
              <a:buNone/>
            </a:pPr>
            <a:r>
              <a:rPr lang="en-US" sz="1200" dirty="0">
                <a:latin typeface="Times New Roman" panose="02020603050405020304" pitchFamily="18" charset="0"/>
                <a:cs typeface="Times New Roman" panose="02020603050405020304" pitchFamily="18" charset="0"/>
              </a:rPr>
              <a:t>4.      Generate and Display Results:</a:t>
            </a:r>
          </a:p>
          <a:p>
            <a:pPr marL="0" indent="0">
              <a:buNone/>
            </a:pPr>
            <a:r>
              <a:rPr lang="en-US" sz="1200" dirty="0">
                <a:latin typeface="Times New Roman" panose="02020603050405020304" pitchFamily="18" charset="0"/>
                <a:cs typeface="Times New Roman" panose="02020603050405020304" pitchFamily="18" charset="0"/>
              </a:rPr>
              <a:t>               Summarization or retrieval results are shown to the user.</a:t>
            </a:r>
          </a:p>
          <a:p>
            <a:pPr marL="0" indent="0">
              <a:buNone/>
            </a:pPr>
            <a:endParaRPr lang="en-IN" sz="1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E69D1A2-927E-69B1-E814-69911DAF7A53}"/>
              </a:ext>
            </a:extLst>
          </p:cNvPr>
          <p:cNvSpPr>
            <a:spLocks noGrp="1"/>
          </p:cNvSpPr>
          <p:nvPr>
            <p:ph type="sldNum" sz="quarter" idx="12"/>
          </p:nvPr>
        </p:nvSpPr>
        <p:spPr/>
        <p:txBody>
          <a:bodyPr/>
          <a:lstStyle/>
          <a:p>
            <a:pPr>
              <a:defRPr/>
            </a:pPr>
            <a:fld id="{51EDAF45-A1ED-443F-B7DC-99AC8969684E}" type="slidenum">
              <a:rPr lang="en-US" smtClean="0"/>
              <a:pPr>
                <a:defRPr/>
              </a:pPr>
              <a:t>5</a:t>
            </a:fld>
            <a:endParaRPr lang="en-US" dirty="0"/>
          </a:p>
        </p:txBody>
      </p:sp>
    </p:spTree>
    <p:extLst>
      <p:ext uri="{BB962C8B-B14F-4D97-AF65-F5344CB8AC3E}">
        <p14:creationId xmlns:p14="http://schemas.microsoft.com/office/powerpoint/2010/main" val="22300762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94E2-C19F-3ED6-F625-9905FDB38E36}"/>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22AE0A9-6791-0389-A390-7E9CDD8AC662}"/>
              </a:ext>
            </a:extLst>
          </p:cNvPr>
          <p:cNvSpPr>
            <a:spLocks noGrp="1"/>
          </p:cNvSpPr>
          <p:nvPr>
            <p:ph type="sldNum" sz="quarter" idx="12"/>
          </p:nvPr>
        </p:nvSpPr>
        <p:spPr/>
        <p:txBody>
          <a:bodyPr/>
          <a:lstStyle/>
          <a:p>
            <a:pPr>
              <a:defRPr/>
            </a:pPr>
            <a:fld id="{51EDAF45-A1ED-443F-B7DC-99AC8969684E}" type="slidenum">
              <a:rPr lang="en-US" smtClean="0"/>
              <a:pPr>
                <a:defRPr/>
              </a:pPr>
              <a:t>50</a:t>
            </a:fld>
            <a:endParaRPr lang="en-US" dirty="0"/>
          </a:p>
        </p:txBody>
      </p:sp>
      <p:graphicFrame>
        <p:nvGraphicFramePr>
          <p:cNvPr id="7" name="Content Placeholder 5">
            <a:extLst>
              <a:ext uri="{FF2B5EF4-FFF2-40B4-BE49-F238E27FC236}">
                <a16:creationId xmlns:a16="http://schemas.microsoft.com/office/drawing/2014/main" id="{C4D0003F-4644-687B-4E4C-34360E4C7B89}"/>
              </a:ext>
            </a:extLst>
          </p:cNvPr>
          <p:cNvGraphicFramePr>
            <a:graphicFrameLocks noGrp="1"/>
          </p:cNvGraphicFramePr>
          <p:nvPr>
            <p:ph idx="1"/>
            <p:extLst>
              <p:ext uri="{D42A27DB-BD31-4B8C-83A1-F6EECF244321}">
                <p14:modId xmlns:p14="http://schemas.microsoft.com/office/powerpoint/2010/main" val="226286138"/>
              </p:ext>
            </p:extLst>
          </p:nvPr>
        </p:nvGraphicFramePr>
        <p:xfrm>
          <a:off x="353203" y="718879"/>
          <a:ext cx="8669499" cy="6594790"/>
        </p:xfrm>
        <a:graphic>
          <a:graphicData uri="http://schemas.openxmlformats.org/drawingml/2006/table">
            <a:tbl>
              <a:tblPr>
                <a:tableStyleId>{5940675A-B579-460E-94D1-54222C63F5DA}</a:tableStyleId>
              </a:tblPr>
              <a:tblGrid>
                <a:gridCol w="306220">
                  <a:extLst>
                    <a:ext uri="{9D8B030D-6E8A-4147-A177-3AD203B41FA5}">
                      <a16:colId xmlns:a16="http://schemas.microsoft.com/office/drawing/2014/main" val="1007029223"/>
                    </a:ext>
                  </a:extLst>
                </a:gridCol>
                <a:gridCol w="1072662">
                  <a:extLst>
                    <a:ext uri="{9D8B030D-6E8A-4147-A177-3AD203B41FA5}">
                      <a16:colId xmlns:a16="http://schemas.microsoft.com/office/drawing/2014/main" val="1291270025"/>
                    </a:ext>
                  </a:extLst>
                </a:gridCol>
                <a:gridCol w="624253">
                  <a:extLst>
                    <a:ext uri="{9D8B030D-6E8A-4147-A177-3AD203B41FA5}">
                      <a16:colId xmlns:a16="http://schemas.microsoft.com/office/drawing/2014/main" val="358224929"/>
                    </a:ext>
                  </a:extLst>
                </a:gridCol>
                <a:gridCol w="1740877">
                  <a:extLst>
                    <a:ext uri="{9D8B030D-6E8A-4147-A177-3AD203B41FA5}">
                      <a16:colId xmlns:a16="http://schemas.microsoft.com/office/drawing/2014/main" val="228823605"/>
                    </a:ext>
                  </a:extLst>
                </a:gridCol>
                <a:gridCol w="1397977">
                  <a:extLst>
                    <a:ext uri="{9D8B030D-6E8A-4147-A177-3AD203B41FA5}">
                      <a16:colId xmlns:a16="http://schemas.microsoft.com/office/drawing/2014/main" val="3974860787"/>
                    </a:ext>
                  </a:extLst>
                </a:gridCol>
                <a:gridCol w="984739">
                  <a:extLst>
                    <a:ext uri="{9D8B030D-6E8A-4147-A177-3AD203B41FA5}">
                      <a16:colId xmlns:a16="http://schemas.microsoft.com/office/drawing/2014/main" val="2194856152"/>
                    </a:ext>
                  </a:extLst>
                </a:gridCol>
                <a:gridCol w="1230923">
                  <a:extLst>
                    <a:ext uri="{9D8B030D-6E8A-4147-A177-3AD203B41FA5}">
                      <a16:colId xmlns:a16="http://schemas.microsoft.com/office/drawing/2014/main" val="103425966"/>
                    </a:ext>
                  </a:extLst>
                </a:gridCol>
                <a:gridCol w="1311848">
                  <a:extLst>
                    <a:ext uri="{9D8B030D-6E8A-4147-A177-3AD203B41FA5}">
                      <a16:colId xmlns:a16="http://schemas.microsoft.com/office/drawing/2014/main" val="2020910844"/>
                    </a:ext>
                  </a:extLst>
                </a:gridCol>
              </a:tblGrid>
              <a:tr h="387474">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65125498"/>
                  </a:ext>
                </a:extLst>
              </a:tr>
              <a:tr h="0">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Bringing order into the realm of Transformer‑based</a:t>
                      </a:r>
                      <a:br>
                        <a:rPr lang="en-US" sz="1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language models for artificial intelligence and law</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primary aim of the paper is to systematically review Transformer-based language models (TLMs) and their applications in the legal domain, highlighting how these models have advanced AI solutions for legal problems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It seeks to identify both the contributions of TLMs to legal processes and the current limitations and opportunities for further research</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 significant limitation noted is the imbalance in the availability of legal datasets, which can hinder the training of models and their ability to generalize effectively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TLMs have been recognized for their ability to push the state-of-the-art in AI applications within the legal domain, improving performance on various legal tasks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paper mentions the evaluation of TLMs based on their fairness across demographics, regional factors, and legal topics, assessing how well models perform without bias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
                      </a:r>
                      <a:b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b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There is a notable gap in the alignment between model outputs and expert rationales, indicating that while improvements have been made, there is still a significant distance to cover in achieving expert-level performance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3361479"/>
                  </a:ext>
                </a:extLst>
              </a:tr>
              <a:tr h="296893">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21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Legal information retrieval for understanding statutory terms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primary objective of the study is to develop computational methods that assist in interpreting statutory terms, which is a common task for lawyers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research introduces a novel task focused on discovering sentences that can support argumentation regarding the meanings of statutory terms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study aims to model the analysis of how statutory terms have been treated in the past, combining both manual and computational approaches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One limitation noted is the low inter-annotator agreement (0.31), which suggests challenges in achieving consistent labeling of sentences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study also highlights that the instructions provided in the annotation guidelines were too vague, leading to inadequate training for annotators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 study provides a systematic assessment of various features that model the usefulness of sentences for interpretation, which can enhance the quality of legal information retrieval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 study employs normalized discounted cumulative gain (NDCG) as the primary evaluation metric, which is suitable for non-binary relevance assessments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[5]</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Rankings are evaluated at k = 10 and k = 100, with the latter being higher than typical, reflecting the unique nature of legal search</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 significant gap identified is the need for clearer definitions and guidelines regarding the assessment of meanings of identical terms used in different contexts, which affects the quality of annotations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8771909"/>
                  </a:ext>
                </a:extLst>
              </a:tr>
            </a:tbl>
          </a:graphicData>
        </a:graphic>
      </p:graphicFrame>
    </p:spTree>
    <p:extLst>
      <p:ext uri="{BB962C8B-B14F-4D97-AF65-F5344CB8AC3E}">
        <p14:creationId xmlns:p14="http://schemas.microsoft.com/office/powerpoint/2010/main" val="2565444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CFDEF-69F1-3307-3516-DF54EFDB93EA}"/>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1B92CE-5AC3-43CC-3D38-2C6899C121FF}"/>
              </a:ext>
            </a:extLst>
          </p:cNvPr>
          <p:cNvSpPr>
            <a:spLocks noGrp="1"/>
          </p:cNvSpPr>
          <p:nvPr>
            <p:ph type="sldNum" sz="quarter" idx="12"/>
          </p:nvPr>
        </p:nvSpPr>
        <p:spPr/>
        <p:txBody>
          <a:bodyPr/>
          <a:lstStyle/>
          <a:p>
            <a:pPr>
              <a:defRPr/>
            </a:pPr>
            <a:fld id="{51EDAF45-A1ED-443F-B7DC-99AC8969684E}" type="slidenum">
              <a:rPr lang="en-US" smtClean="0"/>
              <a:pPr>
                <a:defRPr/>
              </a:pPr>
              <a:t>51</a:t>
            </a:fld>
            <a:endParaRPr lang="en-US" dirty="0"/>
          </a:p>
        </p:txBody>
      </p:sp>
      <p:graphicFrame>
        <p:nvGraphicFramePr>
          <p:cNvPr id="7" name="Content Placeholder 5">
            <a:extLst>
              <a:ext uri="{FF2B5EF4-FFF2-40B4-BE49-F238E27FC236}">
                <a16:creationId xmlns:a16="http://schemas.microsoft.com/office/drawing/2014/main" id="{9F25B71B-8063-D8A3-D6AB-413C6255F41F}"/>
              </a:ext>
            </a:extLst>
          </p:cNvPr>
          <p:cNvGraphicFramePr>
            <a:graphicFrameLocks noGrp="1"/>
          </p:cNvGraphicFramePr>
          <p:nvPr>
            <p:ph idx="1"/>
            <p:extLst>
              <p:ext uri="{D42A27DB-BD31-4B8C-83A1-F6EECF244321}">
                <p14:modId xmlns:p14="http://schemas.microsoft.com/office/powerpoint/2010/main" val="3368098323"/>
              </p:ext>
            </p:extLst>
          </p:nvPr>
        </p:nvGraphicFramePr>
        <p:xfrm>
          <a:off x="362534" y="700218"/>
          <a:ext cx="8669499" cy="6541386"/>
        </p:xfrm>
        <a:graphic>
          <a:graphicData uri="http://schemas.openxmlformats.org/drawingml/2006/table">
            <a:tbl>
              <a:tblPr>
                <a:tableStyleId>{5940675A-B579-460E-94D1-54222C63F5DA}</a:tableStyleId>
              </a:tblPr>
              <a:tblGrid>
                <a:gridCol w="865776">
                  <a:extLst>
                    <a:ext uri="{9D8B030D-6E8A-4147-A177-3AD203B41FA5}">
                      <a16:colId xmlns:a16="http://schemas.microsoft.com/office/drawing/2014/main" val="1007029223"/>
                    </a:ext>
                  </a:extLst>
                </a:gridCol>
                <a:gridCol w="1281196">
                  <a:extLst>
                    <a:ext uri="{9D8B030D-6E8A-4147-A177-3AD203B41FA5}">
                      <a16:colId xmlns:a16="http://schemas.microsoft.com/office/drawing/2014/main" val="1291270025"/>
                    </a:ext>
                  </a:extLst>
                </a:gridCol>
                <a:gridCol w="493502">
                  <a:extLst>
                    <a:ext uri="{9D8B030D-6E8A-4147-A177-3AD203B41FA5}">
                      <a16:colId xmlns:a16="http://schemas.microsoft.com/office/drawing/2014/main" val="358224929"/>
                    </a:ext>
                  </a:extLst>
                </a:gridCol>
                <a:gridCol w="1973916">
                  <a:extLst>
                    <a:ext uri="{9D8B030D-6E8A-4147-A177-3AD203B41FA5}">
                      <a16:colId xmlns:a16="http://schemas.microsoft.com/office/drawing/2014/main" val="228823605"/>
                    </a:ext>
                  </a:extLst>
                </a:gridCol>
                <a:gridCol w="932741">
                  <a:extLst>
                    <a:ext uri="{9D8B030D-6E8A-4147-A177-3AD203B41FA5}">
                      <a16:colId xmlns:a16="http://schemas.microsoft.com/office/drawing/2014/main" val="3974860787"/>
                    </a:ext>
                  </a:extLst>
                </a:gridCol>
                <a:gridCol w="956139">
                  <a:extLst>
                    <a:ext uri="{9D8B030D-6E8A-4147-A177-3AD203B41FA5}">
                      <a16:colId xmlns:a16="http://schemas.microsoft.com/office/drawing/2014/main" val="2194856152"/>
                    </a:ext>
                  </a:extLst>
                </a:gridCol>
                <a:gridCol w="1181629">
                  <a:extLst>
                    <a:ext uri="{9D8B030D-6E8A-4147-A177-3AD203B41FA5}">
                      <a16:colId xmlns:a16="http://schemas.microsoft.com/office/drawing/2014/main" val="103425966"/>
                    </a:ext>
                  </a:extLst>
                </a:gridCol>
                <a:gridCol w="984600">
                  <a:extLst>
                    <a:ext uri="{9D8B030D-6E8A-4147-A177-3AD203B41FA5}">
                      <a16:colId xmlns:a16="http://schemas.microsoft.com/office/drawing/2014/main" val="2020910844"/>
                    </a:ext>
                  </a:extLst>
                </a:gridCol>
              </a:tblGrid>
              <a:tr h="387474">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65125498"/>
                  </a:ext>
                </a:extLst>
              </a:tr>
              <a:tr h="0">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Evaluation of Diversification</a:t>
                      </a:r>
                      <a:br>
                        <a:rPr lang="en-US" sz="1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Techniques for Legal Information</a:t>
                      </a:r>
                      <a:br>
                        <a:rPr lang="en-US" sz="1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Retrieval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2017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primary objective of the paper is to evaluate various diversification techniques for legal information retrieval, aiming to enhance user satisfaction by providing broader insights into legal search results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study seeks to demonstrate that web search diversification techniques outperform other methods, such as summarization-based and graph-based approaches, in the context of legal information retrieval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One limitation noted in the study is that text summarization methods, such as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LexRank</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and Grasshopper, consistently failed to improve the baseline ranking across all metrics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 paper highlights that web search result diversification methods (MMR, Max-sum, Max-min, and Mono-objective) significantly outperform the baseline ranking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000" b="1" kern="100" dirty="0" err="1">
                          <a:effectLst/>
                          <a:latin typeface="Times New Roman" panose="02020603050405020304" pitchFamily="18" charset="0"/>
                          <a:ea typeface="Calibri" panose="020F0502020204030204" pitchFamily="34" charset="0"/>
                          <a:cs typeface="Times New Roman" panose="02020603050405020304" pitchFamily="18" charset="0"/>
                        </a:rPr>
                        <a:t>nDCG</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 (a-normalized discounted cumulative gain)</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Measures the unique aspects of a query covered by the top-ranked documents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ERR-IA (Expected reciprocal rank-intent aware)</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Focuses on inter-dependent ranking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 authors note a gap in universally accepted evaluation metrics for measuring the performance of algorithms aimed at obtaining diverse rankings, indicating a need for further research in this area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3361479"/>
                  </a:ext>
                </a:extLst>
              </a:tr>
              <a:tr h="296893">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Multi‑language transfer learning for low‑resource legal</a:t>
                      </a:r>
                      <a:br>
                        <a:rPr lang="en-US" sz="1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case summarization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primary objective of the paper is to develop a transfer learning approach that utilizes both extractive and abstractive summarization techniques to address the challenges posed by the lack of labeled legal summarization datasets, particularly in low-resource scenarios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study aims to conduct extensive multi-language and cross-language experiments to evaluate the effectiveness of the proposed methods in summarizing legal case reports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One limitation highlighted is the scarcity of public legal corpora in specific languages, which can hinder the training and evaluation of summarization models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 proposed approach outperforms state-of-the-art results in extractive summarization on the Australian Legal Case Reports dataset, establishing a new baseline for abstractive summarization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 notable gap is the need for more labeled datasets in various languages, which limits the training of effective summarization models in the legal domain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8771909"/>
                  </a:ext>
                </a:extLst>
              </a:tr>
            </a:tbl>
          </a:graphicData>
        </a:graphic>
      </p:graphicFrame>
    </p:spTree>
    <p:extLst>
      <p:ext uri="{BB962C8B-B14F-4D97-AF65-F5344CB8AC3E}">
        <p14:creationId xmlns:p14="http://schemas.microsoft.com/office/powerpoint/2010/main" val="30651084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A6EA7-55BD-A274-075D-A6554283525F}"/>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04FEC5-5BAC-D9D7-587F-0E2AE713F464}"/>
              </a:ext>
            </a:extLst>
          </p:cNvPr>
          <p:cNvSpPr>
            <a:spLocks noGrp="1"/>
          </p:cNvSpPr>
          <p:nvPr>
            <p:ph type="sldNum" sz="quarter" idx="12"/>
          </p:nvPr>
        </p:nvSpPr>
        <p:spPr/>
        <p:txBody>
          <a:bodyPr/>
          <a:lstStyle/>
          <a:p>
            <a:pPr>
              <a:defRPr/>
            </a:pPr>
            <a:fld id="{51EDAF45-A1ED-443F-B7DC-99AC8969684E}" type="slidenum">
              <a:rPr lang="en-US" smtClean="0"/>
              <a:pPr>
                <a:defRPr/>
              </a:pPr>
              <a:t>52</a:t>
            </a:fld>
            <a:endParaRPr lang="en-US" dirty="0"/>
          </a:p>
        </p:txBody>
      </p:sp>
      <p:graphicFrame>
        <p:nvGraphicFramePr>
          <p:cNvPr id="7" name="Content Placeholder 5">
            <a:extLst>
              <a:ext uri="{FF2B5EF4-FFF2-40B4-BE49-F238E27FC236}">
                <a16:creationId xmlns:a16="http://schemas.microsoft.com/office/drawing/2014/main" id="{15E3AAC2-9750-A8CA-71DF-133AD7ABFF86}"/>
              </a:ext>
            </a:extLst>
          </p:cNvPr>
          <p:cNvGraphicFramePr>
            <a:graphicFrameLocks noGrp="1"/>
          </p:cNvGraphicFramePr>
          <p:nvPr>
            <p:ph idx="1"/>
            <p:extLst>
              <p:ext uri="{D42A27DB-BD31-4B8C-83A1-F6EECF244321}">
                <p14:modId xmlns:p14="http://schemas.microsoft.com/office/powerpoint/2010/main" val="2165712274"/>
              </p:ext>
            </p:extLst>
          </p:nvPr>
        </p:nvGraphicFramePr>
        <p:xfrm>
          <a:off x="362534" y="700218"/>
          <a:ext cx="8669499" cy="8054970"/>
        </p:xfrm>
        <a:graphic>
          <a:graphicData uri="http://schemas.openxmlformats.org/drawingml/2006/table">
            <a:tbl>
              <a:tblPr>
                <a:tableStyleId>{5940675A-B579-460E-94D1-54222C63F5DA}</a:tableStyleId>
              </a:tblPr>
              <a:tblGrid>
                <a:gridCol w="865776">
                  <a:extLst>
                    <a:ext uri="{9D8B030D-6E8A-4147-A177-3AD203B41FA5}">
                      <a16:colId xmlns:a16="http://schemas.microsoft.com/office/drawing/2014/main" val="1007029223"/>
                    </a:ext>
                  </a:extLst>
                </a:gridCol>
                <a:gridCol w="1281196">
                  <a:extLst>
                    <a:ext uri="{9D8B030D-6E8A-4147-A177-3AD203B41FA5}">
                      <a16:colId xmlns:a16="http://schemas.microsoft.com/office/drawing/2014/main" val="1291270025"/>
                    </a:ext>
                  </a:extLst>
                </a:gridCol>
                <a:gridCol w="493502">
                  <a:extLst>
                    <a:ext uri="{9D8B030D-6E8A-4147-A177-3AD203B41FA5}">
                      <a16:colId xmlns:a16="http://schemas.microsoft.com/office/drawing/2014/main" val="358224929"/>
                    </a:ext>
                  </a:extLst>
                </a:gridCol>
                <a:gridCol w="1973916">
                  <a:extLst>
                    <a:ext uri="{9D8B030D-6E8A-4147-A177-3AD203B41FA5}">
                      <a16:colId xmlns:a16="http://schemas.microsoft.com/office/drawing/2014/main" val="228823605"/>
                    </a:ext>
                  </a:extLst>
                </a:gridCol>
                <a:gridCol w="932741">
                  <a:extLst>
                    <a:ext uri="{9D8B030D-6E8A-4147-A177-3AD203B41FA5}">
                      <a16:colId xmlns:a16="http://schemas.microsoft.com/office/drawing/2014/main" val="3974860787"/>
                    </a:ext>
                  </a:extLst>
                </a:gridCol>
                <a:gridCol w="956139">
                  <a:extLst>
                    <a:ext uri="{9D8B030D-6E8A-4147-A177-3AD203B41FA5}">
                      <a16:colId xmlns:a16="http://schemas.microsoft.com/office/drawing/2014/main" val="2194856152"/>
                    </a:ext>
                  </a:extLst>
                </a:gridCol>
                <a:gridCol w="1181629">
                  <a:extLst>
                    <a:ext uri="{9D8B030D-6E8A-4147-A177-3AD203B41FA5}">
                      <a16:colId xmlns:a16="http://schemas.microsoft.com/office/drawing/2014/main" val="103425966"/>
                    </a:ext>
                  </a:extLst>
                </a:gridCol>
                <a:gridCol w="984600">
                  <a:extLst>
                    <a:ext uri="{9D8B030D-6E8A-4147-A177-3AD203B41FA5}">
                      <a16:colId xmlns:a16="http://schemas.microsoft.com/office/drawing/2014/main" val="2020910844"/>
                    </a:ext>
                  </a:extLst>
                </a:gridCol>
              </a:tblGrid>
              <a:tr h="371978">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65125498"/>
                  </a:ext>
                </a:extLst>
              </a:tr>
              <a:tr h="3230633">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 user‑centered approach to developing an AI system</a:t>
                      </a:r>
                      <a:br>
                        <a:rPr lang="en-US" sz="1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analyzing U.S. federal court data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primary objective of the research was to implement a user-centered approach in designing an AI system that provides access to information about the U.S. federal court system, catering to users regardless of their technical background. This was achieved through interviews, observations, and surveys to understand user needs and develop an intuitive platform for legal scholars, lawyers, and journalists to explore advanced questions about the federal court system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Data Skills</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Many participants reported a lack of data skills, which hindered their ability to analyze data independently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Language Support</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The initial user tests were conducted only in English, limiting the system's accessibility for non-English speakers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User-Friendly Design</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The design allows non-technical users to perform analyses that were previously unavailable to them, thus lowering barriers to entry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[5]</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Performance metrics were not explicitly detailed in the provided contexts. However, usability testing results indicated that a significant majority of users (87%) expressed a willingness to use the system frequently, suggesting positive user engagement and satisfaction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Technical Skills</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The gap in users' data skills indicates a need for additional training or resources to help them utilize the system effectively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Localization</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The lack of support for languages other than English presents a gap in accessibility for a broader audience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3361479"/>
                  </a:ext>
                </a:extLst>
              </a:tr>
              <a:tr h="2462531">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25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GerDaLIR: A German Dataset for Legal Information Retrieval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2021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Standardized Benchmark</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The primary objective of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GerDaLIR</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is to provide a standardized benchmark for Legal Information Retrieval (LIR) in the German legal domain, facilitating comparisons among different research efforts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Document Representation</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The dataset's reliance on passages rather than whole documents can limit the effectiveness of certain models,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Large Dataset: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GerDaLIR</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consists of 123K queries and 131K case documents, providing a rich resource for training and evaluation [2].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Ranking Quality</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The study employs metrics like Mean Reciprocal Rank at 10 (MRR@10) and Normalized Discounted Cumulative Gain at 20 (nDCG@20) to evaluate the ranking quality of the models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[4]</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[5]</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a:effectLst/>
                          <a:latin typeface="Times New Roman" panose="02020603050405020304" pitchFamily="18" charset="0"/>
                          <a:ea typeface="Calibri" panose="020F0502020204030204" pitchFamily="34" charset="0"/>
                          <a:cs typeface="Times New Roman" panose="02020603050405020304" pitchFamily="18" charset="0"/>
                        </a:rPr>
                        <a:t>Recall Metrics</a:t>
                      </a: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Recall is measured at positions 100 and 1000 to illustrate the distribution of positive documents and identify missed documents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Lack of Standardization</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Prior to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GerDaLIR</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there was a lack of standardized benchmarks for the German legal domain, which made it difficult to compare results across different studies </a:t>
                      </a: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8771909"/>
                  </a:ext>
                </a:extLst>
              </a:tr>
            </a:tbl>
          </a:graphicData>
        </a:graphic>
      </p:graphicFrame>
    </p:spTree>
    <p:extLst>
      <p:ext uri="{BB962C8B-B14F-4D97-AF65-F5344CB8AC3E}">
        <p14:creationId xmlns:p14="http://schemas.microsoft.com/office/powerpoint/2010/main" val="2797642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4B64F-8117-6206-E0D5-A330DEF0A731}"/>
              </a:ext>
            </a:extLst>
          </p:cNvPr>
          <p:cNvSpPr>
            <a:spLocks noGrp="1"/>
          </p:cNvSpPr>
          <p:nvPr>
            <p:ph type="title"/>
          </p:nvPr>
        </p:nvSpPr>
        <p:spPr>
          <a:xfrm>
            <a:off x="382555" y="731837"/>
            <a:ext cx="8229600" cy="457199"/>
          </a:xfrm>
        </p:spPr>
        <p:txBody>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1A15A9-FD9E-8E8E-1864-F378BE1BB2F5}"/>
              </a:ext>
            </a:extLst>
          </p:cNvPr>
          <p:cNvSpPr>
            <a:spLocks noGrp="1"/>
          </p:cNvSpPr>
          <p:nvPr>
            <p:ph idx="1"/>
          </p:nvPr>
        </p:nvSpPr>
        <p:spPr>
          <a:xfrm>
            <a:off x="457200" y="1517923"/>
            <a:ext cx="8229600" cy="4525963"/>
          </a:xfrm>
        </p:spPr>
        <p:txBody>
          <a:bodyPr/>
          <a:lstStyle/>
          <a:p>
            <a:pPr marL="0" indent="0" algn="just">
              <a:buNone/>
            </a:pPr>
            <a:r>
              <a:rPr lang="en-US" sz="1500" dirty="0">
                <a:latin typeface="Times New Roman" panose="02020603050405020304" pitchFamily="18" charset="0"/>
                <a:cs typeface="Times New Roman" panose="02020603050405020304" pitchFamily="18" charset="0"/>
              </a:rPr>
              <a:t>This project aimed to address two major challenges in the legal domain: the efficient summarization of complex legal judgments and the retrieval of similar legal cases based on semantic understanding. The tool developed integrates advanced Natural Language Processing (NLP) techniques for summarization and Graph Attention Networks (GATs) for semantic case retrieval, offering a comprehensive solution to streamline legal research processes.</a:t>
            </a:r>
          </a:p>
          <a:p>
            <a:pPr marL="0" indent="0" algn="just">
              <a:buNone/>
            </a:pPr>
            <a:r>
              <a:rPr lang="en-US" sz="1500" dirty="0">
                <a:latin typeface="Times New Roman" panose="02020603050405020304" pitchFamily="18" charset="0"/>
                <a:cs typeface="Times New Roman" panose="02020603050405020304" pitchFamily="18" charset="0"/>
              </a:rPr>
              <a:t>Through the use of state-of-the-art transformer models, such as BART, and LED, the system generates concise, coherent, and contextually accurate abstractive summaries of legal judgments, significantly reducing the time required to comprehend lengthy legal texts. Additionally, the integration of TF-IDF for case retrieval ensures that the system retrieves the most relevant legal precedents based on the semantic meaning of the content, rather than relying solely on keyword-based matching. This not only enhances the accuracy of case retrieval but also aids legal professionals in identifying important precedents more efficiently.</a:t>
            </a:r>
          </a:p>
          <a:p>
            <a:pPr marL="0" indent="0" algn="just">
              <a:buNone/>
            </a:pPr>
            <a:r>
              <a:rPr lang="en-US" sz="1500" dirty="0">
                <a:latin typeface="Times New Roman" panose="02020603050405020304" pitchFamily="18" charset="0"/>
                <a:cs typeface="Times New Roman" panose="02020603050405020304" pitchFamily="18" charset="0"/>
              </a:rPr>
              <a:t>The user interface developed as part of this project offers a seamless experience for legal practitioners, enabling them to upload legal documents, generate summaries, and retrieve related cases with minimal effort. This tool has the potential to significantly improve the speed, accuracy, and accessibility of legal research, ultimately contributing to more efficient decision-making and reduced cognitive load for legal professional.</a:t>
            </a:r>
          </a:p>
          <a:p>
            <a:pPr marL="0" indent="0">
              <a:buNone/>
            </a:pPr>
            <a:endParaRPr lang="en-IN" sz="1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BFFEA49-9A7A-197E-EAC9-A379ECBC37B7}"/>
              </a:ext>
            </a:extLst>
          </p:cNvPr>
          <p:cNvSpPr>
            <a:spLocks noGrp="1"/>
          </p:cNvSpPr>
          <p:nvPr>
            <p:ph type="sldNum" sz="quarter" idx="12"/>
          </p:nvPr>
        </p:nvSpPr>
        <p:spPr/>
        <p:txBody>
          <a:bodyPr/>
          <a:lstStyle/>
          <a:p>
            <a:pPr>
              <a:defRPr/>
            </a:pPr>
            <a:fld id="{51EDAF45-A1ED-443F-B7DC-99AC8969684E}" type="slidenum">
              <a:rPr lang="en-US" smtClean="0"/>
              <a:pPr>
                <a:defRPr/>
              </a:pPr>
              <a:t>53</a:t>
            </a:fld>
            <a:endParaRPr lang="en-US" dirty="0"/>
          </a:p>
        </p:txBody>
      </p:sp>
    </p:spTree>
    <p:extLst>
      <p:ext uri="{BB962C8B-B14F-4D97-AF65-F5344CB8AC3E}">
        <p14:creationId xmlns:p14="http://schemas.microsoft.com/office/powerpoint/2010/main" val="17671637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4220-12B2-1705-3402-DDE7327EB37A}"/>
              </a:ext>
            </a:extLst>
          </p:cNvPr>
          <p:cNvSpPr>
            <a:spLocks noGrp="1"/>
          </p:cNvSpPr>
          <p:nvPr>
            <p:ph type="title"/>
          </p:nvPr>
        </p:nvSpPr>
        <p:spPr>
          <a:xfrm>
            <a:off x="457200" y="731837"/>
            <a:ext cx="8229600" cy="457199"/>
          </a:xfrm>
        </p:spPr>
        <p:txBody>
          <a:bodyPr/>
          <a:lstStyle/>
          <a:p>
            <a:r>
              <a:rPr lang="en-US" sz="2400" b="1" dirty="0">
                <a:latin typeface="Times New Roman" panose="02020603050405020304" pitchFamily="18" charset="0"/>
                <a:cs typeface="Times New Roman" panose="02020603050405020304" pitchFamily="18" charset="0"/>
              </a:rPr>
              <a:t>Future Scope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1CD445-7AED-4E1E-3DED-5E9F6C0DBB94}"/>
              </a:ext>
            </a:extLst>
          </p:cNvPr>
          <p:cNvSpPr>
            <a:spLocks noGrp="1"/>
          </p:cNvSpPr>
          <p:nvPr>
            <p:ph idx="1"/>
          </p:nvPr>
        </p:nvSpPr>
        <p:spPr/>
        <p:txBody>
          <a:bodyPr/>
          <a:lstStyle/>
          <a:p>
            <a:pPr marL="0" indent="0">
              <a:buNone/>
            </a:pPr>
            <a:r>
              <a:rPr lang="en-US" sz="1400" dirty="0">
                <a:latin typeface="Times New Roman" panose="02020603050405020304" pitchFamily="18" charset="0"/>
                <a:cs typeface="Times New Roman" panose="02020603050405020304" pitchFamily="18" charset="0"/>
              </a:rPr>
              <a:t>1.  Integration of Multi-Lingual Capabilities:</a:t>
            </a:r>
          </a:p>
          <a:p>
            <a:pPr marL="0" indent="0">
              <a:buNone/>
            </a:pPr>
            <a:r>
              <a:rPr lang="en-US" sz="1400" dirty="0">
                <a:latin typeface="Times New Roman" panose="02020603050405020304" pitchFamily="18" charset="0"/>
                <a:cs typeface="Times New Roman" panose="02020603050405020304" pitchFamily="18" charset="0"/>
              </a:rPr>
              <a:t>Legal systems around the world operate in multiple languages, and expanding the system’s capabilities to handle legal documents in different languages would greatly increase its accessibility and usefulness. This could involve training models on legal corpora from different languages, such as Spanish, French, or German, to ensure that the tool is globally applicable and can support multilingual legal research.</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2.   Real-Time Updates and Continuous Learning:</a:t>
            </a:r>
          </a:p>
          <a:p>
            <a:pPr marL="0" indent="0">
              <a:buNone/>
            </a:pPr>
            <a:r>
              <a:rPr lang="en-US" sz="1400" dirty="0">
                <a:latin typeface="Times New Roman" panose="02020603050405020304" pitchFamily="18" charset="0"/>
                <a:cs typeface="Times New Roman" panose="02020603050405020304" pitchFamily="18" charset="0"/>
              </a:rPr>
              <a:t>The legal domain is continuously evolving with new rulings, statutes, and case law being added frequently. One important feature to consider is the development of a real-time update mechanism that ensures the tool remains up-to-date with the latest legal precedents. Incorporating techniques such as online learning or transfer learning could allow the model to continuously learn from new data without requiring complete retraining, ensuring that it always reflects the most current legal landscape.</a:t>
            </a:r>
          </a:p>
          <a:p>
            <a:pPr marL="0" indent="0">
              <a:buNone/>
            </a:pPr>
            <a:endParaRPr lang="en-US" sz="1400" dirty="0">
              <a:latin typeface="Times New Roman" panose="02020603050405020304" pitchFamily="18" charset="0"/>
              <a:cs typeface="Times New Roman" panose="02020603050405020304" pitchFamily="18" charset="0"/>
            </a:endParaRPr>
          </a:p>
          <a:p>
            <a:pPr marL="228600" indent="-228600">
              <a:buAutoNum type="arabicPeriod" startAt="3"/>
            </a:pPr>
            <a:r>
              <a:rPr lang="en-US" sz="1400" dirty="0">
                <a:latin typeface="Times New Roman" panose="02020603050405020304" pitchFamily="18" charset="0"/>
                <a:cs typeface="Times New Roman" panose="02020603050405020304" pitchFamily="18" charset="0"/>
              </a:rPr>
              <a:t>Integration with Legal Research Platforms:</a:t>
            </a:r>
          </a:p>
          <a:p>
            <a:pPr marL="0" indent="0">
              <a:buNone/>
            </a:pPr>
            <a:r>
              <a:rPr lang="en-US" sz="1400" dirty="0">
                <a:latin typeface="Times New Roman" panose="02020603050405020304" pitchFamily="18" charset="0"/>
                <a:cs typeface="Times New Roman" panose="02020603050405020304" pitchFamily="18" charset="0"/>
              </a:rPr>
              <a:t>To increase the tool’s utility, it could be integrated with existing legal research platforms such as Westlaw, LexisNexis, or government legal databases. Such integration would allow users to seamlessly query the system while navigating their regular legal workflows. It could also offer an enhanced search experience by incorporating both the summarization and case retrieval functionalities directly into these platforms.</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66CDB9B-E979-882B-824B-59AA5DFE6E87}"/>
              </a:ext>
            </a:extLst>
          </p:cNvPr>
          <p:cNvSpPr>
            <a:spLocks noGrp="1"/>
          </p:cNvSpPr>
          <p:nvPr>
            <p:ph type="sldNum" sz="quarter" idx="12"/>
          </p:nvPr>
        </p:nvSpPr>
        <p:spPr/>
        <p:txBody>
          <a:bodyPr/>
          <a:lstStyle/>
          <a:p>
            <a:pPr>
              <a:defRPr/>
            </a:pPr>
            <a:fld id="{51EDAF45-A1ED-443F-B7DC-99AC8969684E}" type="slidenum">
              <a:rPr lang="en-US" smtClean="0"/>
              <a:pPr>
                <a:defRPr/>
              </a:pPr>
              <a:t>54</a:t>
            </a:fld>
            <a:endParaRPr lang="en-US" dirty="0"/>
          </a:p>
        </p:txBody>
      </p:sp>
    </p:spTree>
    <p:extLst>
      <p:ext uri="{BB962C8B-B14F-4D97-AF65-F5344CB8AC3E}">
        <p14:creationId xmlns:p14="http://schemas.microsoft.com/office/powerpoint/2010/main" val="29520192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424517" y="815788"/>
            <a:ext cx="2635624" cy="457200"/>
          </a:xfrm>
          <a:prstGeom prst="rect">
            <a:avLst/>
          </a:prstGeom>
          <a:noFill/>
        </p:spPr>
        <p:txBody>
          <a:bodyPr wrap="square" rtlCol="0">
            <a:spAutoFit/>
          </a:bodyPr>
          <a:lstStyle/>
          <a:p>
            <a:r>
              <a:rPr lang="en-IN" b="1" dirty="0"/>
              <a:t> </a:t>
            </a:r>
          </a:p>
        </p:txBody>
      </p:sp>
      <p:sp>
        <p:nvSpPr>
          <p:cNvPr id="4" name="TextBox 3">
            <a:extLst>
              <a:ext uri="{FF2B5EF4-FFF2-40B4-BE49-F238E27FC236}">
                <a16:creationId xmlns:a16="http://schemas.microsoft.com/office/drawing/2014/main" id="{5343EA08-AB9D-FF4C-DD37-465B332AEDDC}"/>
              </a:ext>
            </a:extLst>
          </p:cNvPr>
          <p:cNvSpPr txBox="1"/>
          <p:nvPr/>
        </p:nvSpPr>
        <p:spPr>
          <a:xfrm>
            <a:off x="3798794" y="811323"/>
            <a:ext cx="1678641" cy="461665"/>
          </a:xfrm>
          <a:prstGeom prst="rect">
            <a:avLst/>
          </a:prstGeom>
          <a:noFill/>
        </p:spPr>
        <p:txBody>
          <a:bodyPr wrap="square">
            <a:spAutoFit/>
          </a:bodyPr>
          <a:lstStyle/>
          <a:p>
            <a:r>
              <a:rPr lang="en-IN" b="1" dirty="0"/>
              <a:t>References</a:t>
            </a:r>
            <a:endParaRPr lang="en-IN" dirty="0"/>
          </a:p>
        </p:txBody>
      </p:sp>
      <p:sp>
        <p:nvSpPr>
          <p:cNvPr id="5" name="TextBox 4">
            <a:extLst>
              <a:ext uri="{FF2B5EF4-FFF2-40B4-BE49-F238E27FC236}">
                <a16:creationId xmlns:a16="http://schemas.microsoft.com/office/drawing/2014/main" id="{E7ED64CB-EF4B-28C0-77F2-1492CEC295A7}"/>
              </a:ext>
            </a:extLst>
          </p:cNvPr>
          <p:cNvSpPr txBox="1"/>
          <p:nvPr/>
        </p:nvSpPr>
        <p:spPr>
          <a:xfrm>
            <a:off x="522514" y="1536174"/>
            <a:ext cx="8444204" cy="7571303"/>
          </a:xfrm>
          <a:prstGeom prst="rect">
            <a:avLst/>
          </a:prstGeom>
          <a:noFill/>
        </p:spPr>
        <p:txBody>
          <a:bodyPr wrap="square">
            <a:spAutoFit/>
          </a:bodyPr>
          <a:lstStyle/>
          <a:p>
            <a:pPr marL="342900" indent="-342900">
              <a:buFont typeface="Wingdings" panose="05000000000000000000" pitchFamily="2" charset="2"/>
              <a:buChar char="Ø"/>
            </a:pPr>
            <a:r>
              <a:rPr lang="en-US" sz="1800" i="0" dirty="0">
                <a:solidFill>
                  <a:schemeClr val="accent2">
                    <a:lumMod val="75000"/>
                  </a:schemeClr>
                </a:solidFill>
                <a:effectLst/>
                <a:cs typeface="Times New Roman" panose="02020603050405020304" pitchFamily="18" charset="0"/>
              </a:rPr>
              <a:t>Sansone, C., &amp; </a:t>
            </a:r>
            <a:r>
              <a:rPr lang="en-US" sz="1800" i="0" dirty="0" err="1">
                <a:solidFill>
                  <a:schemeClr val="accent2">
                    <a:lumMod val="75000"/>
                  </a:schemeClr>
                </a:solidFill>
                <a:effectLst/>
                <a:cs typeface="Times New Roman" panose="02020603050405020304" pitchFamily="18" charset="0"/>
              </a:rPr>
              <a:t>Sperlí</a:t>
            </a:r>
            <a:r>
              <a:rPr lang="en-US" sz="1800" i="0" dirty="0">
                <a:solidFill>
                  <a:schemeClr val="accent2">
                    <a:lumMod val="75000"/>
                  </a:schemeClr>
                </a:solidFill>
                <a:effectLst/>
                <a:cs typeface="Times New Roman" panose="02020603050405020304" pitchFamily="18" charset="0"/>
              </a:rPr>
              <a:t>, G. (2022). Legal information retrieval systems: State-of-the-art and open issues. Information Systems, 106, 101967.</a:t>
            </a:r>
          </a:p>
          <a:p>
            <a:pPr marL="342900" indent="-342900">
              <a:buFont typeface="Wingdings" panose="05000000000000000000" pitchFamily="2" charset="2"/>
              <a:buChar char="Ø"/>
            </a:pPr>
            <a:endParaRPr lang="en-US" sz="1800" i="0" dirty="0">
              <a:solidFill>
                <a:schemeClr val="accent2">
                  <a:lumMod val="75000"/>
                </a:schemeClr>
              </a:solidFill>
              <a:effectLst/>
              <a:cs typeface="Times New Roman" panose="02020603050405020304" pitchFamily="18" charset="0"/>
            </a:endParaRPr>
          </a:p>
          <a:p>
            <a:pPr marL="342900" indent="-342900">
              <a:buFont typeface="Wingdings" panose="05000000000000000000" pitchFamily="2" charset="2"/>
              <a:buChar char="Ø"/>
            </a:pPr>
            <a:r>
              <a:rPr lang="en-US" sz="1800" i="0" dirty="0" err="1">
                <a:solidFill>
                  <a:schemeClr val="accent2">
                    <a:lumMod val="75000"/>
                  </a:schemeClr>
                </a:solidFill>
                <a:effectLst/>
                <a:cs typeface="Times New Roman" panose="02020603050405020304" pitchFamily="18" charset="0"/>
              </a:rPr>
              <a:t>Šavelka</a:t>
            </a:r>
            <a:r>
              <a:rPr lang="en-US" sz="1800" i="0" dirty="0">
                <a:solidFill>
                  <a:schemeClr val="accent2">
                    <a:lumMod val="75000"/>
                  </a:schemeClr>
                </a:solidFill>
                <a:effectLst/>
                <a:cs typeface="Times New Roman" panose="02020603050405020304" pitchFamily="18" charset="0"/>
              </a:rPr>
              <a:t>, J., &amp; Ashley, K. D. (2022). Legal information retrieval for understanding statutory terms. Artificial Intelligence and Law, 1-45.</a:t>
            </a:r>
          </a:p>
          <a:p>
            <a:pPr marL="342900" indent="-342900">
              <a:buFont typeface="Wingdings" panose="05000000000000000000" pitchFamily="2" charset="2"/>
              <a:buChar char="Ø"/>
            </a:pPr>
            <a:endParaRPr lang="en-US" sz="1800" i="0" dirty="0">
              <a:solidFill>
                <a:schemeClr val="accent2">
                  <a:lumMod val="75000"/>
                </a:schemeClr>
              </a:solidFill>
              <a:effectLst/>
              <a:cs typeface="Times New Roman" panose="02020603050405020304" pitchFamily="18" charset="0"/>
            </a:endParaRPr>
          </a:p>
          <a:p>
            <a:pPr marL="342900" indent="-342900">
              <a:buFont typeface="Wingdings" panose="05000000000000000000" pitchFamily="2" charset="2"/>
              <a:buChar char="Ø"/>
            </a:pPr>
            <a:r>
              <a:rPr lang="en-US" sz="1800" i="0" dirty="0">
                <a:solidFill>
                  <a:schemeClr val="accent2">
                    <a:lumMod val="75000"/>
                  </a:schemeClr>
                </a:solidFill>
                <a:effectLst/>
                <a:cs typeface="Times New Roman" panose="02020603050405020304" pitchFamily="18" charset="0"/>
              </a:rPr>
              <a:t>Cui, J., Shen, X., &amp; Wen, S. (2023). A survey on legal judgment prediction: Datasets, metrics, models and challenges. IEEE Access.</a:t>
            </a:r>
          </a:p>
          <a:p>
            <a:pPr marL="342900" indent="-342900">
              <a:buFont typeface="Wingdings" panose="05000000000000000000" pitchFamily="2" charset="2"/>
              <a:buChar char="Ø"/>
            </a:pPr>
            <a:r>
              <a:rPr lang="en-US" sz="1800" i="0" dirty="0" err="1">
                <a:solidFill>
                  <a:schemeClr val="accent2">
                    <a:lumMod val="75000"/>
                  </a:schemeClr>
                </a:solidFill>
                <a:effectLst/>
                <a:cs typeface="Times New Roman" panose="02020603050405020304" pitchFamily="18" charset="0"/>
              </a:rPr>
              <a:t>Noguti</a:t>
            </a:r>
            <a:r>
              <a:rPr lang="en-US" sz="1800" i="0" dirty="0">
                <a:solidFill>
                  <a:schemeClr val="accent2">
                    <a:lumMod val="75000"/>
                  </a:schemeClr>
                </a:solidFill>
                <a:effectLst/>
                <a:cs typeface="Times New Roman" panose="02020603050405020304" pitchFamily="18" charset="0"/>
              </a:rPr>
              <a:t>, M. Y., </a:t>
            </a:r>
            <a:r>
              <a:rPr lang="en-US" sz="1800" i="0" dirty="0" err="1">
                <a:solidFill>
                  <a:schemeClr val="accent2">
                    <a:lumMod val="75000"/>
                  </a:schemeClr>
                </a:solidFill>
                <a:effectLst/>
                <a:cs typeface="Times New Roman" panose="02020603050405020304" pitchFamily="18" charset="0"/>
              </a:rPr>
              <a:t>Vellasques</a:t>
            </a:r>
            <a:r>
              <a:rPr lang="en-US" sz="1800" i="0" dirty="0">
                <a:solidFill>
                  <a:schemeClr val="accent2">
                    <a:lumMod val="75000"/>
                  </a:schemeClr>
                </a:solidFill>
                <a:effectLst/>
                <a:cs typeface="Times New Roman" panose="02020603050405020304" pitchFamily="18" charset="0"/>
              </a:rPr>
              <a:t>, E., &amp; Oliveira, L. S. (2020, July). Legal document classification: An application to law area prediction of petitions to public prosecution service. In 2020 International joint conference on neural networks (IJCNN) (pp. 1-8). IEEE.</a:t>
            </a:r>
          </a:p>
          <a:p>
            <a:pPr marL="342900" indent="-342900">
              <a:buFont typeface="Wingdings" panose="05000000000000000000" pitchFamily="2" charset="2"/>
              <a:buChar char="Ø"/>
            </a:pPr>
            <a:r>
              <a:rPr lang="en-US" sz="1800" i="0" dirty="0">
                <a:solidFill>
                  <a:schemeClr val="accent2">
                    <a:lumMod val="75000"/>
                  </a:schemeClr>
                </a:solidFill>
                <a:effectLst/>
                <a:cs typeface="Times New Roman" panose="02020603050405020304" pitchFamily="18" charset="0"/>
              </a:rPr>
              <a:t>Dhani, J. S., Bhatt, R., Ganesan, B., </a:t>
            </a:r>
            <a:r>
              <a:rPr lang="en-US" sz="1800" i="0" dirty="0" err="1">
                <a:solidFill>
                  <a:schemeClr val="accent2">
                    <a:lumMod val="75000"/>
                  </a:schemeClr>
                </a:solidFill>
                <a:effectLst/>
                <a:cs typeface="Times New Roman" panose="02020603050405020304" pitchFamily="18" charset="0"/>
              </a:rPr>
              <a:t>Sirohi</a:t>
            </a:r>
            <a:r>
              <a:rPr lang="en-US" sz="1800" i="0" dirty="0">
                <a:solidFill>
                  <a:schemeClr val="accent2">
                    <a:lumMod val="75000"/>
                  </a:schemeClr>
                </a:solidFill>
                <a:effectLst/>
                <a:cs typeface="Times New Roman" panose="02020603050405020304" pitchFamily="18" charset="0"/>
              </a:rPr>
              <a:t>, P., &amp; Bhatnagar, V. (2021). Similar cases recommendation using legal knowledge graphs. </a:t>
            </a:r>
            <a:r>
              <a:rPr lang="en-US" sz="1800" i="0" dirty="0" err="1">
                <a:solidFill>
                  <a:schemeClr val="accent2">
                    <a:lumMod val="75000"/>
                  </a:schemeClr>
                </a:solidFill>
                <a:effectLst/>
                <a:cs typeface="Times New Roman" panose="02020603050405020304" pitchFamily="18" charset="0"/>
              </a:rPr>
              <a:t>arXiv</a:t>
            </a:r>
            <a:r>
              <a:rPr lang="en-US" sz="1800" i="0" dirty="0">
                <a:solidFill>
                  <a:schemeClr val="accent2">
                    <a:lumMod val="75000"/>
                  </a:schemeClr>
                </a:solidFill>
                <a:effectLst/>
                <a:cs typeface="Times New Roman" panose="02020603050405020304" pitchFamily="18" charset="0"/>
              </a:rPr>
              <a:t> preprint arXiv:2107.04771.</a:t>
            </a:r>
          </a:p>
          <a:p>
            <a:pPr marL="342900" indent="-342900">
              <a:buFont typeface="Wingdings" panose="05000000000000000000" pitchFamily="2" charset="2"/>
              <a:buChar char="Ø"/>
            </a:pPr>
            <a:r>
              <a:rPr lang="en-US" sz="1800" i="0" dirty="0">
                <a:solidFill>
                  <a:schemeClr val="accent2">
                    <a:lumMod val="75000"/>
                  </a:schemeClr>
                </a:solidFill>
                <a:effectLst/>
                <a:cs typeface="Times New Roman" panose="02020603050405020304" pitchFamily="18" charset="0"/>
              </a:rPr>
              <a:t>Shukla, A., Bhattacharya, P., Poddar, S., Mukherjee, R., Ghosh, K., Goyal, P., &amp; Ghosh, S. (2022). Legal case document summarization: Extractive and abstractive methods and their evaluation. </a:t>
            </a:r>
            <a:r>
              <a:rPr lang="en-US" sz="1800" i="0" dirty="0" err="1">
                <a:solidFill>
                  <a:schemeClr val="accent2">
                    <a:lumMod val="75000"/>
                  </a:schemeClr>
                </a:solidFill>
                <a:effectLst/>
                <a:cs typeface="Times New Roman" panose="02020603050405020304" pitchFamily="18" charset="0"/>
              </a:rPr>
              <a:t>arXiv</a:t>
            </a:r>
            <a:r>
              <a:rPr lang="en-US" sz="1800" i="0" dirty="0">
                <a:solidFill>
                  <a:schemeClr val="accent2">
                    <a:lumMod val="75000"/>
                  </a:schemeClr>
                </a:solidFill>
                <a:effectLst/>
                <a:cs typeface="Times New Roman" panose="02020603050405020304" pitchFamily="18" charset="0"/>
              </a:rPr>
              <a:t> preprint arXiv:2210.07544.</a:t>
            </a:r>
          </a:p>
          <a:p>
            <a:pPr marL="342900" indent="-342900">
              <a:buFont typeface="+mj-lt"/>
              <a:buAutoNum type="arabicParenR"/>
            </a:pPr>
            <a:endParaRPr lang="en-IN" sz="1800" dirty="0"/>
          </a:p>
          <a:p>
            <a:endParaRPr lang="en-IN" sz="1800" dirty="0"/>
          </a:p>
          <a:p>
            <a:pPr marL="342900" indent="-342900">
              <a:buFont typeface="+mj-lt"/>
              <a:buAutoNum type="arabicParenR"/>
            </a:pPr>
            <a:endParaRPr lang="en-IN" sz="1800" dirty="0"/>
          </a:p>
          <a:p>
            <a:endParaRPr lang="en-IN" sz="1800" dirty="0"/>
          </a:p>
          <a:p>
            <a:pPr marL="342900" indent="-342900">
              <a:buFont typeface="+mj-lt"/>
              <a:buAutoNum type="arabicParenR"/>
            </a:pPr>
            <a:endParaRPr lang="en-IN" sz="1800" dirty="0"/>
          </a:p>
          <a:p>
            <a:pPr marL="342900" indent="-342900">
              <a:buFont typeface="+mj-lt"/>
              <a:buAutoNum type="arabicParenR"/>
            </a:pPr>
            <a:endParaRPr lang="en-IN" sz="1800" dirty="0"/>
          </a:p>
          <a:p>
            <a:pPr marL="342900" indent="-342900">
              <a:buFont typeface="+mj-lt"/>
              <a:buAutoNum type="arabicParenR"/>
            </a:pPr>
            <a:endParaRPr lang="en-IN" sz="1800" b="1" dirty="0"/>
          </a:p>
          <a:p>
            <a:pPr marL="342900" indent="-342900">
              <a:buFont typeface="+mj-lt"/>
              <a:buAutoNum type="arabicParenR"/>
            </a:pPr>
            <a:endParaRPr lang="en-IN" sz="1800" b="1" dirty="0"/>
          </a:p>
          <a:p>
            <a:pPr marL="342900" indent="-342900">
              <a:buFont typeface="+mj-lt"/>
              <a:buAutoNum type="arabicParenR"/>
            </a:pPr>
            <a:endParaRPr lang="en-US" sz="1800" b="1" i="0" dirty="0">
              <a:solidFill>
                <a:schemeClr val="accent2">
                  <a:lumMod val="75000"/>
                </a:schemeClr>
              </a:solidFill>
              <a:effectLst/>
              <a:cs typeface="Times New Roman" panose="02020603050405020304" pitchFamily="18" charset="0"/>
            </a:endParaRPr>
          </a:p>
          <a:p>
            <a:pPr marL="342900" indent="-342900">
              <a:buFont typeface="+mj-lt"/>
              <a:buAutoNum type="arabicParenR"/>
            </a:pPr>
            <a:endParaRPr lang="en-IN" sz="1800" dirty="0"/>
          </a:p>
        </p:txBody>
      </p:sp>
    </p:spTree>
    <p:extLst>
      <p:ext uri="{BB962C8B-B14F-4D97-AF65-F5344CB8AC3E}">
        <p14:creationId xmlns:p14="http://schemas.microsoft.com/office/powerpoint/2010/main" val="1490082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5B677-05B2-B951-4EDB-BE2B53F84C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74FEA8D-9715-321B-4CF1-2D65301E4D7E}"/>
              </a:ext>
            </a:extLst>
          </p:cNvPr>
          <p:cNvSpPr txBox="1"/>
          <p:nvPr/>
        </p:nvSpPr>
        <p:spPr>
          <a:xfrm>
            <a:off x="3424517" y="815788"/>
            <a:ext cx="2635624" cy="457200"/>
          </a:xfrm>
          <a:prstGeom prst="rect">
            <a:avLst/>
          </a:prstGeom>
          <a:noFill/>
        </p:spPr>
        <p:txBody>
          <a:bodyPr wrap="square" rtlCol="0">
            <a:spAutoFit/>
          </a:bodyPr>
          <a:lstStyle/>
          <a:p>
            <a:r>
              <a:rPr lang="en-IN" b="1" dirty="0"/>
              <a:t> </a:t>
            </a:r>
          </a:p>
        </p:txBody>
      </p:sp>
      <p:sp>
        <p:nvSpPr>
          <p:cNvPr id="4" name="TextBox 3">
            <a:extLst>
              <a:ext uri="{FF2B5EF4-FFF2-40B4-BE49-F238E27FC236}">
                <a16:creationId xmlns:a16="http://schemas.microsoft.com/office/drawing/2014/main" id="{1DE7BD5D-FF94-8CF8-E119-C121C72581BB}"/>
              </a:ext>
            </a:extLst>
          </p:cNvPr>
          <p:cNvSpPr txBox="1"/>
          <p:nvPr/>
        </p:nvSpPr>
        <p:spPr>
          <a:xfrm>
            <a:off x="3798794" y="811323"/>
            <a:ext cx="1678641" cy="461665"/>
          </a:xfrm>
          <a:prstGeom prst="rect">
            <a:avLst/>
          </a:prstGeom>
          <a:noFill/>
        </p:spPr>
        <p:txBody>
          <a:bodyPr wrap="square">
            <a:spAutoFit/>
          </a:bodyPr>
          <a:lstStyle/>
          <a:p>
            <a:r>
              <a:rPr lang="en-IN" b="1" dirty="0"/>
              <a:t>References</a:t>
            </a:r>
            <a:endParaRPr lang="en-IN" dirty="0"/>
          </a:p>
        </p:txBody>
      </p:sp>
      <p:sp>
        <p:nvSpPr>
          <p:cNvPr id="5" name="TextBox 4">
            <a:extLst>
              <a:ext uri="{FF2B5EF4-FFF2-40B4-BE49-F238E27FC236}">
                <a16:creationId xmlns:a16="http://schemas.microsoft.com/office/drawing/2014/main" id="{7F6A1076-1E05-B4C1-4273-7852C08DB5FC}"/>
              </a:ext>
            </a:extLst>
          </p:cNvPr>
          <p:cNvSpPr txBox="1"/>
          <p:nvPr/>
        </p:nvSpPr>
        <p:spPr>
          <a:xfrm>
            <a:off x="520227" y="1272988"/>
            <a:ext cx="8444204" cy="5355312"/>
          </a:xfrm>
          <a:prstGeom prst="rect">
            <a:avLst/>
          </a:prstGeom>
          <a:noFill/>
        </p:spPr>
        <p:txBody>
          <a:bodyPr wrap="square">
            <a:spAutoFit/>
          </a:bodyPr>
          <a:lstStyle/>
          <a:p>
            <a:pPr marL="342900" indent="-342900">
              <a:buFont typeface="Wingdings" panose="05000000000000000000" pitchFamily="2" charset="2"/>
              <a:buChar char="Ø"/>
            </a:pPr>
            <a:r>
              <a:rPr lang="en-US" sz="1800" i="0" dirty="0">
                <a:solidFill>
                  <a:schemeClr val="accent2">
                    <a:lumMod val="75000"/>
                  </a:schemeClr>
                </a:solidFill>
                <a:effectLst/>
                <a:cs typeface="Times New Roman" panose="02020603050405020304" pitchFamily="18" charset="0"/>
              </a:rPr>
              <a:t>Hua, W., Zhang, Y., Chen, Z., Li, J., &amp; Weber, M. (2022). </a:t>
            </a:r>
            <a:r>
              <a:rPr lang="en-US" sz="1800" i="0" dirty="0" err="1">
                <a:solidFill>
                  <a:schemeClr val="accent2">
                    <a:lumMod val="75000"/>
                  </a:schemeClr>
                </a:solidFill>
                <a:effectLst/>
                <a:cs typeface="Times New Roman" panose="02020603050405020304" pitchFamily="18" charset="0"/>
              </a:rPr>
              <a:t>LegalRelectra</a:t>
            </a:r>
            <a:r>
              <a:rPr lang="en-US" sz="1800" i="0" dirty="0">
                <a:solidFill>
                  <a:schemeClr val="accent2">
                    <a:lumMod val="75000"/>
                  </a:schemeClr>
                </a:solidFill>
                <a:effectLst/>
                <a:cs typeface="Times New Roman" panose="02020603050405020304" pitchFamily="18" charset="0"/>
              </a:rPr>
              <a:t>: Mixed-domain language modeling for long-range legal text comprehension. </a:t>
            </a:r>
            <a:r>
              <a:rPr lang="en-US" sz="1800" i="0" dirty="0" err="1">
                <a:solidFill>
                  <a:schemeClr val="accent2">
                    <a:lumMod val="75000"/>
                  </a:schemeClr>
                </a:solidFill>
                <a:effectLst/>
                <a:cs typeface="Times New Roman" panose="02020603050405020304" pitchFamily="18" charset="0"/>
              </a:rPr>
              <a:t>arXiv</a:t>
            </a:r>
            <a:r>
              <a:rPr lang="en-US" sz="1800" i="0" dirty="0">
                <a:solidFill>
                  <a:schemeClr val="accent2">
                    <a:lumMod val="75000"/>
                  </a:schemeClr>
                </a:solidFill>
                <a:effectLst/>
                <a:cs typeface="Times New Roman" panose="02020603050405020304" pitchFamily="18" charset="0"/>
              </a:rPr>
              <a:t> preprint arXiv:2212.08204. </a:t>
            </a:r>
          </a:p>
          <a:p>
            <a:pPr marL="342900" indent="-342900">
              <a:buFont typeface="Wingdings" panose="05000000000000000000" pitchFamily="2" charset="2"/>
              <a:buChar char="Ø"/>
            </a:pPr>
            <a:r>
              <a:rPr lang="en-US" sz="1800" i="0" dirty="0">
                <a:solidFill>
                  <a:schemeClr val="accent2">
                    <a:lumMod val="75000"/>
                  </a:schemeClr>
                </a:solidFill>
                <a:effectLst/>
                <a:cs typeface="Times New Roman" panose="02020603050405020304" pitchFamily="18" charset="0"/>
              </a:rPr>
              <a:t>Katz, D. M., Hartung, D., Gerlach, L., Jana, A., &amp; Bommarito II, M. J. (2023). Natural language processing in the legal domain. </a:t>
            </a:r>
            <a:r>
              <a:rPr lang="en-US" sz="1800" i="0" dirty="0" err="1">
                <a:solidFill>
                  <a:schemeClr val="accent2">
                    <a:lumMod val="75000"/>
                  </a:schemeClr>
                </a:solidFill>
                <a:effectLst/>
                <a:cs typeface="Times New Roman" panose="02020603050405020304" pitchFamily="18" charset="0"/>
              </a:rPr>
              <a:t>arXiv</a:t>
            </a:r>
            <a:r>
              <a:rPr lang="en-US" sz="1800" i="0" dirty="0">
                <a:solidFill>
                  <a:schemeClr val="accent2">
                    <a:lumMod val="75000"/>
                  </a:schemeClr>
                </a:solidFill>
                <a:effectLst/>
                <a:cs typeface="Times New Roman" panose="02020603050405020304" pitchFamily="18" charset="0"/>
              </a:rPr>
              <a:t> preprint arXiv:2302.12039.. </a:t>
            </a:r>
          </a:p>
          <a:p>
            <a:pPr marL="342900" indent="-342900">
              <a:buFont typeface="Wingdings" panose="05000000000000000000" pitchFamily="2" charset="2"/>
              <a:buChar char="Ø"/>
            </a:pPr>
            <a:r>
              <a:rPr lang="en-US" sz="1800" i="0" dirty="0">
                <a:solidFill>
                  <a:schemeClr val="accent2">
                    <a:lumMod val="75000"/>
                  </a:schemeClr>
                </a:solidFill>
                <a:effectLst/>
                <a:cs typeface="Times New Roman" panose="02020603050405020304" pitchFamily="18" charset="0"/>
              </a:rPr>
              <a:t>Fraenkel, A. S. (1969). Legal information retrieval. In Advances in Computers (Vol. 9, pp. 113-178). Elsevier.</a:t>
            </a:r>
            <a:endParaRPr lang="en-IN" sz="1800" b="1" dirty="0"/>
          </a:p>
          <a:p>
            <a:pPr marL="342900" indent="-342900">
              <a:buFont typeface="Wingdings" panose="05000000000000000000" pitchFamily="2" charset="2"/>
              <a:buChar char="Ø"/>
            </a:pPr>
            <a:r>
              <a:rPr lang="en-IN" sz="1800" dirty="0"/>
              <a:t>Saravanan, M., Ravindran, B., &amp; Raman, S. (2009). Improving legal information retrieval using an ontological framework. Artificial Intelligence and Law, 17, 101-124.</a:t>
            </a:r>
          </a:p>
          <a:p>
            <a:pPr marL="342900" indent="-342900">
              <a:buFont typeface="Wingdings" panose="05000000000000000000" pitchFamily="2" charset="2"/>
              <a:buChar char="Ø"/>
            </a:pPr>
            <a:r>
              <a:rPr lang="en-IN" sz="1800" dirty="0" err="1"/>
              <a:t>Koniaris</a:t>
            </a:r>
            <a:r>
              <a:rPr lang="en-IN" sz="1800" dirty="0"/>
              <a:t>, M., Anagnostopoulos, I., &amp; Vassiliou, Y. (2017). Evaluation of diversification techniques for legal information retrieval. Algorithms, 10(1), 22.</a:t>
            </a:r>
          </a:p>
          <a:p>
            <a:pPr marL="342900" indent="-342900">
              <a:buFont typeface="Wingdings" panose="05000000000000000000" pitchFamily="2" charset="2"/>
              <a:buChar char="Ø"/>
            </a:pPr>
            <a:r>
              <a:rPr lang="en-IN" sz="1800" dirty="0"/>
              <a:t>Quevedo, E., Cerny, T., Rodriguez, A., Rivas, P., </a:t>
            </a:r>
            <a:r>
              <a:rPr lang="en-IN" sz="1800" dirty="0" err="1"/>
              <a:t>Yero</a:t>
            </a:r>
            <a:r>
              <a:rPr lang="en-IN" sz="1800" dirty="0"/>
              <a:t>, J., </a:t>
            </a:r>
            <a:r>
              <a:rPr lang="en-IN" sz="1800" dirty="0" err="1"/>
              <a:t>Sooksatra</a:t>
            </a:r>
            <a:r>
              <a:rPr lang="en-IN" sz="1800" dirty="0"/>
              <a:t>, K., ... &amp; Taibi, D. (2023). Legal Natural Language Processing From 2015 to 2022: A Comprehensive Systematic Mapping Study of Advances and Applications. IEEE access, 12, 145286-145317.</a:t>
            </a:r>
          </a:p>
          <a:p>
            <a:pPr marL="342900" indent="-342900">
              <a:buFont typeface="Wingdings" panose="05000000000000000000" pitchFamily="2" charset="2"/>
              <a:buChar char="Ø"/>
            </a:pPr>
            <a:endParaRPr lang="en-IN" sz="1800" b="1" dirty="0"/>
          </a:p>
          <a:p>
            <a:pPr marL="342900" indent="-342900">
              <a:buFont typeface="Wingdings" panose="05000000000000000000" pitchFamily="2" charset="2"/>
              <a:buChar char="Ø"/>
            </a:pPr>
            <a:endParaRPr lang="en-IN" sz="1800" dirty="0"/>
          </a:p>
          <a:p>
            <a:endParaRPr lang="en-US" sz="1800" dirty="0"/>
          </a:p>
        </p:txBody>
      </p:sp>
    </p:spTree>
    <p:extLst>
      <p:ext uri="{BB962C8B-B14F-4D97-AF65-F5344CB8AC3E}">
        <p14:creationId xmlns:p14="http://schemas.microsoft.com/office/powerpoint/2010/main" val="31946371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3E04E-4871-5C6E-B62F-717A780B140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467DCCD-7BC0-C27B-D43F-7A4E08613D7F}"/>
              </a:ext>
            </a:extLst>
          </p:cNvPr>
          <p:cNvSpPr txBox="1"/>
          <p:nvPr/>
        </p:nvSpPr>
        <p:spPr>
          <a:xfrm>
            <a:off x="3424517" y="815788"/>
            <a:ext cx="2635624" cy="457200"/>
          </a:xfrm>
          <a:prstGeom prst="rect">
            <a:avLst/>
          </a:prstGeom>
          <a:noFill/>
        </p:spPr>
        <p:txBody>
          <a:bodyPr wrap="square" rtlCol="0">
            <a:spAutoFit/>
          </a:bodyPr>
          <a:lstStyle/>
          <a:p>
            <a:r>
              <a:rPr lang="en-IN" b="1" dirty="0"/>
              <a:t> </a:t>
            </a:r>
          </a:p>
        </p:txBody>
      </p:sp>
      <p:sp>
        <p:nvSpPr>
          <p:cNvPr id="4" name="TextBox 3">
            <a:extLst>
              <a:ext uri="{FF2B5EF4-FFF2-40B4-BE49-F238E27FC236}">
                <a16:creationId xmlns:a16="http://schemas.microsoft.com/office/drawing/2014/main" id="{6D1CA13C-4AD7-8E52-D48E-E179A3C96952}"/>
              </a:ext>
            </a:extLst>
          </p:cNvPr>
          <p:cNvSpPr txBox="1"/>
          <p:nvPr/>
        </p:nvSpPr>
        <p:spPr>
          <a:xfrm>
            <a:off x="3798794" y="811323"/>
            <a:ext cx="1678641" cy="461665"/>
          </a:xfrm>
          <a:prstGeom prst="rect">
            <a:avLst/>
          </a:prstGeom>
          <a:noFill/>
        </p:spPr>
        <p:txBody>
          <a:bodyPr wrap="square">
            <a:spAutoFit/>
          </a:bodyPr>
          <a:lstStyle/>
          <a:p>
            <a:r>
              <a:rPr lang="en-IN" b="1" dirty="0"/>
              <a:t>References</a:t>
            </a:r>
            <a:endParaRPr lang="en-IN" dirty="0"/>
          </a:p>
        </p:txBody>
      </p:sp>
      <p:sp>
        <p:nvSpPr>
          <p:cNvPr id="5" name="TextBox 4">
            <a:extLst>
              <a:ext uri="{FF2B5EF4-FFF2-40B4-BE49-F238E27FC236}">
                <a16:creationId xmlns:a16="http://schemas.microsoft.com/office/drawing/2014/main" id="{9FFC4D95-A84E-D396-67AC-D3579A5FBA0C}"/>
              </a:ext>
            </a:extLst>
          </p:cNvPr>
          <p:cNvSpPr txBox="1"/>
          <p:nvPr/>
        </p:nvSpPr>
        <p:spPr>
          <a:xfrm>
            <a:off x="554204" y="1158519"/>
            <a:ext cx="8376249" cy="4801314"/>
          </a:xfrm>
          <a:prstGeom prst="rect">
            <a:avLst/>
          </a:prstGeom>
          <a:noFill/>
        </p:spPr>
        <p:txBody>
          <a:bodyPr wrap="square">
            <a:spAutoFit/>
          </a:bodyPr>
          <a:lstStyle/>
          <a:p>
            <a:pPr marL="342900" indent="-342900">
              <a:buFont typeface="Wingdings" panose="05000000000000000000" pitchFamily="2" charset="2"/>
              <a:buChar char="Ø"/>
            </a:pPr>
            <a:r>
              <a:rPr lang="en-IN" sz="1800" dirty="0"/>
              <a:t>van </a:t>
            </a:r>
            <a:r>
              <a:rPr lang="en-IN" sz="1800" dirty="0" err="1"/>
              <a:t>Noortwijk</a:t>
            </a:r>
            <a:r>
              <a:rPr lang="en-IN" sz="1800" dirty="0"/>
              <a:t>, K. (2017). Integrated legal information retrieval: new developments and educational challenges. European Journal of Law and Technology, 8(1).</a:t>
            </a:r>
          </a:p>
          <a:p>
            <a:pPr marL="342900" indent="-342900">
              <a:buFont typeface="Wingdings" panose="05000000000000000000" pitchFamily="2" charset="2"/>
              <a:buChar char="Ø"/>
            </a:pPr>
            <a:r>
              <a:rPr lang="en-IN" sz="1800" dirty="0"/>
              <a:t>Van </a:t>
            </a:r>
            <a:r>
              <a:rPr lang="en-IN" sz="1800" dirty="0" err="1"/>
              <a:t>Opijnen</a:t>
            </a:r>
            <a:r>
              <a:rPr lang="en-IN" sz="1800" dirty="0"/>
              <a:t>, M., &amp; Santos, C. (2017). On the concept of relevance in legal information retrieval. Artificial Intelligence and Law, 25, 65-87.</a:t>
            </a:r>
          </a:p>
          <a:p>
            <a:pPr marL="342900" indent="-342900">
              <a:buFont typeface="Wingdings" panose="05000000000000000000" pitchFamily="2" charset="2"/>
              <a:buChar char="Ø"/>
            </a:pPr>
            <a:r>
              <a:rPr lang="en-IN" sz="1800" dirty="0"/>
              <a:t>Zhu, J., Wu, J., Luo, X., &amp; Liu, J. (2024). Semantic matching based legal information retrieval system for COVID-19 pandemic. Artificial intelligence and law, 32(2), 397-426.</a:t>
            </a:r>
          </a:p>
          <a:p>
            <a:pPr marL="285750" indent="-285750" algn="just" eaLnBrk="0" hangingPunct="0">
              <a:buFont typeface="Wingdings" panose="05000000000000000000" pitchFamily="2" charset="2"/>
              <a:buChar char="Ø"/>
            </a:pPr>
            <a:r>
              <a:rPr lang="en-IN" sz="1800" dirty="0">
                <a:solidFill>
                  <a:schemeClr val="accent2">
                    <a:lumMod val="75000"/>
                  </a:schemeClr>
                </a:solidFill>
                <a:cs typeface="Times New Roman" panose="02020603050405020304" pitchFamily="18" charset="0"/>
              </a:rPr>
              <a:t>Balaji, N. N. A., Bharathi, B., &amp; </a:t>
            </a:r>
            <a:r>
              <a:rPr lang="en-IN" sz="1800" dirty="0" err="1">
                <a:solidFill>
                  <a:schemeClr val="accent2">
                    <a:lumMod val="75000"/>
                  </a:schemeClr>
                </a:solidFill>
                <a:cs typeface="Times New Roman" panose="02020603050405020304" pitchFamily="18" charset="0"/>
              </a:rPr>
              <a:t>Bhuvana</a:t>
            </a:r>
            <a:r>
              <a:rPr lang="en-IN" sz="1800" dirty="0">
                <a:solidFill>
                  <a:schemeClr val="accent2">
                    <a:lumMod val="75000"/>
                  </a:schemeClr>
                </a:solidFill>
                <a:cs typeface="Times New Roman" panose="02020603050405020304" pitchFamily="18" charset="0"/>
              </a:rPr>
              <a:t>, J. (2020). Legal Information Retrieval and Rhetorical Role Labelling for Legal Judgements. In FIRE (Working Notes) (pp. 26-30).</a:t>
            </a:r>
          </a:p>
          <a:p>
            <a:pPr marL="285750" indent="-285750" algn="just" eaLnBrk="0" hangingPunct="0">
              <a:buFont typeface="Wingdings" panose="05000000000000000000" pitchFamily="2" charset="2"/>
              <a:buChar char="Ø"/>
            </a:pPr>
            <a:r>
              <a:rPr lang="en-IN" sz="1800" dirty="0">
                <a:solidFill>
                  <a:schemeClr val="accent2">
                    <a:lumMod val="75000"/>
                  </a:schemeClr>
                </a:solidFill>
                <a:cs typeface="Times New Roman" panose="02020603050405020304" pitchFamily="18" charset="0"/>
              </a:rPr>
              <a:t>Mullins, R. (2023). Two factor-based models of precedential constraint: a comparison and proposal. Artificial Intelligence and Law, 31(4), 703-738.</a:t>
            </a:r>
          </a:p>
          <a:p>
            <a:pPr marL="285750" indent="-285750" algn="just" eaLnBrk="0" hangingPunct="0">
              <a:buFont typeface="Wingdings" panose="05000000000000000000" pitchFamily="2" charset="2"/>
              <a:buChar char="Ø"/>
            </a:pPr>
            <a:r>
              <a:rPr lang="en-IN" sz="1800" dirty="0">
                <a:solidFill>
                  <a:schemeClr val="accent2">
                    <a:lumMod val="75000"/>
                  </a:schemeClr>
                </a:solidFill>
                <a:cs typeface="Times New Roman" panose="02020603050405020304" pitchFamily="18" charset="0"/>
              </a:rPr>
              <a:t>Witt, A., Huggins, A., </a:t>
            </a:r>
            <a:r>
              <a:rPr lang="en-IN" sz="1800" dirty="0" err="1">
                <a:solidFill>
                  <a:schemeClr val="accent2">
                    <a:lumMod val="75000"/>
                  </a:schemeClr>
                </a:solidFill>
                <a:cs typeface="Times New Roman" panose="02020603050405020304" pitchFamily="18" charset="0"/>
              </a:rPr>
              <a:t>Governatori</a:t>
            </a:r>
            <a:r>
              <a:rPr lang="en-IN" sz="1800" dirty="0">
                <a:solidFill>
                  <a:schemeClr val="accent2">
                    <a:lumMod val="75000"/>
                  </a:schemeClr>
                </a:solidFill>
                <a:cs typeface="Times New Roman" panose="02020603050405020304" pitchFamily="18" charset="0"/>
              </a:rPr>
              <a:t>, G., &amp; Buckley, J. (2024). Encoding legislation: a methodology for enhancing technical validation, legal alignment and interdisciplinarity. Artificial Intelligence and Law, 32(2), 293-324.</a:t>
            </a:r>
          </a:p>
          <a:p>
            <a:pPr marL="285750" indent="-285750" algn="just" eaLnBrk="0" hangingPunct="0">
              <a:buFont typeface="Wingdings" panose="05000000000000000000" pitchFamily="2" charset="2"/>
              <a:buChar char="Ø"/>
            </a:pPr>
            <a:endParaRPr lang="en-IN" sz="1800" dirty="0">
              <a:solidFill>
                <a:schemeClr val="accent2">
                  <a:lumMod val="75000"/>
                </a:schemeClr>
              </a:solidFill>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20227764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97981-48AC-AEEC-CD24-936A9C353BF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5C2B8A1-FF19-7EF9-D17D-25A47D4A9592}"/>
              </a:ext>
            </a:extLst>
          </p:cNvPr>
          <p:cNvSpPr txBox="1"/>
          <p:nvPr/>
        </p:nvSpPr>
        <p:spPr>
          <a:xfrm>
            <a:off x="3424517" y="815788"/>
            <a:ext cx="2635624" cy="457200"/>
          </a:xfrm>
          <a:prstGeom prst="rect">
            <a:avLst/>
          </a:prstGeom>
          <a:noFill/>
        </p:spPr>
        <p:txBody>
          <a:bodyPr wrap="square" rtlCol="0">
            <a:spAutoFit/>
          </a:bodyPr>
          <a:lstStyle/>
          <a:p>
            <a:r>
              <a:rPr lang="en-IN" b="1" dirty="0"/>
              <a:t> </a:t>
            </a:r>
          </a:p>
        </p:txBody>
      </p:sp>
      <p:sp>
        <p:nvSpPr>
          <p:cNvPr id="4" name="TextBox 3">
            <a:extLst>
              <a:ext uri="{FF2B5EF4-FFF2-40B4-BE49-F238E27FC236}">
                <a16:creationId xmlns:a16="http://schemas.microsoft.com/office/drawing/2014/main" id="{02DE94BC-A474-07B6-3F58-A125267867F0}"/>
              </a:ext>
            </a:extLst>
          </p:cNvPr>
          <p:cNvSpPr txBox="1"/>
          <p:nvPr/>
        </p:nvSpPr>
        <p:spPr>
          <a:xfrm>
            <a:off x="3798794" y="811323"/>
            <a:ext cx="1678641" cy="461665"/>
          </a:xfrm>
          <a:prstGeom prst="rect">
            <a:avLst/>
          </a:prstGeom>
          <a:noFill/>
        </p:spPr>
        <p:txBody>
          <a:bodyPr wrap="square">
            <a:spAutoFit/>
          </a:bodyPr>
          <a:lstStyle/>
          <a:p>
            <a:r>
              <a:rPr lang="en-IN" b="1" dirty="0"/>
              <a:t>References</a:t>
            </a:r>
            <a:endParaRPr lang="en-IN" dirty="0"/>
          </a:p>
        </p:txBody>
      </p:sp>
      <p:sp>
        <p:nvSpPr>
          <p:cNvPr id="5" name="TextBox 4">
            <a:extLst>
              <a:ext uri="{FF2B5EF4-FFF2-40B4-BE49-F238E27FC236}">
                <a16:creationId xmlns:a16="http://schemas.microsoft.com/office/drawing/2014/main" id="{AF0AD6B5-6D41-FFF5-1359-5286790CBF94}"/>
              </a:ext>
            </a:extLst>
          </p:cNvPr>
          <p:cNvSpPr txBox="1"/>
          <p:nvPr/>
        </p:nvSpPr>
        <p:spPr>
          <a:xfrm>
            <a:off x="623216" y="1432788"/>
            <a:ext cx="8238226" cy="4524315"/>
          </a:xfrm>
          <a:prstGeom prst="rect">
            <a:avLst/>
          </a:prstGeom>
          <a:noFill/>
        </p:spPr>
        <p:txBody>
          <a:bodyPr wrap="square">
            <a:spAutoFit/>
          </a:bodyPr>
          <a:lstStyle/>
          <a:p>
            <a:pPr marL="285750" indent="-285750" algn="just" eaLnBrk="0" hangingPunct="0">
              <a:buFont typeface="Wingdings" panose="05000000000000000000" pitchFamily="2" charset="2"/>
              <a:buChar char="Ø"/>
            </a:pPr>
            <a:r>
              <a:rPr lang="en-IN" sz="1800" dirty="0">
                <a:solidFill>
                  <a:schemeClr val="accent2">
                    <a:lumMod val="75000"/>
                  </a:schemeClr>
                </a:solidFill>
                <a:cs typeface="Times New Roman" panose="02020603050405020304" pitchFamily="18" charset="0"/>
              </a:rPr>
              <a:t>Medvedeva, M., </a:t>
            </a:r>
            <a:r>
              <a:rPr lang="en-IN" sz="1800" dirty="0" err="1">
                <a:solidFill>
                  <a:schemeClr val="accent2">
                    <a:lumMod val="75000"/>
                  </a:schemeClr>
                </a:solidFill>
                <a:cs typeface="Times New Roman" panose="02020603050405020304" pitchFamily="18" charset="0"/>
              </a:rPr>
              <a:t>Wieling</a:t>
            </a:r>
            <a:r>
              <a:rPr lang="en-IN" sz="1800" dirty="0">
                <a:solidFill>
                  <a:schemeClr val="accent2">
                    <a:lumMod val="75000"/>
                  </a:schemeClr>
                </a:solidFill>
                <a:cs typeface="Times New Roman" panose="02020603050405020304" pitchFamily="18" charset="0"/>
              </a:rPr>
              <a:t>, M., &amp; Vols, M. (2023). Rethinking the field of automatic prediction of court decisions. Artificial Intelligence and Law, 31(1), 195-212.</a:t>
            </a:r>
          </a:p>
          <a:p>
            <a:pPr marL="285750" indent="-285750" algn="just" eaLnBrk="0" hangingPunct="0">
              <a:buFont typeface="Wingdings" panose="05000000000000000000" pitchFamily="2" charset="2"/>
              <a:buChar char="Ø"/>
            </a:pPr>
            <a:r>
              <a:rPr lang="en-IN" sz="1800" dirty="0">
                <a:solidFill>
                  <a:schemeClr val="accent2">
                    <a:lumMod val="75000"/>
                  </a:schemeClr>
                </a:solidFill>
                <a:cs typeface="Times New Roman" panose="02020603050405020304" pitchFamily="18" charset="0"/>
              </a:rPr>
              <a:t>Greco, C. M., &amp; </a:t>
            </a:r>
            <a:r>
              <a:rPr lang="en-IN" sz="1800" dirty="0" err="1">
                <a:solidFill>
                  <a:schemeClr val="accent2">
                    <a:lumMod val="75000"/>
                  </a:schemeClr>
                </a:solidFill>
                <a:cs typeface="Times New Roman" panose="02020603050405020304" pitchFamily="18" charset="0"/>
              </a:rPr>
              <a:t>Tagarelli</a:t>
            </a:r>
            <a:r>
              <a:rPr lang="en-IN" sz="1800" dirty="0">
                <a:solidFill>
                  <a:schemeClr val="accent2">
                    <a:lumMod val="75000"/>
                  </a:schemeClr>
                </a:solidFill>
                <a:cs typeface="Times New Roman" panose="02020603050405020304" pitchFamily="18" charset="0"/>
              </a:rPr>
              <a:t>, A. (2024). Bringing order into the realm of Transformer-based language models for artificial intelligence and law. Artificial Intelligence and Law, 32(4), 863-1010.</a:t>
            </a:r>
          </a:p>
          <a:p>
            <a:pPr marL="285750" indent="-285750" algn="just" eaLnBrk="0" hangingPunct="0">
              <a:buFont typeface="Wingdings" panose="05000000000000000000" pitchFamily="2" charset="2"/>
              <a:buChar char="Ø"/>
            </a:pPr>
            <a:r>
              <a:rPr lang="en-IN" sz="1800" dirty="0" err="1">
                <a:solidFill>
                  <a:schemeClr val="accent2">
                    <a:lumMod val="75000"/>
                  </a:schemeClr>
                </a:solidFill>
                <a:cs typeface="Times New Roman" panose="02020603050405020304" pitchFamily="18" charset="0"/>
              </a:rPr>
              <a:t>Šavelka</a:t>
            </a:r>
            <a:r>
              <a:rPr lang="en-IN" sz="1800" dirty="0">
                <a:solidFill>
                  <a:schemeClr val="accent2">
                    <a:lumMod val="75000"/>
                  </a:schemeClr>
                </a:solidFill>
                <a:cs typeface="Times New Roman" panose="02020603050405020304" pitchFamily="18" charset="0"/>
              </a:rPr>
              <a:t>, J., &amp; Ashley, K. D. (2022). Legal information retrieval for understanding statutory terms. Artificial Intelligence and Law, 1-45.</a:t>
            </a:r>
          </a:p>
          <a:p>
            <a:pPr marL="285750" indent="-285750" algn="just" eaLnBrk="0" hangingPunct="0">
              <a:buFont typeface="Wingdings" panose="05000000000000000000" pitchFamily="2" charset="2"/>
              <a:buChar char="Ø"/>
            </a:pPr>
            <a:r>
              <a:rPr lang="en-IN" sz="1800" dirty="0" err="1">
                <a:solidFill>
                  <a:schemeClr val="accent2">
                    <a:lumMod val="75000"/>
                  </a:schemeClr>
                </a:solidFill>
                <a:cs typeface="Times New Roman" panose="02020603050405020304" pitchFamily="18" charset="0"/>
              </a:rPr>
              <a:t>Koniaris</a:t>
            </a:r>
            <a:r>
              <a:rPr lang="en-IN" sz="1800" dirty="0">
                <a:solidFill>
                  <a:schemeClr val="accent2">
                    <a:lumMod val="75000"/>
                  </a:schemeClr>
                </a:solidFill>
                <a:cs typeface="Times New Roman" panose="02020603050405020304" pitchFamily="18" charset="0"/>
              </a:rPr>
              <a:t>, M., Anagnostopoulos, I., &amp; Vassiliou, Y. (2017). Evaluation of diversification techniques for legal information retrieval. Algorithms, 10(1), 22.Wrzalik, M., &amp; </a:t>
            </a:r>
            <a:r>
              <a:rPr lang="en-IN" sz="1800" dirty="0" err="1">
                <a:solidFill>
                  <a:schemeClr val="accent2">
                    <a:lumMod val="75000"/>
                  </a:schemeClr>
                </a:solidFill>
                <a:cs typeface="Times New Roman" panose="02020603050405020304" pitchFamily="18" charset="0"/>
              </a:rPr>
              <a:t>Krechel</a:t>
            </a:r>
            <a:r>
              <a:rPr lang="en-IN" sz="1800" dirty="0">
                <a:solidFill>
                  <a:schemeClr val="accent2">
                    <a:lumMod val="75000"/>
                  </a:schemeClr>
                </a:solidFill>
                <a:cs typeface="Times New Roman" panose="02020603050405020304" pitchFamily="18" charset="0"/>
              </a:rPr>
              <a:t>, D. (2021, November). </a:t>
            </a:r>
            <a:r>
              <a:rPr lang="en-IN" sz="1800" dirty="0" err="1">
                <a:solidFill>
                  <a:schemeClr val="accent2">
                    <a:lumMod val="75000"/>
                  </a:schemeClr>
                </a:solidFill>
                <a:cs typeface="Times New Roman" panose="02020603050405020304" pitchFamily="18" charset="0"/>
              </a:rPr>
              <a:t>GerDaLIR</a:t>
            </a:r>
            <a:r>
              <a:rPr lang="en-IN" sz="1800" dirty="0">
                <a:solidFill>
                  <a:schemeClr val="accent2">
                    <a:lumMod val="75000"/>
                  </a:schemeClr>
                </a:solidFill>
                <a:cs typeface="Times New Roman" panose="02020603050405020304" pitchFamily="18" charset="0"/>
              </a:rPr>
              <a:t>: A German dataset for legal information retrieval. In Proceedings of the Natural Legal Language Processing Workshop 2021 (pp. 123-128).</a:t>
            </a:r>
          </a:p>
          <a:p>
            <a:pPr marL="285750" indent="-285750" algn="just" eaLnBrk="0" hangingPunct="0">
              <a:buFont typeface="Wingdings" panose="05000000000000000000" pitchFamily="2" charset="2"/>
              <a:buChar char="Ø"/>
            </a:pPr>
            <a:r>
              <a:rPr lang="en-IN" sz="1800" dirty="0">
                <a:solidFill>
                  <a:schemeClr val="accent2">
                    <a:lumMod val="75000"/>
                  </a:schemeClr>
                </a:solidFill>
                <a:cs typeface="Times New Roman" panose="02020603050405020304" pitchFamily="18" charset="0"/>
              </a:rPr>
              <a:t>Moro, G., </a:t>
            </a:r>
            <a:r>
              <a:rPr lang="en-IN" sz="1800" dirty="0" err="1">
                <a:solidFill>
                  <a:schemeClr val="accent2">
                    <a:lumMod val="75000"/>
                  </a:schemeClr>
                </a:solidFill>
                <a:cs typeface="Times New Roman" panose="02020603050405020304" pitchFamily="18" charset="0"/>
              </a:rPr>
              <a:t>Piscaglia</a:t>
            </a:r>
            <a:r>
              <a:rPr lang="en-IN" sz="1800" dirty="0">
                <a:solidFill>
                  <a:schemeClr val="accent2">
                    <a:lumMod val="75000"/>
                  </a:schemeClr>
                </a:solidFill>
                <a:cs typeface="Times New Roman" panose="02020603050405020304" pitchFamily="18" charset="0"/>
              </a:rPr>
              <a:t>, N., </a:t>
            </a:r>
            <a:r>
              <a:rPr lang="en-IN" sz="1800" dirty="0" err="1">
                <a:solidFill>
                  <a:schemeClr val="accent2">
                    <a:lumMod val="75000"/>
                  </a:schemeClr>
                </a:solidFill>
                <a:cs typeface="Times New Roman" panose="02020603050405020304" pitchFamily="18" charset="0"/>
              </a:rPr>
              <a:t>Ragazzi</a:t>
            </a:r>
            <a:r>
              <a:rPr lang="en-IN" sz="1800" dirty="0">
                <a:solidFill>
                  <a:schemeClr val="accent2">
                    <a:lumMod val="75000"/>
                  </a:schemeClr>
                </a:solidFill>
                <a:cs typeface="Times New Roman" panose="02020603050405020304" pitchFamily="18" charset="0"/>
              </a:rPr>
              <a:t>, L., &amp; Italiani, P. (2024). Multi-language transfer learning for low-resource legal case summarization. Artificial Intelligence and Law, 32(4), 1111-1139.</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31221226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75845-3D5F-E47C-0D78-63694BA06BA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F371F58-B54A-CF9A-2DF8-9B07A03C6086}"/>
              </a:ext>
            </a:extLst>
          </p:cNvPr>
          <p:cNvSpPr txBox="1"/>
          <p:nvPr/>
        </p:nvSpPr>
        <p:spPr>
          <a:xfrm>
            <a:off x="3424517" y="815788"/>
            <a:ext cx="2635624" cy="457200"/>
          </a:xfrm>
          <a:prstGeom prst="rect">
            <a:avLst/>
          </a:prstGeom>
          <a:noFill/>
        </p:spPr>
        <p:txBody>
          <a:bodyPr wrap="square" rtlCol="0">
            <a:spAutoFit/>
          </a:bodyPr>
          <a:lstStyle/>
          <a:p>
            <a:r>
              <a:rPr lang="en-IN" b="1" dirty="0"/>
              <a:t> </a:t>
            </a:r>
          </a:p>
        </p:txBody>
      </p:sp>
      <p:sp>
        <p:nvSpPr>
          <p:cNvPr id="4" name="TextBox 3">
            <a:extLst>
              <a:ext uri="{FF2B5EF4-FFF2-40B4-BE49-F238E27FC236}">
                <a16:creationId xmlns:a16="http://schemas.microsoft.com/office/drawing/2014/main" id="{26759D65-59F0-B13D-9103-06FBDBCC007B}"/>
              </a:ext>
            </a:extLst>
          </p:cNvPr>
          <p:cNvSpPr txBox="1"/>
          <p:nvPr/>
        </p:nvSpPr>
        <p:spPr>
          <a:xfrm>
            <a:off x="3798794" y="811323"/>
            <a:ext cx="1678641" cy="461665"/>
          </a:xfrm>
          <a:prstGeom prst="rect">
            <a:avLst/>
          </a:prstGeom>
          <a:noFill/>
        </p:spPr>
        <p:txBody>
          <a:bodyPr wrap="square">
            <a:spAutoFit/>
          </a:bodyPr>
          <a:lstStyle/>
          <a:p>
            <a:r>
              <a:rPr lang="en-IN" b="1" dirty="0"/>
              <a:t>References</a:t>
            </a:r>
            <a:endParaRPr lang="en-IN" dirty="0"/>
          </a:p>
        </p:txBody>
      </p:sp>
      <p:sp>
        <p:nvSpPr>
          <p:cNvPr id="5" name="TextBox 4">
            <a:extLst>
              <a:ext uri="{FF2B5EF4-FFF2-40B4-BE49-F238E27FC236}">
                <a16:creationId xmlns:a16="http://schemas.microsoft.com/office/drawing/2014/main" id="{E3087635-9876-52A3-3050-B79E8F7EC3FA}"/>
              </a:ext>
            </a:extLst>
          </p:cNvPr>
          <p:cNvSpPr txBox="1"/>
          <p:nvPr/>
        </p:nvSpPr>
        <p:spPr>
          <a:xfrm>
            <a:off x="603849" y="1351508"/>
            <a:ext cx="8238226" cy="4247317"/>
          </a:xfrm>
          <a:prstGeom prst="rect">
            <a:avLst/>
          </a:prstGeom>
          <a:noFill/>
        </p:spPr>
        <p:txBody>
          <a:bodyPr wrap="square">
            <a:spAutoFit/>
          </a:bodyPr>
          <a:lstStyle/>
          <a:p>
            <a:pPr marL="285750" indent="-285750" algn="just" eaLnBrk="0" hangingPunct="0">
              <a:buFont typeface="Wingdings" panose="05000000000000000000" pitchFamily="2" charset="2"/>
              <a:buChar char="Ø"/>
            </a:pPr>
            <a:r>
              <a:rPr lang="en-IN" sz="1800" dirty="0">
                <a:solidFill>
                  <a:schemeClr val="accent2">
                    <a:lumMod val="75000"/>
                  </a:schemeClr>
                </a:solidFill>
                <a:cs typeface="Times New Roman" panose="02020603050405020304" pitchFamily="18" charset="0"/>
              </a:rPr>
              <a:t>Adler, R. F., Paley, A., Li Zhao, A. L., Pack, H., </a:t>
            </a:r>
            <a:r>
              <a:rPr lang="en-IN" sz="1800" dirty="0" err="1">
                <a:solidFill>
                  <a:schemeClr val="accent2">
                    <a:lumMod val="75000"/>
                  </a:schemeClr>
                </a:solidFill>
                <a:cs typeface="Times New Roman" panose="02020603050405020304" pitchFamily="18" charset="0"/>
              </a:rPr>
              <a:t>Servantez</a:t>
            </a:r>
            <a:r>
              <a:rPr lang="en-IN" sz="1800" dirty="0">
                <a:solidFill>
                  <a:schemeClr val="accent2">
                    <a:lumMod val="75000"/>
                  </a:schemeClr>
                </a:solidFill>
                <a:cs typeface="Times New Roman" panose="02020603050405020304" pitchFamily="18" charset="0"/>
              </a:rPr>
              <a:t>, S., Pah, A. R., ... &amp; Consortium, S. O. (2023). A user-</a:t>
            </a:r>
            <a:r>
              <a:rPr lang="en-IN" sz="1800" dirty="0" err="1">
                <a:solidFill>
                  <a:schemeClr val="accent2">
                    <a:lumMod val="75000"/>
                  </a:schemeClr>
                </a:solidFill>
                <a:cs typeface="Times New Roman" panose="02020603050405020304" pitchFamily="18" charset="0"/>
              </a:rPr>
              <a:t>centered</a:t>
            </a:r>
            <a:r>
              <a:rPr lang="en-IN" sz="1800" dirty="0">
                <a:solidFill>
                  <a:schemeClr val="accent2">
                    <a:lumMod val="75000"/>
                  </a:schemeClr>
                </a:solidFill>
                <a:cs typeface="Times New Roman" panose="02020603050405020304" pitchFamily="18" charset="0"/>
              </a:rPr>
              <a:t> approach to developing an AI system </a:t>
            </a:r>
            <a:r>
              <a:rPr lang="en-IN" sz="1800" dirty="0" err="1">
                <a:solidFill>
                  <a:schemeClr val="accent2">
                    <a:lumMod val="75000"/>
                  </a:schemeClr>
                </a:solidFill>
                <a:cs typeface="Times New Roman" panose="02020603050405020304" pitchFamily="18" charset="0"/>
              </a:rPr>
              <a:t>analyzing</a:t>
            </a:r>
            <a:r>
              <a:rPr lang="en-IN" sz="1800" dirty="0">
                <a:solidFill>
                  <a:schemeClr val="accent2">
                    <a:lumMod val="75000"/>
                  </a:schemeClr>
                </a:solidFill>
                <a:cs typeface="Times New Roman" panose="02020603050405020304" pitchFamily="18" charset="0"/>
              </a:rPr>
              <a:t> US federal court data. Artificial Intelligence and Law, 31(3), 547-570.</a:t>
            </a:r>
          </a:p>
          <a:p>
            <a:pPr marL="285750" indent="-285750" algn="just" eaLnBrk="0" hangingPunct="0">
              <a:buFont typeface="Wingdings" panose="05000000000000000000" pitchFamily="2" charset="2"/>
              <a:buChar char="Ø"/>
            </a:pPr>
            <a:r>
              <a:rPr lang="en-IN" sz="1800" dirty="0" err="1">
                <a:solidFill>
                  <a:schemeClr val="accent2">
                    <a:lumMod val="75000"/>
                  </a:schemeClr>
                </a:solidFill>
                <a:cs typeface="Times New Roman" panose="02020603050405020304" pitchFamily="18" charset="0"/>
              </a:rPr>
              <a:t>Simmler</a:t>
            </a:r>
            <a:r>
              <a:rPr lang="en-IN" sz="1800" dirty="0">
                <a:solidFill>
                  <a:schemeClr val="accent2">
                    <a:lumMod val="75000"/>
                  </a:schemeClr>
                </a:solidFill>
                <a:cs typeface="Times New Roman" panose="02020603050405020304" pitchFamily="18" charset="0"/>
              </a:rPr>
              <a:t>, M., Brunner, S., Canova, G., &amp; Schedler, K. (2023). Smart criminal justice: exploring the use of algorithms in the Swiss criminal justice system. Artificial Intelligence and Law, 31(2), 213-237.</a:t>
            </a:r>
          </a:p>
          <a:p>
            <a:pPr marL="285750" indent="-285750" algn="just" eaLnBrk="0" hangingPunct="0">
              <a:buFont typeface="Wingdings" panose="05000000000000000000" pitchFamily="2" charset="2"/>
              <a:buChar char="Ø"/>
            </a:pPr>
            <a:r>
              <a:rPr lang="en-IN" sz="1800" dirty="0">
                <a:solidFill>
                  <a:schemeClr val="accent2">
                    <a:lumMod val="75000"/>
                  </a:schemeClr>
                </a:solidFill>
                <a:cs typeface="Times New Roman" panose="02020603050405020304" pitchFamily="18" charset="0"/>
              </a:rPr>
              <a:t>Bench-Capon, T. (2022). Thirty years of Artificial Intelligence and Law: editor’s introduction. Artificial Intelligence and Law, 30(4), 475-479.</a:t>
            </a:r>
          </a:p>
          <a:p>
            <a:pPr marL="285750" indent="-285750" algn="just" eaLnBrk="0" hangingPunct="0">
              <a:buFont typeface="Wingdings" panose="05000000000000000000" pitchFamily="2" charset="2"/>
              <a:buChar char="Ø"/>
            </a:pPr>
            <a:r>
              <a:rPr lang="en-IN" sz="1800" dirty="0">
                <a:solidFill>
                  <a:schemeClr val="accent2">
                    <a:lumMod val="75000"/>
                  </a:schemeClr>
                </a:solidFill>
                <a:cs typeface="Times New Roman" panose="02020603050405020304" pitchFamily="18" charset="0"/>
              </a:rPr>
              <a:t>Greenstein, S. (2022). Preserving the rule of law in the era of artificial intelligence (AI). Artificial Intelligence and Law, 30(3), 291-323.</a:t>
            </a:r>
          </a:p>
          <a:p>
            <a:pPr marL="285750" indent="-285750" algn="just" eaLnBrk="0" hangingPunct="0">
              <a:buFont typeface="Wingdings" panose="05000000000000000000" pitchFamily="2" charset="2"/>
              <a:buChar char="Ø"/>
            </a:pPr>
            <a:r>
              <a:rPr lang="en-IN" sz="1800" dirty="0">
                <a:solidFill>
                  <a:schemeClr val="accent2">
                    <a:lumMod val="75000"/>
                  </a:schemeClr>
                </a:solidFill>
                <a:cs typeface="Times New Roman" panose="02020603050405020304" pitchFamily="18" charset="0"/>
              </a:rPr>
              <a:t>Kowalski, R., &amp; </a:t>
            </a:r>
            <a:r>
              <a:rPr lang="en-IN" sz="1800" dirty="0" err="1">
                <a:solidFill>
                  <a:schemeClr val="accent2">
                    <a:lumMod val="75000"/>
                  </a:schemeClr>
                </a:solidFill>
                <a:cs typeface="Times New Roman" panose="02020603050405020304" pitchFamily="18" charset="0"/>
              </a:rPr>
              <a:t>Datoo</a:t>
            </a:r>
            <a:r>
              <a:rPr lang="en-IN" sz="1800" dirty="0">
                <a:solidFill>
                  <a:schemeClr val="accent2">
                    <a:lumMod val="75000"/>
                  </a:schemeClr>
                </a:solidFill>
                <a:cs typeface="Times New Roman" panose="02020603050405020304" pitchFamily="18" charset="0"/>
              </a:rPr>
              <a:t>, A. (2022). Logical English meets legal English for swaps and derivatives. Artificial Intelligence and Law, 30(2), 163-197.</a:t>
            </a:r>
          </a:p>
          <a:p>
            <a:pPr marL="285750" indent="-285750" algn="just" eaLnBrk="0" hangingPunct="0">
              <a:buFont typeface="Wingdings" panose="05000000000000000000" pitchFamily="2" charset="2"/>
              <a:buChar char="Ø"/>
            </a:pPr>
            <a:r>
              <a:rPr lang="en-IN" sz="1800" dirty="0" err="1">
                <a:solidFill>
                  <a:schemeClr val="accent2">
                    <a:lumMod val="75000"/>
                  </a:schemeClr>
                </a:solidFill>
                <a:cs typeface="Times New Roman" panose="02020603050405020304" pitchFamily="18" charset="0"/>
              </a:rPr>
              <a:t>Sakhaee</a:t>
            </a:r>
            <a:r>
              <a:rPr lang="en-IN" sz="1800" dirty="0">
                <a:solidFill>
                  <a:schemeClr val="accent2">
                    <a:lumMod val="75000"/>
                  </a:schemeClr>
                </a:solidFill>
                <a:cs typeface="Times New Roman" panose="02020603050405020304" pitchFamily="18" charset="0"/>
              </a:rPr>
              <a:t>, N., &amp; Wilson, M. C. (2021). Information extraction framework to build legislation network. Artificial Intelligence and Law, 29, 35-58.</a:t>
            </a:r>
          </a:p>
          <a:p>
            <a:pPr algn="just"/>
            <a:endParaRPr lang="en-US" sz="1800" b="1" dirty="0"/>
          </a:p>
        </p:txBody>
      </p:sp>
    </p:spTree>
    <p:extLst>
      <p:ext uri="{BB962C8B-B14F-4D97-AF65-F5344CB8AC3E}">
        <p14:creationId xmlns:p14="http://schemas.microsoft.com/office/powerpoint/2010/main" val="2242059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007658" y="812521"/>
            <a:ext cx="3128683" cy="523220"/>
          </a:xfrm>
          <a:prstGeom prst="rect">
            <a:avLst/>
          </a:prstGeom>
          <a:noFill/>
        </p:spPr>
        <p:txBody>
          <a:bodyPr wrap="square" rtlCol="0">
            <a:spAutoFit/>
          </a:bodyPr>
          <a:lstStyle/>
          <a:p>
            <a:r>
              <a:rPr lang="en-IN" sz="2800" b="1" dirty="0"/>
              <a:t>    Base Paper </a:t>
            </a:r>
          </a:p>
        </p:txBody>
      </p:sp>
      <p:sp>
        <p:nvSpPr>
          <p:cNvPr id="3" name="TextBox 2">
            <a:extLst>
              <a:ext uri="{FF2B5EF4-FFF2-40B4-BE49-F238E27FC236}">
                <a16:creationId xmlns:a16="http://schemas.microsoft.com/office/drawing/2014/main" id="{6A1AC434-25C0-1A0B-34DB-298CBDB0E524}"/>
              </a:ext>
            </a:extLst>
          </p:cNvPr>
          <p:cNvSpPr txBox="1"/>
          <p:nvPr/>
        </p:nvSpPr>
        <p:spPr>
          <a:xfrm>
            <a:off x="564775" y="1335741"/>
            <a:ext cx="8166847" cy="646331"/>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cs typeface="Gautami" panose="020B0502040204020203" pitchFamily="34" charset="0"/>
              </a:rPr>
              <a:t>Xiong, J., &amp; Qiu, Y. (2024). Deep Text Understanding Model for Similar Case Matching. IEEE Access.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p:txBody>
      </p:sp>
      <p:sp>
        <p:nvSpPr>
          <p:cNvPr id="4" name="TextBox 3">
            <a:extLst>
              <a:ext uri="{FF2B5EF4-FFF2-40B4-BE49-F238E27FC236}">
                <a16:creationId xmlns:a16="http://schemas.microsoft.com/office/drawing/2014/main" id="{AA97A979-490C-6735-2628-0FE0186BC54B}"/>
              </a:ext>
            </a:extLst>
          </p:cNvPr>
          <p:cNvSpPr txBox="1"/>
          <p:nvPr/>
        </p:nvSpPr>
        <p:spPr>
          <a:xfrm>
            <a:off x="626852" y="2115238"/>
            <a:ext cx="7890294" cy="4001095"/>
          </a:xfrm>
          <a:prstGeom prst="rect">
            <a:avLst/>
          </a:prstGeom>
          <a:noFill/>
        </p:spPr>
        <p:txBody>
          <a:bodyPr wrap="square" rtlCol="0">
            <a:spAutoFit/>
          </a:bodyPr>
          <a:lstStyle/>
          <a:p>
            <a:pPr algn="just"/>
            <a:r>
              <a:rPr lang="en-IN" sz="1600" b="1" dirty="0"/>
              <a:t>Objective</a:t>
            </a:r>
          </a:p>
          <a:p>
            <a:pPr algn="just"/>
            <a:endParaRPr lang="en-US" sz="1400" b="1" dirty="0"/>
          </a:p>
          <a:p>
            <a:pPr marL="342900" indent="-342900" algn="just">
              <a:buFont typeface="+mj-lt"/>
              <a:buAutoNum type="arabicPeriod"/>
            </a:pPr>
            <a:r>
              <a:rPr lang="en-US" sz="1400" b="1" dirty="0"/>
              <a:t>Utilizing Advanced Techniques: </a:t>
            </a:r>
            <a:r>
              <a:rPr lang="en-US" sz="1400" dirty="0"/>
              <a:t>By leveraging pre-trained language models like BERT, the model seeks to enhance the deep understanding of legal texts. It combines global attention and self-attention mechanisms to improve the representation of long texts, thereby increasing the accuracy of SCM </a:t>
            </a:r>
          </a:p>
          <a:p>
            <a:pPr marL="342900" indent="-342900" algn="just">
              <a:buFont typeface="+mj-lt"/>
              <a:buAutoNum type="arabicPeriod"/>
            </a:pPr>
            <a:endParaRPr lang="en-US" sz="1400" b="1" dirty="0"/>
          </a:p>
          <a:p>
            <a:pPr marL="342900" indent="-342900" algn="just">
              <a:buFont typeface="+mj-lt"/>
              <a:buAutoNum type="arabicPeriod"/>
            </a:pPr>
            <a:r>
              <a:rPr lang="en-US" sz="1400" b="1" dirty="0"/>
              <a:t>Reducing Training Time: </a:t>
            </a:r>
            <a:r>
              <a:rPr lang="en-US" sz="1400" dirty="0"/>
              <a:t>The model employs a dual-channel similar text-matching approach after pre-encoding candidate texts. This strategy is designed to reduce the training time of the SCM model while simultaneously improving its accuracy </a:t>
            </a:r>
            <a:r>
              <a:rPr lang="en-US" sz="1400" b="1" dirty="0"/>
              <a:t>.</a:t>
            </a:r>
          </a:p>
          <a:p>
            <a:pPr marL="342900" indent="-342900" algn="just">
              <a:buFont typeface="+mj-lt"/>
              <a:buAutoNum type="arabicPeriod"/>
            </a:pPr>
            <a:endParaRPr lang="en-US" sz="1400" b="1" dirty="0"/>
          </a:p>
          <a:p>
            <a:pPr marL="342900" indent="-342900" algn="just">
              <a:buFont typeface="+mj-lt"/>
              <a:buAutoNum type="arabicPeriod"/>
            </a:pPr>
            <a:r>
              <a:rPr lang="en-US" sz="1400" b="1" dirty="0"/>
              <a:t>Supporting Legal AI Development: </a:t>
            </a:r>
            <a:r>
              <a:rPr lang="en-US" sz="1400" dirty="0"/>
              <a:t>The model is intended to aid in the development of Legal AI systems, enhancing their ability to assist in legal judgment prediction (LJP) and other legal text analysis tasks. This support is vital for improving the efficiency and fairness of judicial processes </a:t>
            </a:r>
            <a:r>
              <a:rPr lang="en-US" sz="1400" b="1" dirty="0"/>
              <a:t>.</a:t>
            </a:r>
          </a:p>
          <a:p>
            <a:pPr marL="342900" indent="-342900" algn="just">
              <a:buFont typeface="+mj-lt"/>
              <a:buAutoNum type="arabicPeriod"/>
            </a:pPr>
            <a:endParaRPr lang="en-US" sz="1400" b="1" dirty="0"/>
          </a:p>
          <a:p>
            <a:pPr marL="342900" indent="-342900" algn="just">
              <a:buFont typeface="+mj-lt"/>
              <a:buAutoNum type="arabicPeriod"/>
            </a:pPr>
            <a:r>
              <a:rPr lang="en-US" sz="1400" b="1" dirty="0"/>
              <a:t>Demonstrating Effectiveness: </a:t>
            </a:r>
            <a:r>
              <a:rPr lang="en-US" sz="1400" dirty="0"/>
              <a:t>The paper presents experimental results showing that the proposed model outperforms existing advanced models by more than 10%, confirming its effectiveness in SCM tasks .</a:t>
            </a:r>
            <a:endParaRPr lang="en-IN" sz="1400" dirty="0"/>
          </a:p>
          <a:p>
            <a:pPr algn="just"/>
            <a:endParaRPr lang="en-IN" sz="1400" b="1" dirty="0"/>
          </a:p>
        </p:txBody>
      </p:sp>
    </p:spTree>
    <p:extLst>
      <p:ext uri="{BB962C8B-B14F-4D97-AF65-F5344CB8AC3E}">
        <p14:creationId xmlns:p14="http://schemas.microsoft.com/office/powerpoint/2010/main" val="68710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60</a:t>
            </a:fld>
            <a:endParaRPr lang="en-US" dirty="0"/>
          </a:p>
        </p:txBody>
      </p:sp>
      <p:pic>
        <p:nvPicPr>
          <p:cNvPr id="2" name="Picture 1"/>
          <p:cNvPicPr>
            <a:picLocks noChangeAspect="1"/>
          </p:cNvPicPr>
          <p:nvPr/>
        </p:nvPicPr>
        <p:blipFill>
          <a:blip r:embed="rId2"/>
          <a:stretch>
            <a:fillRect/>
          </a:stretch>
        </p:blipFill>
        <p:spPr>
          <a:xfrm>
            <a:off x="2738290" y="1701800"/>
            <a:ext cx="3814910" cy="2857500"/>
          </a:xfrm>
          <a:prstGeom prst="rect">
            <a:avLst/>
          </a:prstGeom>
        </p:spPr>
      </p:pic>
    </p:spTree>
    <p:extLst>
      <p:ext uri="{BB962C8B-B14F-4D97-AF65-F5344CB8AC3E}">
        <p14:creationId xmlns:p14="http://schemas.microsoft.com/office/powerpoint/2010/main" val="228473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18835" y="1407187"/>
            <a:ext cx="8296406" cy="4124206"/>
          </a:xfrm>
          <a:prstGeom prst="rect">
            <a:avLst/>
          </a:prstGeom>
          <a:noFill/>
        </p:spPr>
        <p:txBody>
          <a:bodyPr wrap="square" rtlCol="0">
            <a:spAutoFit/>
          </a:bodyPr>
          <a:lstStyle/>
          <a:p>
            <a:r>
              <a:rPr lang="en-IN" sz="2000" b="1" dirty="0"/>
              <a:t>Reference 1</a:t>
            </a:r>
          </a:p>
          <a:p>
            <a:endParaRPr lang="en-IN" sz="1600" b="1" dirty="0"/>
          </a:p>
          <a:p>
            <a:r>
              <a:rPr lang="en-US" sz="1800" b="1" i="0" dirty="0">
                <a:solidFill>
                  <a:schemeClr val="accent2">
                    <a:lumMod val="75000"/>
                  </a:schemeClr>
                </a:solidFill>
                <a:effectLst/>
                <a:cs typeface="Times New Roman" panose="02020603050405020304" pitchFamily="18" charset="0"/>
              </a:rPr>
              <a:t>Sansone, C., &amp; </a:t>
            </a:r>
            <a:r>
              <a:rPr lang="en-US" sz="1800" b="1" i="0" dirty="0" err="1">
                <a:solidFill>
                  <a:schemeClr val="accent2">
                    <a:lumMod val="75000"/>
                  </a:schemeClr>
                </a:solidFill>
                <a:effectLst/>
                <a:cs typeface="Times New Roman" panose="02020603050405020304" pitchFamily="18" charset="0"/>
              </a:rPr>
              <a:t>Sperlí</a:t>
            </a:r>
            <a:r>
              <a:rPr lang="en-US" sz="1800" b="1" i="0" dirty="0">
                <a:solidFill>
                  <a:schemeClr val="accent2">
                    <a:lumMod val="75000"/>
                  </a:schemeClr>
                </a:solidFill>
                <a:effectLst/>
                <a:cs typeface="Times New Roman" panose="02020603050405020304" pitchFamily="18" charset="0"/>
              </a:rPr>
              <a:t>, G. (2022). Legal information retrieval systems: State-of-the-art and open issues. Information Systems, 106, 101967.</a:t>
            </a:r>
            <a:endParaRPr lang="en-US" sz="1800" dirty="0">
              <a:solidFill>
                <a:srgbClr val="002060"/>
              </a:solidFill>
              <a:latin typeface="Arial" panose="020B0604020202020204" pitchFamily="34" charset="0"/>
            </a:endParaRPr>
          </a:p>
          <a:p>
            <a:endParaRPr lang="en-IN" b="1" dirty="0">
              <a:solidFill>
                <a:srgbClr val="002060"/>
              </a:solidFill>
            </a:endParaRPr>
          </a:p>
          <a:p>
            <a:pPr marL="342900" indent="-342900">
              <a:buFont typeface="Wingdings" panose="05000000000000000000" pitchFamily="2" charset="2"/>
              <a:buChar char="Ø"/>
            </a:pPr>
            <a:r>
              <a:rPr lang="en-US" sz="1600" dirty="0"/>
              <a:t>Enhance Retrieval Efficiency: The primary goal of Legal Information Retrieval (LIR) systems is to improve the efficiency of retrieving relevant legal documents, cases, and statutes to support legal practitioners in their work [1].</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dirty="0"/>
              <a:t>Support Legal Analysis: These systems aim to assist in analyzing legal cases by retrieving similar cases, statutes, or paragraphs that can provide context and support for current legal decisions</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b="1" dirty="0"/>
          </a:p>
          <a:p>
            <a:r>
              <a:rPr lang="en-IN" b="1" dirty="0"/>
              <a:t> </a:t>
            </a:r>
          </a:p>
        </p:txBody>
      </p:sp>
    </p:spTree>
    <p:extLst>
      <p:ext uri="{BB962C8B-B14F-4D97-AF65-F5344CB8AC3E}">
        <p14:creationId xmlns:p14="http://schemas.microsoft.com/office/powerpoint/2010/main" val="4187102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8045886" cy="4985980"/>
          </a:xfrm>
          <a:prstGeom prst="rect">
            <a:avLst/>
          </a:prstGeom>
          <a:noFill/>
        </p:spPr>
        <p:txBody>
          <a:bodyPr wrap="square" rtlCol="0">
            <a:spAutoFit/>
          </a:bodyPr>
          <a:lstStyle/>
          <a:p>
            <a:r>
              <a:rPr lang="en-IN" b="1" dirty="0"/>
              <a:t>Reference 2</a:t>
            </a:r>
          </a:p>
          <a:p>
            <a:endParaRPr lang="en-US" sz="1800" b="1" dirty="0"/>
          </a:p>
          <a:p>
            <a:r>
              <a:rPr lang="en-US" sz="1800" b="1" dirty="0" err="1"/>
              <a:t>Šavelka</a:t>
            </a:r>
            <a:r>
              <a:rPr lang="en-US" sz="1800" b="1" dirty="0"/>
              <a:t>, J., &amp; Ashley, K. D. (2022). Legal information retrieval for understanding statutory terms. Artificial Intelligence and Law, 1-45.</a:t>
            </a:r>
          </a:p>
          <a:p>
            <a:endParaRPr lang="en-US" sz="1800" b="1" dirty="0"/>
          </a:p>
          <a:p>
            <a:endParaRPr lang="en-US" sz="1800" b="1" dirty="0"/>
          </a:p>
          <a:p>
            <a:pPr marL="342900" indent="-342900">
              <a:buFont typeface="Wingdings" panose="05000000000000000000" pitchFamily="2" charset="2"/>
              <a:buChar char="Ø"/>
            </a:pPr>
            <a:r>
              <a:rPr lang="en-US" sz="1800" dirty="0"/>
              <a:t>The primary objective of the study is to develop computational methods that assist in interpreting statutory terms, which is a common task for lawyers [1].</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dirty="0"/>
              <a:t>The research introduces a novel task focused on discovering sentences that can support argumentation regarding the meanings of statutory terms [1].</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dirty="0"/>
              <a:t>The study aims to model the analysis of how statutory terms have been treated in the past, combining both manual and computational approaches</a:t>
            </a:r>
          </a:p>
          <a:p>
            <a:pPr marL="285750" indent="-285750">
              <a:buFont typeface="Wingdings" panose="05000000000000000000" pitchFamily="2" charset="2"/>
              <a:buChar char="Ø"/>
            </a:pPr>
            <a:endParaRPr lang="en-US" sz="1800" dirty="0"/>
          </a:p>
          <a:p>
            <a:endParaRPr lang="en-IN" sz="1800" b="1" dirty="0"/>
          </a:p>
          <a:p>
            <a:r>
              <a:rPr lang="en-IN" b="1" dirty="0"/>
              <a:t> </a:t>
            </a:r>
          </a:p>
        </p:txBody>
      </p:sp>
    </p:spTree>
    <p:extLst>
      <p:ext uri="{BB962C8B-B14F-4D97-AF65-F5344CB8AC3E}">
        <p14:creationId xmlns:p14="http://schemas.microsoft.com/office/powerpoint/2010/main" val="1365817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8" y="1111622"/>
            <a:ext cx="8233777" cy="4431983"/>
          </a:xfrm>
          <a:prstGeom prst="rect">
            <a:avLst/>
          </a:prstGeom>
          <a:noFill/>
        </p:spPr>
        <p:txBody>
          <a:bodyPr wrap="square" rtlCol="0">
            <a:spAutoFit/>
          </a:bodyPr>
          <a:lstStyle/>
          <a:p>
            <a:r>
              <a:rPr lang="en-IN" b="1" dirty="0"/>
              <a:t>Reference 3</a:t>
            </a:r>
          </a:p>
          <a:p>
            <a:endParaRPr lang="en-IN" b="1" dirty="0"/>
          </a:p>
          <a:p>
            <a:r>
              <a:rPr lang="en-US" sz="1800" b="1" dirty="0"/>
              <a:t>Cui, J., Shen, X., &amp; Wen, S. (2023). A survey on legal judgment prediction: Datasets, metrics, models and challenges. IEEE Access.</a:t>
            </a:r>
          </a:p>
          <a:p>
            <a:endParaRPr lang="en-IN" sz="1800" b="1" dirty="0"/>
          </a:p>
          <a:p>
            <a:pPr marL="342900" indent="-342900">
              <a:buFont typeface="Wingdings" panose="05000000000000000000" pitchFamily="2" charset="2"/>
              <a:buChar char="Ø"/>
            </a:pPr>
            <a:r>
              <a:rPr lang="en-US" sz="1800" dirty="0"/>
              <a:t>Analyzing 43 LJP datasets across 9 different languages.</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dirty="0"/>
              <a:t>Classifying LJP tasks based on three different attributes.</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dirty="0"/>
              <a:t>Summarizing 16 evaluation metrics categorized into four types for assessing LJP model performance.</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dirty="0"/>
              <a:t>Reviewing 8 legal-domain pretrained models in four languages and identifying major research directions in LJP networks</a:t>
            </a:r>
          </a:p>
          <a:p>
            <a:pPr marL="342900" indent="-342900">
              <a:buFont typeface="Wingdings" panose="05000000000000000000" pitchFamily="2" charset="2"/>
              <a:buChar char="Ø"/>
            </a:pPr>
            <a:endParaRPr lang="en-US" sz="1800" b="1" dirty="0"/>
          </a:p>
        </p:txBody>
      </p:sp>
    </p:spTree>
    <p:extLst>
      <p:ext uri="{BB962C8B-B14F-4D97-AF65-F5344CB8AC3E}">
        <p14:creationId xmlns:p14="http://schemas.microsoft.com/office/powerpoint/2010/main" val="888376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theme>
</file>

<file path=ppt/theme/theme4.xml><?xml version="1.0" encoding="utf-8"?>
<a:theme xmlns:a="http://schemas.openxmlformats.org/drawingml/2006/main" name="5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84525</TotalTime>
  <Words>10459</Words>
  <Application>Microsoft Office PowerPoint</Application>
  <PresentationFormat>On-screen Show (4:3)</PresentationFormat>
  <Paragraphs>802</Paragraphs>
  <Slides>60</Slides>
  <Notes>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60</vt:i4>
      </vt:variant>
    </vt:vector>
  </HeadingPairs>
  <TitlesOfParts>
    <vt:vector size="73" baseType="lpstr">
      <vt:lpstr>ＭＳ Ｐゴシック</vt:lpstr>
      <vt:lpstr>Arial</vt:lpstr>
      <vt:lpstr>Calibri</vt:lpstr>
      <vt:lpstr>Cambria</vt:lpstr>
      <vt:lpstr>Gautami</vt:lpstr>
      <vt:lpstr>Times New Roman</vt:lpstr>
      <vt:lpstr>Verdana</vt:lpstr>
      <vt:lpstr>Wingdings</vt:lpstr>
      <vt:lpstr>MIS Template</vt:lpstr>
      <vt:lpstr>Default Design</vt:lpstr>
      <vt:lpstr>4_Custom Design</vt:lpstr>
      <vt:lpstr>5_MIS Template</vt:lpstr>
      <vt:lpstr>6_MIS Template</vt:lpstr>
      <vt:lpstr>PowerPoint Presentation</vt:lpstr>
      <vt:lpstr>PowerPoint Presentation</vt:lpstr>
      <vt:lpstr>PowerPoint Presentation</vt:lpstr>
      <vt:lpstr>WORK FLOW</vt:lpstr>
      <vt:lpstr>Work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PowerPoint Presentation</vt:lpstr>
      <vt:lpstr>PowerPoint Presentation</vt:lpstr>
      <vt:lpstr>PowerPoint Presentation</vt:lpstr>
      <vt:lpstr>PowerPoint Presentation</vt:lpstr>
      <vt:lpstr>PowerPoint Presentation</vt:lpstr>
      <vt:lpstr>PowerPoint Presentation</vt:lpstr>
    </vt:vector>
  </TitlesOfParts>
  <Company>gmrgroup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jagadeesh</cp:lastModifiedBy>
  <cp:revision>6379</cp:revision>
  <cp:lastPrinted>2016-03-11T10:52:57Z</cp:lastPrinted>
  <dcterms:created xsi:type="dcterms:W3CDTF">2005-07-02T04:48:06Z</dcterms:created>
  <dcterms:modified xsi:type="dcterms:W3CDTF">2025-04-24T06:04:23Z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