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FE44B-3962-4FB1-8E3D-44906B47454B}"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617B-A40C-4A90-BCED-AFEFFAD2C4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FE44B-3962-4FB1-8E3D-44906B47454B}" type="datetimeFigureOut">
              <a:rPr lang="en-US" smtClean="0"/>
              <a:pPr/>
              <a:t>12/11/2018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7617B-A40C-4A90-BCED-AFEFFAD2C4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avaeesupportpatterns.blogspot.com/2012/02/java-heap-space-ibm-vm.html" TargetMode="External"/><Relationship Id="rId2" Type="http://schemas.openxmlformats.org/officeDocument/2006/relationships/hyperlink" Target="http://javaeesupportpatterns.blogspot.com/2012/02/java-heap-space-jrockit-vm.html" TargetMode="External"/><Relationship Id="rId1" Type="http://schemas.openxmlformats.org/officeDocument/2006/relationships/slideLayout" Target="../slideLayouts/slideLayout2.xml"/><Relationship Id="rId5" Type="http://schemas.openxmlformats.org/officeDocument/2006/relationships/hyperlink" Target="http://openjdk.java.net/jeps/122" TargetMode="External"/><Relationship Id="rId4" Type="http://schemas.openxmlformats.org/officeDocument/2006/relationships/hyperlink" Target="http://www.javacodegeeks.com/2013/02/java-8-from-permgen-to-metaspace.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javaeesupportpatterns.blogspot.com/2011/02/outofmemoryerror-permgen-patterns-part1.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t>
            </a:r>
            <a:r>
              <a:rPr lang="en-US" dirty="0" smtClean="0"/>
              <a:t>9</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Dr. Rajesh </a:t>
            </a:r>
            <a:r>
              <a:rPr lang="en-US" smtClean="0"/>
              <a:t>Upadhyay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8 date-time API</a:t>
            </a:r>
            <a:endParaRPr lang="en-US" dirty="0"/>
          </a:p>
        </p:txBody>
      </p:sp>
      <p:sp>
        <p:nvSpPr>
          <p:cNvPr id="3" name="Content Placeholder 2"/>
          <p:cNvSpPr>
            <a:spLocks noGrp="1"/>
          </p:cNvSpPr>
          <p:nvPr>
            <p:ph idx="1"/>
          </p:nvPr>
        </p:nvSpPr>
        <p:spPr/>
        <p:txBody>
          <a:bodyPr>
            <a:normAutofit/>
          </a:bodyPr>
          <a:lstStyle/>
          <a:p>
            <a:r>
              <a:rPr lang="en-US" dirty="0" smtClean="0"/>
              <a:t>under </a:t>
            </a:r>
            <a:r>
              <a:rPr lang="en-US" dirty="0"/>
              <a:t>the package </a:t>
            </a:r>
            <a:r>
              <a:rPr lang="en-US" dirty="0" err="1">
                <a:solidFill>
                  <a:srgbClr val="FF0000"/>
                </a:solidFill>
              </a:rPr>
              <a:t>java.time</a:t>
            </a:r>
            <a:r>
              <a:rPr lang="en-US" dirty="0"/>
              <a:t>. </a:t>
            </a:r>
            <a:endParaRPr lang="en-US" dirty="0" smtClean="0"/>
          </a:p>
          <a:p>
            <a:r>
              <a:rPr lang="en-US" dirty="0" smtClean="0"/>
              <a:t>Following </a:t>
            </a:r>
            <a:r>
              <a:rPr lang="en-US" dirty="0"/>
              <a:t>are some of </a:t>
            </a:r>
            <a:r>
              <a:rPr lang="en-US" dirty="0" smtClean="0"/>
              <a:t>the important </a:t>
            </a:r>
            <a:r>
              <a:rPr lang="en-US" dirty="0"/>
              <a:t>classes introduced in </a:t>
            </a:r>
            <a:r>
              <a:rPr lang="en-US" dirty="0" err="1"/>
              <a:t>java.time</a:t>
            </a:r>
            <a:r>
              <a:rPr lang="en-US" dirty="0"/>
              <a:t> package.</a:t>
            </a:r>
          </a:p>
          <a:p>
            <a:r>
              <a:rPr lang="en-US" b="1" dirty="0"/>
              <a:t>Local − Simplified date-time API with no complexity of </a:t>
            </a:r>
            <a:r>
              <a:rPr lang="en-US" b="1" dirty="0" err="1"/>
              <a:t>timezone</a:t>
            </a:r>
            <a:r>
              <a:rPr lang="en-US" b="1" dirty="0"/>
              <a:t> handling.</a:t>
            </a:r>
          </a:p>
          <a:p>
            <a:r>
              <a:rPr lang="en-US" b="1" dirty="0"/>
              <a:t>Zoned − Specialized date-time API to deal with various </a:t>
            </a:r>
            <a:r>
              <a:rPr lang="en-US" b="1" dirty="0" err="1"/>
              <a:t>timezones</a:t>
            </a:r>
            <a:r>
              <a:rPr lang="en-US" b="1"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Nashorn</a:t>
            </a:r>
            <a:r>
              <a:rPr lang="en-US" dirty="0" smtClean="0"/>
              <a:t> </a:t>
            </a:r>
            <a:r>
              <a:rPr lang="en-US" dirty="0" err="1" smtClean="0"/>
              <a:t>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a:t>With Java 8, </a:t>
            </a:r>
            <a:r>
              <a:rPr lang="en-US" dirty="0" err="1"/>
              <a:t>Nashorn</a:t>
            </a:r>
            <a:r>
              <a:rPr lang="en-US" dirty="0"/>
              <a:t>, a much improved </a:t>
            </a:r>
            <a:r>
              <a:rPr lang="en-US" dirty="0" err="1"/>
              <a:t>javascript</a:t>
            </a:r>
            <a:r>
              <a:rPr lang="en-US" dirty="0"/>
              <a:t> engine is introduced, to replace the </a:t>
            </a:r>
            <a:r>
              <a:rPr lang="en-US" dirty="0" smtClean="0"/>
              <a:t>existing Rhino.</a:t>
            </a:r>
          </a:p>
          <a:p>
            <a:r>
              <a:rPr lang="en-US" dirty="0" smtClean="0"/>
              <a:t> </a:t>
            </a:r>
            <a:r>
              <a:rPr lang="en-US" dirty="0" err="1">
                <a:solidFill>
                  <a:srgbClr val="FF0000"/>
                </a:solidFill>
              </a:rPr>
              <a:t>Nashorn</a:t>
            </a:r>
            <a:r>
              <a:rPr lang="en-US" dirty="0">
                <a:solidFill>
                  <a:srgbClr val="FF0000"/>
                </a:solidFill>
              </a:rPr>
              <a:t> provides 2 to 10 times better performance, as it directly compiles the code in</a:t>
            </a:r>
          </a:p>
          <a:p>
            <a:pPr>
              <a:buNone/>
            </a:pPr>
            <a:r>
              <a:rPr lang="en-US" dirty="0" smtClean="0">
                <a:solidFill>
                  <a:srgbClr val="FF0000"/>
                </a:solidFill>
              </a:rPr>
              <a:t>    memory </a:t>
            </a:r>
            <a:r>
              <a:rPr lang="en-US" dirty="0">
                <a:solidFill>
                  <a:srgbClr val="FF0000"/>
                </a:solidFill>
              </a:rPr>
              <a:t>and passes the </a:t>
            </a:r>
            <a:r>
              <a:rPr lang="en-US" dirty="0" err="1">
                <a:solidFill>
                  <a:srgbClr val="FF0000"/>
                </a:solidFill>
              </a:rPr>
              <a:t>bytecode</a:t>
            </a:r>
            <a:r>
              <a:rPr lang="en-US" dirty="0">
                <a:solidFill>
                  <a:srgbClr val="FF0000"/>
                </a:solidFill>
              </a:rPr>
              <a:t> to JVM. </a:t>
            </a:r>
            <a:endParaRPr lang="en-US" dirty="0" smtClean="0">
              <a:solidFill>
                <a:srgbClr val="FF0000"/>
              </a:solidFill>
            </a:endParaRPr>
          </a:p>
          <a:p>
            <a:pPr>
              <a:buNone/>
            </a:pPr>
            <a:r>
              <a:rPr lang="en-US" dirty="0" err="1"/>
              <a:t>n</a:t>
            </a:r>
            <a:r>
              <a:rPr lang="en-US" dirty="0" err="1" smtClean="0"/>
              <a:t>ashorn</a:t>
            </a:r>
            <a:r>
              <a:rPr lang="en-US" dirty="0" smtClean="0"/>
              <a:t> </a:t>
            </a:r>
            <a:r>
              <a:rPr lang="en-US" dirty="0"/>
              <a:t>uses invoke dynamics feature, introduced </a:t>
            </a:r>
            <a:r>
              <a:rPr lang="en-US" dirty="0" smtClean="0"/>
              <a:t>in </a:t>
            </a:r>
            <a:r>
              <a:rPr lang="it-IT" dirty="0" smtClean="0"/>
              <a:t>Java </a:t>
            </a:r>
            <a:r>
              <a:rPr lang="it-IT" dirty="0"/>
              <a:t>7 to improve performance</a:t>
            </a:r>
            <a:r>
              <a:rPr lang="it-IT" dirty="0" smtClean="0"/>
              <a:t>.</a:t>
            </a:r>
          </a:p>
          <a:p>
            <a:pPr>
              <a:buNone/>
            </a:pPr>
            <a:endParaRPr lang="it-IT" dirty="0"/>
          </a:p>
          <a:p>
            <a:pPr>
              <a:buNone/>
            </a:pPr>
            <a:r>
              <a:rPr lang="en-US" b="1" dirty="0" err="1"/>
              <a:t>jjs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Concurrency</a:t>
            </a:r>
            <a:br>
              <a:rPr lang="en-US" dirty="0"/>
            </a:br>
            <a:endParaRPr lang="en-US" dirty="0"/>
          </a:p>
        </p:txBody>
      </p:sp>
      <p:sp>
        <p:nvSpPr>
          <p:cNvPr id="3" name="Content Placeholder 2"/>
          <p:cNvSpPr>
            <a:spLocks noGrp="1"/>
          </p:cNvSpPr>
          <p:nvPr>
            <p:ph idx="1"/>
          </p:nvPr>
        </p:nvSpPr>
        <p:spPr/>
        <p:txBody>
          <a:bodyPr/>
          <a:lstStyle/>
          <a:p>
            <a:r>
              <a:rPr lang="en-US" dirty="0"/>
              <a:t>New methods have been added to </a:t>
            </a:r>
            <a:r>
              <a:rPr lang="en-US" dirty="0" smtClean="0"/>
              <a:t>the</a:t>
            </a:r>
          </a:p>
          <a:p>
            <a:r>
              <a:rPr lang="en-US" b="1" dirty="0" err="1" smtClean="0"/>
              <a:t>java.util.concurrent.ConcurrentHashMap</a:t>
            </a:r>
            <a:endParaRPr lang="en-US" b="1" dirty="0" smtClean="0"/>
          </a:p>
          <a:p>
            <a:r>
              <a:rPr lang="en-US" b="1" dirty="0" err="1" smtClean="0"/>
              <a:t>java.util.concurrent.ForkJoinPool</a:t>
            </a:r>
            <a:endParaRPr lang="en-US" b="1" dirty="0" smtClean="0"/>
          </a:p>
          <a:p>
            <a:r>
              <a:rPr lang="en-US" dirty="0"/>
              <a:t>The </a:t>
            </a:r>
            <a:r>
              <a:rPr lang="en-US" dirty="0" smtClean="0"/>
              <a:t>new</a:t>
            </a:r>
            <a:r>
              <a:rPr lang="en-US" dirty="0"/>
              <a:t> </a:t>
            </a:r>
            <a:r>
              <a:rPr lang="en-US" b="1" dirty="0" err="1"/>
              <a:t>java.util.concurrent.locks.StampedLock</a:t>
            </a:r>
            <a:r>
              <a:rPr lang="en-US" dirty="0"/>
              <a:t> class has been added to provide a capability-based lock with three modes for controlling read/write access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New classes have been added to the </a:t>
            </a:r>
            <a:r>
              <a:rPr lang="en-US" b="1" dirty="0" err="1"/>
              <a:t>java.util.concurrent.atomic</a:t>
            </a:r>
            <a:r>
              <a:rPr lang="en-US" b="1" dirty="0"/>
              <a:t> </a:t>
            </a:r>
            <a:r>
              <a:rPr lang="en-US" dirty="0"/>
              <a:t>package:</a:t>
            </a:r>
          </a:p>
          <a:p>
            <a:r>
              <a:rPr lang="en-US" b="1" dirty="0" err="1"/>
              <a:t>DoubleAccumulator</a:t>
            </a:r>
            <a:endParaRPr lang="en-US" dirty="0"/>
          </a:p>
          <a:p>
            <a:r>
              <a:rPr lang="en-US" b="1" dirty="0" err="1"/>
              <a:t>DoubleAdder</a:t>
            </a:r>
            <a:endParaRPr lang="en-US" dirty="0"/>
          </a:p>
          <a:p>
            <a:r>
              <a:rPr lang="en-US" b="1" dirty="0" err="1"/>
              <a:t>LongAccumulator</a:t>
            </a:r>
            <a:endParaRPr lang="en-US" dirty="0"/>
          </a:p>
          <a:p>
            <a:r>
              <a:rPr lang="en-US" b="1" dirty="0" err="1"/>
              <a:t>LongAdder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Compact profiling</a:t>
            </a:r>
            <a:endParaRPr lang="en-US" dirty="0"/>
          </a:p>
        </p:txBody>
      </p:sp>
      <p:sp>
        <p:nvSpPr>
          <p:cNvPr id="3" name="Content Placeholder 2"/>
          <p:cNvSpPr>
            <a:spLocks noGrp="1"/>
          </p:cNvSpPr>
          <p:nvPr>
            <p:ph idx="1"/>
          </p:nvPr>
        </p:nvSpPr>
        <p:spPr/>
        <p:txBody>
          <a:bodyPr/>
          <a:lstStyle/>
          <a:p>
            <a:r>
              <a:rPr lang="en-US" dirty="0" smtClean="0"/>
              <a:t>Java SE 8 release also includes compact profiles, an API for unsigned integers, and an API for integer arithmetic overflow/underflow detection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C:\Users\rajesh\Desktop\CPDemo&gt;</a:t>
            </a:r>
            <a:r>
              <a:rPr lang="en-US" dirty="0" err="1" smtClean="0"/>
              <a:t>javac</a:t>
            </a:r>
            <a:r>
              <a:rPr lang="en-US" dirty="0" smtClean="0"/>
              <a:t> *.java</a:t>
            </a:r>
          </a:p>
          <a:p>
            <a:endParaRPr lang="en-US" dirty="0" smtClean="0"/>
          </a:p>
          <a:p>
            <a:r>
              <a:rPr lang="en-US" dirty="0" smtClean="0"/>
              <a:t>C:\Users\rajesh\Desktop\CPDemo&gt;</a:t>
            </a:r>
            <a:r>
              <a:rPr lang="en-US" dirty="0" err="1" smtClean="0"/>
              <a:t>javac</a:t>
            </a:r>
            <a:r>
              <a:rPr lang="en-US" dirty="0" smtClean="0"/>
              <a:t> -profile compact2 CPDemo.java</a:t>
            </a:r>
          </a:p>
          <a:p>
            <a:endParaRPr lang="en-US" dirty="0" smtClean="0"/>
          </a:p>
          <a:p>
            <a:r>
              <a:rPr lang="en-US" dirty="0" smtClean="0"/>
              <a:t>C:\Users\rajesh\Desktop\CPDemo&gt;</a:t>
            </a:r>
            <a:r>
              <a:rPr lang="en-US" dirty="0" err="1" smtClean="0"/>
              <a:t>javac</a:t>
            </a:r>
            <a:r>
              <a:rPr lang="en-US" dirty="0" smtClean="0"/>
              <a:t> -profile compact3 CPDemo.java</a:t>
            </a:r>
          </a:p>
          <a:p>
            <a:endParaRPr lang="en-US" dirty="0" smtClean="0"/>
          </a:p>
          <a:p>
            <a:r>
              <a:rPr lang="en-US" dirty="0" smtClean="0"/>
              <a:t>C:\Users\rajesh\Desktop\CPDemo&gt;</a:t>
            </a:r>
            <a:r>
              <a:rPr lang="en-US" dirty="0" err="1" smtClean="0"/>
              <a:t>javac</a:t>
            </a:r>
            <a:r>
              <a:rPr lang="en-US" dirty="0" smtClean="0"/>
              <a:t> -profile compact1 CPDemo.java</a:t>
            </a:r>
          </a:p>
          <a:p>
            <a:r>
              <a:rPr lang="en-US" dirty="0" smtClean="0"/>
              <a:t>CPDemo.java:1: error: Statement is not available in profile 'compact1'</a:t>
            </a:r>
          </a:p>
          <a:p>
            <a:r>
              <a:rPr lang="en-US" dirty="0" smtClean="0"/>
              <a:t>import </a:t>
            </a:r>
            <a:r>
              <a:rPr lang="en-US" dirty="0" err="1" smtClean="0"/>
              <a:t>java.sql.Statement</a:t>
            </a:r>
            <a:r>
              <a:rPr lang="en-US" dirty="0" smtClean="0"/>
              <a:t>;</a:t>
            </a:r>
          </a:p>
          <a:p>
            <a:r>
              <a:rPr lang="en-US" dirty="0" smtClean="0"/>
              <a:t>               ^</a:t>
            </a:r>
          </a:p>
          <a:p>
            <a:r>
              <a:rPr lang="en-US" dirty="0" smtClean="0"/>
              <a:t>CPDemo.java:5: error: Statement is not available in profile 'compact1'</a:t>
            </a:r>
          </a:p>
          <a:p>
            <a:r>
              <a:rPr lang="en-US" dirty="0" smtClean="0"/>
              <a:t>   Statement stmt;</a:t>
            </a:r>
          </a:p>
          <a:p>
            <a:r>
              <a:rPr lang="en-US" dirty="0" smtClean="0"/>
              <a:t>   ^</a:t>
            </a:r>
          </a:p>
          <a:p>
            <a:r>
              <a:rPr lang="en-US" dirty="0" smtClean="0"/>
              <a:t>2 errors</a:t>
            </a:r>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Jdeps</a:t>
            </a:r>
            <a:r>
              <a:rPr lang="en-US" dirty="0" smtClean="0"/>
              <a:t> tools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C:\Users\rajesh\Desktop\CPDemo&gt;</a:t>
            </a:r>
            <a:r>
              <a:rPr lang="en-US" dirty="0" err="1" smtClean="0"/>
              <a:t>jdeps</a:t>
            </a:r>
            <a:r>
              <a:rPr lang="en-US" dirty="0" smtClean="0"/>
              <a:t> </a:t>
            </a:r>
            <a:r>
              <a:rPr lang="en-US" dirty="0" err="1" smtClean="0"/>
              <a:t>CPDemo.class</a:t>
            </a:r>
            <a:endParaRPr lang="en-US" dirty="0" smtClean="0"/>
          </a:p>
          <a:p>
            <a:r>
              <a:rPr lang="en-US" dirty="0" err="1" smtClean="0"/>
              <a:t>CPDemo.class</a:t>
            </a:r>
            <a:r>
              <a:rPr lang="en-US" dirty="0" smtClean="0"/>
              <a:t> -&gt; C:\Program Files\Java\jdk1.8.0_25\</a:t>
            </a:r>
            <a:r>
              <a:rPr lang="en-US" dirty="0" err="1" smtClean="0"/>
              <a:t>jre</a:t>
            </a:r>
            <a:r>
              <a:rPr lang="en-US" dirty="0" smtClean="0"/>
              <a:t>\lib\rt.jar</a:t>
            </a:r>
          </a:p>
          <a:p>
            <a:r>
              <a:rPr lang="en-US" dirty="0" smtClean="0"/>
              <a:t>   &lt;unnamed&gt; (</a:t>
            </a:r>
            <a:r>
              <a:rPr lang="en-US" dirty="0" err="1" smtClean="0"/>
              <a:t>CPDemo.class</a:t>
            </a:r>
            <a:r>
              <a:rPr lang="en-US" dirty="0" smtClean="0"/>
              <a:t>)</a:t>
            </a:r>
          </a:p>
          <a:p>
            <a:r>
              <a:rPr lang="en-US" dirty="0" smtClean="0"/>
              <a:t>      -&gt; </a:t>
            </a:r>
            <a:r>
              <a:rPr lang="en-US" dirty="0" err="1" smtClean="0"/>
              <a:t>java.lang</a:t>
            </a:r>
            <a:endParaRPr lang="en-US" dirty="0" smtClean="0"/>
          </a:p>
          <a:p>
            <a:r>
              <a:rPr lang="en-US" dirty="0" smtClean="0"/>
              <a:t>      -&gt; java.sql</a:t>
            </a:r>
          </a:p>
          <a:p>
            <a:endParaRPr lang="en-US" dirty="0" smtClean="0"/>
          </a:p>
          <a:p>
            <a:r>
              <a:rPr lang="en-US" dirty="0" smtClean="0"/>
              <a:t>C:\Users\rajesh\Desktop\CPDemo&gt;</a:t>
            </a:r>
            <a:r>
              <a:rPr lang="en-US" dirty="0" err="1" smtClean="0"/>
              <a:t>jdeps</a:t>
            </a:r>
            <a:r>
              <a:rPr lang="en-US" dirty="0" smtClean="0"/>
              <a:t> -verbose -P </a:t>
            </a:r>
            <a:r>
              <a:rPr lang="en-US" dirty="0" err="1" smtClean="0"/>
              <a:t>CPDemo.class</a:t>
            </a:r>
            <a:endParaRPr lang="en-US" dirty="0" smtClean="0"/>
          </a:p>
          <a:p>
            <a:r>
              <a:rPr lang="en-US" dirty="0" err="1" smtClean="0"/>
              <a:t>CPDemo.class</a:t>
            </a:r>
            <a:r>
              <a:rPr lang="en-US" dirty="0" smtClean="0"/>
              <a:t> -&gt; C:\Program Files\Java\jdk1.8.0_25\</a:t>
            </a:r>
            <a:r>
              <a:rPr lang="en-US" dirty="0" err="1" smtClean="0"/>
              <a:t>jre</a:t>
            </a:r>
            <a:r>
              <a:rPr lang="en-US" dirty="0" smtClean="0"/>
              <a:t>\lib\rt.jar (compact2)</a:t>
            </a:r>
          </a:p>
          <a:p>
            <a:r>
              <a:rPr lang="en-US" dirty="0" smtClean="0"/>
              <a:t>   </a:t>
            </a:r>
            <a:r>
              <a:rPr lang="en-US" dirty="0" err="1" smtClean="0"/>
              <a:t>CPDemo</a:t>
            </a:r>
            <a:r>
              <a:rPr lang="en-US" dirty="0" smtClean="0"/>
              <a:t>                                             -&gt; </a:t>
            </a:r>
            <a:r>
              <a:rPr lang="en-US" dirty="0" err="1" smtClean="0"/>
              <a:t>java.lang.Object</a:t>
            </a:r>
            <a:endParaRPr lang="en-US" dirty="0" smtClean="0"/>
          </a:p>
          <a:p>
            <a:r>
              <a:rPr lang="en-US" dirty="0" smtClean="0"/>
              <a:t>                            compact1</a:t>
            </a:r>
          </a:p>
          <a:p>
            <a:r>
              <a:rPr lang="en-US" dirty="0" smtClean="0"/>
              <a:t>   </a:t>
            </a:r>
            <a:r>
              <a:rPr lang="en-US" dirty="0" err="1" smtClean="0"/>
              <a:t>CPDemo</a:t>
            </a:r>
            <a:r>
              <a:rPr lang="en-US" dirty="0" smtClean="0"/>
              <a:t>                                             -&gt; </a:t>
            </a:r>
            <a:r>
              <a:rPr lang="en-US" dirty="0" err="1" smtClean="0"/>
              <a:t>java.sql.Statement</a:t>
            </a:r>
            <a:endParaRPr lang="en-US" dirty="0" smtClean="0"/>
          </a:p>
          <a:p>
            <a:r>
              <a:rPr lang="en-US" dirty="0" smtClean="0"/>
              <a:t>                            compact2</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project structure</a:t>
            </a:r>
            <a:endParaRPr lang="en-US" dirty="0"/>
          </a:p>
        </p:txBody>
      </p:sp>
      <p:pic>
        <p:nvPicPr>
          <p:cNvPr id="1026" name="Picture 2" descr="C:\Users\Dell\Desktop\java 8 and 9\Java_8.jpg"/>
          <p:cNvPicPr>
            <a:picLocks noGrp="1" noChangeAspect="1" noChangeArrowheads="1"/>
          </p:cNvPicPr>
          <p:nvPr>
            <p:ph idx="1"/>
          </p:nvPr>
        </p:nvPicPr>
        <p:blipFill>
          <a:blip r:embed="rId2"/>
          <a:srcRect/>
          <a:stretch>
            <a:fillRect/>
          </a:stretch>
        </p:blipFill>
        <p:spPr bwMode="auto">
          <a:xfrm>
            <a:off x="1676400" y="1295400"/>
            <a:ext cx="5793233" cy="45259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9 project structure</a:t>
            </a:r>
            <a:endParaRPr lang="en-US" dirty="0"/>
          </a:p>
        </p:txBody>
      </p:sp>
      <p:pic>
        <p:nvPicPr>
          <p:cNvPr id="2050" name="Picture 2" descr="C:\Users\Dell\Desktop\java 8 and 9\Java_9.jpg"/>
          <p:cNvPicPr>
            <a:picLocks noGrp="1" noChangeAspect="1" noChangeArrowheads="1"/>
          </p:cNvPicPr>
          <p:nvPr>
            <p:ph idx="1"/>
          </p:nvPr>
        </p:nvPicPr>
        <p:blipFill>
          <a:blip r:embed="rId2"/>
          <a:srcRect/>
          <a:stretch>
            <a:fillRect/>
          </a:stretch>
        </p:blipFill>
        <p:spPr bwMode="auto">
          <a:xfrm>
            <a:off x="1675383" y="1600200"/>
            <a:ext cx="5793233" cy="45259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9 features</a:t>
            </a:r>
            <a:endParaRPr lang="en-US" dirty="0"/>
          </a:p>
        </p:txBody>
      </p:sp>
      <p:pic>
        <p:nvPicPr>
          <p:cNvPr id="3074" name="Picture 2" descr="C:\Users\Dell\Desktop\java 8 and 9\Java 9 features 2.png"/>
          <p:cNvPicPr>
            <a:picLocks noGrp="1" noChangeAspect="1" noChangeArrowheads="1"/>
          </p:cNvPicPr>
          <p:nvPr>
            <p:ph idx="1"/>
          </p:nvPr>
        </p:nvPicPr>
        <p:blipFill>
          <a:blip r:embed="rId2"/>
          <a:srcRect/>
          <a:stretch>
            <a:fillRect/>
          </a:stretch>
        </p:blipFill>
        <p:spPr bwMode="auto">
          <a:xfrm>
            <a:off x="1295400" y="1981200"/>
            <a:ext cx="6400800" cy="35813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HotSpot</a:t>
            </a:r>
            <a:endParaRPr lang="en-US" dirty="0"/>
          </a:p>
        </p:txBody>
      </p:sp>
      <p:sp>
        <p:nvSpPr>
          <p:cNvPr id="3" name="Content Placeholder 2"/>
          <p:cNvSpPr>
            <a:spLocks noGrp="1"/>
          </p:cNvSpPr>
          <p:nvPr>
            <p:ph idx="1"/>
          </p:nvPr>
        </p:nvSpPr>
        <p:spPr/>
        <p:txBody>
          <a:bodyPr>
            <a:normAutofit fontScale="70000" lnSpcReduction="20000"/>
          </a:bodyPr>
          <a:lstStyle/>
          <a:p>
            <a:r>
              <a:rPr lang="en-US" dirty="0"/>
              <a:t>we found so far on the </a:t>
            </a:r>
            <a:r>
              <a:rPr lang="en-US" dirty="0" err="1"/>
              <a:t>PermGen</a:t>
            </a:r>
            <a:r>
              <a:rPr lang="en-US" dirty="0"/>
              <a:t> </a:t>
            </a:r>
            <a:r>
              <a:rPr lang="en-US" dirty="0" err="1"/>
              <a:t>successor:</a:t>
            </a:r>
            <a:r>
              <a:rPr lang="en-US" b="1" dirty="0" err="1"/>
              <a:t>Metaspace</a:t>
            </a:r>
            <a:r>
              <a:rPr lang="en-US" dirty="0"/>
              <a:t>. We will also compare the runtime behavior of the </a:t>
            </a:r>
            <a:r>
              <a:rPr lang="en-US" dirty="0" err="1"/>
              <a:t>HotSpot</a:t>
            </a:r>
            <a:r>
              <a:rPr lang="en-US" dirty="0"/>
              <a:t> 1.7 vs. </a:t>
            </a:r>
            <a:r>
              <a:rPr lang="en-US" dirty="0" err="1"/>
              <a:t>HotSpot</a:t>
            </a:r>
            <a:r>
              <a:rPr lang="en-US" dirty="0"/>
              <a:t> 1.8 (b75) when executing a Java program “leaking” class metadata objects</a:t>
            </a:r>
            <a:r>
              <a:rPr lang="en-US" dirty="0" smtClean="0"/>
              <a:t>.</a:t>
            </a:r>
          </a:p>
          <a:p>
            <a:r>
              <a:rPr lang="en-US" b="1" dirty="0" err="1"/>
              <a:t>Metaspace</a:t>
            </a:r>
            <a:r>
              <a:rPr lang="en-US" b="1" dirty="0"/>
              <a:t>: A new memory space is born</a:t>
            </a:r>
            <a:endParaRPr lang="en-US" dirty="0"/>
          </a:p>
          <a:p>
            <a:r>
              <a:rPr lang="en-US" dirty="0" smtClean="0"/>
              <a:t>The </a:t>
            </a:r>
            <a:r>
              <a:rPr lang="en-US" dirty="0"/>
              <a:t>JDK 8 </a:t>
            </a:r>
            <a:r>
              <a:rPr lang="en-US" dirty="0" err="1"/>
              <a:t>HotSpot</a:t>
            </a:r>
            <a:r>
              <a:rPr lang="en-US" dirty="0"/>
              <a:t> JVM is now using native memory for the representation of class metadata and is called </a:t>
            </a:r>
            <a:r>
              <a:rPr lang="en-US" b="1" dirty="0" err="1"/>
              <a:t>Metaspace</a:t>
            </a:r>
            <a:r>
              <a:rPr lang="en-US" b="1" dirty="0"/>
              <a:t>; </a:t>
            </a:r>
            <a:r>
              <a:rPr lang="en-US" dirty="0"/>
              <a:t>similar to the </a:t>
            </a:r>
            <a:r>
              <a:rPr lang="en-US" dirty="0">
                <a:hlinkClick r:id="rId2"/>
              </a:rPr>
              <a:t>Oracle </a:t>
            </a:r>
            <a:r>
              <a:rPr lang="en-US" dirty="0" err="1">
                <a:hlinkClick r:id="rId2"/>
              </a:rPr>
              <a:t>JRockit</a:t>
            </a:r>
            <a:r>
              <a:rPr lang="en-US" dirty="0"/>
              <a:t> and </a:t>
            </a:r>
            <a:r>
              <a:rPr lang="en-US" dirty="0">
                <a:hlinkClick r:id="rId3"/>
              </a:rPr>
              <a:t>IBM JVM's</a:t>
            </a:r>
            <a:r>
              <a:rPr lang="en-US" dirty="0" smtClean="0"/>
              <a:t>.</a:t>
            </a:r>
          </a:p>
          <a:p>
            <a:r>
              <a:rPr lang="en-US" dirty="0"/>
              <a:t>The </a:t>
            </a:r>
            <a:r>
              <a:rPr lang="en-US" b="1" dirty="0" err="1"/>
              <a:t>PermGen</a:t>
            </a:r>
            <a:r>
              <a:rPr lang="en-US" dirty="0"/>
              <a:t> space </a:t>
            </a:r>
            <a:r>
              <a:rPr lang="en-US" dirty="0">
                <a:hlinkClick r:id="rId4"/>
              </a:rPr>
              <a:t>is gone and has been replaced with </a:t>
            </a:r>
            <a:r>
              <a:rPr lang="en-US" dirty="0" err="1">
                <a:hlinkClick r:id="rId4"/>
              </a:rPr>
              <a:t>Metaspace</a:t>
            </a:r>
            <a:r>
              <a:rPr lang="en-US" dirty="0"/>
              <a:t> (</a:t>
            </a:r>
            <a:r>
              <a:rPr lang="en-US" dirty="0">
                <a:hlinkClick r:id="rId5"/>
              </a:rPr>
              <a:t>JEP 122</a:t>
            </a:r>
            <a:r>
              <a:rPr lang="en-US" dirty="0"/>
              <a:t>). The JVM options </a:t>
            </a:r>
            <a:r>
              <a:rPr lang="en-US" b="1" dirty="0"/>
              <a:t>-</a:t>
            </a:r>
            <a:r>
              <a:rPr lang="en-US" b="1" dirty="0" err="1"/>
              <a:t>XX:PermSize</a:t>
            </a:r>
            <a:r>
              <a:rPr lang="en-US" dirty="0"/>
              <a:t> and –</a:t>
            </a:r>
            <a:r>
              <a:rPr lang="en-US" b="1" dirty="0" err="1"/>
              <a:t>XX:MaxPermSize</a:t>
            </a:r>
            <a:r>
              <a:rPr lang="en-US" dirty="0"/>
              <a:t> have been replaced by </a:t>
            </a:r>
            <a:r>
              <a:rPr lang="en-US" b="1" dirty="0"/>
              <a:t>-</a:t>
            </a:r>
            <a:r>
              <a:rPr lang="en-US" b="1" dirty="0" err="1"/>
              <a:t>XX:MetaSpaceSize</a:t>
            </a:r>
            <a:r>
              <a:rPr lang="en-US" dirty="0"/>
              <a:t> and </a:t>
            </a:r>
            <a:r>
              <a:rPr lang="en-US" b="1" dirty="0"/>
              <a:t>-</a:t>
            </a:r>
            <a:r>
              <a:rPr lang="en-US" b="1" dirty="0" err="1"/>
              <a:t>XX:MaxMetaspaceSize</a:t>
            </a:r>
            <a:r>
              <a:rPr lang="en-US" dirty="0"/>
              <a:t> respectively.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good news is that it means no more </a:t>
            </a:r>
            <a:r>
              <a:rPr lang="en-US" dirty="0" err="1">
                <a:hlinkClick r:id="rId2"/>
              </a:rPr>
              <a:t>java.lang.OutOfMemoryError</a:t>
            </a:r>
            <a:r>
              <a:rPr lang="en-US" dirty="0">
                <a:hlinkClick r:id="rId2"/>
              </a:rPr>
              <a:t>: </a:t>
            </a:r>
            <a:r>
              <a:rPr lang="en-US" dirty="0" err="1">
                <a:hlinkClick r:id="rId2"/>
              </a:rPr>
              <a:t>PermGen</a:t>
            </a:r>
            <a:r>
              <a:rPr lang="en-US" dirty="0"/>
              <a:t> space problems and no need for you to tune and monitor this memory space </a:t>
            </a:r>
            <a:r>
              <a:rPr lang="en-US" dirty="0" smtClean="0"/>
              <a:t>anymore.</a:t>
            </a:r>
          </a:p>
          <a:p>
            <a:r>
              <a:rPr lang="en-US" dirty="0"/>
              <a:t>While this change is invisible by default, we will show you next that you will still need to worry about the class metadata memory footprint. Please also keep in mind that this </a:t>
            </a:r>
            <a:r>
              <a:rPr lang="en-US" dirty="0">
                <a:solidFill>
                  <a:srgbClr val="FF0000"/>
                </a:solidFill>
              </a:rPr>
              <a:t>new feature does not magically eliminate class and </a:t>
            </a:r>
            <a:r>
              <a:rPr lang="en-US" dirty="0" err="1">
                <a:solidFill>
                  <a:srgbClr val="FF0000"/>
                </a:solidFill>
              </a:rPr>
              <a:t>classloader</a:t>
            </a:r>
            <a:r>
              <a:rPr lang="en-US" dirty="0">
                <a:solidFill>
                  <a:srgbClr val="FF0000"/>
                </a:solidFill>
              </a:rPr>
              <a:t> memory leaks.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228600" y="1600200"/>
            <a:ext cx="8458200" cy="4525963"/>
          </a:xfrm>
        </p:spPr>
        <p:txBody>
          <a:bodyPr>
            <a:normAutofit fontScale="62500" lnSpcReduction="20000"/>
          </a:bodyPr>
          <a:lstStyle/>
          <a:p>
            <a:pPr>
              <a:buNone/>
            </a:pPr>
            <a:r>
              <a:rPr lang="en-US" b="1" dirty="0" err="1"/>
              <a:t>PermGen</a:t>
            </a:r>
            <a:r>
              <a:rPr lang="en-US" b="1" dirty="0"/>
              <a:t> space situation</a:t>
            </a:r>
            <a:endParaRPr lang="en-US" dirty="0"/>
          </a:p>
          <a:p>
            <a:pPr>
              <a:buNone/>
            </a:pPr>
            <a:r>
              <a:rPr lang="en-US" dirty="0"/>
              <a:t>This memory space is completely removed.</a:t>
            </a:r>
          </a:p>
          <a:p>
            <a:pPr>
              <a:buNone/>
            </a:pPr>
            <a:r>
              <a:rPr lang="en-US" dirty="0"/>
              <a:t>The </a:t>
            </a:r>
            <a:r>
              <a:rPr lang="en-US" dirty="0" err="1"/>
              <a:t>PermSize</a:t>
            </a:r>
            <a:r>
              <a:rPr lang="en-US" dirty="0"/>
              <a:t> and </a:t>
            </a:r>
            <a:r>
              <a:rPr lang="en-US" dirty="0" err="1"/>
              <a:t>MaxPermSize</a:t>
            </a:r>
            <a:r>
              <a:rPr lang="en-US" dirty="0"/>
              <a:t> JVM arguments are ignored and a warning is issued if present at start-up.</a:t>
            </a:r>
          </a:p>
          <a:p>
            <a:pPr>
              <a:buNone/>
            </a:pPr>
            <a:r>
              <a:rPr lang="en-US" b="1" dirty="0" err="1"/>
              <a:t>Metaspace</a:t>
            </a:r>
            <a:r>
              <a:rPr lang="en-US" b="1" dirty="0"/>
              <a:t> memory allocation model</a:t>
            </a:r>
            <a:endParaRPr lang="en-US" dirty="0"/>
          </a:p>
          <a:p>
            <a:pPr>
              <a:buNone/>
            </a:pPr>
            <a:r>
              <a:rPr lang="en-US" dirty="0"/>
              <a:t>Most allocations for the class metadata are now allocated out of native memory.</a:t>
            </a:r>
          </a:p>
          <a:p>
            <a:pPr>
              <a:buNone/>
            </a:pPr>
            <a:r>
              <a:rPr lang="en-US" dirty="0"/>
              <a:t>The </a:t>
            </a:r>
            <a:r>
              <a:rPr lang="en-US" dirty="0" err="1"/>
              <a:t>klasses</a:t>
            </a:r>
            <a:r>
              <a:rPr lang="en-US" dirty="0"/>
              <a:t> that were used to describe class metadata have been removed.</a:t>
            </a:r>
          </a:p>
          <a:p>
            <a:pPr>
              <a:buNone/>
            </a:pPr>
            <a:r>
              <a:rPr lang="en-US" b="1" dirty="0" err="1"/>
              <a:t>Metaspace</a:t>
            </a:r>
            <a:r>
              <a:rPr lang="en-US" b="1" dirty="0"/>
              <a:t> capacity</a:t>
            </a:r>
            <a:endParaRPr lang="en-US" dirty="0"/>
          </a:p>
          <a:p>
            <a:pPr>
              <a:buNone/>
            </a:pPr>
            <a:r>
              <a:rPr lang="en-US" dirty="0"/>
              <a:t>By default class metadata allocation is limited by the amount of available native memory (capacity will of course depend if you use a 32-bit JVM vs. 64-bit along with OS virtual memory availability).</a:t>
            </a:r>
          </a:p>
          <a:p>
            <a:pPr>
              <a:buNone/>
            </a:pPr>
            <a:r>
              <a:rPr lang="en-US" dirty="0"/>
              <a:t>A new flag is available (</a:t>
            </a:r>
            <a:r>
              <a:rPr lang="en-US" dirty="0" err="1"/>
              <a:t>MaxMetaspaceSize</a:t>
            </a:r>
            <a:r>
              <a:rPr lang="en-US" dirty="0"/>
              <a:t>), allowing you to </a:t>
            </a:r>
            <a:r>
              <a:rPr lang="en-US" u="sng" dirty="0"/>
              <a:t>limit</a:t>
            </a:r>
            <a:r>
              <a:rPr lang="en-US" dirty="0"/>
              <a:t> the amount of native memory used for class metadata. If you don’t specify this flag, the </a:t>
            </a:r>
            <a:r>
              <a:rPr lang="en-US" dirty="0" err="1"/>
              <a:t>Metaspace</a:t>
            </a:r>
            <a:r>
              <a:rPr lang="en-US" dirty="0"/>
              <a:t> will dynamically re-size depending of the application demand at runtime</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cont…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err="1" smtClean="0"/>
              <a:t>Metaspace</a:t>
            </a:r>
            <a:r>
              <a:rPr lang="en-US" b="1" dirty="0" smtClean="0"/>
              <a:t> garbage collection</a:t>
            </a:r>
            <a:endParaRPr lang="en-US" dirty="0" smtClean="0"/>
          </a:p>
          <a:p>
            <a:pPr>
              <a:buNone/>
            </a:pPr>
            <a:r>
              <a:rPr lang="en-US" dirty="0" smtClean="0"/>
              <a:t>Garbage collection of the dead classes and </a:t>
            </a:r>
            <a:r>
              <a:rPr lang="en-US" dirty="0" err="1" smtClean="0"/>
              <a:t>classloaders</a:t>
            </a:r>
            <a:r>
              <a:rPr lang="en-US" dirty="0" smtClean="0"/>
              <a:t> is triggered once the class metadata usage reaches the “</a:t>
            </a:r>
            <a:r>
              <a:rPr lang="en-US" dirty="0" err="1" smtClean="0"/>
              <a:t>MaxMetaspaceSize</a:t>
            </a:r>
            <a:r>
              <a:rPr lang="en-US" dirty="0" smtClean="0"/>
              <a:t>”.</a:t>
            </a:r>
          </a:p>
          <a:p>
            <a:pPr>
              <a:buNone/>
            </a:pPr>
            <a:r>
              <a:rPr lang="en-US" dirty="0" smtClean="0"/>
              <a:t>Proper monitoring &amp; tuning of the </a:t>
            </a:r>
            <a:r>
              <a:rPr lang="en-US" dirty="0" err="1" smtClean="0"/>
              <a:t>Metaspace</a:t>
            </a:r>
            <a:r>
              <a:rPr lang="en-US" dirty="0" smtClean="0"/>
              <a:t> will obviously be required in order to limit the frequency or delay of such garbage collections. Excessive </a:t>
            </a:r>
            <a:r>
              <a:rPr lang="en-US" dirty="0" err="1" smtClean="0"/>
              <a:t>Metaspace</a:t>
            </a:r>
            <a:r>
              <a:rPr lang="en-US" dirty="0" smtClean="0"/>
              <a:t> garbage collections may be a symptom of classes, </a:t>
            </a:r>
            <a:r>
              <a:rPr lang="en-US" dirty="0" err="1" smtClean="0"/>
              <a:t>classloaders</a:t>
            </a:r>
            <a:r>
              <a:rPr lang="en-US" dirty="0" smtClean="0"/>
              <a:t> memory leak or inadequate sizing for your application.</a:t>
            </a:r>
          </a:p>
          <a:p>
            <a:pPr>
              <a:buNone/>
            </a:pPr>
            <a:r>
              <a:rPr lang="en-US" b="1" dirty="0" smtClean="0"/>
              <a:t>Java heap space impact</a:t>
            </a:r>
            <a:endParaRPr lang="en-US" dirty="0" smtClean="0"/>
          </a:p>
          <a:p>
            <a:pPr>
              <a:buNone/>
            </a:pPr>
            <a:r>
              <a:rPr lang="en-US" dirty="0" smtClean="0"/>
              <a:t>Some miscellaneous data has been moved to the Java heap space. This means you may observe an increase of the Java heap space following a future JDK 8 upgrade.</a:t>
            </a:r>
          </a:p>
          <a:p>
            <a:pPr>
              <a:buNone/>
            </a:pPr>
            <a:r>
              <a:rPr lang="en-US" b="1" dirty="0" err="1" smtClean="0"/>
              <a:t>Metaspace</a:t>
            </a:r>
            <a:r>
              <a:rPr lang="en-US" b="1" dirty="0" smtClean="0"/>
              <a:t> monitoring</a:t>
            </a:r>
            <a:endParaRPr lang="en-US" dirty="0" smtClean="0"/>
          </a:p>
          <a:p>
            <a:pPr>
              <a:buNone/>
            </a:pPr>
            <a:r>
              <a:rPr lang="en-US" dirty="0" err="1" smtClean="0"/>
              <a:t>Metaspace</a:t>
            </a:r>
            <a:r>
              <a:rPr lang="en-US" dirty="0" smtClean="0"/>
              <a:t> usage is available from the </a:t>
            </a:r>
            <a:r>
              <a:rPr lang="en-US" dirty="0" err="1" smtClean="0"/>
              <a:t>HotSpot</a:t>
            </a:r>
            <a:r>
              <a:rPr lang="en-US" dirty="0" smtClean="0"/>
              <a:t> 1.8 verbose GC log output.</a:t>
            </a:r>
          </a:p>
          <a:p>
            <a:pPr>
              <a:buNone/>
            </a:pPr>
            <a:r>
              <a:rPr lang="en-US" dirty="0" err="1" smtClean="0"/>
              <a:t>Jstat</a:t>
            </a:r>
            <a:r>
              <a:rPr lang="en-US" dirty="0" smtClean="0"/>
              <a:t> &amp; </a:t>
            </a:r>
            <a:r>
              <a:rPr lang="en-US" dirty="0" err="1" smtClean="0"/>
              <a:t>JVisualVM</a:t>
            </a:r>
            <a:r>
              <a:rPr lang="en-US" dirty="0" smtClean="0"/>
              <a:t> have not been updated at this point based on our testing with b75 and the old </a:t>
            </a:r>
            <a:r>
              <a:rPr lang="en-US" dirty="0" err="1" smtClean="0"/>
              <a:t>PermGen</a:t>
            </a:r>
            <a:r>
              <a:rPr lang="en-US" dirty="0" smtClean="0"/>
              <a:t> space references are still present.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date time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cover </a:t>
            </a:r>
            <a:r>
              <a:rPr lang="en-US" dirty="0"/>
              <a:t>the following drawbacks of old </a:t>
            </a:r>
            <a:r>
              <a:rPr lang="en-US" dirty="0" smtClean="0"/>
              <a:t>date-time API</a:t>
            </a:r>
            <a:r>
              <a:rPr lang="en-US" dirty="0"/>
              <a:t>.</a:t>
            </a:r>
          </a:p>
          <a:p>
            <a:r>
              <a:rPr lang="en-US" b="1" dirty="0"/>
              <a:t>Not thread safe − </a:t>
            </a:r>
            <a:endParaRPr lang="en-US" b="1" dirty="0" smtClean="0"/>
          </a:p>
          <a:p>
            <a:pPr>
              <a:buNone/>
            </a:pPr>
            <a:r>
              <a:rPr lang="en-US" b="1" dirty="0"/>
              <a:t> </a:t>
            </a:r>
            <a:r>
              <a:rPr lang="en-US" b="1" dirty="0" smtClean="0"/>
              <a:t>      </a:t>
            </a:r>
            <a:r>
              <a:rPr lang="en-US" b="1" dirty="0" err="1" smtClean="0"/>
              <a:t>java.util.Date</a:t>
            </a:r>
            <a:r>
              <a:rPr lang="en-US" b="1" dirty="0" smtClean="0"/>
              <a:t> </a:t>
            </a:r>
            <a:r>
              <a:rPr lang="en-US" b="1" dirty="0"/>
              <a:t>is not thread safe, thus developers have to deal </a:t>
            </a:r>
            <a:r>
              <a:rPr lang="en-US" b="1" dirty="0" smtClean="0"/>
              <a:t>with </a:t>
            </a:r>
            <a:r>
              <a:rPr lang="en-US" dirty="0" smtClean="0"/>
              <a:t>concurrency </a:t>
            </a:r>
            <a:r>
              <a:rPr lang="en-US" dirty="0"/>
              <a:t>issue while using date. The new date-time API is immutable and does not </a:t>
            </a:r>
            <a:r>
              <a:rPr lang="en-US" dirty="0" smtClean="0"/>
              <a:t>have setter </a:t>
            </a:r>
            <a:r>
              <a:rPr lang="en-US" dirty="0"/>
              <a:t>methods.</a:t>
            </a:r>
          </a:p>
          <a:p>
            <a:r>
              <a:rPr lang="en-US" b="1" dirty="0"/>
              <a:t>Poor design − Default Date starts from 1900, month starts from 1, and day starts from 0, </a:t>
            </a:r>
            <a:r>
              <a:rPr lang="en-US" b="1" dirty="0" smtClean="0"/>
              <a:t>so </a:t>
            </a:r>
            <a:r>
              <a:rPr lang="en-US" dirty="0" smtClean="0"/>
              <a:t>no </a:t>
            </a:r>
            <a:r>
              <a:rPr lang="en-US" dirty="0"/>
              <a:t>uniformity. The old API had less direct methods for date operations. The new API </a:t>
            </a:r>
            <a:r>
              <a:rPr lang="en-US" dirty="0" smtClean="0"/>
              <a:t>provides numerous </a:t>
            </a:r>
            <a:r>
              <a:rPr lang="en-US" dirty="0"/>
              <a:t>utility methods for such operations.</a:t>
            </a:r>
          </a:p>
          <a:p>
            <a:r>
              <a:rPr lang="en-US" b="1" dirty="0"/>
              <a:t>Difficult time zone handling − Developers had to write a lot of code to deal with </a:t>
            </a:r>
            <a:r>
              <a:rPr lang="en-US" b="1" dirty="0" err="1" smtClean="0"/>
              <a:t>timezone</a:t>
            </a:r>
            <a:r>
              <a:rPr lang="en-US" b="1" dirty="0" smtClean="0"/>
              <a:t> </a:t>
            </a:r>
            <a:r>
              <a:rPr lang="en-US" dirty="0" smtClean="0"/>
              <a:t>issues</a:t>
            </a:r>
            <a:r>
              <a:rPr lang="en-US" dirty="0"/>
              <a:t>. The new API has been developed keeping domain-specific design in mind.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698</Words>
  <Application>Microsoft Office PowerPoint</Application>
  <PresentationFormat>On-screen Show (4:3)</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Java 9</vt:lpstr>
      <vt:lpstr>Java 8 project structure</vt:lpstr>
      <vt:lpstr>Java 9 project structure</vt:lpstr>
      <vt:lpstr>Java 9 features</vt:lpstr>
      <vt:lpstr>HotSpot</vt:lpstr>
      <vt:lpstr>Cont…</vt:lpstr>
      <vt:lpstr>features</vt:lpstr>
      <vt:lpstr>Features cont…</vt:lpstr>
      <vt:lpstr>Java 8 date time</vt:lpstr>
      <vt:lpstr>Java 8 date-time API</vt:lpstr>
      <vt:lpstr>Nashorn javascript</vt:lpstr>
      <vt:lpstr>Concurrency </vt:lpstr>
      <vt:lpstr>Cont…</vt:lpstr>
      <vt:lpstr>Compact profiling</vt:lpstr>
      <vt:lpstr>examples</vt:lpstr>
      <vt:lpstr>Jdeps tools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c:creator>
  <cp:lastModifiedBy>Dell</cp:lastModifiedBy>
  <cp:revision>15</cp:revision>
  <dcterms:created xsi:type="dcterms:W3CDTF">2016-03-17T16:53:49Z</dcterms:created>
  <dcterms:modified xsi:type="dcterms:W3CDTF">2018-12-11T04:43:38Z</dcterms:modified>
</cp:coreProperties>
</file>