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5" r:id="rId6"/>
    <p:sldId id="260" r:id="rId7"/>
    <p:sldId id="261" r:id="rId8"/>
    <p:sldId id="262" r:id="rId9"/>
    <p:sldId id="263" r:id="rId10"/>
    <p:sldId id="266" r:id="rId11"/>
    <p:sldId id="267" r:id="rId12"/>
    <p:sldId id="268" r:id="rId13"/>
    <p:sldId id="26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25" y="48"/>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974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572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361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0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09244" y="2358517"/>
            <a:ext cx="10994136" cy="1325563"/>
          </a:xfrm>
          <a:prstGeom prst="rect">
            <a:avLst/>
          </a:prstGeom>
          <a:noFill/>
          <a:ln>
            <a:noFill/>
          </a:ln>
        </p:spPr>
        <p:txBody>
          <a:bodyPr spcFirstLastPara="1" wrap="square" lIns="91400" tIns="45675" rIns="91400" bIns="45675" anchor="ctr" anchorCtr="0">
            <a:normAutofit fontScale="90000"/>
          </a:bodyPr>
          <a:lstStyle/>
          <a:p>
            <a:pPr marL="0" lvl="0" indent="0" algn="l" rtl="0">
              <a:lnSpc>
                <a:spcPct val="90000"/>
              </a:lnSpc>
              <a:spcBef>
                <a:spcPts val="0"/>
              </a:spcBef>
              <a:spcAft>
                <a:spcPts val="0"/>
              </a:spcAft>
              <a:buClr>
                <a:schemeClr val="dk1"/>
              </a:buClr>
              <a:buSzPts val="1800"/>
              <a:buNone/>
            </a:pPr>
            <a:r>
              <a:rPr lang="en-US" sz="5400" dirty="0">
                <a:effectLst/>
                <a:latin typeface="Times New Roman" panose="02020603050405020304" pitchFamily="18" charset="0"/>
                <a:ea typeface="Arial" panose="020B0604020202020204" pitchFamily="34" charset="0"/>
                <a:cs typeface="Times New Roman" panose="02020603050405020304" pitchFamily="18" charset="0"/>
              </a:rPr>
              <a:t>Medical Inventory Optimization Model</a:t>
            </a:r>
            <a:endParaRPr sz="15700" dirty="0">
              <a:latin typeface="Times New Roman" panose="02020603050405020304" pitchFamily="18" charset="0"/>
              <a:cs typeface="Times New Roman" panose="02020603050405020304" pitchFamily="18" charset="0"/>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84D648E1-E897-C4A9-7444-191B3982BEEE}"/>
              </a:ext>
            </a:extLst>
          </p:cNvPr>
          <p:cNvPicPr>
            <a:picLocks noChangeAspect="1"/>
          </p:cNvPicPr>
          <p:nvPr/>
        </p:nvPicPr>
        <p:blipFill rotWithShape="1">
          <a:blip r:embed="rId4"/>
          <a:srcRect l="10983" t="7564" r="11453" b="13198"/>
          <a:stretch/>
        </p:blipFill>
        <p:spPr>
          <a:xfrm>
            <a:off x="2826727" y="922915"/>
            <a:ext cx="5319346" cy="5434185"/>
          </a:xfrm>
          <a:prstGeom prst="rect">
            <a:avLst/>
          </a:prstGeom>
        </p:spPr>
      </p:pic>
    </p:spTree>
    <p:extLst>
      <p:ext uri="{BB962C8B-B14F-4D97-AF65-F5344CB8AC3E}">
        <p14:creationId xmlns:p14="http://schemas.microsoft.com/office/powerpoint/2010/main" val="389231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3297C5C8-3B7A-D60E-09D1-D61A6A0C93CD}"/>
              </a:ext>
            </a:extLst>
          </p:cNvPr>
          <p:cNvPicPr>
            <a:picLocks noChangeAspect="1"/>
          </p:cNvPicPr>
          <p:nvPr/>
        </p:nvPicPr>
        <p:blipFill rotWithShape="1">
          <a:blip r:embed="rId4"/>
          <a:srcRect l="650" t="1875" r="624" b="1707"/>
          <a:stretch/>
        </p:blipFill>
        <p:spPr>
          <a:xfrm>
            <a:off x="0" y="1028700"/>
            <a:ext cx="12036670" cy="5037993"/>
          </a:xfrm>
          <a:prstGeom prst="rect">
            <a:avLst/>
          </a:prstGeom>
        </p:spPr>
      </p:pic>
    </p:spTree>
    <p:extLst>
      <p:ext uri="{BB962C8B-B14F-4D97-AF65-F5344CB8AC3E}">
        <p14:creationId xmlns:p14="http://schemas.microsoft.com/office/powerpoint/2010/main" val="341318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3F160E86-529F-4961-012F-C8FA123861DC}"/>
              </a:ext>
            </a:extLst>
          </p:cNvPr>
          <p:cNvPicPr>
            <a:picLocks noChangeAspect="1"/>
          </p:cNvPicPr>
          <p:nvPr/>
        </p:nvPicPr>
        <p:blipFill rotWithShape="1">
          <a:blip r:embed="rId4"/>
          <a:srcRect l="4199" t="6886" r="8975" b="3690"/>
          <a:stretch/>
        </p:blipFill>
        <p:spPr>
          <a:xfrm>
            <a:off x="666750" y="1042603"/>
            <a:ext cx="8600343" cy="5314497"/>
          </a:xfrm>
          <a:prstGeom prst="rect">
            <a:avLst/>
          </a:prstGeom>
        </p:spPr>
      </p:pic>
    </p:spTree>
    <p:extLst>
      <p:ext uri="{BB962C8B-B14F-4D97-AF65-F5344CB8AC3E}">
        <p14:creationId xmlns:p14="http://schemas.microsoft.com/office/powerpoint/2010/main" val="76342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B23458A9-C1A1-A4A2-3F61-AB5F88FBF7E3}"/>
              </a:ext>
            </a:extLst>
          </p:cNvPr>
          <p:cNvSpPr txBox="1"/>
          <p:nvPr/>
        </p:nvSpPr>
        <p:spPr>
          <a:xfrm>
            <a:off x="228600" y="1572768"/>
            <a:ext cx="10863072" cy="2585323"/>
          </a:xfrm>
          <a:prstGeom prst="rect">
            <a:avLst/>
          </a:prstGeom>
          <a:noFill/>
        </p:spPr>
        <p:txBody>
          <a:bodyPr wrap="square" rtlCol="0">
            <a:spAutoFit/>
          </a:bodyPr>
          <a:lstStyle/>
          <a:p>
            <a:r>
              <a:rPr lang="en-US" sz="1800" dirty="0"/>
              <a:t>Business Problem: Bounce rate is increasing significantly leading to patient dissatisfaction.</a:t>
            </a:r>
          </a:p>
          <a:p>
            <a:endParaRPr lang="en-US" sz="1800" dirty="0"/>
          </a:p>
          <a:p>
            <a:r>
              <a:rPr lang="en-US" sz="1800" dirty="0"/>
              <a:t>Business Objective: Minimize bounce rate.</a:t>
            </a:r>
          </a:p>
          <a:p>
            <a:endParaRPr lang="en-US" sz="1800" dirty="0"/>
          </a:p>
          <a:p>
            <a:r>
              <a:rPr lang="en-US" sz="1800" dirty="0"/>
              <a:t>Business Constraint: Minimize inventory cost.</a:t>
            </a:r>
          </a:p>
          <a:p>
            <a:endParaRPr lang="en-US" sz="1800" dirty="0"/>
          </a:p>
          <a:p>
            <a:r>
              <a:rPr lang="en-US" sz="1800" dirty="0"/>
              <a:t>Success Criteria: Business Success Criteria: Reduce bounce rate by at least 30%.</a:t>
            </a:r>
          </a:p>
          <a:p>
            <a:endParaRPr lang="en-US" sz="1800" dirty="0"/>
          </a:p>
          <a:p>
            <a:r>
              <a:rPr lang="en-US" sz="1800" dirty="0"/>
              <a:t>Economic Success Criteria: Increase revenue by at least 20 lacs INR by reducing bounce 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TextBox 2">
            <a:extLst>
              <a:ext uri="{FF2B5EF4-FFF2-40B4-BE49-F238E27FC236}">
                <a16:creationId xmlns:a16="http://schemas.microsoft.com/office/drawing/2014/main" id="{9AFF9B01-247E-DD0B-FFD7-E7F7E587A8AF}"/>
              </a:ext>
            </a:extLst>
          </p:cNvPr>
          <p:cNvSpPr txBox="1"/>
          <p:nvPr/>
        </p:nvSpPr>
        <p:spPr>
          <a:xfrm>
            <a:off x="4347624" y="2407980"/>
            <a:ext cx="7680960" cy="1754326"/>
          </a:xfrm>
          <a:prstGeom prst="rect">
            <a:avLst/>
          </a:prstGeom>
          <a:noFill/>
        </p:spPr>
        <p:txBody>
          <a:bodyPr wrap="square">
            <a:spAutoFit/>
          </a:bodyPr>
          <a:lstStyle/>
          <a:p>
            <a:r>
              <a:rPr lang="en-US" sz="1800" dirty="0"/>
              <a:t>The project aims to address the increasing bounce rate in the hospital's pharmacy, which has been causing patient dissatisfaction. The scope of this project is to develop and implement a medical inventory optimization model specifically for the pharmacy department of the leading hospital in India. The model will focus on improving inventory management practices to reduce bounce rates and minimize inventory costs.</a:t>
            </a:r>
          </a:p>
        </p:txBody>
      </p:sp>
      <p:pic>
        <p:nvPicPr>
          <p:cNvPr id="2050" name="Picture 2" descr="Pmp - Project Icon Png,Project Scope Icon - free transparent png images -  pngaaa.com">
            <a:extLst>
              <a:ext uri="{FF2B5EF4-FFF2-40B4-BE49-F238E27FC236}">
                <a16:creationId xmlns:a16="http://schemas.microsoft.com/office/drawing/2014/main" id="{2811CEE9-EF99-1F48-5F6B-2D0E3E8DFC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634" t="24000" r="21238" b="36400"/>
          <a:stretch/>
        </p:blipFill>
        <p:spPr bwMode="auto">
          <a:xfrm>
            <a:off x="0" y="1927259"/>
            <a:ext cx="3813048" cy="2715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Architecture </a:t>
            </a: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AA0053D5-747D-958C-B39C-C6C1108EA120}"/>
              </a:ext>
            </a:extLst>
          </p:cNvPr>
          <p:cNvPicPr>
            <a:picLocks noChangeAspect="1"/>
          </p:cNvPicPr>
          <p:nvPr/>
        </p:nvPicPr>
        <p:blipFill rotWithShape="1">
          <a:blip r:embed="rId4"/>
          <a:srcRect l="1875" t="9013" r="1875"/>
          <a:stretch/>
        </p:blipFill>
        <p:spPr>
          <a:xfrm>
            <a:off x="0" y="933051"/>
            <a:ext cx="11734800" cy="5116450"/>
          </a:xfrm>
          <a:prstGeom prst="rect">
            <a:avLst/>
          </a:prstGeom>
        </p:spPr>
      </p:pic>
    </p:spTree>
    <p:extLst>
      <p:ext uri="{BB962C8B-B14F-4D97-AF65-F5344CB8AC3E}">
        <p14:creationId xmlns:p14="http://schemas.microsoft.com/office/powerpoint/2010/main" val="116999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1">
            <a:extLst>
              <a:ext uri="{FF2B5EF4-FFF2-40B4-BE49-F238E27FC236}">
                <a16:creationId xmlns:a16="http://schemas.microsoft.com/office/drawing/2014/main" id="{E1A0754E-A601-BE71-02BD-5DD0B08091AD}"/>
              </a:ext>
            </a:extLst>
          </p:cNvPr>
          <p:cNvGraphicFramePr>
            <a:graphicFrameLocks noGrp="1"/>
          </p:cNvGraphicFramePr>
          <p:nvPr>
            <p:extLst>
              <p:ext uri="{D42A27DB-BD31-4B8C-83A1-F6EECF244321}">
                <p14:modId xmlns:p14="http://schemas.microsoft.com/office/powerpoint/2010/main" val="731372696"/>
              </p:ext>
            </p:extLst>
          </p:nvPr>
        </p:nvGraphicFramePr>
        <p:xfrm>
          <a:off x="151911" y="1405877"/>
          <a:ext cx="9818565" cy="4229100"/>
        </p:xfrm>
        <a:graphic>
          <a:graphicData uri="http://schemas.openxmlformats.org/drawingml/2006/table">
            <a:tbl>
              <a:tblPr/>
              <a:tblGrid>
                <a:gridCol w="2346461">
                  <a:extLst>
                    <a:ext uri="{9D8B030D-6E8A-4147-A177-3AD203B41FA5}">
                      <a16:colId xmlns:a16="http://schemas.microsoft.com/office/drawing/2014/main" val="4140067336"/>
                    </a:ext>
                  </a:extLst>
                </a:gridCol>
                <a:gridCol w="1663853">
                  <a:extLst>
                    <a:ext uri="{9D8B030D-6E8A-4147-A177-3AD203B41FA5}">
                      <a16:colId xmlns:a16="http://schemas.microsoft.com/office/drawing/2014/main" val="579309858"/>
                    </a:ext>
                  </a:extLst>
                </a:gridCol>
                <a:gridCol w="1663853">
                  <a:extLst>
                    <a:ext uri="{9D8B030D-6E8A-4147-A177-3AD203B41FA5}">
                      <a16:colId xmlns:a16="http://schemas.microsoft.com/office/drawing/2014/main" val="2461292927"/>
                    </a:ext>
                  </a:extLst>
                </a:gridCol>
                <a:gridCol w="2072199">
                  <a:extLst>
                    <a:ext uri="{9D8B030D-6E8A-4147-A177-3AD203B41FA5}">
                      <a16:colId xmlns:a16="http://schemas.microsoft.com/office/drawing/2014/main" val="1923003258"/>
                    </a:ext>
                  </a:extLst>
                </a:gridCol>
                <a:gridCol w="2072199">
                  <a:extLst>
                    <a:ext uri="{9D8B030D-6E8A-4147-A177-3AD203B41FA5}">
                      <a16:colId xmlns:a16="http://schemas.microsoft.com/office/drawing/2014/main" val="3440187073"/>
                    </a:ext>
                  </a:extLst>
                </a:gridCol>
              </a:tblGrid>
              <a:tr h="200025">
                <a:tc>
                  <a:txBody>
                    <a:bodyPr/>
                    <a:lstStyle/>
                    <a:p>
                      <a:pPr algn="l" fontAlgn="b"/>
                      <a:r>
                        <a:rPr lang="en-US" sz="1800" b="1" i="0" u="none" strike="noStrike" dirty="0">
                          <a:solidFill>
                            <a:srgbClr val="000000"/>
                          </a:solidFill>
                          <a:effectLst/>
                          <a:latin typeface="Arial" panose="020B0604020202020204" pitchFamily="34" charset="0"/>
                        </a:rPr>
                        <a:t>VARIABLE NAME</a:t>
                      </a:r>
                    </a:p>
                  </a:txBody>
                  <a:tcPr marL="7620" marR="7620" marT="7620" marB="0" anchor="b">
                    <a:lnL>
                      <a:noFill/>
                    </a:lnL>
                    <a:lnR>
                      <a:noFill/>
                    </a:lnR>
                    <a:lnT>
                      <a:noFill/>
                    </a:lnT>
                    <a:lnB>
                      <a:noFill/>
                    </a:lnB>
                    <a:noFill/>
                  </a:tcPr>
                </a:tc>
                <a:tc gridSpan="2">
                  <a:txBody>
                    <a:bodyPr/>
                    <a:lstStyle/>
                    <a:p>
                      <a:pPr algn="l" fontAlgn="b"/>
                      <a:r>
                        <a:rPr lang="en-US" sz="1800" b="1" i="0" u="none" strike="noStrike" dirty="0">
                          <a:solidFill>
                            <a:srgbClr val="000000"/>
                          </a:solidFill>
                          <a:effectLst/>
                          <a:latin typeface="Arial" panose="020B0604020202020204" pitchFamily="34" charset="0"/>
                        </a:rPr>
                        <a:t>VARIABLE DESCRIPTION</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1"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1"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724510663"/>
                  </a:ext>
                </a:extLst>
              </a:tr>
              <a:tr h="200025">
                <a:tc>
                  <a:txBody>
                    <a:bodyPr/>
                    <a:lstStyle/>
                    <a:p>
                      <a:pPr algn="l" fontAlgn="b"/>
                      <a:r>
                        <a:rPr lang="en-US" sz="1800" b="0" i="0" u="none" strike="noStrike">
                          <a:solidFill>
                            <a:srgbClr val="000000"/>
                          </a:solidFill>
                          <a:effectLst/>
                          <a:latin typeface="Arial" panose="020B0604020202020204" pitchFamily="34" charset="0"/>
                        </a:rPr>
                        <a:t>Typeofsales</a:t>
                      </a:r>
                    </a:p>
                  </a:txBody>
                  <a:tcPr marL="7620" marR="7620" marT="7620" marB="0" anchor="b">
                    <a:lnL>
                      <a:noFill/>
                    </a:lnL>
                    <a:lnR>
                      <a:noFill/>
                    </a:lnR>
                    <a:lnT>
                      <a:noFill/>
                    </a:lnT>
                    <a:lnB>
                      <a:noFill/>
                    </a:lnB>
                    <a:noFill/>
                  </a:tcPr>
                </a:tc>
                <a:tc gridSpan="4">
                  <a:txBody>
                    <a:bodyPr/>
                    <a:lstStyle/>
                    <a:p>
                      <a:pPr algn="l" fontAlgn="b"/>
                      <a:r>
                        <a:rPr lang="en-US" sz="1800" b="0" i="0" u="none" strike="noStrike">
                          <a:solidFill>
                            <a:srgbClr val="000000"/>
                          </a:solidFill>
                          <a:effectLst/>
                          <a:latin typeface="Arial" panose="020B0604020202020204" pitchFamily="34" charset="0"/>
                        </a:rPr>
                        <a:t>Type of sale of the drug. Either the drug is sold or returned.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1743767"/>
                  </a:ext>
                </a:extLst>
              </a:tr>
              <a:tr h="200025">
                <a:tc>
                  <a:txBody>
                    <a:bodyPr/>
                    <a:lstStyle/>
                    <a:p>
                      <a:pPr algn="l" fontAlgn="b"/>
                      <a:r>
                        <a:rPr lang="en-US" sz="1800" b="0" i="0" u="none" strike="noStrike">
                          <a:solidFill>
                            <a:srgbClr val="000000"/>
                          </a:solidFill>
                          <a:effectLst/>
                          <a:latin typeface="Arial" panose="020B0604020202020204" pitchFamily="34" charset="0"/>
                        </a:rPr>
                        <a:t>Patient_ID</a:t>
                      </a:r>
                    </a:p>
                  </a:txBody>
                  <a:tcPr marL="7620" marR="7620" marT="7620" marB="0" anchor="b">
                    <a:lnL>
                      <a:noFill/>
                    </a:lnL>
                    <a:lnR>
                      <a:noFill/>
                    </a:lnR>
                    <a:lnT>
                      <a:noFill/>
                    </a:lnT>
                    <a:lnB>
                      <a:noFill/>
                    </a:lnB>
                    <a:noFill/>
                  </a:tcPr>
                </a:tc>
                <a:tc>
                  <a:txBody>
                    <a:bodyPr/>
                    <a:lstStyle/>
                    <a:p>
                      <a:pPr algn="l" fontAlgn="b"/>
                      <a:r>
                        <a:rPr lang="en-US" sz="1800" b="0" i="0" u="none" strike="noStrike">
                          <a:solidFill>
                            <a:srgbClr val="000000"/>
                          </a:solidFill>
                          <a:effectLst/>
                          <a:latin typeface="Arial" panose="020B0604020202020204" pitchFamily="34" charset="0"/>
                        </a:rPr>
                        <a:t>ID of a patient</a:t>
                      </a:r>
                    </a:p>
                  </a:txBody>
                  <a:tcPr marL="7620" marR="7620" marT="7620"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236035094"/>
                  </a:ext>
                </a:extLst>
              </a:tr>
              <a:tr h="200025">
                <a:tc>
                  <a:txBody>
                    <a:bodyPr/>
                    <a:lstStyle/>
                    <a:p>
                      <a:pPr algn="l" fontAlgn="b"/>
                      <a:r>
                        <a:rPr lang="en-US" sz="1800" b="0" i="0" u="none" strike="noStrike">
                          <a:solidFill>
                            <a:srgbClr val="000000"/>
                          </a:solidFill>
                          <a:effectLst/>
                          <a:latin typeface="Arial" panose="020B0604020202020204" pitchFamily="34" charset="0"/>
                        </a:rPr>
                        <a:t>Specialisation</a:t>
                      </a:r>
                    </a:p>
                  </a:txBody>
                  <a:tcPr marL="7620" marR="7620" marT="7620" marB="0" anchor="b">
                    <a:lnL>
                      <a:noFill/>
                    </a:lnL>
                    <a:lnR>
                      <a:noFill/>
                    </a:lnR>
                    <a:lnT>
                      <a:noFill/>
                    </a:lnT>
                    <a:lnB>
                      <a:noFill/>
                    </a:lnB>
                    <a:noFill/>
                  </a:tcPr>
                </a:tc>
                <a:tc gridSpan="3">
                  <a:txBody>
                    <a:bodyPr/>
                    <a:lstStyle/>
                    <a:p>
                      <a:pPr algn="l" fontAlgn="b"/>
                      <a:r>
                        <a:rPr lang="en-US" sz="1800" b="0" i="0" u="none" strike="noStrike">
                          <a:solidFill>
                            <a:srgbClr val="000000"/>
                          </a:solidFill>
                          <a:effectLst/>
                          <a:latin typeface="Arial" panose="020B0604020202020204" pitchFamily="34" charset="0"/>
                        </a:rPr>
                        <a:t>Name of Specialisation (eg. Cardiology)</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60681564"/>
                  </a:ext>
                </a:extLst>
              </a:tr>
              <a:tr h="200025">
                <a:tc>
                  <a:txBody>
                    <a:bodyPr/>
                    <a:lstStyle/>
                    <a:p>
                      <a:pPr algn="l" fontAlgn="b"/>
                      <a:r>
                        <a:rPr lang="en-US" sz="1800" b="0" i="0" u="none" strike="noStrike">
                          <a:solidFill>
                            <a:srgbClr val="000000"/>
                          </a:solidFill>
                          <a:effectLst/>
                          <a:latin typeface="Arial" panose="020B0604020202020204" pitchFamily="34" charset="0"/>
                        </a:rPr>
                        <a:t>Dept</a:t>
                      </a:r>
                    </a:p>
                  </a:txBody>
                  <a:tcPr marL="7620" marR="7620" marT="7620" marB="0" anchor="b">
                    <a:lnL>
                      <a:noFill/>
                    </a:lnL>
                    <a:lnR>
                      <a:noFill/>
                    </a:lnR>
                    <a:lnT>
                      <a:noFill/>
                    </a:lnT>
                    <a:lnB>
                      <a:noFill/>
                    </a:lnB>
                    <a:noFill/>
                  </a:tcPr>
                </a:tc>
                <a:tc gridSpan="3">
                  <a:txBody>
                    <a:bodyPr/>
                    <a:lstStyle/>
                    <a:p>
                      <a:pPr algn="l" fontAlgn="b"/>
                      <a:r>
                        <a:rPr lang="en-US" sz="1800" b="0" i="0" u="none" strike="noStrike">
                          <a:solidFill>
                            <a:srgbClr val="000000"/>
                          </a:solidFill>
                          <a:effectLst/>
                          <a:latin typeface="Arial" panose="020B0604020202020204" pitchFamily="34" charset="0"/>
                        </a:rPr>
                        <a:t>Pharmacy, the formulation is related with.</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453329218"/>
                  </a:ext>
                </a:extLst>
              </a:tr>
              <a:tr h="200025">
                <a:tc>
                  <a:txBody>
                    <a:bodyPr/>
                    <a:lstStyle/>
                    <a:p>
                      <a:pPr algn="l" fontAlgn="b"/>
                      <a:r>
                        <a:rPr lang="en-US" sz="1800" b="0" i="0" u="none" strike="noStrike">
                          <a:solidFill>
                            <a:srgbClr val="000000"/>
                          </a:solidFill>
                          <a:effectLst/>
                          <a:latin typeface="Arial" panose="020B0604020202020204" pitchFamily="34" charset="0"/>
                        </a:rPr>
                        <a:t>Dateofbill</a:t>
                      </a:r>
                    </a:p>
                  </a:txBody>
                  <a:tcPr marL="7620" marR="7620" marT="7620" marB="0" anchor="b">
                    <a:lnL>
                      <a:noFill/>
                    </a:lnL>
                    <a:lnR>
                      <a:noFill/>
                    </a:lnR>
                    <a:lnT>
                      <a:noFill/>
                    </a:lnT>
                    <a:lnB>
                      <a:noFill/>
                    </a:lnB>
                    <a:noFill/>
                  </a:tcPr>
                </a:tc>
                <a:tc gridSpan="2">
                  <a:txBody>
                    <a:bodyPr/>
                    <a:lstStyle/>
                    <a:p>
                      <a:pPr algn="l" fontAlgn="b"/>
                      <a:r>
                        <a:rPr lang="en-US" sz="1800" b="0" i="0" u="none" strike="noStrike">
                          <a:solidFill>
                            <a:srgbClr val="000000"/>
                          </a:solidFill>
                          <a:effectLst/>
                          <a:latin typeface="Arial" panose="020B0604020202020204" pitchFamily="34" charset="0"/>
                        </a:rPr>
                        <a:t>Date of purchase of medicine</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190185873"/>
                  </a:ext>
                </a:extLst>
              </a:tr>
              <a:tr h="200025">
                <a:tc>
                  <a:txBody>
                    <a:bodyPr/>
                    <a:lstStyle/>
                    <a:p>
                      <a:pPr algn="l" fontAlgn="b"/>
                      <a:r>
                        <a:rPr lang="en-US" sz="1800" b="0" i="0" u="none" strike="noStrike">
                          <a:solidFill>
                            <a:srgbClr val="000000"/>
                          </a:solidFill>
                          <a:effectLst/>
                          <a:latin typeface="Arial" panose="020B0604020202020204" pitchFamily="34" charset="0"/>
                        </a:rPr>
                        <a:t>Quantity</a:t>
                      </a:r>
                    </a:p>
                  </a:txBody>
                  <a:tcPr marL="7620" marR="7620" marT="7620" marB="0" anchor="b">
                    <a:lnL>
                      <a:noFill/>
                    </a:lnL>
                    <a:lnR>
                      <a:noFill/>
                    </a:lnR>
                    <a:lnT>
                      <a:noFill/>
                    </a:lnT>
                    <a:lnB>
                      <a:noFill/>
                    </a:lnB>
                    <a:noFill/>
                  </a:tcPr>
                </a:tc>
                <a:tc gridSpan="2">
                  <a:txBody>
                    <a:bodyPr/>
                    <a:lstStyle/>
                    <a:p>
                      <a:pPr algn="l" fontAlgn="b"/>
                      <a:r>
                        <a:rPr lang="en-US" sz="1800" b="0" i="0" u="none" strike="noStrike">
                          <a:solidFill>
                            <a:srgbClr val="000000"/>
                          </a:solidFill>
                          <a:effectLst/>
                          <a:latin typeface="Arial" panose="020B0604020202020204" pitchFamily="34" charset="0"/>
                        </a:rPr>
                        <a:t>Quantity of the drug</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04442213"/>
                  </a:ext>
                </a:extLst>
              </a:tr>
              <a:tr h="200025">
                <a:tc>
                  <a:txBody>
                    <a:bodyPr/>
                    <a:lstStyle/>
                    <a:p>
                      <a:pPr algn="l" fontAlgn="b"/>
                      <a:r>
                        <a:rPr lang="en-US" sz="1800" b="0" i="0" u="none" strike="noStrike">
                          <a:solidFill>
                            <a:srgbClr val="000000"/>
                          </a:solidFill>
                          <a:effectLst/>
                          <a:latin typeface="Arial" panose="020B0604020202020204" pitchFamily="34" charset="0"/>
                        </a:rPr>
                        <a:t>ReturnQuantity</a:t>
                      </a:r>
                    </a:p>
                  </a:txBody>
                  <a:tcPr marL="7620" marR="7620" marT="7620" marB="0" anchor="b">
                    <a:lnL>
                      <a:noFill/>
                    </a:lnL>
                    <a:lnR>
                      <a:noFill/>
                    </a:lnR>
                    <a:lnT>
                      <a:noFill/>
                    </a:lnT>
                    <a:lnB>
                      <a:noFill/>
                    </a:lnB>
                    <a:noFill/>
                  </a:tcPr>
                </a:tc>
                <a:tc gridSpan="4">
                  <a:txBody>
                    <a:bodyPr/>
                    <a:lstStyle/>
                    <a:p>
                      <a:pPr algn="l" fontAlgn="b"/>
                      <a:r>
                        <a:rPr lang="en-US" sz="1800" b="0" i="0" u="none" strike="noStrike">
                          <a:solidFill>
                            <a:srgbClr val="000000"/>
                          </a:solidFill>
                          <a:effectLst/>
                          <a:latin typeface="Arial" panose="020B0604020202020204" pitchFamily="34" charset="0"/>
                        </a:rPr>
                        <a:t>Quantity of drug returned by patient to the pharmacy</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7267439"/>
                  </a:ext>
                </a:extLst>
              </a:tr>
              <a:tr h="200025">
                <a:tc>
                  <a:txBody>
                    <a:bodyPr/>
                    <a:lstStyle/>
                    <a:p>
                      <a:pPr algn="l" fontAlgn="b"/>
                      <a:r>
                        <a:rPr lang="en-US" sz="1800" b="0" i="0" u="none" strike="noStrike">
                          <a:solidFill>
                            <a:srgbClr val="000000"/>
                          </a:solidFill>
                          <a:effectLst/>
                          <a:latin typeface="Arial" panose="020B0604020202020204" pitchFamily="34" charset="0"/>
                        </a:rPr>
                        <a:t>Final_Cost</a:t>
                      </a:r>
                    </a:p>
                  </a:txBody>
                  <a:tcPr marL="7620" marR="7620" marT="7620" marB="0" anchor="b">
                    <a:lnL>
                      <a:noFill/>
                    </a:lnL>
                    <a:lnR>
                      <a:noFill/>
                    </a:lnR>
                    <a:lnT>
                      <a:noFill/>
                    </a:lnT>
                    <a:lnB>
                      <a:noFill/>
                    </a:lnB>
                    <a:noFill/>
                  </a:tcPr>
                </a:tc>
                <a:tc gridSpan="3">
                  <a:txBody>
                    <a:bodyPr/>
                    <a:lstStyle/>
                    <a:p>
                      <a:pPr algn="l" fontAlgn="b"/>
                      <a:r>
                        <a:rPr lang="en-US" sz="1800" b="0" i="0" u="none" strike="noStrike">
                          <a:solidFill>
                            <a:srgbClr val="000000"/>
                          </a:solidFill>
                          <a:effectLst/>
                          <a:latin typeface="Arial" panose="020B0604020202020204" pitchFamily="34" charset="0"/>
                        </a:rPr>
                        <a:t>Final Cost of the drug (Quantity included)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5473176"/>
                  </a:ext>
                </a:extLst>
              </a:tr>
              <a:tr h="200025">
                <a:tc>
                  <a:txBody>
                    <a:bodyPr/>
                    <a:lstStyle/>
                    <a:p>
                      <a:pPr algn="l" fontAlgn="b"/>
                      <a:r>
                        <a:rPr lang="en-US" sz="1800" b="0" i="0" u="none" strike="noStrike">
                          <a:solidFill>
                            <a:srgbClr val="000000"/>
                          </a:solidFill>
                          <a:effectLst/>
                          <a:latin typeface="Arial" panose="020B0604020202020204" pitchFamily="34" charset="0"/>
                        </a:rPr>
                        <a:t>Final_Sales</a:t>
                      </a:r>
                    </a:p>
                  </a:txBody>
                  <a:tcPr marL="7620" marR="7620" marT="7620" marB="0" anchor="b">
                    <a:lnL>
                      <a:noFill/>
                    </a:lnL>
                    <a:lnR>
                      <a:noFill/>
                    </a:lnR>
                    <a:lnT>
                      <a:noFill/>
                    </a:lnT>
                    <a:lnB>
                      <a:noFill/>
                    </a:lnB>
                    <a:noFill/>
                  </a:tcPr>
                </a:tc>
                <a:tc gridSpan="2">
                  <a:txBody>
                    <a:bodyPr/>
                    <a:lstStyle/>
                    <a:p>
                      <a:pPr algn="l" fontAlgn="b"/>
                      <a:r>
                        <a:rPr lang="en-US" sz="1800" b="0" i="0" u="none" strike="noStrike">
                          <a:solidFill>
                            <a:srgbClr val="000000"/>
                          </a:solidFill>
                          <a:effectLst/>
                          <a:latin typeface="Arial" panose="020B0604020202020204" pitchFamily="34" charset="0"/>
                        </a:rPr>
                        <a:t>Final sales of drug</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511946376"/>
                  </a:ext>
                </a:extLst>
              </a:tr>
              <a:tr h="200025">
                <a:tc>
                  <a:txBody>
                    <a:bodyPr/>
                    <a:lstStyle/>
                    <a:p>
                      <a:pPr algn="l" fontAlgn="b"/>
                      <a:r>
                        <a:rPr lang="en-US" sz="1800" b="0" i="0" u="none" strike="noStrike">
                          <a:solidFill>
                            <a:srgbClr val="000000"/>
                          </a:solidFill>
                          <a:effectLst/>
                          <a:latin typeface="Arial" panose="020B0604020202020204" pitchFamily="34" charset="0"/>
                        </a:rPr>
                        <a:t>RtnMRP</a:t>
                      </a:r>
                    </a:p>
                  </a:txBody>
                  <a:tcPr marL="7620" marR="7620" marT="7620" marB="0" anchor="b">
                    <a:lnL>
                      <a:noFill/>
                    </a:lnL>
                    <a:lnR>
                      <a:noFill/>
                    </a:lnR>
                    <a:lnT>
                      <a:noFill/>
                    </a:lnT>
                    <a:lnB>
                      <a:noFill/>
                    </a:lnB>
                    <a:noFill/>
                  </a:tcPr>
                </a:tc>
                <a:tc gridSpan="3">
                  <a:txBody>
                    <a:bodyPr/>
                    <a:lstStyle/>
                    <a:p>
                      <a:pPr algn="l" fontAlgn="b"/>
                      <a:r>
                        <a:rPr lang="en-US" sz="1800" b="0" i="0" u="none" strike="noStrike">
                          <a:solidFill>
                            <a:srgbClr val="000000"/>
                          </a:solidFill>
                          <a:effectLst/>
                          <a:latin typeface="Arial" panose="020B0604020202020204" pitchFamily="34" charset="0"/>
                        </a:rPr>
                        <a:t>MRP of returned drug (Quantity included)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731690488"/>
                  </a:ext>
                </a:extLst>
              </a:tr>
              <a:tr h="200025">
                <a:tc>
                  <a:txBody>
                    <a:bodyPr/>
                    <a:lstStyle/>
                    <a:p>
                      <a:pPr algn="l" fontAlgn="b"/>
                      <a:r>
                        <a:rPr lang="en-US" sz="1800" b="0" i="0" u="none" strike="noStrike">
                          <a:solidFill>
                            <a:srgbClr val="000000"/>
                          </a:solidFill>
                          <a:effectLst/>
                          <a:latin typeface="Arial" panose="020B0604020202020204" pitchFamily="34" charset="0"/>
                        </a:rPr>
                        <a:t>Formulation</a:t>
                      </a:r>
                    </a:p>
                  </a:txBody>
                  <a:tcPr marL="7620" marR="7620" marT="7620" marB="0" anchor="b">
                    <a:lnL>
                      <a:noFill/>
                    </a:lnL>
                    <a:lnR>
                      <a:noFill/>
                    </a:lnR>
                    <a:lnT>
                      <a:noFill/>
                    </a:lnT>
                    <a:lnB>
                      <a:noFill/>
                    </a:lnB>
                    <a:noFill/>
                  </a:tcPr>
                </a:tc>
                <a:tc gridSpan="2">
                  <a:txBody>
                    <a:bodyPr/>
                    <a:lstStyle/>
                    <a:p>
                      <a:pPr algn="l" fontAlgn="b"/>
                      <a:r>
                        <a:rPr lang="en-US" sz="1800" b="0" i="0" u="none" strike="noStrike">
                          <a:solidFill>
                            <a:srgbClr val="000000"/>
                          </a:solidFill>
                          <a:effectLst/>
                          <a:latin typeface="Arial" panose="020B0604020202020204" pitchFamily="34" charset="0"/>
                        </a:rPr>
                        <a:t>Type of formulation</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763539812"/>
                  </a:ext>
                </a:extLst>
              </a:tr>
              <a:tr h="200025">
                <a:tc>
                  <a:txBody>
                    <a:bodyPr/>
                    <a:lstStyle/>
                    <a:p>
                      <a:pPr algn="l" fontAlgn="b"/>
                      <a:r>
                        <a:rPr lang="en-US" sz="1800" b="0" i="0" u="none" strike="noStrike">
                          <a:solidFill>
                            <a:srgbClr val="000000"/>
                          </a:solidFill>
                          <a:effectLst/>
                          <a:latin typeface="Arial" panose="020B0604020202020204" pitchFamily="34" charset="0"/>
                        </a:rPr>
                        <a:t>DrugName</a:t>
                      </a:r>
                    </a:p>
                  </a:txBody>
                  <a:tcPr marL="7620" marR="7620" marT="7620" marB="0" anchor="b">
                    <a:lnL>
                      <a:noFill/>
                    </a:lnL>
                    <a:lnR>
                      <a:noFill/>
                    </a:lnR>
                    <a:lnT>
                      <a:noFill/>
                    </a:lnT>
                    <a:lnB>
                      <a:noFill/>
                    </a:lnB>
                    <a:noFill/>
                  </a:tcPr>
                </a:tc>
                <a:tc gridSpan="2">
                  <a:txBody>
                    <a:bodyPr/>
                    <a:lstStyle/>
                    <a:p>
                      <a:pPr algn="l" fontAlgn="b"/>
                      <a:r>
                        <a:rPr lang="en-US" sz="1800" b="0" i="0" u="none" strike="noStrike">
                          <a:solidFill>
                            <a:srgbClr val="000000"/>
                          </a:solidFill>
                          <a:effectLst/>
                          <a:latin typeface="Arial" panose="020B0604020202020204" pitchFamily="34" charset="0"/>
                        </a:rPr>
                        <a:t>Generic name of the drug</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483780104"/>
                  </a:ext>
                </a:extLst>
              </a:tr>
              <a:tr h="200025">
                <a:tc>
                  <a:txBody>
                    <a:bodyPr/>
                    <a:lstStyle/>
                    <a:p>
                      <a:pPr algn="l" fontAlgn="b"/>
                      <a:r>
                        <a:rPr lang="en-US" sz="1800" b="0" i="0" u="none" strike="noStrike">
                          <a:solidFill>
                            <a:srgbClr val="000000"/>
                          </a:solidFill>
                          <a:effectLst/>
                          <a:latin typeface="Arial" panose="020B0604020202020204" pitchFamily="34" charset="0"/>
                        </a:rPr>
                        <a:t>SubCat</a:t>
                      </a:r>
                    </a:p>
                  </a:txBody>
                  <a:tcPr marL="7620" marR="7620" marT="7620" marB="0" anchor="b">
                    <a:lnL>
                      <a:noFill/>
                    </a:lnL>
                    <a:lnR>
                      <a:noFill/>
                    </a:lnR>
                    <a:lnT>
                      <a:noFill/>
                    </a:lnT>
                    <a:lnB>
                      <a:noFill/>
                    </a:lnB>
                    <a:noFill/>
                  </a:tcPr>
                </a:tc>
                <a:tc gridSpan="3">
                  <a:txBody>
                    <a:bodyPr/>
                    <a:lstStyle/>
                    <a:p>
                      <a:pPr algn="l" fontAlgn="b"/>
                      <a:r>
                        <a:rPr lang="en-US" sz="1800" b="0" i="0" u="none" strike="noStrike">
                          <a:solidFill>
                            <a:srgbClr val="000000"/>
                          </a:solidFill>
                          <a:effectLst/>
                          <a:latin typeface="Arial" panose="020B0604020202020204" pitchFamily="34" charset="0"/>
                        </a:rPr>
                        <a:t>Subcategory (Type) to the category of drugs.</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529436047"/>
                  </a:ext>
                </a:extLst>
              </a:tr>
              <a:tr h="200025">
                <a:tc>
                  <a:txBody>
                    <a:bodyPr/>
                    <a:lstStyle/>
                    <a:p>
                      <a:pPr algn="l" fontAlgn="b"/>
                      <a:r>
                        <a:rPr lang="en-US" sz="1800" b="0" i="0" u="none" strike="noStrike">
                          <a:solidFill>
                            <a:srgbClr val="000000"/>
                          </a:solidFill>
                          <a:effectLst/>
                          <a:latin typeface="Arial" panose="020B0604020202020204" pitchFamily="34" charset="0"/>
                        </a:rPr>
                        <a:t>SubCat1</a:t>
                      </a:r>
                    </a:p>
                  </a:txBody>
                  <a:tcPr marL="7620" marR="7620" marT="7620" marB="0" anchor="b">
                    <a:lnL>
                      <a:noFill/>
                    </a:lnL>
                    <a:lnR>
                      <a:noFill/>
                    </a:lnR>
                    <a:lnT>
                      <a:noFill/>
                    </a:lnT>
                    <a:lnB>
                      <a:noFill/>
                    </a:lnB>
                    <a:noFill/>
                  </a:tcPr>
                </a:tc>
                <a:tc gridSpan="4">
                  <a:txBody>
                    <a:bodyPr/>
                    <a:lstStyle/>
                    <a:p>
                      <a:pPr algn="l" fontAlgn="b"/>
                      <a:r>
                        <a:rPr lang="en-US" sz="1800" b="0" i="0" u="none" strike="noStrike" dirty="0">
                          <a:solidFill>
                            <a:srgbClr val="000000"/>
                          </a:solidFill>
                          <a:effectLst/>
                          <a:latin typeface="Arial" panose="020B0604020202020204" pitchFamily="34" charset="0"/>
                        </a:rPr>
                        <a:t>Subcategory (condition) to the category of drugs</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472696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Statistical Insights</a:t>
            </a:r>
            <a:endParaRPr sz="1400" b="1" i="0" u="sng" strike="noStrike" cap="none" dirty="0">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142A632-4060-D4C7-B908-6C778B8CC766}"/>
              </a:ext>
            </a:extLst>
          </p:cNvPr>
          <p:cNvSpPr txBox="1"/>
          <p:nvPr/>
        </p:nvSpPr>
        <p:spPr>
          <a:xfrm>
            <a:off x="6207967" y="1779116"/>
            <a:ext cx="5374433" cy="397031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mn-lt"/>
                <a:cs typeface="Times New Roman" panose="02020603050405020304" pitchFamily="18" charset="0"/>
              </a:rPr>
              <a:t>On average, customers purchase around 2 units of medication per transaction.</a:t>
            </a:r>
          </a:p>
          <a:p>
            <a:pPr marL="285750" indent="-285750">
              <a:buFont typeface="Arial" panose="020B0604020202020204" pitchFamily="34" charset="0"/>
              <a:buChar char="•"/>
            </a:pPr>
            <a:endParaRPr lang="en-US" sz="1800" dirty="0">
              <a:latin typeface="+mn-lt"/>
              <a:cs typeface="Times New Roman" panose="02020603050405020304" pitchFamily="18" charset="0"/>
            </a:endParaRPr>
          </a:p>
          <a:p>
            <a:pPr marL="285750" indent="-285750">
              <a:buFont typeface="Arial" panose="020B0604020202020204" pitchFamily="34" charset="0"/>
              <a:buChar char="•"/>
            </a:pPr>
            <a:r>
              <a:rPr lang="en-US" sz="1800" dirty="0">
                <a:effectLst/>
                <a:latin typeface="+mn-lt"/>
                <a:ea typeface="Times New Roman" panose="02020603050405020304" pitchFamily="18" charset="0"/>
                <a:cs typeface="Times New Roman" panose="02020603050405020304" pitchFamily="18" charset="0"/>
              </a:rPr>
              <a:t>Returns are infrequent, with most transactions not involving any returned items.</a:t>
            </a:r>
          </a:p>
          <a:p>
            <a:pPr marL="285750" indent="-285750">
              <a:buFont typeface="Arial" panose="020B0604020202020204" pitchFamily="34" charset="0"/>
              <a:buChar char="•"/>
            </a:pPr>
            <a:endParaRPr lang="en-US" sz="1800" dirty="0">
              <a:latin typeface="+mn-lt"/>
              <a:cs typeface="Times New Roman" panose="02020603050405020304" pitchFamily="18" charset="0"/>
            </a:endParaRPr>
          </a:p>
          <a:p>
            <a:pPr marL="285750" indent="-285750">
              <a:buFont typeface="Arial" panose="020B0604020202020204" pitchFamily="34" charset="0"/>
              <a:buChar char="•"/>
            </a:pPr>
            <a:r>
              <a:rPr lang="en-US" sz="1800" kern="0" dirty="0">
                <a:effectLst/>
                <a:latin typeface="+mn-lt"/>
                <a:ea typeface="Times New Roman" panose="02020603050405020304" pitchFamily="18" charset="0"/>
                <a:cs typeface="Times New Roman" panose="02020603050405020304" pitchFamily="18" charset="0"/>
              </a:rPr>
              <a:t>The average cost of medication per transaction is $124.82, but costs vary significantly.</a:t>
            </a:r>
          </a:p>
          <a:p>
            <a:pPr marL="285750" indent="-285750">
              <a:buFont typeface="Arial" panose="020B0604020202020204" pitchFamily="34" charset="0"/>
              <a:buChar char="•"/>
            </a:pPr>
            <a:endParaRPr lang="en-US" sz="1800" dirty="0">
              <a:latin typeface="+mn-lt"/>
              <a:cs typeface="Times New Roman" panose="02020603050405020304" pitchFamily="18" charset="0"/>
            </a:endParaRPr>
          </a:p>
          <a:p>
            <a:pPr marL="285750" indent="-285750">
              <a:buFont typeface="Arial" panose="020B0604020202020204" pitchFamily="34" charset="0"/>
              <a:buChar char="•"/>
            </a:pPr>
            <a:r>
              <a:rPr lang="en-US" sz="1800" kern="0" dirty="0">
                <a:effectLst/>
                <a:latin typeface="+mn-lt"/>
                <a:ea typeface="Times New Roman" panose="02020603050405020304" pitchFamily="18" charset="0"/>
                <a:cs typeface="Times New Roman" panose="02020603050405020304" pitchFamily="18" charset="0"/>
              </a:rPr>
              <a:t>Sales figures are positively skewed, indicating a few high-value transactions.</a:t>
            </a:r>
          </a:p>
          <a:p>
            <a:pPr marL="285750" indent="-285750">
              <a:buFont typeface="Arial" panose="020B0604020202020204" pitchFamily="34" charset="0"/>
              <a:buChar char="•"/>
            </a:pPr>
            <a:endParaRPr lang="en-US" sz="1800" dirty="0">
              <a:latin typeface="+mn-lt"/>
              <a:cs typeface="Times New Roman" panose="02020603050405020304" pitchFamily="18" charset="0"/>
            </a:endParaRPr>
          </a:p>
          <a:p>
            <a:pPr marL="285750" indent="-285750">
              <a:buFont typeface="Arial" panose="020B0604020202020204" pitchFamily="34" charset="0"/>
              <a:buChar char="•"/>
            </a:pPr>
            <a:r>
              <a:rPr lang="en-US" sz="1800" kern="0" dirty="0">
                <a:effectLst/>
                <a:latin typeface="+mn-lt"/>
                <a:ea typeface="Times New Roman" panose="02020603050405020304" pitchFamily="18" charset="0"/>
                <a:cs typeface="Times New Roman" panose="02020603050405020304" pitchFamily="18" charset="0"/>
              </a:rPr>
              <a:t>Most returned items have a retail price close to zero.</a:t>
            </a:r>
            <a:endParaRPr lang="en-US" sz="1800" dirty="0">
              <a:latin typeface="+mn-lt"/>
            </a:endParaRPr>
          </a:p>
        </p:txBody>
      </p:sp>
      <p:sp>
        <p:nvSpPr>
          <p:cNvPr id="9" name="TextBox 8">
            <a:extLst>
              <a:ext uri="{FF2B5EF4-FFF2-40B4-BE49-F238E27FC236}">
                <a16:creationId xmlns:a16="http://schemas.microsoft.com/office/drawing/2014/main" id="{B0CB8537-733D-4619-DC2F-062DE5873340}"/>
              </a:ext>
            </a:extLst>
          </p:cNvPr>
          <p:cNvSpPr txBox="1"/>
          <p:nvPr/>
        </p:nvSpPr>
        <p:spPr>
          <a:xfrm>
            <a:off x="679855" y="1782186"/>
            <a:ext cx="5324671" cy="4247317"/>
          </a:xfrm>
          <a:prstGeom prst="rect">
            <a:avLst/>
          </a:prstGeom>
          <a:noFill/>
        </p:spPr>
        <p:txBody>
          <a:bodyPr wrap="square">
            <a:sp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sz="1800">
                <a:latin typeface="Calibri" panose="020F0502020204030204" pitchFamily="34" charset="0"/>
                <a:cs typeface="Times New Roman" panose="02020603050405020304" pitchFamily="18" charset="0"/>
              </a:defRPr>
            </a:lvl1pPr>
          </a:lstStyle>
          <a:p>
            <a:r>
              <a:rPr lang="en-US" dirty="0">
                <a:latin typeface="+mn-lt"/>
              </a:rPr>
              <a:t>Sales figures exhibit a positively skewed distribution, with a skewness value of 21.0045.</a:t>
            </a:r>
          </a:p>
          <a:p>
            <a:endParaRPr lang="en-US" dirty="0">
              <a:latin typeface="+mn-lt"/>
            </a:endParaRPr>
          </a:p>
          <a:p>
            <a:r>
              <a:rPr lang="en-US" dirty="0">
                <a:latin typeface="+mn-lt"/>
              </a:rPr>
              <a:t>The median quantity of medication purchased per transaction is 1 unit.</a:t>
            </a:r>
          </a:p>
          <a:p>
            <a:endParaRPr lang="en-US" dirty="0">
              <a:latin typeface="+mn-lt"/>
            </a:endParaRPr>
          </a:p>
          <a:p>
            <a:r>
              <a:rPr lang="en-US" dirty="0">
                <a:latin typeface="+mn-lt"/>
              </a:rPr>
              <a:t>Standard deviation of $182.259, indicating variability in the retail prices of returned items.</a:t>
            </a:r>
          </a:p>
          <a:p>
            <a:endParaRPr lang="en-US" dirty="0">
              <a:latin typeface="+mn-lt"/>
            </a:endParaRPr>
          </a:p>
          <a:p>
            <a:r>
              <a:rPr lang="en-US" dirty="0">
                <a:latin typeface="+mn-lt"/>
              </a:rPr>
              <a:t>The mean final cost of medication is $124.8239, with standard deviation of $464.7664.</a:t>
            </a:r>
          </a:p>
          <a:p>
            <a:endParaRPr lang="en-US" dirty="0">
              <a:latin typeface="+mn-lt"/>
            </a:endParaRPr>
          </a:p>
          <a:p>
            <a:r>
              <a:rPr lang="en-US" dirty="0">
                <a:latin typeface="+mn-lt"/>
              </a:rPr>
              <a:t>The minimum final cost of medication per transaction is $40, while the maximum cost reaches $33,178.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1026" name="Picture 2" descr="Missing data on analytics line graphic Cut Out Stock Images &amp; Pictures -  Alamy">
            <a:extLst>
              <a:ext uri="{FF2B5EF4-FFF2-40B4-BE49-F238E27FC236}">
                <a16:creationId xmlns:a16="http://schemas.microsoft.com/office/drawing/2014/main" id="{F2671814-4F7E-C3FA-3681-9D245215C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07" t="24231" r="20821" b="26669"/>
          <a:stretch/>
        </p:blipFill>
        <p:spPr bwMode="auto">
          <a:xfrm>
            <a:off x="8014701" y="985690"/>
            <a:ext cx="2875363" cy="2615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E12D73-079B-7408-D560-73DB6C5759CF}"/>
              </a:ext>
            </a:extLst>
          </p:cNvPr>
          <p:cNvSpPr txBox="1"/>
          <p:nvPr/>
        </p:nvSpPr>
        <p:spPr>
          <a:xfrm>
            <a:off x="342900" y="1828950"/>
            <a:ext cx="6877077" cy="646331"/>
          </a:xfrm>
          <a:prstGeom prst="rect">
            <a:avLst/>
          </a:prstGeom>
          <a:noFill/>
        </p:spPr>
        <p:txBody>
          <a:bodyPr wrap="square">
            <a:spAutoFit/>
          </a:bodyPr>
          <a:lstStyle/>
          <a:p>
            <a:r>
              <a:rPr lang="en-US" sz="1800" dirty="0">
                <a:effectLst/>
                <a:latin typeface="+mn-lt"/>
                <a:ea typeface="Times New Roman" panose="02020603050405020304" pitchFamily="18" charset="0"/>
                <a:cs typeface="Times New Roman" panose="02020603050405020304" pitchFamily="18" charset="0"/>
              </a:rPr>
              <a:t>Missing values were addressed using appropriate techniques like Replacing outliers in numerical columns with the median value</a:t>
            </a:r>
            <a:endParaRPr lang="en-US" sz="1800" dirty="0">
              <a:latin typeface="+mn-lt"/>
            </a:endParaRPr>
          </a:p>
        </p:txBody>
      </p:sp>
      <p:pic>
        <p:nvPicPr>
          <p:cNvPr id="1028" name="Picture 4" descr="Remove Duplicate Product | Odoo Apps Store">
            <a:extLst>
              <a:ext uri="{FF2B5EF4-FFF2-40B4-BE49-F238E27FC236}">
                <a16:creationId xmlns:a16="http://schemas.microsoft.com/office/drawing/2014/main" id="{5FE7E8D3-19FD-AFE0-FC18-57F7259B01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330784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05B9FE-E169-59A7-E270-E63F56B674D0}"/>
              </a:ext>
            </a:extLst>
          </p:cNvPr>
          <p:cNvSpPr txBox="1"/>
          <p:nvPr/>
        </p:nvSpPr>
        <p:spPr>
          <a:xfrm>
            <a:off x="3781438" y="4623278"/>
            <a:ext cx="6094476" cy="646331"/>
          </a:xfrm>
          <a:prstGeom prst="rect">
            <a:avLst/>
          </a:prstGeom>
          <a:noFill/>
        </p:spPr>
        <p:txBody>
          <a:bodyPr wrap="square">
            <a:spAutoFit/>
          </a:bodyPr>
          <a:lstStyle/>
          <a:p>
            <a:r>
              <a:rPr lang="en-US" sz="1800" dirty="0">
                <a:effectLst/>
                <a:latin typeface="+mn-lt"/>
                <a:ea typeface="Times New Roman" panose="02020603050405020304" pitchFamily="18" charset="0"/>
                <a:cs typeface="Times New Roman" panose="02020603050405020304" pitchFamily="18" charset="0"/>
              </a:rPr>
              <a:t>Duplicates were identified and removed to ensure data integrity and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derive actionable insights for business clients</a:t>
            </a:r>
            <a:endParaRPr lang="en-US" sz="18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56A57F89-0A14-4BB5-B880-CDA577E8D94B}"/>
              </a:ext>
            </a:extLst>
          </p:cNvPr>
          <p:cNvPicPr>
            <a:picLocks noChangeAspect="1"/>
          </p:cNvPicPr>
          <p:nvPr/>
        </p:nvPicPr>
        <p:blipFill rotWithShape="1">
          <a:blip r:embed="rId4"/>
          <a:srcRect l="4029" t="3521" r="8471" b="2568"/>
          <a:stretch/>
        </p:blipFill>
        <p:spPr>
          <a:xfrm>
            <a:off x="1335710" y="1011376"/>
            <a:ext cx="8301379" cy="53457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517</Words>
  <Application>Microsoft Office PowerPoint</Application>
  <PresentationFormat>Widescreen</PresentationFormat>
  <Paragraphs>98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Georgia</vt:lpstr>
      <vt:lpstr>Times New Roman</vt:lpstr>
      <vt:lpstr>Office Theme</vt:lpstr>
      <vt:lpstr>Medical Inventory Optimization Model</vt:lpstr>
      <vt:lpstr>Contents</vt:lpstr>
      <vt:lpstr>Business Problem</vt:lpstr>
      <vt:lpstr>Project Overview and Scope</vt:lpstr>
      <vt:lpstr>Project Architecture </vt:lpstr>
      <vt:lpstr>Data Dictionary </vt:lpstr>
      <vt:lpstr>Exploratory Data Analysis [EDA]</vt:lpstr>
      <vt:lpstr>Data Preprocessing</vt:lpstr>
      <vt:lpstr>Data Visualization </vt:lpstr>
      <vt:lpstr>Data Visualization </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Inventory Optimization Model</dc:title>
  <dc:creator>VIKAS BARTHWAL</dc:creator>
  <cp:lastModifiedBy>jagadeesh y</cp:lastModifiedBy>
  <cp:revision>4</cp:revision>
  <dcterms:created xsi:type="dcterms:W3CDTF">2022-02-16T01:47:29Z</dcterms:created>
  <dcterms:modified xsi:type="dcterms:W3CDTF">2024-04-13T18:29:26Z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