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7" r:id="rId3"/>
    <p:sldId id="278" r:id="rId4"/>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2"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H E" initials="HE" lastIdx="1" clrIdx="0">
    <p:extLst>
      <p:ext uri="{19B8F6BF-5375-455C-9EA6-DF929625EA0E}">
        <p15:presenceInfo xmlns:p15="http://schemas.microsoft.com/office/powerpoint/2012/main" userId="873959322aa84c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8C21-F29C-4F95-9FB9-735949314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EC76AF-F1A5-4788-A5A2-92B436EE4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F82F67-B364-4B60-A8D6-53F0A782BB3E}"/>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5" name="Footer Placeholder 4">
            <a:extLst>
              <a:ext uri="{FF2B5EF4-FFF2-40B4-BE49-F238E27FC236}">
                <a16:creationId xmlns:a16="http://schemas.microsoft.com/office/drawing/2014/main" id="{B295DC7F-64B2-40FE-9BE7-ADE928B82A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6B2840-2CC1-4393-A5F5-8CEB1686FA0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432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66AF-0DFA-4289-829F-38B8ECEAE7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F3A570-2C7C-4CD7-A136-EFDAEFE14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F7BAC-4B3E-4766-BFD5-226D1A70CD5D}"/>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5" name="Footer Placeholder 4">
            <a:extLst>
              <a:ext uri="{FF2B5EF4-FFF2-40B4-BE49-F238E27FC236}">
                <a16:creationId xmlns:a16="http://schemas.microsoft.com/office/drawing/2014/main" id="{88B9177A-4995-4C99-AEC9-D2A37EAF81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6854E9-9526-4D16-AB57-E023140EE9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27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49358-72E0-4A76-9325-6775C0FB6B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AA2AB-2A79-40DF-861E-3525352CB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EC6D3-AD28-497D-A9C4-BA241005C796}"/>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5" name="Footer Placeholder 4">
            <a:extLst>
              <a:ext uri="{FF2B5EF4-FFF2-40B4-BE49-F238E27FC236}">
                <a16:creationId xmlns:a16="http://schemas.microsoft.com/office/drawing/2014/main" id="{115DDF98-3CCD-4723-BFDF-FFE760D8C6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DDEE37-0E05-46C3-A22F-DEECC29D9C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766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668D-6B04-4369-A567-CF97DA42E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9A8F1-EDA9-4118-BAD4-E968FBFC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32D62-828B-4358-B2CE-515DCDB626C1}"/>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5" name="Footer Placeholder 4">
            <a:extLst>
              <a:ext uri="{FF2B5EF4-FFF2-40B4-BE49-F238E27FC236}">
                <a16:creationId xmlns:a16="http://schemas.microsoft.com/office/drawing/2014/main" id="{001F2241-1184-4D4E-BF99-E2E46C2110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88A155-3370-475B-9CA6-C0739D29D7C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10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DC7-4688-4FE2-811C-93C6C16CF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10D556-D8AA-4529-8359-7DB409038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A57A1-609E-4FCD-B716-CFC306ADE64D}"/>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5" name="Footer Placeholder 4">
            <a:extLst>
              <a:ext uri="{FF2B5EF4-FFF2-40B4-BE49-F238E27FC236}">
                <a16:creationId xmlns:a16="http://schemas.microsoft.com/office/drawing/2014/main" id="{8537759C-C04A-408C-93B6-F4994B21DF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552B8C-756C-43DC-A9DF-CB536F9C6DD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146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0CB1-CC2F-432E-BA7D-3E3EED9510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19CFB-86F9-4768-A733-63F59BCFF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14EC4B-CBE1-44CF-BB9C-287100C4F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C4124E-9C41-4B2A-8746-4E42094177D0}"/>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6" name="Footer Placeholder 5">
            <a:extLst>
              <a:ext uri="{FF2B5EF4-FFF2-40B4-BE49-F238E27FC236}">
                <a16:creationId xmlns:a16="http://schemas.microsoft.com/office/drawing/2014/main" id="{F862F893-0A50-4ABD-9892-B092272533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4B32F1-7AD3-4726-9E73-420BC1C2778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567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C429-26FA-41EA-9006-F212A314C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0B1DA-57B2-4607-BA16-B5E344F30A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BAF86-112B-4586-904D-EB2C8DE1F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AAE52-A4F2-4961-9AA6-D898CBC93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DF1CF-7049-4A28-BBD1-B62755018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223377-3D03-41A9-A56E-948FCC5291EF}"/>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8" name="Footer Placeholder 7">
            <a:extLst>
              <a:ext uri="{FF2B5EF4-FFF2-40B4-BE49-F238E27FC236}">
                <a16:creationId xmlns:a16="http://schemas.microsoft.com/office/drawing/2014/main" id="{EC532B41-B85B-4D12-8336-1E221DBF7BF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8609452-DA6B-4FCF-A692-25860C4102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74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E90-E162-4B28-A50C-5D4A8662C4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39A895-C7B1-4C4C-B522-730DCBE3D725}"/>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4" name="Footer Placeholder 3">
            <a:extLst>
              <a:ext uri="{FF2B5EF4-FFF2-40B4-BE49-F238E27FC236}">
                <a16:creationId xmlns:a16="http://schemas.microsoft.com/office/drawing/2014/main" id="{F91430C9-9C89-4C72-8D3B-21A961102C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C3FEB4-D674-4A4E-827C-D4CA1BF1D7F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60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AD864-1BEE-4379-BC6B-27B95B5BCD72}"/>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3" name="Footer Placeholder 2">
            <a:extLst>
              <a:ext uri="{FF2B5EF4-FFF2-40B4-BE49-F238E27FC236}">
                <a16:creationId xmlns:a16="http://schemas.microsoft.com/office/drawing/2014/main" id="{D3BF19EB-B9F4-4CB3-BDD8-A36A3D6B581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588B3DF-E600-4BAB-A7DD-60E61C5AA2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767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F3A9-8D0F-42F9-8994-A321502E1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4EAB0F-EF3A-49CD-AC52-2984480DE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28C8D2-9182-4202-ABE7-035BE491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F2C00-7BD0-42AE-8CBD-AABA19AA6E76}"/>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6" name="Footer Placeholder 5">
            <a:extLst>
              <a:ext uri="{FF2B5EF4-FFF2-40B4-BE49-F238E27FC236}">
                <a16:creationId xmlns:a16="http://schemas.microsoft.com/office/drawing/2014/main" id="{29A371BA-D7DF-4A49-A7F6-3035E4C300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AA153-BD3B-4A46-951A-9B30EFFEFA4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31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CACD-FDED-4A12-A30B-394AE7CF0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879424-5BC6-4213-9B82-C386EA4FB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F2F3F2-6666-4BD0-A067-3FD487D1D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62C16-F9FA-41C7-9102-0F83353387FF}"/>
              </a:ext>
            </a:extLst>
          </p:cNvPr>
          <p:cNvSpPr>
            <a:spLocks noGrp="1"/>
          </p:cNvSpPr>
          <p:nvPr>
            <p:ph type="dt" sz="half" idx="10"/>
          </p:nvPr>
        </p:nvSpPr>
        <p:spPr/>
        <p:txBody>
          <a:bodyPr/>
          <a:lstStyle/>
          <a:p>
            <a:fld id="{48A87A34-81AB-432B-8DAE-1953F412C126}" type="datetimeFigureOut">
              <a:rPr lang="en-US" smtClean="0"/>
              <a:t>1/6/2022</a:t>
            </a:fld>
            <a:endParaRPr lang="en-US" dirty="0"/>
          </a:p>
        </p:txBody>
      </p:sp>
      <p:sp>
        <p:nvSpPr>
          <p:cNvPr id="6" name="Footer Placeholder 5">
            <a:extLst>
              <a:ext uri="{FF2B5EF4-FFF2-40B4-BE49-F238E27FC236}">
                <a16:creationId xmlns:a16="http://schemas.microsoft.com/office/drawing/2014/main" id="{A3439F86-E0CD-4496-A5AD-3A1CF6CDF0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81EED3-EAA2-4A5C-AE54-710890C31B0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616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A6AAF-0DC0-457A-ABD5-074F8B2D1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51BDA-3036-4D69-B6D6-445C6DD85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6226A-B85E-481B-A8DC-40C687409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1/6/2022</a:t>
            </a:fld>
            <a:endParaRPr lang="en-US" dirty="0"/>
          </a:p>
        </p:txBody>
      </p:sp>
      <p:sp>
        <p:nvSpPr>
          <p:cNvPr id="5" name="Footer Placeholder 4">
            <a:extLst>
              <a:ext uri="{FF2B5EF4-FFF2-40B4-BE49-F238E27FC236}">
                <a16:creationId xmlns:a16="http://schemas.microsoft.com/office/drawing/2014/main" id="{3487A245-C838-4761-8AED-AD20F6FC1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F6026A5-1E83-42A6-9DDE-B7373ED13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76836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27D8-649D-4E64-A3A8-B6ADC6D55121}"/>
              </a:ext>
            </a:extLst>
          </p:cNvPr>
          <p:cNvSpPr>
            <a:spLocks noGrp="1"/>
          </p:cNvSpPr>
          <p:nvPr>
            <p:ph type="ctrTitle"/>
          </p:nvPr>
        </p:nvSpPr>
        <p:spPr>
          <a:xfrm>
            <a:off x="1412389" y="1903715"/>
            <a:ext cx="9001462" cy="2387600"/>
          </a:xfrm>
        </p:spPr>
        <p:txBody>
          <a:bodyPr/>
          <a:lstStyle/>
          <a:p>
            <a:r>
              <a:rPr lang="en-IN" b="1" dirty="0"/>
              <a:t>GPS BASED TOLL COLLECTION SYSTEM</a:t>
            </a:r>
          </a:p>
        </p:txBody>
      </p:sp>
      <p:sp>
        <p:nvSpPr>
          <p:cNvPr id="3" name="Subtitle 2">
            <a:extLst>
              <a:ext uri="{FF2B5EF4-FFF2-40B4-BE49-F238E27FC236}">
                <a16:creationId xmlns:a16="http://schemas.microsoft.com/office/drawing/2014/main" id="{61464710-8C58-434E-B7B1-871ECCD82DF9}"/>
              </a:ext>
            </a:extLst>
          </p:cNvPr>
          <p:cNvSpPr>
            <a:spLocks noGrp="1"/>
          </p:cNvSpPr>
          <p:nvPr>
            <p:ph type="subTitle" idx="1"/>
          </p:nvPr>
        </p:nvSpPr>
        <p:spPr>
          <a:xfrm>
            <a:off x="6570334" y="4326021"/>
            <a:ext cx="4600191" cy="2387600"/>
          </a:xfrm>
        </p:spPr>
        <p:txBody>
          <a:bodyPr>
            <a:normAutofit fontScale="85000" lnSpcReduction="20000"/>
          </a:bodyPr>
          <a:lstStyle/>
          <a:p>
            <a:r>
              <a:rPr lang="en-IN" dirty="0"/>
              <a:t>Presented by:</a:t>
            </a:r>
          </a:p>
          <a:p>
            <a:pPr algn="l"/>
            <a:r>
              <a:rPr lang="en-IN" dirty="0"/>
              <a:t>Ch. </a:t>
            </a:r>
            <a:r>
              <a:rPr lang="en-IN" sz="2600" dirty="0"/>
              <a:t>SIVA NAGA JAYAVARDHAN</a:t>
            </a:r>
            <a:r>
              <a:rPr lang="en-IN" dirty="0"/>
              <a:t>(Y18AEC570)</a:t>
            </a:r>
          </a:p>
          <a:p>
            <a:pPr algn="l"/>
            <a:r>
              <a:rPr lang="en-IN" dirty="0"/>
              <a:t>E.HEMANTH(Y18AEC429)</a:t>
            </a:r>
          </a:p>
          <a:p>
            <a:pPr algn="l"/>
            <a:r>
              <a:rPr lang="en-IN" dirty="0"/>
              <a:t>A.JAGADEESH(Y18AEC401)</a:t>
            </a:r>
          </a:p>
          <a:p>
            <a:pPr algn="l"/>
            <a:r>
              <a:rPr lang="en-IN" dirty="0"/>
              <a:t>B.NAGA CHANDRIKA(Y18AEC409)</a:t>
            </a:r>
          </a:p>
          <a:p>
            <a:pPr algn="l"/>
            <a:r>
              <a:rPr lang="en-IN" dirty="0"/>
              <a:t>J.DURGA RAMA KRISHNA(Y18AEC444) </a:t>
            </a:r>
          </a:p>
        </p:txBody>
      </p:sp>
      <p:sp>
        <p:nvSpPr>
          <p:cNvPr id="4" name="TextBox 3">
            <a:extLst>
              <a:ext uri="{FF2B5EF4-FFF2-40B4-BE49-F238E27FC236}">
                <a16:creationId xmlns:a16="http://schemas.microsoft.com/office/drawing/2014/main" id="{FB869D91-1A11-4D06-BE5C-87090503B5C9}"/>
              </a:ext>
            </a:extLst>
          </p:cNvPr>
          <p:cNvSpPr txBox="1"/>
          <p:nvPr/>
        </p:nvSpPr>
        <p:spPr>
          <a:xfrm>
            <a:off x="719813" y="4954285"/>
            <a:ext cx="4901855" cy="1261884"/>
          </a:xfrm>
          <a:prstGeom prst="rect">
            <a:avLst/>
          </a:prstGeom>
          <a:noFill/>
        </p:spPr>
        <p:txBody>
          <a:bodyPr wrap="none" rtlCol="0">
            <a:spAutoFit/>
          </a:bodyPr>
          <a:lstStyle/>
          <a:p>
            <a:r>
              <a:rPr lang="en-IN" b="1" dirty="0"/>
              <a:t>Under the esteemed guidance of</a:t>
            </a:r>
          </a:p>
          <a:p>
            <a:endParaRPr lang="en-IN" dirty="0"/>
          </a:p>
          <a:p>
            <a:r>
              <a:rPr lang="en-IN" sz="2000" b="1" dirty="0" err="1"/>
              <a:t>Dr.</a:t>
            </a:r>
            <a:r>
              <a:rPr lang="en-IN" sz="2000" b="1" dirty="0"/>
              <a:t> CH. V. M. S. N. PAVAN KUMAR sir,</a:t>
            </a:r>
          </a:p>
          <a:p>
            <a:r>
              <a:rPr lang="en-IN" sz="2000" b="1" dirty="0" err="1"/>
              <a:t>Mtech</a:t>
            </a:r>
            <a:r>
              <a:rPr lang="en-IN" sz="2000" b="1" dirty="0"/>
              <a:t> , Ph. D, associate professor</a:t>
            </a:r>
          </a:p>
        </p:txBody>
      </p:sp>
      <p:sp>
        <p:nvSpPr>
          <p:cNvPr id="5" name="TextBox 4">
            <a:extLst>
              <a:ext uri="{FF2B5EF4-FFF2-40B4-BE49-F238E27FC236}">
                <a16:creationId xmlns:a16="http://schemas.microsoft.com/office/drawing/2014/main" id="{4C6889C4-D87B-43CA-9F11-22180767FA49}"/>
              </a:ext>
            </a:extLst>
          </p:cNvPr>
          <p:cNvSpPr txBox="1"/>
          <p:nvPr/>
        </p:nvSpPr>
        <p:spPr>
          <a:xfrm>
            <a:off x="4705142" y="126280"/>
            <a:ext cx="1442760" cy="400110"/>
          </a:xfrm>
          <a:prstGeom prst="rect">
            <a:avLst/>
          </a:prstGeom>
          <a:noFill/>
        </p:spPr>
        <p:txBody>
          <a:bodyPr wrap="square" rtlCol="0">
            <a:spAutoFit/>
          </a:bodyPr>
          <a:lstStyle/>
          <a:p>
            <a:r>
              <a:rPr lang="en-IN" sz="2000" b="1" dirty="0"/>
              <a:t>BATCH 3</a:t>
            </a:r>
          </a:p>
        </p:txBody>
      </p:sp>
      <p:pic>
        <p:nvPicPr>
          <p:cNvPr id="9" name="Picture 8">
            <a:extLst>
              <a:ext uri="{FF2B5EF4-FFF2-40B4-BE49-F238E27FC236}">
                <a16:creationId xmlns:a16="http://schemas.microsoft.com/office/drawing/2014/main" id="{F39D8EAB-97C1-4F57-9A92-02D403E7FCF6}"/>
              </a:ext>
            </a:extLst>
          </p:cNvPr>
          <p:cNvPicPr>
            <a:picLocks noChangeAspect="1"/>
          </p:cNvPicPr>
          <p:nvPr/>
        </p:nvPicPr>
        <p:blipFill>
          <a:blip r:embed="rId2"/>
          <a:stretch>
            <a:fillRect/>
          </a:stretch>
        </p:blipFill>
        <p:spPr>
          <a:xfrm>
            <a:off x="3773146" y="523077"/>
            <a:ext cx="3068804" cy="2098307"/>
          </a:xfrm>
          <a:prstGeom prst="rect">
            <a:avLst/>
          </a:prstGeom>
        </p:spPr>
      </p:pic>
    </p:spTree>
    <p:extLst>
      <p:ext uri="{BB962C8B-B14F-4D97-AF65-F5344CB8AC3E}">
        <p14:creationId xmlns:p14="http://schemas.microsoft.com/office/powerpoint/2010/main" val="153120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073-2CE5-4D20-8A9B-D3117F788EE2}"/>
              </a:ext>
            </a:extLst>
          </p:cNvPr>
          <p:cNvSpPr>
            <a:spLocks noGrp="1"/>
          </p:cNvSpPr>
          <p:nvPr>
            <p:ph type="title"/>
          </p:nvPr>
        </p:nvSpPr>
        <p:spPr/>
        <p:txBody>
          <a:bodyPr/>
          <a:lstStyle/>
          <a:p>
            <a:r>
              <a:rPr lang="en-IN" b="1" dirty="0"/>
              <a:t>COMPONENTS</a:t>
            </a:r>
          </a:p>
        </p:txBody>
      </p:sp>
      <p:sp>
        <p:nvSpPr>
          <p:cNvPr id="3" name="Content Placeholder 2">
            <a:extLst>
              <a:ext uri="{FF2B5EF4-FFF2-40B4-BE49-F238E27FC236}">
                <a16:creationId xmlns:a16="http://schemas.microsoft.com/office/drawing/2014/main" id="{6F398DF9-714E-4807-9629-126F4EE41BC2}"/>
              </a:ext>
            </a:extLst>
          </p:cNvPr>
          <p:cNvSpPr>
            <a:spLocks noGrp="1"/>
          </p:cNvSpPr>
          <p:nvPr>
            <p:ph idx="1"/>
          </p:nvPr>
        </p:nvSpPr>
        <p:spPr/>
        <p:txBody>
          <a:bodyPr/>
          <a:lstStyle/>
          <a:p>
            <a:r>
              <a:rPr lang="en-IN" dirty="0"/>
              <a:t>•Arduino UNO </a:t>
            </a:r>
          </a:p>
          <a:p>
            <a:r>
              <a:rPr lang="en-IN" dirty="0"/>
              <a:t>GPS Module </a:t>
            </a:r>
          </a:p>
          <a:p>
            <a:r>
              <a:rPr lang="en-IN" dirty="0"/>
              <a:t>LCD Display </a:t>
            </a:r>
          </a:p>
          <a:p>
            <a:r>
              <a:rPr lang="en-IN" dirty="0"/>
              <a:t>WIFI Router</a:t>
            </a:r>
          </a:p>
        </p:txBody>
      </p:sp>
    </p:spTree>
    <p:extLst>
      <p:ext uri="{BB962C8B-B14F-4D97-AF65-F5344CB8AC3E}">
        <p14:creationId xmlns:p14="http://schemas.microsoft.com/office/powerpoint/2010/main" val="50499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2A69-E7FB-4B64-86B2-0165AB95C7FE}"/>
              </a:ext>
            </a:extLst>
          </p:cNvPr>
          <p:cNvSpPr>
            <a:spLocks noGrp="1"/>
          </p:cNvSpPr>
          <p:nvPr>
            <p:ph type="title"/>
          </p:nvPr>
        </p:nvSpPr>
        <p:spPr/>
        <p:txBody>
          <a:bodyPr/>
          <a:lstStyle/>
          <a:p>
            <a:r>
              <a:rPr lang="en-IN" b="1" dirty="0"/>
              <a:t>ARDUINO UNO</a:t>
            </a:r>
            <a:r>
              <a:rPr lang="en-IN" dirty="0"/>
              <a:t>:</a:t>
            </a:r>
          </a:p>
        </p:txBody>
      </p:sp>
      <p:sp>
        <p:nvSpPr>
          <p:cNvPr id="3" name="Content Placeholder 2">
            <a:extLst>
              <a:ext uri="{FF2B5EF4-FFF2-40B4-BE49-F238E27FC236}">
                <a16:creationId xmlns:a16="http://schemas.microsoft.com/office/drawing/2014/main" id="{FB8D39E0-A03C-4634-91A5-B09E5E0D57C1}"/>
              </a:ext>
            </a:extLst>
          </p:cNvPr>
          <p:cNvSpPr>
            <a:spLocks noGrp="1"/>
          </p:cNvSpPr>
          <p:nvPr>
            <p:ph idx="1"/>
          </p:nvPr>
        </p:nvSpPr>
        <p:spPr/>
        <p:txBody>
          <a:bodyPr>
            <a:normAutofit fontScale="92500" lnSpcReduction="10000"/>
          </a:bodyPr>
          <a:lstStyle/>
          <a:p>
            <a:r>
              <a:rPr lang="en-US" dirty="0"/>
              <a:t>The Arduino Uno is an open-source microcontroller board based on the Microchip ATmega328P microcontroller and developed by Arduino.cc. </a:t>
            </a:r>
          </a:p>
          <a:p>
            <a:r>
              <a:rPr lang="en-US" dirty="0"/>
              <a:t>The board is equipped with sets of digital and analog input/output (I/O) pins that may be interfaced to various expansion boards (shields) and other circuits. </a:t>
            </a:r>
          </a:p>
          <a:p>
            <a:r>
              <a:rPr lang="en-US" dirty="0"/>
              <a:t>The board has 14 digital I/O pins (six capable of PWM output), 6 analog I/O pins, and is programmable with the Arduino IDE (Integrated Development Environment), via a type B USB cable. </a:t>
            </a:r>
          </a:p>
          <a:p>
            <a:r>
              <a:rPr lang="en-US" dirty="0"/>
              <a:t>It can be powered by the USB cable or by an external 9-volt battery, though it accepts voltages between 7 and 20 volts. It is similar to the Arduino Nano and Leonardo</a:t>
            </a:r>
            <a:endParaRPr lang="en-IN" dirty="0"/>
          </a:p>
        </p:txBody>
      </p:sp>
    </p:spTree>
    <p:extLst>
      <p:ext uri="{BB962C8B-B14F-4D97-AF65-F5344CB8AC3E}">
        <p14:creationId xmlns:p14="http://schemas.microsoft.com/office/powerpoint/2010/main" val="243354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20351-CB1B-4782-8777-C6280E21B9E7}"/>
              </a:ext>
            </a:extLst>
          </p:cNvPr>
          <p:cNvSpPr>
            <a:spLocks noGrp="1"/>
          </p:cNvSpPr>
          <p:nvPr>
            <p:ph type="title"/>
          </p:nvPr>
        </p:nvSpPr>
        <p:spPr/>
        <p:txBody>
          <a:bodyPr/>
          <a:lstStyle/>
          <a:p>
            <a:r>
              <a:rPr lang="en-IN" b="1" dirty="0"/>
              <a:t>GPS MODULE</a:t>
            </a:r>
          </a:p>
        </p:txBody>
      </p:sp>
      <p:sp>
        <p:nvSpPr>
          <p:cNvPr id="3" name="Content Placeholder 2">
            <a:extLst>
              <a:ext uri="{FF2B5EF4-FFF2-40B4-BE49-F238E27FC236}">
                <a16:creationId xmlns:a16="http://schemas.microsoft.com/office/drawing/2014/main" id="{50574C48-10CA-4B54-8C4D-809805610304}"/>
              </a:ext>
            </a:extLst>
          </p:cNvPr>
          <p:cNvSpPr>
            <a:spLocks noGrp="1"/>
          </p:cNvSpPr>
          <p:nvPr>
            <p:ph idx="1"/>
          </p:nvPr>
        </p:nvSpPr>
        <p:spPr/>
        <p:txBody>
          <a:bodyPr/>
          <a:lstStyle/>
          <a:p>
            <a:r>
              <a:rPr lang="en-US" dirty="0"/>
              <a:t>Global Positioning System (GPS) makes use of signals sent by satellites in space and ground stations on Earth to accurately determine its position on Earth. </a:t>
            </a:r>
          </a:p>
          <a:p>
            <a:r>
              <a:rPr lang="en-US" dirty="0"/>
              <a:t>The NEO-6M GPS receiver module uses USART communication to communicate with microcontroller or PC </a:t>
            </a:r>
            <a:r>
              <a:rPr lang="en-US" dirty="0" err="1"/>
              <a:t>terminal.It</a:t>
            </a:r>
            <a:r>
              <a:rPr lang="en-US" dirty="0"/>
              <a:t> receives information like latitude, longitude, altitude, UTC time, etc. from the satellites in the form of NMEA string.</a:t>
            </a:r>
          </a:p>
          <a:p>
            <a:r>
              <a:rPr lang="en-US" dirty="0"/>
              <a:t>This string needs to be parsed to extract the information that we want to use</a:t>
            </a:r>
            <a:endParaRPr lang="en-IN" dirty="0"/>
          </a:p>
        </p:txBody>
      </p:sp>
    </p:spTree>
    <p:extLst>
      <p:ext uri="{BB962C8B-B14F-4D97-AF65-F5344CB8AC3E}">
        <p14:creationId xmlns:p14="http://schemas.microsoft.com/office/powerpoint/2010/main" val="32336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FED4-3DFD-4605-AF71-0D3B9FA843EF}"/>
              </a:ext>
            </a:extLst>
          </p:cNvPr>
          <p:cNvSpPr>
            <a:spLocks noGrp="1"/>
          </p:cNvSpPr>
          <p:nvPr>
            <p:ph type="title"/>
          </p:nvPr>
        </p:nvSpPr>
        <p:spPr>
          <a:xfrm>
            <a:off x="838200" y="239996"/>
            <a:ext cx="10515600" cy="1325563"/>
          </a:xfrm>
        </p:spPr>
        <p:txBody>
          <a:bodyPr/>
          <a:lstStyle/>
          <a:p>
            <a:r>
              <a:rPr lang="en-IN" b="1" dirty="0"/>
              <a:t>LCD DISPLAY</a:t>
            </a:r>
          </a:p>
        </p:txBody>
      </p:sp>
      <p:sp>
        <p:nvSpPr>
          <p:cNvPr id="3" name="Content Placeholder 2">
            <a:extLst>
              <a:ext uri="{FF2B5EF4-FFF2-40B4-BE49-F238E27FC236}">
                <a16:creationId xmlns:a16="http://schemas.microsoft.com/office/drawing/2014/main" id="{EFEF8266-5C7B-413F-96D9-6B1979B991D2}"/>
              </a:ext>
            </a:extLst>
          </p:cNvPr>
          <p:cNvSpPr>
            <a:spLocks noGrp="1"/>
          </p:cNvSpPr>
          <p:nvPr>
            <p:ph idx="1"/>
          </p:nvPr>
        </p:nvSpPr>
        <p:spPr/>
        <p:txBody>
          <a:bodyPr/>
          <a:lstStyle/>
          <a:p>
            <a:r>
              <a:rPr lang="en-US" dirty="0"/>
              <a:t>•The </a:t>
            </a:r>
            <a:r>
              <a:rPr lang="en-US" dirty="0" err="1"/>
              <a:t>LiquidCrystal</a:t>
            </a:r>
            <a:r>
              <a:rPr lang="en-US" dirty="0"/>
              <a:t> library allows you to control LCD displays that are compatible with the Hitachi HD44780 driver.</a:t>
            </a:r>
          </a:p>
          <a:p>
            <a:r>
              <a:rPr lang="en-US" dirty="0"/>
              <a:t>There are many of them out there, and you can usually tell them by the 16-pin interface. This example sketch prints "Hello World!" to the LCD and shows the time in seconds since the Arduino was reset</a:t>
            </a:r>
            <a:endParaRPr lang="en-IN" dirty="0"/>
          </a:p>
        </p:txBody>
      </p:sp>
    </p:spTree>
    <p:extLst>
      <p:ext uri="{BB962C8B-B14F-4D97-AF65-F5344CB8AC3E}">
        <p14:creationId xmlns:p14="http://schemas.microsoft.com/office/powerpoint/2010/main" val="361105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A6B-6E15-4284-B641-1255E19AC9C6}"/>
              </a:ext>
            </a:extLst>
          </p:cNvPr>
          <p:cNvSpPr>
            <a:spLocks noGrp="1"/>
          </p:cNvSpPr>
          <p:nvPr>
            <p:ph type="title"/>
          </p:nvPr>
        </p:nvSpPr>
        <p:spPr/>
        <p:txBody>
          <a:bodyPr/>
          <a:lstStyle/>
          <a:p>
            <a:r>
              <a:rPr lang="en-IN" b="1" dirty="0"/>
              <a:t>WIFI ROUTER</a:t>
            </a:r>
          </a:p>
        </p:txBody>
      </p:sp>
      <p:sp>
        <p:nvSpPr>
          <p:cNvPr id="3" name="Content Placeholder 2">
            <a:extLst>
              <a:ext uri="{FF2B5EF4-FFF2-40B4-BE49-F238E27FC236}">
                <a16:creationId xmlns:a16="http://schemas.microsoft.com/office/drawing/2014/main" id="{67286080-9BB4-49AA-9066-BC2BC02EE17E}"/>
              </a:ext>
            </a:extLst>
          </p:cNvPr>
          <p:cNvSpPr>
            <a:spLocks noGrp="1"/>
          </p:cNvSpPr>
          <p:nvPr>
            <p:ph idx="1"/>
          </p:nvPr>
        </p:nvSpPr>
        <p:spPr/>
        <p:txBody>
          <a:bodyPr/>
          <a:lstStyle/>
          <a:p>
            <a:r>
              <a:rPr lang="en-US" dirty="0"/>
              <a:t>•wireless router is a device that performs the functions of a router and also includes the functions of a wireless access point. </a:t>
            </a:r>
          </a:p>
          <a:p>
            <a:r>
              <a:rPr lang="en-US" dirty="0"/>
              <a:t> It is used to provide access to the Internet or a private computer network. </a:t>
            </a:r>
          </a:p>
          <a:p>
            <a:r>
              <a:rPr lang="en-US" dirty="0"/>
              <a:t>Depending on the manufacturer and model, it can function in a wired local area network, in a wireless-only LAN, or in a mixed wired and wireless network</a:t>
            </a:r>
            <a:endParaRPr lang="en-IN" dirty="0"/>
          </a:p>
        </p:txBody>
      </p:sp>
    </p:spTree>
    <p:extLst>
      <p:ext uri="{BB962C8B-B14F-4D97-AF65-F5344CB8AC3E}">
        <p14:creationId xmlns:p14="http://schemas.microsoft.com/office/powerpoint/2010/main" val="88103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F291-7212-4F66-B4D3-27E74606D7C9}"/>
              </a:ext>
            </a:extLst>
          </p:cNvPr>
          <p:cNvSpPr>
            <a:spLocks noGrp="1"/>
          </p:cNvSpPr>
          <p:nvPr>
            <p:ph type="title"/>
          </p:nvPr>
        </p:nvSpPr>
        <p:spPr/>
        <p:txBody>
          <a:bodyPr/>
          <a:lstStyle/>
          <a:p>
            <a:r>
              <a:rPr lang="en-US" b="1" dirty="0"/>
              <a:t>HOW DOES GPS BASED TOLL SYSTEMS WORK:</a:t>
            </a:r>
            <a:endParaRPr lang="en-IN" b="1" dirty="0"/>
          </a:p>
        </p:txBody>
      </p:sp>
      <p:sp>
        <p:nvSpPr>
          <p:cNvPr id="3" name="Content Placeholder 2">
            <a:extLst>
              <a:ext uri="{FF2B5EF4-FFF2-40B4-BE49-F238E27FC236}">
                <a16:creationId xmlns:a16="http://schemas.microsoft.com/office/drawing/2014/main" id="{607C407F-2DCC-4786-ADE6-DAA78EDFDA13}"/>
              </a:ext>
            </a:extLst>
          </p:cNvPr>
          <p:cNvSpPr>
            <a:spLocks noGrp="1"/>
          </p:cNvSpPr>
          <p:nvPr>
            <p:ph idx="1"/>
          </p:nvPr>
        </p:nvSpPr>
        <p:spPr/>
        <p:txBody>
          <a:bodyPr/>
          <a:lstStyle/>
          <a:p>
            <a:r>
              <a:rPr lang="en-US" dirty="0"/>
              <a:t>•Let us assume a highway. At the </a:t>
            </a:r>
            <a:r>
              <a:rPr lang="en-US" dirty="0" err="1"/>
              <a:t>beginning,we</a:t>
            </a:r>
            <a:r>
              <a:rPr lang="en-US" dirty="0"/>
              <a:t> will give the longitudinal and latitudinal values of the toll collecting point and the highway ending point to our prototype . </a:t>
            </a:r>
          </a:p>
          <a:p>
            <a:r>
              <a:rPr lang="en-US" dirty="0"/>
              <a:t>The GPS as we know will constantly monitors the longitudinal and latitudinal values every now and then.</a:t>
            </a:r>
          </a:p>
          <a:p>
            <a:r>
              <a:rPr lang="en-US" dirty="0"/>
              <a:t> As soon as the car comes to the toll collecting </a:t>
            </a:r>
            <a:r>
              <a:rPr lang="en-US" dirty="0" err="1"/>
              <a:t>region,the</a:t>
            </a:r>
            <a:r>
              <a:rPr lang="en-US" dirty="0"/>
              <a:t> values will match and the device marks this point. </a:t>
            </a:r>
          </a:p>
          <a:p>
            <a:pPr marL="0" indent="0">
              <a:buNone/>
            </a:pPr>
            <a:endParaRPr lang="en-IN" dirty="0"/>
          </a:p>
        </p:txBody>
      </p:sp>
    </p:spTree>
    <p:extLst>
      <p:ext uri="{BB962C8B-B14F-4D97-AF65-F5344CB8AC3E}">
        <p14:creationId xmlns:p14="http://schemas.microsoft.com/office/powerpoint/2010/main" val="367640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5609-B483-435C-8E85-083E6DCC8C29}"/>
              </a:ext>
            </a:extLst>
          </p:cNvPr>
          <p:cNvSpPr>
            <a:spLocks noGrp="1"/>
          </p:cNvSpPr>
          <p:nvPr>
            <p:ph type="title"/>
          </p:nvPr>
        </p:nvSpPr>
        <p:spPr/>
        <p:txBody>
          <a:bodyPr/>
          <a:lstStyle/>
          <a:p>
            <a:r>
              <a:rPr lang="en-US" b="1" dirty="0"/>
              <a:t>HOW DOES GPS BASED TOLL SYSTEMS WORK</a:t>
            </a:r>
            <a:r>
              <a:rPr lang="en-US" dirty="0"/>
              <a:t>:</a:t>
            </a:r>
            <a:endParaRPr lang="en-IN" dirty="0"/>
          </a:p>
        </p:txBody>
      </p:sp>
      <p:sp>
        <p:nvSpPr>
          <p:cNvPr id="3" name="Content Placeholder 2">
            <a:extLst>
              <a:ext uri="{FF2B5EF4-FFF2-40B4-BE49-F238E27FC236}">
                <a16:creationId xmlns:a16="http://schemas.microsoft.com/office/drawing/2014/main" id="{22442762-3042-4EF5-AEF2-71696590FD35}"/>
              </a:ext>
            </a:extLst>
          </p:cNvPr>
          <p:cNvSpPr>
            <a:spLocks noGrp="1"/>
          </p:cNvSpPr>
          <p:nvPr>
            <p:ph idx="1"/>
          </p:nvPr>
        </p:nvSpPr>
        <p:spPr/>
        <p:txBody>
          <a:bodyPr/>
          <a:lstStyle/>
          <a:p>
            <a:r>
              <a:rPr lang="en-US" dirty="0"/>
              <a:t>As soon as the Car reaches highway end point ,those values will now match with those of GPS and the amount will be deducted</a:t>
            </a:r>
          </a:p>
          <a:p>
            <a:r>
              <a:rPr lang="en-US" dirty="0"/>
              <a:t>If the person travels within the highway ,he doesn't need to pay the full amount as the distance travelled is less. </a:t>
            </a:r>
          </a:p>
          <a:p>
            <a:r>
              <a:rPr lang="en-US" dirty="0"/>
              <a:t>Here in this case only toll gate values are verified and the amount will be deducted based on the distance travelled</a:t>
            </a:r>
            <a:endParaRPr lang="en-IN" dirty="0"/>
          </a:p>
        </p:txBody>
      </p:sp>
    </p:spTree>
    <p:extLst>
      <p:ext uri="{BB962C8B-B14F-4D97-AF65-F5344CB8AC3E}">
        <p14:creationId xmlns:p14="http://schemas.microsoft.com/office/powerpoint/2010/main" val="342119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304F-E8EA-43B0-90AE-05AF423E3217}"/>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D9CD004F-74A0-4C96-BFAF-A4DFC1A350CB}"/>
              </a:ext>
            </a:extLst>
          </p:cNvPr>
          <p:cNvSpPr>
            <a:spLocks noGrp="1"/>
          </p:cNvSpPr>
          <p:nvPr>
            <p:ph idx="1"/>
          </p:nvPr>
        </p:nvSpPr>
        <p:spPr/>
        <p:txBody>
          <a:bodyPr/>
          <a:lstStyle/>
          <a:p>
            <a:r>
              <a:rPr lang="en-US" dirty="0"/>
              <a:t>•Saves huge amount of time .</a:t>
            </a:r>
          </a:p>
          <a:p>
            <a:r>
              <a:rPr lang="en-US" dirty="0"/>
              <a:t>As the amount will be deducted according to the distance </a:t>
            </a:r>
            <a:r>
              <a:rPr lang="en-US" dirty="0" err="1"/>
              <a:t>travelled,Money</a:t>
            </a:r>
            <a:r>
              <a:rPr lang="en-US" dirty="0"/>
              <a:t> will be saved.</a:t>
            </a:r>
          </a:p>
          <a:p>
            <a:r>
              <a:rPr lang="en-US" dirty="0"/>
              <a:t>No toll jumping can occur as this is based on GPS.</a:t>
            </a:r>
            <a:endParaRPr lang="en-IN" dirty="0"/>
          </a:p>
        </p:txBody>
      </p:sp>
    </p:spTree>
    <p:extLst>
      <p:ext uri="{BB962C8B-B14F-4D97-AF65-F5344CB8AC3E}">
        <p14:creationId xmlns:p14="http://schemas.microsoft.com/office/powerpoint/2010/main" val="128428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CF7D-50F0-4464-8F8F-AB69FD2D3BB4}"/>
              </a:ext>
            </a:extLst>
          </p:cNvPr>
          <p:cNvSpPr>
            <a:spLocks noGrp="1"/>
          </p:cNvSpPr>
          <p:nvPr>
            <p:ph type="title"/>
          </p:nvPr>
        </p:nvSpPr>
        <p:spPr/>
        <p:txBody>
          <a:bodyPr/>
          <a:lstStyle/>
          <a:p>
            <a:r>
              <a:rPr lang="en-IN" b="1" dirty="0"/>
              <a:t>DISADVANTAGE</a:t>
            </a:r>
          </a:p>
        </p:txBody>
      </p:sp>
      <p:sp>
        <p:nvSpPr>
          <p:cNvPr id="3" name="Content Placeholder 2">
            <a:extLst>
              <a:ext uri="{FF2B5EF4-FFF2-40B4-BE49-F238E27FC236}">
                <a16:creationId xmlns:a16="http://schemas.microsoft.com/office/drawing/2014/main" id="{4D811380-BC7B-46E7-95FA-F7E2B8CBC204}"/>
              </a:ext>
            </a:extLst>
          </p:cNvPr>
          <p:cNvSpPr>
            <a:spLocks noGrp="1"/>
          </p:cNvSpPr>
          <p:nvPr>
            <p:ph idx="1"/>
          </p:nvPr>
        </p:nvSpPr>
        <p:spPr/>
        <p:txBody>
          <a:bodyPr/>
          <a:lstStyle/>
          <a:p>
            <a:r>
              <a:rPr lang="en-US" dirty="0"/>
              <a:t>A device is necessary for every car which is one of the disadvantages.</a:t>
            </a:r>
          </a:p>
          <a:p>
            <a:r>
              <a:rPr lang="en-US" dirty="0"/>
              <a:t> But as the technology moves </a:t>
            </a:r>
            <a:r>
              <a:rPr lang="en-US" dirty="0" err="1"/>
              <a:t>further,we</a:t>
            </a:r>
            <a:r>
              <a:rPr lang="en-US" dirty="0"/>
              <a:t> are hoping that this device will be mounted while assembling the car </a:t>
            </a:r>
            <a:r>
              <a:rPr lang="en-US" dirty="0" err="1"/>
              <a:t>itslef</a:t>
            </a:r>
            <a:r>
              <a:rPr lang="en-US" dirty="0"/>
              <a:t> </a:t>
            </a:r>
            <a:endParaRPr lang="en-IN" dirty="0"/>
          </a:p>
        </p:txBody>
      </p:sp>
    </p:spTree>
    <p:extLst>
      <p:ext uri="{BB962C8B-B14F-4D97-AF65-F5344CB8AC3E}">
        <p14:creationId xmlns:p14="http://schemas.microsoft.com/office/powerpoint/2010/main" val="355851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C1C6-9514-4E54-95A1-B4765E5FEF27}"/>
              </a:ext>
            </a:extLst>
          </p:cNvPr>
          <p:cNvSpPr>
            <a:spLocks noGrp="1"/>
          </p:cNvSpPr>
          <p:nvPr>
            <p:ph type="title"/>
          </p:nvPr>
        </p:nvSpPr>
        <p:spPr>
          <a:xfrm>
            <a:off x="952901" y="625642"/>
            <a:ext cx="9211377" cy="693019"/>
          </a:xfrm>
        </p:spPr>
        <p:txBody>
          <a:bodyPr>
            <a:normAutofit/>
          </a:bodyPr>
          <a:lstStyle/>
          <a:p>
            <a:r>
              <a:rPr lang="en-IN" b="1" dirty="0"/>
              <a:t>OUTPUT:</a:t>
            </a:r>
            <a:r>
              <a:rPr lang="en-US" b="1" dirty="0"/>
              <a:t>GPS SIMULATOR ONLINE USING PROTEUS</a:t>
            </a:r>
            <a:endParaRPr lang="en-IN" b="1" dirty="0"/>
          </a:p>
        </p:txBody>
      </p:sp>
      <p:pic>
        <p:nvPicPr>
          <p:cNvPr id="5" name="Content Placeholder 4">
            <a:extLst>
              <a:ext uri="{FF2B5EF4-FFF2-40B4-BE49-F238E27FC236}">
                <a16:creationId xmlns:a16="http://schemas.microsoft.com/office/drawing/2014/main" id="{86C7CC0E-17FB-4DED-AD30-339EBED0E126}"/>
              </a:ext>
            </a:extLst>
          </p:cNvPr>
          <p:cNvPicPr>
            <a:picLocks noGrp="1" noChangeAspect="1"/>
          </p:cNvPicPr>
          <p:nvPr>
            <p:ph idx="1"/>
          </p:nvPr>
        </p:nvPicPr>
        <p:blipFill>
          <a:blip r:embed="rId2"/>
          <a:stretch>
            <a:fillRect/>
          </a:stretch>
        </p:blipFill>
        <p:spPr>
          <a:xfrm>
            <a:off x="5626100" y="1585912"/>
            <a:ext cx="5286375" cy="3676650"/>
          </a:xfrm>
        </p:spPr>
      </p:pic>
      <p:sp>
        <p:nvSpPr>
          <p:cNvPr id="6" name="Text Placeholder 5">
            <a:extLst>
              <a:ext uri="{FF2B5EF4-FFF2-40B4-BE49-F238E27FC236}">
                <a16:creationId xmlns:a16="http://schemas.microsoft.com/office/drawing/2014/main" id="{1DA81B92-F4C7-4488-B8F3-42F16FEABD98}"/>
              </a:ext>
            </a:extLst>
          </p:cNvPr>
          <p:cNvSpPr>
            <a:spLocks noGrp="1"/>
          </p:cNvSpPr>
          <p:nvPr>
            <p:ph type="body" sz="half" idx="2"/>
          </p:nvPr>
        </p:nvSpPr>
        <p:spPr>
          <a:xfrm>
            <a:off x="1061607" y="2019300"/>
            <a:ext cx="3932237" cy="2819399"/>
          </a:xfrm>
        </p:spPr>
        <p:txBody>
          <a:bodyPr>
            <a:normAutofit/>
          </a:bodyPr>
          <a:lstStyle/>
          <a:p>
            <a:r>
              <a:rPr lang="en-US" sz="2000" dirty="0"/>
              <a:t>Till now , we have completed the software part of the project. Here are the results</a:t>
            </a:r>
            <a:endParaRPr lang="en-IN" sz="2000" dirty="0"/>
          </a:p>
          <a:p>
            <a:endParaRPr lang="en-US" sz="2000" dirty="0"/>
          </a:p>
        </p:txBody>
      </p:sp>
    </p:spTree>
    <p:extLst>
      <p:ext uri="{BB962C8B-B14F-4D97-AF65-F5344CB8AC3E}">
        <p14:creationId xmlns:p14="http://schemas.microsoft.com/office/powerpoint/2010/main" val="381140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B195-AB9E-4571-AA8B-FB462844F4C5}"/>
              </a:ext>
            </a:extLst>
          </p:cNvPr>
          <p:cNvSpPr>
            <a:spLocks noGrp="1"/>
          </p:cNvSpPr>
          <p:nvPr>
            <p:ph type="title"/>
          </p:nvPr>
        </p:nvSpPr>
        <p:spPr/>
        <p:txBody>
          <a:bodyPr/>
          <a:lstStyle/>
          <a:p>
            <a:r>
              <a:rPr lang="en-IN" b="1" dirty="0"/>
              <a:t>CONTENTS</a:t>
            </a:r>
          </a:p>
        </p:txBody>
      </p:sp>
      <p:sp>
        <p:nvSpPr>
          <p:cNvPr id="3" name="Content Placeholder 2">
            <a:extLst>
              <a:ext uri="{FF2B5EF4-FFF2-40B4-BE49-F238E27FC236}">
                <a16:creationId xmlns:a16="http://schemas.microsoft.com/office/drawing/2014/main" id="{56BBE72D-6111-4867-8C78-35D98709ADB3}"/>
              </a:ext>
            </a:extLst>
          </p:cNvPr>
          <p:cNvSpPr>
            <a:spLocks noGrp="1"/>
          </p:cNvSpPr>
          <p:nvPr>
            <p:ph idx="1"/>
          </p:nvPr>
        </p:nvSpPr>
        <p:spPr/>
        <p:txBody>
          <a:bodyPr>
            <a:normAutofit/>
          </a:bodyPr>
          <a:lstStyle/>
          <a:p>
            <a:r>
              <a:rPr lang="en-IN" dirty="0"/>
              <a:t>ABSTRACT</a:t>
            </a:r>
          </a:p>
          <a:p>
            <a:r>
              <a:rPr lang="en-IN" dirty="0"/>
              <a:t>EXISTING TOLL COLLECTION SYSTEMS</a:t>
            </a:r>
          </a:p>
          <a:p>
            <a:r>
              <a:rPr lang="en-IN" dirty="0"/>
              <a:t>PROBLEMS IN EXISTING TOLL COLLECTION SYSTEM</a:t>
            </a:r>
          </a:p>
          <a:p>
            <a:r>
              <a:rPr lang="en-IN" dirty="0"/>
              <a:t>OUR IDEA</a:t>
            </a:r>
          </a:p>
          <a:p>
            <a:r>
              <a:rPr lang="en-IN" dirty="0"/>
              <a:t>BLOCK DIAGRAM</a:t>
            </a:r>
          </a:p>
          <a:p>
            <a:r>
              <a:rPr lang="en-IN" dirty="0"/>
              <a:t>COMPONENTS</a:t>
            </a:r>
          </a:p>
          <a:p>
            <a:r>
              <a:rPr lang="en-US" dirty="0"/>
              <a:t>HOW DOES GPS BASED TOLL SYSTEMS WORK</a:t>
            </a:r>
          </a:p>
          <a:p>
            <a:r>
              <a:rPr lang="en-US" dirty="0"/>
              <a:t>ADVANTAGES</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752945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279194-A5E1-4935-B0F2-3E4809290785}"/>
              </a:ext>
            </a:extLst>
          </p:cNvPr>
          <p:cNvSpPr>
            <a:spLocks noGrp="1"/>
          </p:cNvSpPr>
          <p:nvPr>
            <p:ph type="title"/>
          </p:nvPr>
        </p:nvSpPr>
        <p:spPr/>
        <p:txBody>
          <a:bodyPr/>
          <a:lstStyle/>
          <a:p>
            <a:r>
              <a:rPr lang="en-IN" b="1" dirty="0"/>
              <a:t>RESULT</a:t>
            </a:r>
          </a:p>
        </p:txBody>
      </p:sp>
      <p:pic>
        <p:nvPicPr>
          <p:cNvPr id="13" name="Content Placeholder 12">
            <a:extLst>
              <a:ext uri="{FF2B5EF4-FFF2-40B4-BE49-F238E27FC236}">
                <a16:creationId xmlns:a16="http://schemas.microsoft.com/office/drawing/2014/main" id="{25B8A3EB-2807-4469-B3CF-32D417BDD5BE}"/>
              </a:ext>
            </a:extLst>
          </p:cNvPr>
          <p:cNvPicPr>
            <a:picLocks noGrp="1" noChangeAspect="1"/>
          </p:cNvPicPr>
          <p:nvPr>
            <p:ph idx="1"/>
          </p:nvPr>
        </p:nvPicPr>
        <p:blipFill>
          <a:blip r:embed="rId2"/>
          <a:stretch>
            <a:fillRect/>
          </a:stretch>
        </p:blipFill>
        <p:spPr>
          <a:xfrm>
            <a:off x="2935705" y="1848051"/>
            <a:ext cx="6063916" cy="4263991"/>
          </a:xfrm>
        </p:spPr>
      </p:pic>
    </p:spTree>
    <p:extLst>
      <p:ext uri="{BB962C8B-B14F-4D97-AF65-F5344CB8AC3E}">
        <p14:creationId xmlns:p14="http://schemas.microsoft.com/office/powerpoint/2010/main" val="164635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1B75B-401C-420E-AB53-A4218309D3B9}"/>
              </a:ext>
            </a:extLst>
          </p:cNvPr>
          <p:cNvSpPr>
            <a:spLocks noGrp="1"/>
          </p:cNvSpPr>
          <p:nvPr>
            <p:ph type="title"/>
          </p:nvPr>
        </p:nvSpPr>
        <p:spPr>
          <a:xfrm>
            <a:off x="915201" y="374750"/>
            <a:ext cx="10515600" cy="1325563"/>
          </a:xfrm>
        </p:spPr>
        <p:txBody>
          <a:bodyPr/>
          <a:lstStyle/>
          <a:p>
            <a:r>
              <a:rPr lang="en-IN" b="1" dirty="0"/>
              <a:t>RESULT</a:t>
            </a:r>
          </a:p>
        </p:txBody>
      </p:sp>
      <p:pic>
        <p:nvPicPr>
          <p:cNvPr id="6" name="Content Placeholder 5">
            <a:extLst>
              <a:ext uri="{FF2B5EF4-FFF2-40B4-BE49-F238E27FC236}">
                <a16:creationId xmlns:a16="http://schemas.microsoft.com/office/drawing/2014/main" id="{7786724F-EA10-410D-8048-0C98FC508CA9}"/>
              </a:ext>
            </a:extLst>
          </p:cNvPr>
          <p:cNvPicPr>
            <a:picLocks noGrp="1" noChangeAspect="1"/>
          </p:cNvPicPr>
          <p:nvPr>
            <p:ph idx="1"/>
          </p:nvPr>
        </p:nvPicPr>
        <p:blipFill>
          <a:blip r:embed="rId2"/>
          <a:stretch>
            <a:fillRect/>
          </a:stretch>
        </p:blipFill>
        <p:spPr>
          <a:xfrm>
            <a:off x="4463228" y="1825625"/>
            <a:ext cx="3265544" cy="4351338"/>
          </a:xfrm>
        </p:spPr>
      </p:pic>
    </p:spTree>
    <p:extLst>
      <p:ext uri="{BB962C8B-B14F-4D97-AF65-F5344CB8AC3E}">
        <p14:creationId xmlns:p14="http://schemas.microsoft.com/office/powerpoint/2010/main" val="884967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323-A182-4FE7-BAED-9475F1F2699E}"/>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70675A9C-A328-4803-BCA1-DAB8B8F309A0}"/>
              </a:ext>
            </a:extLst>
          </p:cNvPr>
          <p:cNvSpPr>
            <a:spLocks noGrp="1"/>
          </p:cNvSpPr>
          <p:nvPr>
            <p:ph idx="1"/>
          </p:nvPr>
        </p:nvSpPr>
        <p:spPr/>
        <p:txBody>
          <a:bodyPr>
            <a:normAutofit lnSpcReduction="10000"/>
          </a:bodyPr>
          <a:lstStyle/>
          <a:p>
            <a:r>
              <a:rPr lang="en-IN" dirty="0"/>
              <a:t>Adafruit Ultimate GPS Breakout – 66 channel w/10 Hz updates – Version 3. (n.d.). Retrieved July 7, 2015, from https://www.adafruit.com/product/746 [Google Scholar] </a:t>
            </a:r>
          </a:p>
          <a:p>
            <a:r>
              <a:rPr lang="en-IN" dirty="0"/>
              <a:t>2. Brussels. (1998, July 22). Fair payment for infrastructure use: A phased approach to a common transport infrastructure charging framework in the EU. Commission of the European Communities White Paper. [Google Scholar]</a:t>
            </a:r>
          </a:p>
          <a:p>
            <a:r>
              <a:rPr lang="en-IN" dirty="0"/>
              <a:t> 3. Catling, I. (2000). Road user charging using vehicle positioning systems. In Proceeding of IEEE International Conference on Road Transport Information and Control (pp. 126–130). London: IEEE.10.1049/cp:20000118 [</a:t>
            </a:r>
            <a:r>
              <a:rPr lang="en-IN" dirty="0" err="1"/>
              <a:t>Crossref</a:t>
            </a:r>
            <a:r>
              <a:rPr lang="en-IN" dirty="0"/>
              <a:t>], [Google Scholar</a:t>
            </a:r>
          </a:p>
        </p:txBody>
      </p:sp>
    </p:spTree>
    <p:extLst>
      <p:ext uri="{BB962C8B-B14F-4D97-AF65-F5344CB8AC3E}">
        <p14:creationId xmlns:p14="http://schemas.microsoft.com/office/powerpoint/2010/main" val="42577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DF6A-AFAA-4EE7-9743-C7AE0CEC3A3F}"/>
              </a:ext>
            </a:extLst>
          </p:cNvPr>
          <p:cNvSpPr>
            <a:spLocks noGrp="1"/>
          </p:cNvSpPr>
          <p:nvPr>
            <p:ph type="title"/>
          </p:nvPr>
        </p:nvSpPr>
        <p:spPr>
          <a:xfrm>
            <a:off x="913795" y="1559292"/>
            <a:ext cx="10353761" cy="3320715"/>
          </a:xfrm>
        </p:spPr>
        <p:txBody>
          <a:bodyPr/>
          <a:lstStyle/>
          <a:p>
            <a:r>
              <a:rPr lang="en-IN" dirty="0"/>
              <a:t>THANK YOU</a:t>
            </a:r>
          </a:p>
        </p:txBody>
      </p:sp>
      <p:sp>
        <p:nvSpPr>
          <p:cNvPr id="3" name="Content Placeholder 2">
            <a:extLst>
              <a:ext uri="{FF2B5EF4-FFF2-40B4-BE49-F238E27FC236}">
                <a16:creationId xmlns:a16="http://schemas.microsoft.com/office/drawing/2014/main" id="{00394269-23B5-45A0-A174-2D1EFC5482E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7336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D0D2-312B-4427-B995-D259DAD055C2}"/>
              </a:ext>
            </a:extLst>
          </p:cNvPr>
          <p:cNvSpPr>
            <a:spLocks noGrp="1"/>
          </p:cNvSpPr>
          <p:nvPr>
            <p:ph type="title"/>
          </p:nvPr>
        </p:nvSpPr>
        <p:spPr/>
        <p:txBody>
          <a:bodyPr/>
          <a:lstStyle/>
          <a:p>
            <a:r>
              <a:rPr lang="en-IN" b="1" dirty="0"/>
              <a:t>CONTENTS</a:t>
            </a:r>
          </a:p>
        </p:txBody>
      </p:sp>
      <p:sp>
        <p:nvSpPr>
          <p:cNvPr id="3" name="Content Placeholder 2">
            <a:extLst>
              <a:ext uri="{FF2B5EF4-FFF2-40B4-BE49-F238E27FC236}">
                <a16:creationId xmlns:a16="http://schemas.microsoft.com/office/drawing/2014/main" id="{C78753E9-2FE3-4793-807B-69359301BCB8}"/>
              </a:ext>
            </a:extLst>
          </p:cNvPr>
          <p:cNvSpPr>
            <a:spLocks noGrp="1"/>
          </p:cNvSpPr>
          <p:nvPr>
            <p:ph idx="1"/>
          </p:nvPr>
        </p:nvSpPr>
        <p:spPr/>
        <p:txBody>
          <a:bodyPr/>
          <a:lstStyle/>
          <a:p>
            <a:r>
              <a:rPr lang="en-IN" dirty="0"/>
              <a:t>DISADVANTAGES</a:t>
            </a:r>
          </a:p>
          <a:p>
            <a:r>
              <a:rPr lang="en-IN" dirty="0"/>
              <a:t>REFERENCES</a:t>
            </a:r>
          </a:p>
          <a:p>
            <a:r>
              <a:rPr lang="en-IN" dirty="0"/>
              <a:t>OUTPUT</a:t>
            </a:r>
          </a:p>
          <a:p>
            <a:r>
              <a:rPr lang="en-IN" dirty="0"/>
              <a:t>RESULT</a:t>
            </a:r>
          </a:p>
          <a:p>
            <a:endParaRPr lang="en-IN" dirty="0"/>
          </a:p>
        </p:txBody>
      </p:sp>
    </p:spTree>
    <p:extLst>
      <p:ext uri="{BB962C8B-B14F-4D97-AF65-F5344CB8AC3E}">
        <p14:creationId xmlns:p14="http://schemas.microsoft.com/office/powerpoint/2010/main" val="166747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9CFF-3AD6-41BD-A2F5-365438C1DD0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F807EA8D-594F-44B9-A22C-A9F886D1E98F}"/>
              </a:ext>
            </a:extLst>
          </p:cNvPr>
          <p:cNvSpPr>
            <a:spLocks noGrp="1"/>
          </p:cNvSpPr>
          <p:nvPr>
            <p:ph idx="1"/>
          </p:nvPr>
        </p:nvSpPr>
        <p:spPr/>
        <p:txBody>
          <a:bodyPr>
            <a:normAutofit fontScale="92500" lnSpcReduction="10000"/>
          </a:bodyPr>
          <a:lstStyle/>
          <a:p>
            <a:pPr marL="228600"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The requirement for vehicles to halt for toll fee payment results in traffic congestion and reduces fuel efficiency. In this paper, hardware and software designs were involved to develop a GPS-based highway toll collection system. The system utilised the Arduino uno as the microcontroller.</a:t>
            </a:r>
          </a:p>
          <a:p>
            <a:pPr marL="228600"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Additional electronic modules such as GPS module, LCD module, speaker, wireless Wi-Fi router modem and wireless Wi-Fi adapter were included to perform specific tasks. The system utilised GPS coordinates(longitude and latitude values) to track vehicle and toll fees were incurred at predefined points. The travel summary was recorded in the online 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7225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B43E-0783-43D2-BE33-3653FEED128D}"/>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9E6E2D35-D2BF-4A7A-A4E4-ACFF2C9B3B69}"/>
              </a:ext>
            </a:extLst>
          </p:cNvPr>
          <p:cNvSpPr>
            <a:spLocks noGrp="1"/>
          </p:cNvSpPr>
          <p:nvPr>
            <p:ph idx="1"/>
          </p:nvPr>
        </p:nvSpPr>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 Furthermore, an automatic delay time adjustment system was studied and was implemented to reduce the power consumption of the system without compromising the accuracy. A personal cloud server was configured to allow online access of travel logs. The developed system promises motorists a smooth travel journey and eliminates the construction of expensive toll booths.</a:t>
            </a:r>
            <a:endParaRPr lang="en-IN" dirty="0"/>
          </a:p>
        </p:txBody>
      </p:sp>
    </p:spTree>
    <p:extLst>
      <p:ext uri="{BB962C8B-B14F-4D97-AF65-F5344CB8AC3E}">
        <p14:creationId xmlns:p14="http://schemas.microsoft.com/office/powerpoint/2010/main" val="226742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6B65-58AE-4E12-89E9-1162CB4F5EB9}"/>
              </a:ext>
            </a:extLst>
          </p:cNvPr>
          <p:cNvSpPr>
            <a:spLocks noGrp="1"/>
          </p:cNvSpPr>
          <p:nvPr>
            <p:ph type="title"/>
          </p:nvPr>
        </p:nvSpPr>
        <p:spPr/>
        <p:txBody>
          <a:bodyPr/>
          <a:lstStyle/>
          <a:p>
            <a:r>
              <a:rPr lang="en-IN" b="1" dirty="0"/>
              <a:t>EXISTING TOLL COLLECTION SYSTEMS</a:t>
            </a:r>
          </a:p>
        </p:txBody>
      </p:sp>
      <p:sp>
        <p:nvSpPr>
          <p:cNvPr id="3" name="Content Placeholder 2">
            <a:extLst>
              <a:ext uri="{FF2B5EF4-FFF2-40B4-BE49-F238E27FC236}">
                <a16:creationId xmlns:a16="http://schemas.microsoft.com/office/drawing/2014/main" id="{FED34F09-1DAF-440A-A3DC-39F6849CB94C}"/>
              </a:ext>
            </a:extLst>
          </p:cNvPr>
          <p:cNvSpPr>
            <a:spLocks noGrp="1"/>
          </p:cNvSpPr>
          <p:nvPr>
            <p:ph idx="1"/>
          </p:nvPr>
        </p:nvSpPr>
        <p:spPr/>
        <p:txBody>
          <a:bodyPr/>
          <a:lstStyle/>
          <a:p>
            <a:r>
              <a:rPr lang="en-US" dirty="0"/>
              <a:t>Manual toll collection is most widely used collection method in India. It requires a toll collector or attendant. Based on the vehicle classification, cash toll is received by the collector.</a:t>
            </a:r>
          </a:p>
          <a:p>
            <a:r>
              <a:rPr lang="en-US" dirty="0" err="1"/>
              <a:t>FASTag</a:t>
            </a:r>
            <a:r>
              <a:rPr lang="en-US" dirty="0"/>
              <a:t> method: </a:t>
            </a:r>
            <a:r>
              <a:rPr lang="en-US" dirty="0" err="1"/>
              <a:t>FASTag</a:t>
            </a:r>
            <a:r>
              <a:rPr lang="en-US" dirty="0"/>
              <a:t> (RFID Tag) is affixed on the windscreen of the vehicle and enables a customer to make the toll payments directly from the account which is linked to </a:t>
            </a:r>
            <a:r>
              <a:rPr lang="en-US" dirty="0" err="1"/>
              <a:t>FASTag</a:t>
            </a:r>
            <a:r>
              <a:rPr lang="en-US" dirty="0"/>
              <a:t>.</a:t>
            </a:r>
          </a:p>
          <a:p>
            <a:pPr marL="0" indent="0">
              <a:buNone/>
            </a:pPr>
            <a:endParaRPr lang="en-IN" dirty="0"/>
          </a:p>
        </p:txBody>
      </p:sp>
    </p:spTree>
    <p:extLst>
      <p:ext uri="{BB962C8B-B14F-4D97-AF65-F5344CB8AC3E}">
        <p14:creationId xmlns:p14="http://schemas.microsoft.com/office/powerpoint/2010/main" val="232629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C4D7-0540-4728-956C-F047D42A9BCC}"/>
              </a:ext>
            </a:extLst>
          </p:cNvPr>
          <p:cNvSpPr>
            <a:spLocks noGrp="1"/>
          </p:cNvSpPr>
          <p:nvPr>
            <p:ph type="title"/>
          </p:nvPr>
        </p:nvSpPr>
        <p:spPr/>
        <p:txBody>
          <a:bodyPr/>
          <a:lstStyle/>
          <a:p>
            <a:r>
              <a:rPr lang="en-IN" b="1" dirty="0"/>
              <a:t>PROBLEMS IN EXISTING TOLL COLLECTION SYSTEM</a:t>
            </a:r>
          </a:p>
        </p:txBody>
      </p:sp>
      <p:sp>
        <p:nvSpPr>
          <p:cNvPr id="3" name="Content Placeholder 2">
            <a:extLst>
              <a:ext uri="{FF2B5EF4-FFF2-40B4-BE49-F238E27FC236}">
                <a16:creationId xmlns:a16="http://schemas.microsoft.com/office/drawing/2014/main" id="{F206876D-CC61-4959-8669-3CB4625CC10F}"/>
              </a:ext>
            </a:extLst>
          </p:cNvPr>
          <p:cNvSpPr>
            <a:spLocks noGrp="1"/>
          </p:cNvSpPr>
          <p:nvPr>
            <p:ph idx="1"/>
          </p:nvPr>
        </p:nvSpPr>
        <p:spPr/>
        <p:txBody>
          <a:bodyPr/>
          <a:lstStyle/>
          <a:p>
            <a:r>
              <a:rPr lang="en-US" dirty="0"/>
              <a:t>In both the systems </a:t>
            </a:r>
            <a:r>
              <a:rPr lang="en-US" dirty="0" err="1"/>
              <a:t>vehical</a:t>
            </a:r>
            <a:r>
              <a:rPr lang="en-US" dirty="0"/>
              <a:t> must stop at the toll </a:t>
            </a:r>
            <a:r>
              <a:rPr lang="en-US" dirty="0" err="1"/>
              <a:t>gates,toll</a:t>
            </a:r>
            <a:r>
              <a:rPr lang="en-US" dirty="0"/>
              <a:t> tunnels.</a:t>
            </a:r>
          </a:p>
          <a:p>
            <a:r>
              <a:rPr lang="en-US" dirty="0"/>
              <a:t>So We can observe lengthy queue near toll gates on a proper day. As a result time is being wasted for many . </a:t>
            </a:r>
          </a:p>
          <a:p>
            <a:r>
              <a:rPr lang="en-US" dirty="0"/>
              <a:t>Some toll gates are charging even after their time period.</a:t>
            </a:r>
          </a:p>
          <a:p>
            <a:endParaRPr lang="en-IN" dirty="0"/>
          </a:p>
        </p:txBody>
      </p:sp>
    </p:spTree>
    <p:extLst>
      <p:ext uri="{BB962C8B-B14F-4D97-AF65-F5344CB8AC3E}">
        <p14:creationId xmlns:p14="http://schemas.microsoft.com/office/powerpoint/2010/main" val="329116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7CCB-7520-4150-8B91-7028D43E45B0}"/>
              </a:ext>
            </a:extLst>
          </p:cNvPr>
          <p:cNvSpPr>
            <a:spLocks noGrp="1"/>
          </p:cNvSpPr>
          <p:nvPr>
            <p:ph type="title"/>
          </p:nvPr>
        </p:nvSpPr>
        <p:spPr/>
        <p:txBody>
          <a:bodyPr/>
          <a:lstStyle/>
          <a:p>
            <a:r>
              <a:rPr lang="en-IN" b="1" dirty="0"/>
              <a:t>OUR IDEA</a:t>
            </a:r>
          </a:p>
        </p:txBody>
      </p:sp>
      <p:sp>
        <p:nvSpPr>
          <p:cNvPr id="3" name="Content Placeholder 2">
            <a:extLst>
              <a:ext uri="{FF2B5EF4-FFF2-40B4-BE49-F238E27FC236}">
                <a16:creationId xmlns:a16="http://schemas.microsoft.com/office/drawing/2014/main" id="{C1EC6D1A-BF5F-4CEC-8641-FD08EAFA615F}"/>
              </a:ext>
            </a:extLst>
          </p:cNvPr>
          <p:cNvSpPr>
            <a:spLocks noGrp="1"/>
          </p:cNvSpPr>
          <p:nvPr>
            <p:ph idx="1"/>
          </p:nvPr>
        </p:nvSpPr>
        <p:spPr/>
        <p:txBody>
          <a:bodyPr/>
          <a:lstStyle/>
          <a:p>
            <a:r>
              <a:rPr lang="en-US" dirty="0"/>
              <a:t>So to tackle these </a:t>
            </a:r>
            <a:r>
              <a:rPr lang="en-US" dirty="0" err="1"/>
              <a:t>problems,we'd</a:t>
            </a:r>
            <a:r>
              <a:rPr lang="en-US" dirty="0"/>
              <a:t> like to implement a GPS based system which automatically collects money. </a:t>
            </a:r>
          </a:p>
          <a:p>
            <a:r>
              <a:rPr lang="en-US" dirty="0"/>
              <a:t>OUR IDEA IS TO: </a:t>
            </a:r>
          </a:p>
          <a:p>
            <a:r>
              <a:rPr lang="en-US" dirty="0"/>
              <a:t>1.Track the vehicle and see if it crosses a region. </a:t>
            </a:r>
          </a:p>
          <a:p>
            <a:r>
              <a:rPr lang="en-US" dirty="0"/>
              <a:t>2.We're doing with a sample bank account.</a:t>
            </a:r>
          </a:p>
          <a:p>
            <a:r>
              <a:rPr lang="en-US" dirty="0"/>
              <a:t> 3.As soon as the vehicle crosses a </a:t>
            </a:r>
            <a:r>
              <a:rPr lang="en-US" dirty="0" err="1"/>
              <a:t>region,GPS</a:t>
            </a:r>
            <a:r>
              <a:rPr lang="en-US" dirty="0"/>
              <a:t> will track it and money will be cut automatically from the tags .</a:t>
            </a:r>
            <a:endParaRPr lang="en-IN" dirty="0"/>
          </a:p>
        </p:txBody>
      </p:sp>
    </p:spTree>
    <p:extLst>
      <p:ext uri="{BB962C8B-B14F-4D97-AF65-F5344CB8AC3E}">
        <p14:creationId xmlns:p14="http://schemas.microsoft.com/office/powerpoint/2010/main" val="91589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BF28-483B-479F-BE06-D4E1110CA204}"/>
              </a:ext>
            </a:extLst>
          </p:cNvPr>
          <p:cNvSpPr>
            <a:spLocks noGrp="1"/>
          </p:cNvSpPr>
          <p:nvPr>
            <p:ph type="title"/>
          </p:nvPr>
        </p:nvSpPr>
        <p:spPr/>
        <p:txBody>
          <a:bodyPr/>
          <a:lstStyle/>
          <a:p>
            <a:r>
              <a:rPr lang="en-IN" b="1" dirty="0"/>
              <a:t>BLOCK DIAGRAM</a:t>
            </a:r>
          </a:p>
        </p:txBody>
      </p:sp>
      <p:pic>
        <p:nvPicPr>
          <p:cNvPr id="39" name="Content Placeholder 38">
            <a:extLst>
              <a:ext uri="{FF2B5EF4-FFF2-40B4-BE49-F238E27FC236}">
                <a16:creationId xmlns:a16="http://schemas.microsoft.com/office/drawing/2014/main" id="{C859FDF2-066E-46A5-8B5A-05CB2B1231AF}"/>
              </a:ext>
            </a:extLst>
          </p:cNvPr>
          <p:cNvPicPr>
            <a:picLocks noGrp="1" noChangeAspect="1"/>
          </p:cNvPicPr>
          <p:nvPr>
            <p:ph idx="1"/>
          </p:nvPr>
        </p:nvPicPr>
        <p:blipFill>
          <a:blip r:embed="rId2"/>
          <a:stretch>
            <a:fillRect/>
          </a:stretch>
        </p:blipFill>
        <p:spPr>
          <a:xfrm>
            <a:off x="2642515" y="2516605"/>
            <a:ext cx="6685688" cy="3695700"/>
          </a:xfrm>
        </p:spPr>
      </p:pic>
    </p:spTree>
    <p:extLst>
      <p:ext uri="{BB962C8B-B14F-4D97-AF65-F5344CB8AC3E}">
        <p14:creationId xmlns:p14="http://schemas.microsoft.com/office/powerpoint/2010/main" val="2343211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1245</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GPS BASED TOLL COLLECTION SYSTEM</vt:lpstr>
      <vt:lpstr>CONTENTS</vt:lpstr>
      <vt:lpstr>CONTENTS</vt:lpstr>
      <vt:lpstr>ABSTRACT</vt:lpstr>
      <vt:lpstr>ABSTRACT</vt:lpstr>
      <vt:lpstr>EXISTING TOLL COLLECTION SYSTEMS</vt:lpstr>
      <vt:lpstr>PROBLEMS IN EXISTING TOLL COLLECTION SYSTEM</vt:lpstr>
      <vt:lpstr>OUR IDEA</vt:lpstr>
      <vt:lpstr>BLOCK DIAGRAM</vt:lpstr>
      <vt:lpstr>COMPONENTS</vt:lpstr>
      <vt:lpstr>ARDUINO UNO:</vt:lpstr>
      <vt:lpstr>GPS MODULE</vt:lpstr>
      <vt:lpstr>LCD DISPLAY</vt:lpstr>
      <vt:lpstr>WIFI ROUTER</vt:lpstr>
      <vt:lpstr>HOW DOES GPS BASED TOLL SYSTEMS WORK:</vt:lpstr>
      <vt:lpstr>HOW DOES GPS BASED TOLL SYSTEMS WORK:</vt:lpstr>
      <vt:lpstr>ADVANTAGES</vt:lpstr>
      <vt:lpstr>DISADVANTAGE</vt:lpstr>
      <vt:lpstr>OUTPUT:GPS SIMULATOR ONLINE USING PROTEUS</vt:lpstr>
      <vt:lpstr>RESULT</vt:lpstr>
      <vt:lpstr>RESULT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BASED TOLL COLLECTION SYSTEM</dc:title>
  <dc:creator>HEMANTH E</dc:creator>
  <cp:lastModifiedBy>HEMANTH E</cp:lastModifiedBy>
  <cp:revision>4</cp:revision>
  <dcterms:created xsi:type="dcterms:W3CDTF">2022-01-06T13:33:34Z</dcterms:created>
  <dcterms:modified xsi:type="dcterms:W3CDTF">2022-01-06T16:20:45Z</dcterms:modified>
</cp:coreProperties>
</file>