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C85A8-FCFE-4913-A0ED-714E1CF11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E1FE5-9DBD-41DC-B3A3-780C8E8A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67D0-FDB7-412A-8410-6A52492C1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8F0C1-D4CD-4640-9AB9-3BEE78274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16DB-F21F-4D69-895E-F3F60700F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2F0F2-BFDE-4125-B95F-3535BA097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D3A9D-B592-4DCD-A265-2D56D6492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2DF86-EBF2-4E42-89D7-3AFC25A46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A0167-F305-466F-8BFF-E13C3BA54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25CBD-87EC-47E4-858B-C9392174A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C084F-ECFC-4A09-9231-EFB14DF54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907D4DD-C5D3-4686-8348-DCEB58E85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990600" y="838200"/>
            <a:ext cx="2667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IRD Connect Front End</a:t>
            </a:r>
          </a:p>
          <a:p>
            <a:pPr algn="ctr"/>
            <a:r>
              <a:rPr lang="en-US"/>
              <a:t>Java+ Flex+XML parsers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6248400" y="838200"/>
            <a:ext cx="1219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  <a:p>
            <a:pPr algn="ctr"/>
            <a:r>
              <a:rPr lang="en-US"/>
              <a:t>CACHE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467600" y="4038600"/>
            <a:ext cx="1676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Batch</a:t>
            </a:r>
          </a:p>
          <a:p>
            <a:r>
              <a:rPr lang="en-US"/>
              <a:t>Value  trades &amp;</a:t>
            </a:r>
          </a:p>
          <a:p>
            <a:r>
              <a:rPr lang="en-US"/>
              <a:t>Store then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7239000" y="5562600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CUBE</a:t>
            </a:r>
          </a:p>
          <a:p>
            <a:r>
              <a:rPr lang="en-US"/>
              <a:t>DB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609600" y="5105400"/>
            <a:ext cx="2209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Blotter</a:t>
            </a:r>
          </a:p>
          <a:p>
            <a:r>
              <a:rPr lang="en-US"/>
              <a:t>Risk Aggregated +</a:t>
            </a:r>
          </a:p>
          <a:p>
            <a:r>
              <a:rPr lang="en-US"/>
              <a:t>Portfolio Analysis</a:t>
            </a: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6096000" y="4419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XML</a:t>
            </a:r>
          </a:p>
          <a:p>
            <a:r>
              <a:rPr lang="en-US"/>
              <a:t>Message</a:t>
            </a:r>
          </a:p>
          <a:p>
            <a:r>
              <a:rPr lang="en-US"/>
              <a:t>support</a:t>
            </a: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4343400" y="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XML</a:t>
            </a:r>
          </a:p>
          <a:p>
            <a:pPr algn="ctr"/>
            <a:r>
              <a:rPr lang="en-US" sz="1200"/>
              <a:t>Convert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7924800" y="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Live</a:t>
            </a:r>
          </a:p>
          <a:p>
            <a:pPr algn="ctr"/>
            <a:r>
              <a:rPr lang="en-US" sz="1200"/>
              <a:t>Market Wire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8001000" y="1066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XML</a:t>
            </a:r>
          </a:p>
          <a:p>
            <a:r>
              <a:rPr lang="en-US"/>
              <a:t>convert</a:t>
            </a:r>
          </a:p>
        </p:txBody>
      </p:sp>
      <p:sp>
        <p:nvSpPr>
          <p:cNvPr id="2060" name="Line 16"/>
          <p:cNvSpPr>
            <a:spLocks noChangeShapeType="1"/>
          </p:cNvSpPr>
          <p:nvPr/>
        </p:nvSpPr>
        <p:spPr bwMode="auto">
          <a:xfrm>
            <a:off x="3657600" y="1143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" name="Line 18"/>
          <p:cNvSpPr>
            <a:spLocks noChangeShapeType="1"/>
          </p:cNvSpPr>
          <p:nvPr/>
        </p:nvSpPr>
        <p:spPr bwMode="auto">
          <a:xfrm flipH="1">
            <a:off x="3657600" y="137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20"/>
          <p:cNvSpPr>
            <a:spLocks noChangeShapeType="1"/>
          </p:cNvSpPr>
          <p:nvPr/>
        </p:nvSpPr>
        <p:spPr bwMode="auto">
          <a:xfrm flipV="1">
            <a:off x="2819400" y="30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21"/>
          <p:cNvSpPr>
            <a:spLocks noChangeShapeType="1"/>
          </p:cNvSpPr>
          <p:nvPr/>
        </p:nvSpPr>
        <p:spPr bwMode="auto">
          <a:xfrm>
            <a:off x="2819400" y="30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4" name="Line 22"/>
          <p:cNvSpPr>
            <a:spLocks noChangeShapeType="1"/>
          </p:cNvSpPr>
          <p:nvPr/>
        </p:nvSpPr>
        <p:spPr bwMode="auto">
          <a:xfrm flipH="1">
            <a:off x="2971800" y="45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23"/>
          <p:cNvSpPr>
            <a:spLocks noChangeShapeType="1"/>
          </p:cNvSpPr>
          <p:nvPr/>
        </p:nvSpPr>
        <p:spPr bwMode="auto">
          <a:xfrm>
            <a:off x="2971800" y="45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6" name="Text Box 25"/>
          <p:cNvSpPr txBox="1">
            <a:spLocks noChangeArrowheads="1"/>
          </p:cNvSpPr>
          <p:nvPr/>
        </p:nvSpPr>
        <p:spPr bwMode="auto">
          <a:xfrm>
            <a:off x="4495800" y="838200"/>
            <a:ext cx="750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Traders </a:t>
            </a:r>
          </a:p>
        </p:txBody>
      </p:sp>
      <p:sp>
        <p:nvSpPr>
          <p:cNvPr id="2067" name="Text Box 26"/>
          <p:cNvSpPr txBox="1">
            <a:spLocks noChangeArrowheads="1"/>
          </p:cNvSpPr>
          <p:nvPr/>
        </p:nvSpPr>
        <p:spPr bwMode="auto">
          <a:xfrm>
            <a:off x="4191000" y="1447800"/>
            <a:ext cx="2133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Reference data</a:t>
            </a:r>
          </a:p>
          <a:p>
            <a:r>
              <a:rPr lang="en-US" sz="1200"/>
              <a:t>(static data&amp; market reference data)</a:t>
            </a:r>
          </a:p>
        </p:txBody>
      </p:sp>
      <p:sp>
        <p:nvSpPr>
          <p:cNvPr id="2068" name="Rectangle 27"/>
          <p:cNvSpPr>
            <a:spLocks noChangeArrowheads="1"/>
          </p:cNvSpPr>
          <p:nvPr/>
        </p:nvSpPr>
        <p:spPr bwMode="auto">
          <a:xfrm>
            <a:off x="7924800" y="2133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DB</a:t>
            </a:r>
          </a:p>
          <a:p>
            <a:r>
              <a:rPr lang="en-US"/>
              <a:t>server</a:t>
            </a:r>
          </a:p>
        </p:txBody>
      </p:sp>
      <p:sp>
        <p:nvSpPr>
          <p:cNvPr id="2069" name="Rectangle 28"/>
          <p:cNvSpPr>
            <a:spLocks noChangeArrowheads="1"/>
          </p:cNvSpPr>
          <p:nvPr/>
        </p:nvSpPr>
        <p:spPr bwMode="auto">
          <a:xfrm>
            <a:off x="3048000" y="2438400"/>
            <a:ext cx="27432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Linux c++ engine</a:t>
            </a:r>
          </a:p>
          <a:p>
            <a:r>
              <a:rPr lang="en-US"/>
              <a:t>Value trades,</a:t>
            </a:r>
          </a:p>
          <a:p>
            <a:r>
              <a:rPr lang="en-US"/>
              <a:t>pv,cash flow</a:t>
            </a:r>
          </a:p>
          <a:p>
            <a:r>
              <a:rPr lang="en-US"/>
              <a:t>Risk,PAA</a:t>
            </a:r>
          </a:p>
          <a:p>
            <a:r>
              <a:rPr lang="en-US"/>
              <a:t>C++multithreaded ,crid </a:t>
            </a:r>
          </a:p>
          <a:p>
            <a:r>
              <a:rPr lang="en-US"/>
              <a:t>Enabled  Linux</a:t>
            </a:r>
          </a:p>
          <a:p>
            <a:endParaRPr lang="en-US"/>
          </a:p>
        </p:txBody>
      </p:sp>
      <p:sp>
        <p:nvSpPr>
          <p:cNvPr id="2070" name="Rectangle 29"/>
          <p:cNvSpPr>
            <a:spLocks noChangeArrowheads="1"/>
          </p:cNvSpPr>
          <p:nvPr/>
        </p:nvSpPr>
        <p:spPr bwMode="auto">
          <a:xfrm>
            <a:off x="6324600" y="2667000"/>
            <a:ext cx="990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XML</a:t>
            </a:r>
          </a:p>
          <a:p>
            <a:r>
              <a:rPr lang="en-US"/>
              <a:t>convert</a:t>
            </a: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 flipV="1">
            <a:off x="6705600" y="22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H="1">
            <a:off x="5334000" y="22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6705600" y="68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5334000" y="45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6477000" y="45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 flipV="1">
            <a:off x="7162800" y="228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7467600" y="1600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74676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 flipH="1">
            <a:off x="7391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83058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2" name="Line 44"/>
          <p:cNvSpPr>
            <a:spLocks noChangeShapeType="1"/>
          </p:cNvSpPr>
          <p:nvPr/>
        </p:nvSpPr>
        <p:spPr bwMode="auto">
          <a:xfrm flipV="1">
            <a:off x="85344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>
            <a:off x="7315200" y="3200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H="1">
            <a:off x="57912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2" name="Line 54"/>
          <p:cNvSpPr>
            <a:spLocks noChangeShapeType="1"/>
          </p:cNvSpPr>
          <p:nvPr/>
        </p:nvSpPr>
        <p:spPr bwMode="auto">
          <a:xfrm>
            <a:off x="2057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 flipH="1">
            <a:off x="5791200" y="4114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2" name="Line 64"/>
          <p:cNvSpPr>
            <a:spLocks noChangeShapeType="1"/>
          </p:cNvSpPr>
          <p:nvPr/>
        </p:nvSpPr>
        <p:spPr bwMode="auto">
          <a:xfrm>
            <a:off x="4343400" y="4343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 flipH="1">
            <a:off x="2819400" y="624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2819400" y="586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8" name="Line 70"/>
          <p:cNvSpPr>
            <a:spLocks noChangeShapeType="1"/>
          </p:cNvSpPr>
          <p:nvPr/>
        </p:nvSpPr>
        <p:spPr bwMode="auto">
          <a:xfrm flipV="1">
            <a:off x="39624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8305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1" name="Line 73"/>
          <p:cNvSpPr>
            <a:spLocks noChangeShapeType="1"/>
          </p:cNvSpPr>
          <p:nvPr/>
        </p:nvSpPr>
        <p:spPr bwMode="auto">
          <a:xfrm flipH="1">
            <a:off x="7162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2" name="Line 74"/>
          <p:cNvSpPr>
            <a:spLocks noChangeShapeType="1"/>
          </p:cNvSpPr>
          <p:nvPr/>
        </p:nvSpPr>
        <p:spPr bwMode="auto">
          <a:xfrm>
            <a:off x="2819400" y="6477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6172200" y="36576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Traders/Reference data</a:t>
            </a:r>
          </a:p>
        </p:txBody>
      </p:sp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1981200" y="21336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Get Request (Pv, cash flow ,risk)</a:t>
            </a: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 flipH="1">
            <a:off x="7467600" y="457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2895600" y="65532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To read result set from batch</a:t>
            </a:r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2971800" y="5410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Request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7010400" y="0"/>
            <a:ext cx="533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Market data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7543800" y="762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Live data</a:t>
            </a:r>
          </a:p>
        </p:txBody>
      </p:sp>
      <p:sp>
        <p:nvSpPr>
          <p:cNvPr id="2137" name="Line 89"/>
          <p:cNvSpPr>
            <a:spLocks noChangeShapeType="1"/>
          </p:cNvSpPr>
          <p:nvPr/>
        </p:nvSpPr>
        <p:spPr bwMode="auto">
          <a:xfrm flipH="1">
            <a:off x="12954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8" name="Line 90"/>
          <p:cNvSpPr>
            <a:spLocks noChangeShapeType="1"/>
          </p:cNvSpPr>
          <p:nvPr/>
        </p:nvSpPr>
        <p:spPr bwMode="auto">
          <a:xfrm flipV="1">
            <a:off x="1295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9" name="Line 91"/>
          <p:cNvSpPr>
            <a:spLocks noChangeShapeType="1"/>
          </p:cNvSpPr>
          <p:nvPr/>
        </p:nvSpPr>
        <p:spPr bwMode="auto">
          <a:xfrm>
            <a:off x="1981200" y="1828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0" name="Line 92"/>
          <p:cNvSpPr>
            <a:spLocks noChangeShapeType="1"/>
          </p:cNvSpPr>
          <p:nvPr/>
        </p:nvSpPr>
        <p:spPr bwMode="auto">
          <a:xfrm flipH="1">
            <a:off x="19812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5029200" y="5029200"/>
            <a:ext cx="914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Down</a:t>
            </a:r>
          </a:p>
          <a:p>
            <a:pPr algn="ctr"/>
            <a:r>
              <a:rPr lang="en-US"/>
              <a:t>Stream</a:t>
            </a:r>
          </a:p>
          <a:p>
            <a:pPr algn="ctr"/>
            <a:r>
              <a:rPr lang="en-US"/>
              <a:t>system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419600" y="5867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Respond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0" y="274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request</a:t>
            </a:r>
          </a:p>
        </p:txBody>
      </p:sp>
      <p:sp>
        <p:nvSpPr>
          <p:cNvPr id="2146" name="Text Box 98"/>
          <p:cNvSpPr txBox="1">
            <a:spLocks noChangeArrowheads="1"/>
          </p:cNvSpPr>
          <p:nvPr/>
        </p:nvSpPr>
        <p:spPr bwMode="auto">
          <a:xfrm>
            <a:off x="2057400" y="2590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Respond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95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</dc:creator>
  <cp:lastModifiedBy>user</cp:lastModifiedBy>
  <cp:revision>13</cp:revision>
  <dcterms:created xsi:type="dcterms:W3CDTF">2010-11-22T08:51:25Z</dcterms:created>
  <dcterms:modified xsi:type="dcterms:W3CDTF">2018-10-29T08:24:03Z</dcterms:modified>
</cp:coreProperties>
</file>