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84" r:id="rId12"/>
    <p:sldId id="265" r:id="rId13"/>
    <p:sldId id="285" r:id="rId14"/>
    <p:sldId id="266" r:id="rId15"/>
    <p:sldId id="267" r:id="rId16"/>
    <p:sldId id="286" r:id="rId17"/>
    <p:sldId id="268" r:id="rId18"/>
    <p:sldId id="269" r:id="rId19"/>
    <p:sldId id="282" r:id="rId20"/>
    <p:sldId id="271" r:id="rId21"/>
    <p:sldId id="287" r:id="rId22"/>
    <p:sldId id="272" r:id="rId23"/>
    <p:sldId id="288" r:id="rId24"/>
    <p:sldId id="273" r:id="rId25"/>
    <p:sldId id="289" r:id="rId26"/>
    <p:sldId id="275" r:id="rId27"/>
    <p:sldId id="274" r:id="rId28"/>
    <p:sldId id="276" r:id="rId29"/>
    <p:sldId id="292" r:id="rId30"/>
    <p:sldId id="277" r:id="rId31"/>
    <p:sldId id="293" r:id="rId32"/>
    <p:sldId id="290" r:id="rId33"/>
    <p:sldId id="280" r:id="rId34"/>
    <p:sldId id="291" r:id="rId35"/>
    <p:sldId id="281" r:id="rId36"/>
    <p:sldId id="27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 Jagadeesh Mutala" initials="NJM" lastIdx="1" clrIdx="0">
    <p:extLst>
      <p:ext uri="{19B8F6BF-5375-455C-9EA6-DF929625EA0E}">
        <p15:presenceInfo xmlns:p15="http://schemas.microsoft.com/office/powerpoint/2012/main" userId="S::nmutala1@student.gsu.edu::fcde8709-09a6-4232-808b-d6d9e2ae8a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20:50:10.771" idx="1">
    <p:pos x="10" y="10"/>
    <p:text>Coronal mass ejections are explosions in the Sun's corona that spew out solar particles.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20:50:10.771" idx="1">
    <p:pos x="10" y="10"/>
    <p:text>Coronal mass ejections are explosions in the Sun's corona that spew out solar particles.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1T20:50:10.771" idx="1">
    <p:pos x="10" y="10"/>
    <p:text>Coronal mass ejections are explosions in the Sun's corona that spew out solar particles.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hyperlink" Target="https://github.com/jagadeeshmn/SDO-eventprediction.git" TargetMode="Externa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hyperlink" Target="https://github.com/jagadeeshmn/SDO-eventprediction.git" TargetMode="Externa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0C3C6-4897-4E16-ACEA-3FBEB3D3A939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CC5BD9F-3C0E-4ADE-AB94-27747C47632F}">
      <dgm:prSet/>
      <dgm:spPr/>
      <dgm:t>
        <a:bodyPr/>
        <a:lstStyle/>
        <a:p>
          <a:pPr algn="l"/>
          <a:r>
            <a:rPr lang="en-US" dirty="0"/>
            <a:t>Implement Machine Learning Algorithms and identify the features which are responsible for the occurrence of solar events. </a:t>
          </a:r>
        </a:p>
      </dgm:t>
    </dgm:pt>
    <dgm:pt modelId="{C3E9A967-E8E5-496B-A46A-233B4FD7846C}" type="parTrans" cxnId="{6369B536-FFB7-4717-8099-B995E7E247EE}">
      <dgm:prSet/>
      <dgm:spPr/>
      <dgm:t>
        <a:bodyPr/>
        <a:lstStyle/>
        <a:p>
          <a:endParaRPr lang="en-US"/>
        </a:p>
      </dgm:t>
    </dgm:pt>
    <dgm:pt modelId="{CB37EAA1-958E-44E9-870F-B14D05A11B8E}" type="sibTrans" cxnId="{6369B536-FFB7-4717-8099-B995E7E247EE}">
      <dgm:prSet/>
      <dgm:spPr/>
      <dgm:t>
        <a:bodyPr/>
        <a:lstStyle/>
        <a:p>
          <a:endParaRPr lang="en-US"/>
        </a:p>
      </dgm:t>
    </dgm:pt>
    <dgm:pt modelId="{F190AE59-8499-4A51-A26B-BB5929995E38}">
      <dgm:prSet/>
      <dgm:spPr/>
      <dgm:t>
        <a:bodyPr/>
        <a:lstStyle/>
        <a:p>
          <a:r>
            <a:rPr lang="en-US" dirty="0"/>
            <a:t>Use these features for predicting the occurrence of future solar events. </a:t>
          </a:r>
        </a:p>
      </dgm:t>
    </dgm:pt>
    <dgm:pt modelId="{7B68C0C6-226F-4E6E-8F1A-F92038CBD0AE}" type="parTrans" cxnId="{202B1D3B-AFE7-44E5-BC33-F96289BAC181}">
      <dgm:prSet/>
      <dgm:spPr/>
      <dgm:t>
        <a:bodyPr/>
        <a:lstStyle/>
        <a:p>
          <a:endParaRPr lang="en-US"/>
        </a:p>
      </dgm:t>
    </dgm:pt>
    <dgm:pt modelId="{6B0FEB90-E85E-4922-98BD-FF6D5B0F4C79}" type="sibTrans" cxnId="{202B1D3B-AFE7-44E5-BC33-F96289BAC181}">
      <dgm:prSet/>
      <dgm:spPr/>
      <dgm:t>
        <a:bodyPr/>
        <a:lstStyle/>
        <a:p>
          <a:endParaRPr lang="en-US"/>
        </a:p>
      </dgm:t>
    </dgm:pt>
    <dgm:pt modelId="{2412D408-6B5C-7549-9FC6-96F6D504109A}" type="pres">
      <dgm:prSet presAssocID="{4AE0C3C6-4897-4E16-ACEA-3FBEB3D3A939}" presName="outerComposite" presStyleCnt="0">
        <dgm:presLayoutVars>
          <dgm:chMax val="5"/>
          <dgm:dir/>
          <dgm:resizeHandles val="exact"/>
        </dgm:presLayoutVars>
      </dgm:prSet>
      <dgm:spPr/>
    </dgm:pt>
    <dgm:pt modelId="{D9EC56B1-9982-DD46-9249-E2968DB39238}" type="pres">
      <dgm:prSet presAssocID="{4AE0C3C6-4897-4E16-ACEA-3FBEB3D3A939}" presName="dummyMaxCanvas" presStyleCnt="0">
        <dgm:presLayoutVars/>
      </dgm:prSet>
      <dgm:spPr/>
    </dgm:pt>
    <dgm:pt modelId="{060AAF1D-DDAC-0D48-B007-21877913DB9D}" type="pres">
      <dgm:prSet presAssocID="{4AE0C3C6-4897-4E16-ACEA-3FBEB3D3A939}" presName="TwoNodes_1" presStyleLbl="node1" presStyleIdx="0" presStyleCnt="2">
        <dgm:presLayoutVars>
          <dgm:bulletEnabled val="1"/>
        </dgm:presLayoutVars>
      </dgm:prSet>
      <dgm:spPr/>
    </dgm:pt>
    <dgm:pt modelId="{CC1C4423-F0B8-DD48-B0E3-722AA0C17738}" type="pres">
      <dgm:prSet presAssocID="{4AE0C3C6-4897-4E16-ACEA-3FBEB3D3A939}" presName="TwoNodes_2" presStyleLbl="node1" presStyleIdx="1" presStyleCnt="2">
        <dgm:presLayoutVars>
          <dgm:bulletEnabled val="1"/>
        </dgm:presLayoutVars>
      </dgm:prSet>
      <dgm:spPr/>
    </dgm:pt>
    <dgm:pt modelId="{28B17222-622C-FF41-A945-782401F59938}" type="pres">
      <dgm:prSet presAssocID="{4AE0C3C6-4897-4E16-ACEA-3FBEB3D3A939}" presName="TwoConn_1-2" presStyleLbl="fgAccFollowNode1" presStyleIdx="0" presStyleCnt="1">
        <dgm:presLayoutVars>
          <dgm:bulletEnabled val="1"/>
        </dgm:presLayoutVars>
      </dgm:prSet>
      <dgm:spPr/>
    </dgm:pt>
    <dgm:pt modelId="{E135A38F-76A7-4E4E-8511-43D0DC3A416D}" type="pres">
      <dgm:prSet presAssocID="{4AE0C3C6-4897-4E16-ACEA-3FBEB3D3A939}" presName="TwoNodes_1_text" presStyleLbl="node1" presStyleIdx="1" presStyleCnt="2">
        <dgm:presLayoutVars>
          <dgm:bulletEnabled val="1"/>
        </dgm:presLayoutVars>
      </dgm:prSet>
      <dgm:spPr/>
    </dgm:pt>
    <dgm:pt modelId="{3E95E7F1-A487-234E-94A3-BBF4609FDFDC}" type="pres">
      <dgm:prSet presAssocID="{4AE0C3C6-4897-4E16-ACEA-3FBEB3D3A93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26CB625-8E43-FD42-AB5A-4AB475264D01}" type="presOf" srcId="{4AE0C3C6-4897-4E16-ACEA-3FBEB3D3A939}" destId="{2412D408-6B5C-7549-9FC6-96F6D504109A}" srcOrd="0" destOrd="0" presId="urn:microsoft.com/office/officeart/2005/8/layout/vProcess5"/>
    <dgm:cxn modelId="{F2382733-7D3A-B547-A4DD-614C3AA7AC40}" type="presOf" srcId="{F190AE59-8499-4A51-A26B-BB5929995E38}" destId="{3E95E7F1-A487-234E-94A3-BBF4609FDFDC}" srcOrd="1" destOrd="0" presId="urn:microsoft.com/office/officeart/2005/8/layout/vProcess5"/>
    <dgm:cxn modelId="{6369B536-FFB7-4717-8099-B995E7E247EE}" srcId="{4AE0C3C6-4897-4E16-ACEA-3FBEB3D3A939}" destId="{7CC5BD9F-3C0E-4ADE-AB94-27747C47632F}" srcOrd="0" destOrd="0" parTransId="{C3E9A967-E8E5-496B-A46A-233B4FD7846C}" sibTransId="{CB37EAA1-958E-44E9-870F-B14D05A11B8E}"/>
    <dgm:cxn modelId="{202B1D3B-AFE7-44E5-BC33-F96289BAC181}" srcId="{4AE0C3C6-4897-4E16-ACEA-3FBEB3D3A939}" destId="{F190AE59-8499-4A51-A26B-BB5929995E38}" srcOrd="1" destOrd="0" parTransId="{7B68C0C6-226F-4E6E-8F1A-F92038CBD0AE}" sibTransId="{6B0FEB90-E85E-4922-98BD-FF6D5B0F4C79}"/>
    <dgm:cxn modelId="{928CD44E-2BF9-9448-B131-6756DF7E0589}" type="presOf" srcId="{7CC5BD9F-3C0E-4ADE-AB94-27747C47632F}" destId="{060AAF1D-DDAC-0D48-B007-21877913DB9D}" srcOrd="0" destOrd="0" presId="urn:microsoft.com/office/officeart/2005/8/layout/vProcess5"/>
    <dgm:cxn modelId="{F788FD5F-B4D2-3B49-8C55-B63B4B5E97A6}" type="presOf" srcId="{CB37EAA1-958E-44E9-870F-B14D05A11B8E}" destId="{28B17222-622C-FF41-A945-782401F59938}" srcOrd="0" destOrd="0" presId="urn:microsoft.com/office/officeart/2005/8/layout/vProcess5"/>
    <dgm:cxn modelId="{6093FD6D-8A07-6D45-95F8-8228297C6368}" type="presOf" srcId="{F190AE59-8499-4A51-A26B-BB5929995E38}" destId="{CC1C4423-F0B8-DD48-B0E3-722AA0C17738}" srcOrd="0" destOrd="0" presId="urn:microsoft.com/office/officeart/2005/8/layout/vProcess5"/>
    <dgm:cxn modelId="{329BACDF-23B4-6240-BF8E-81D76FF09742}" type="presOf" srcId="{7CC5BD9F-3C0E-4ADE-AB94-27747C47632F}" destId="{E135A38F-76A7-4E4E-8511-43D0DC3A416D}" srcOrd="1" destOrd="0" presId="urn:microsoft.com/office/officeart/2005/8/layout/vProcess5"/>
    <dgm:cxn modelId="{D2EADB2D-305E-6846-8752-08B469F83A92}" type="presParOf" srcId="{2412D408-6B5C-7549-9FC6-96F6D504109A}" destId="{D9EC56B1-9982-DD46-9249-E2968DB39238}" srcOrd="0" destOrd="0" presId="urn:microsoft.com/office/officeart/2005/8/layout/vProcess5"/>
    <dgm:cxn modelId="{DC048BBE-65EA-4040-AE87-6114C26796A9}" type="presParOf" srcId="{2412D408-6B5C-7549-9FC6-96F6D504109A}" destId="{060AAF1D-DDAC-0D48-B007-21877913DB9D}" srcOrd="1" destOrd="0" presId="urn:microsoft.com/office/officeart/2005/8/layout/vProcess5"/>
    <dgm:cxn modelId="{B4FC5BDB-8EEC-7E48-A12A-CDAF9A90E297}" type="presParOf" srcId="{2412D408-6B5C-7549-9FC6-96F6D504109A}" destId="{CC1C4423-F0B8-DD48-B0E3-722AA0C17738}" srcOrd="2" destOrd="0" presId="urn:microsoft.com/office/officeart/2005/8/layout/vProcess5"/>
    <dgm:cxn modelId="{F0735897-97C0-804D-A6AE-61C5CB9768BD}" type="presParOf" srcId="{2412D408-6B5C-7549-9FC6-96F6D504109A}" destId="{28B17222-622C-FF41-A945-782401F59938}" srcOrd="3" destOrd="0" presId="urn:microsoft.com/office/officeart/2005/8/layout/vProcess5"/>
    <dgm:cxn modelId="{CBDA9CED-D46C-2F4F-B429-7E1E9417F539}" type="presParOf" srcId="{2412D408-6B5C-7549-9FC6-96F6D504109A}" destId="{E135A38F-76A7-4E4E-8511-43D0DC3A416D}" srcOrd="4" destOrd="0" presId="urn:microsoft.com/office/officeart/2005/8/layout/vProcess5"/>
    <dgm:cxn modelId="{82F6C254-8577-1247-9604-384E57053878}" type="presParOf" srcId="{2412D408-6B5C-7549-9FC6-96F6D504109A}" destId="{3E95E7F1-A487-234E-94A3-BBF4609FDFD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7F97E-F64E-4AEB-9CCE-08F053AF583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1F9D28-7ABA-4167-8E9E-D7B1F5E57D59}">
      <dgm:prSet/>
      <dgm:spPr/>
      <dgm:t>
        <a:bodyPr/>
        <a:lstStyle/>
        <a:p>
          <a:r>
            <a:rPr lang="en-US"/>
            <a:t>Most of the current methods for solar events prediction are data-driven approaches.</a:t>
          </a:r>
        </a:p>
      </dgm:t>
    </dgm:pt>
    <dgm:pt modelId="{86A869B1-386E-4E2B-9E71-77830D6ABDA9}" type="parTrans" cxnId="{3EAFA192-16D3-41BE-B8DA-3DB0FEA1E553}">
      <dgm:prSet/>
      <dgm:spPr/>
      <dgm:t>
        <a:bodyPr/>
        <a:lstStyle/>
        <a:p>
          <a:endParaRPr lang="en-US"/>
        </a:p>
      </dgm:t>
    </dgm:pt>
    <dgm:pt modelId="{C745B094-BB1F-485E-9E0D-1CD6F3A553DD}" type="sibTrans" cxnId="{3EAFA192-16D3-41BE-B8DA-3DB0FEA1E553}">
      <dgm:prSet/>
      <dgm:spPr/>
      <dgm:t>
        <a:bodyPr/>
        <a:lstStyle/>
        <a:p>
          <a:endParaRPr lang="en-US"/>
        </a:p>
      </dgm:t>
    </dgm:pt>
    <dgm:pt modelId="{C7F0790D-D814-471C-82C8-C785EA664315}">
      <dgm:prSet/>
      <dgm:spPr/>
      <dgm:t>
        <a:bodyPr/>
        <a:lstStyle/>
        <a:p>
          <a:r>
            <a:rPr lang="en-US"/>
            <a:t>The prediction was made using some prominent Machine Learning models such as SVM, KNN and some deep learning technologies like CNN.</a:t>
          </a:r>
        </a:p>
      </dgm:t>
    </dgm:pt>
    <dgm:pt modelId="{2F1E4054-00B3-4DB7-96E4-C6BB59E00386}" type="parTrans" cxnId="{C2BF11D7-96EA-40EC-898D-B90353759A06}">
      <dgm:prSet/>
      <dgm:spPr/>
      <dgm:t>
        <a:bodyPr/>
        <a:lstStyle/>
        <a:p>
          <a:endParaRPr lang="en-US"/>
        </a:p>
      </dgm:t>
    </dgm:pt>
    <dgm:pt modelId="{59B0D1DE-88CA-4280-833A-E431B6B2F655}" type="sibTrans" cxnId="{C2BF11D7-96EA-40EC-898D-B90353759A06}">
      <dgm:prSet/>
      <dgm:spPr/>
      <dgm:t>
        <a:bodyPr/>
        <a:lstStyle/>
        <a:p>
          <a:endParaRPr lang="en-US"/>
        </a:p>
      </dgm:t>
    </dgm:pt>
    <dgm:pt modelId="{8780E50F-6D44-46E1-A6F1-705F04578560}">
      <dgm:prSet/>
      <dgm:spPr/>
      <dgm:t>
        <a:bodyPr/>
        <a:lstStyle/>
        <a:p>
          <a:r>
            <a:rPr lang="en-US" dirty="0"/>
            <a:t>In our work, we implemented Lasso Logistic Regression to predict future solar events.</a:t>
          </a:r>
        </a:p>
      </dgm:t>
    </dgm:pt>
    <dgm:pt modelId="{EF7A09FA-504A-4315-9A6A-8FFFC9E438F6}" type="parTrans" cxnId="{7241F8D3-C88D-4F55-BC58-E533D7F229C2}">
      <dgm:prSet/>
      <dgm:spPr/>
      <dgm:t>
        <a:bodyPr/>
        <a:lstStyle/>
        <a:p>
          <a:endParaRPr lang="en-US"/>
        </a:p>
      </dgm:t>
    </dgm:pt>
    <dgm:pt modelId="{E074F1E0-1629-4DB9-942B-6014856FC936}" type="sibTrans" cxnId="{7241F8D3-C88D-4F55-BC58-E533D7F229C2}">
      <dgm:prSet/>
      <dgm:spPr/>
      <dgm:t>
        <a:bodyPr/>
        <a:lstStyle/>
        <a:p>
          <a:endParaRPr lang="en-US"/>
        </a:p>
      </dgm:t>
    </dgm:pt>
    <dgm:pt modelId="{30EBA87F-BAFE-5B4E-9EC1-9183C9506C7E}" type="pres">
      <dgm:prSet presAssocID="{2B37F97E-F64E-4AEB-9CCE-08F053AF583D}" presName="linear" presStyleCnt="0">
        <dgm:presLayoutVars>
          <dgm:animLvl val="lvl"/>
          <dgm:resizeHandles val="exact"/>
        </dgm:presLayoutVars>
      </dgm:prSet>
      <dgm:spPr/>
    </dgm:pt>
    <dgm:pt modelId="{2EEE72E8-E296-1448-80B8-E799568F033D}" type="pres">
      <dgm:prSet presAssocID="{621F9D28-7ABA-4167-8E9E-D7B1F5E57D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D19309-CBA7-5F46-AB9A-2CC6564DD38A}" type="pres">
      <dgm:prSet presAssocID="{C745B094-BB1F-485E-9E0D-1CD6F3A553DD}" presName="spacer" presStyleCnt="0"/>
      <dgm:spPr/>
    </dgm:pt>
    <dgm:pt modelId="{266822CA-F72C-8B4E-B8EC-136C1A9E1603}" type="pres">
      <dgm:prSet presAssocID="{C7F0790D-D814-471C-82C8-C785EA6643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ADFA84-1E8F-1644-949A-9483305028E0}" type="pres">
      <dgm:prSet presAssocID="{59B0D1DE-88CA-4280-833A-E431B6B2F655}" presName="spacer" presStyleCnt="0"/>
      <dgm:spPr/>
    </dgm:pt>
    <dgm:pt modelId="{A38D1C63-AE0B-4240-A753-1A5D99A563A2}" type="pres">
      <dgm:prSet presAssocID="{8780E50F-6D44-46E1-A6F1-705F045785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95F359-4759-A543-8AB0-62DE5AD9E100}" type="presOf" srcId="{8780E50F-6D44-46E1-A6F1-705F04578560}" destId="{A38D1C63-AE0B-4240-A753-1A5D99A563A2}" srcOrd="0" destOrd="0" presId="urn:microsoft.com/office/officeart/2005/8/layout/vList2"/>
    <dgm:cxn modelId="{9D8B3C6E-8D40-7A41-8515-FC7629D592DC}" type="presOf" srcId="{C7F0790D-D814-471C-82C8-C785EA664315}" destId="{266822CA-F72C-8B4E-B8EC-136C1A9E1603}" srcOrd="0" destOrd="0" presId="urn:microsoft.com/office/officeart/2005/8/layout/vList2"/>
    <dgm:cxn modelId="{36F20173-C330-6A43-AA8A-F3F1C40B38E6}" type="presOf" srcId="{621F9D28-7ABA-4167-8E9E-D7B1F5E57D59}" destId="{2EEE72E8-E296-1448-80B8-E799568F033D}" srcOrd="0" destOrd="0" presId="urn:microsoft.com/office/officeart/2005/8/layout/vList2"/>
    <dgm:cxn modelId="{3EAFA192-16D3-41BE-B8DA-3DB0FEA1E553}" srcId="{2B37F97E-F64E-4AEB-9CCE-08F053AF583D}" destId="{621F9D28-7ABA-4167-8E9E-D7B1F5E57D59}" srcOrd="0" destOrd="0" parTransId="{86A869B1-386E-4E2B-9E71-77830D6ABDA9}" sibTransId="{C745B094-BB1F-485E-9E0D-1CD6F3A553DD}"/>
    <dgm:cxn modelId="{F4AC419F-A55A-3F47-9554-367801674D7A}" type="presOf" srcId="{2B37F97E-F64E-4AEB-9CCE-08F053AF583D}" destId="{30EBA87F-BAFE-5B4E-9EC1-9183C9506C7E}" srcOrd="0" destOrd="0" presId="urn:microsoft.com/office/officeart/2005/8/layout/vList2"/>
    <dgm:cxn modelId="{7241F8D3-C88D-4F55-BC58-E533D7F229C2}" srcId="{2B37F97E-F64E-4AEB-9CCE-08F053AF583D}" destId="{8780E50F-6D44-46E1-A6F1-705F04578560}" srcOrd="2" destOrd="0" parTransId="{EF7A09FA-504A-4315-9A6A-8FFFC9E438F6}" sibTransId="{E074F1E0-1629-4DB9-942B-6014856FC936}"/>
    <dgm:cxn modelId="{C2BF11D7-96EA-40EC-898D-B90353759A06}" srcId="{2B37F97E-F64E-4AEB-9CCE-08F053AF583D}" destId="{C7F0790D-D814-471C-82C8-C785EA664315}" srcOrd="1" destOrd="0" parTransId="{2F1E4054-00B3-4DB7-96E4-C6BB59E00386}" sibTransId="{59B0D1DE-88CA-4280-833A-E431B6B2F655}"/>
    <dgm:cxn modelId="{5D12BAC1-A69D-AD42-8966-A7117028B2D2}" type="presParOf" srcId="{30EBA87F-BAFE-5B4E-9EC1-9183C9506C7E}" destId="{2EEE72E8-E296-1448-80B8-E799568F033D}" srcOrd="0" destOrd="0" presId="urn:microsoft.com/office/officeart/2005/8/layout/vList2"/>
    <dgm:cxn modelId="{3FD3EA57-806E-874C-A05D-CDC5E8148EFD}" type="presParOf" srcId="{30EBA87F-BAFE-5B4E-9EC1-9183C9506C7E}" destId="{26D19309-CBA7-5F46-AB9A-2CC6564DD38A}" srcOrd="1" destOrd="0" presId="urn:microsoft.com/office/officeart/2005/8/layout/vList2"/>
    <dgm:cxn modelId="{8E24B8A8-ED01-7846-B278-7AF579CB2AAF}" type="presParOf" srcId="{30EBA87F-BAFE-5B4E-9EC1-9183C9506C7E}" destId="{266822CA-F72C-8B4E-B8EC-136C1A9E1603}" srcOrd="2" destOrd="0" presId="urn:microsoft.com/office/officeart/2005/8/layout/vList2"/>
    <dgm:cxn modelId="{FDB048AD-FA63-704E-A978-DE728275BA52}" type="presParOf" srcId="{30EBA87F-BAFE-5B4E-9EC1-9183C9506C7E}" destId="{AEADFA84-1E8F-1644-949A-9483305028E0}" srcOrd="3" destOrd="0" presId="urn:microsoft.com/office/officeart/2005/8/layout/vList2"/>
    <dgm:cxn modelId="{4EA79A66-69E8-4E45-B0CD-3ADC7078F76F}" type="presParOf" srcId="{30EBA87F-BAFE-5B4E-9EC1-9183C9506C7E}" destId="{A38D1C63-AE0B-4240-A753-1A5D99A563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D08CFA-60BF-45D7-9DBC-10C244151475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C99837-F450-402C-AFB8-D1BE753BBB85}">
      <dgm:prSet/>
      <dgm:spPr/>
      <dgm:t>
        <a:bodyPr/>
        <a:lstStyle/>
        <a:p>
          <a:r>
            <a:rPr lang="en-US" dirty="0"/>
            <a:t>Image Parameter XML [GET]:</a:t>
          </a:r>
        </a:p>
      </dgm:t>
    </dgm:pt>
    <dgm:pt modelId="{9073E97E-DABA-42E1-BEB9-F1894C0CFFDE}" type="parTrans" cxnId="{8DD53DF0-5E20-4829-8446-ABED689534BD}">
      <dgm:prSet/>
      <dgm:spPr/>
      <dgm:t>
        <a:bodyPr/>
        <a:lstStyle/>
        <a:p>
          <a:endParaRPr lang="en-US"/>
        </a:p>
      </dgm:t>
    </dgm:pt>
    <dgm:pt modelId="{9001E632-8DDF-40D7-9BC3-DE2A02F492F3}" type="sibTrans" cxnId="{8DD53DF0-5E20-4829-8446-ABED689534BD}">
      <dgm:prSet/>
      <dgm:spPr/>
      <dgm:t>
        <a:bodyPr/>
        <a:lstStyle/>
        <a:p>
          <a:endParaRPr lang="en-US"/>
        </a:p>
      </dgm:t>
    </dgm:pt>
    <dgm:pt modelId="{9DDB42F8-9C1E-4CED-8DEE-3BC717543D72}">
      <dgm:prSet/>
      <dgm:spPr/>
      <dgm:t>
        <a:bodyPr/>
        <a:lstStyle/>
        <a:p>
          <a:r>
            <a:rPr lang="en-US" dirty="0"/>
            <a:t>http : //</a:t>
          </a:r>
          <a:r>
            <a:rPr lang="en-US" dirty="0" err="1"/>
            <a:t>dmlab.cs.gsu.edu</a:t>
          </a:r>
          <a:r>
            <a:rPr lang="en-US" dirty="0"/>
            <a:t>/</a:t>
          </a:r>
          <a:r>
            <a:rPr lang="en-US" dirty="0" err="1"/>
            <a:t>dmlabapi</a:t>
          </a:r>
          <a:r>
            <a:rPr lang="en-US" dirty="0"/>
            <a:t>/</a:t>
          </a:r>
          <a:r>
            <a:rPr lang="en-US" dirty="0" err="1"/>
            <a:t>params</a:t>
          </a:r>
          <a:r>
            <a:rPr lang="en-US" dirty="0"/>
            <a:t>/SDO/AIA/64/ full/?wave =171&amp;starttime = 2012−02−13T20:10:00 </a:t>
          </a:r>
        </a:p>
      </dgm:t>
    </dgm:pt>
    <dgm:pt modelId="{AA304DA7-C513-4731-94F3-907E70B78B82}" type="parTrans" cxnId="{7AE4030D-E185-4ED4-B063-913767CEA3B4}">
      <dgm:prSet/>
      <dgm:spPr/>
      <dgm:t>
        <a:bodyPr/>
        <a:lstStyle/>
        <a:p>
          <a:endParaRPr lang="en-US"/>
        </a:p>
      </dgm:t>
    </dgm:pt>
    <dgm:pt modelId="{494EE668-EFE6-4B10-ADBB-F6FBE3C5339E}" type="sibTrans" cxnId="{7AE4030D-E185-4ED4-B063-913767CEA3B4}">
      <dgm:prSet/>
      <dgm:spPr/>
      <dgm:t>
        <a:bodyPr/>
        <a:lstStyle/>
        <a:p>
          <a:endParaRPr lang="en-US"/>
        </a:p>
      </dgm:t>
    </dgm:pt>
    <dgm:pt modelId="{2E90F7E0-E4C2-4121-B833-17867133F296}">
      <dgm:prSet/>
      <dgm:spPr/>
      <dgm:t>
        <a:bodyPr/>
        <a:lstStyle/>
        <a:p>
          <a:r>
            <a:rPr lang="en-US"/>
            <a:t>Temporal Event Search Query [GET]:</a:t>
          </a:r>
          <a:br>
            <a:rPr lang="en-US"/>
          </a:br>
          <a:endParaRPr lang="en-US"/>
        </a:p>
      </dgm:t>
    </dgm:pt>
    <dgm:pt modelId="{BDAE8CDF-0D31-4875-9AF4-674630353CF1}" type="parTrans" cxnId="{283EF4F3-1138-4D01-9C9D-E64092BAEC7E}">
      <dgm:prSet/>
      <dgm:spPr/>
      <dgm:t>
        <a:bodyPr/>
        <a:lstStyle/>
        <a:p>
          <a:endParaRPr lang="en-US"/>
        </a:p>
      </dgm:t>
    </dgm:pt>
    <dgm:pt modelId="{A9D2AD87-9370-4041-89EF-8D51A211C64E}" type="sibTrans" cxnId="{283EF4F3-1138-4D01-9C9D-E64092BAEC7E}">
      <dgm:prSet/>
      <dgm:spPr/>
      <dgm:t>
        <a:bodyPr/>
        <a:lstStyle/>
        <a:p>
          <a:endParaRPr lang="en-US"/>
        </a:p>
      </dgm:t>
    </dgm:pt>
    <dgm:pt modelId="{F0CCB148-91E7-4308-B3EB-5D671E9832A9}">
      <dgm:prSet/>
      <dgm:spPr/>
      <dgm:t>
        <a:bodyPr/>
        <a:lstStyle/>
        <a:p>
          <a:r>
            <a:rPr lang="en-US" dirty="0"/>
            <a:t>http://</a:t>
          </a:r>
          <a:r>
            <a:rPr lang="en-US" dirty="0" err="1"/>
            <a:t>isd.dmlab.cs.gsu.edu</a:t>
          </a:r>
          <a:r>
            <a:rPr lang="en-US" dirty="0"/>
            <a:t>/</a:t>
          </a:r>
          <a:r>
            <a:rPr lang="en-US" dirty="0" err="1"/>
            <a:t>api</a:t>
          </a:r>
          <a:r>
            <a:rPr lang="en-US" dirty="0"/>
            <a:t>/query/</a:t>
          </a:r>
          <a:r>
            <a:rPr lang="en-US" dirty="0" err="1"/>
            <a:t>temporal?starttime</a:t>
          </a:r>
          <a:r>
            <a:rPr lang="en-US" dirty="0"/>
            <a:t>, </a:t>
          </a:r>
          <a:r>
            <a:rPr lang="en-US" dirty="0" err="1"/>
            <a:t>endtime,tablenames</a:t>
          </a:r>
          <a:r>
            <a:rPr lang="en-US" dirty="0"/>
            <a:t>, </a:t>
          </a:r>
          <a:r>
            <a:rPr lang="en-US" dirty="0" err="1"/>
            <a:t>sortby</a:t>
          </a:r>
          <a:r>
            <a:rPr lang="en-US" dirty="0"/>
            <a:t>, limit, offset, predicate </a:t>
          </a:r>
        </a:p>
      </dgm:t>
    </dgm:pt>
    <dgm:pt modelId="{D5B16AC5-5737-4CDD-AC56-700C67709FBA}" type="parTrans" cxnId="{94B2D5B3-CF80-42DA-B228-EB41B45F66B7}">
      <dgm:prSet/>
      <dgm:spPr/>
      <dgm:t>
        <a:bodyPr/>
        <a:lstStyle/>
        <a:p>
          <a:endParaRPr lang="en-US"/>
        </a:p>
      </dgm:t>
    </dgm:pt>
    <dgm:pt modelId="{C0885E67-5E96-4417-AFB3-26A57D0A79A4}" type="sibTrans" cxnId="{94B2D5B3-CF80-42DA-B228-EB41B45F66B7}">
      <dgm:prSet/>
      <dgm:spPr/>
      <dgm:t>
        <a:bodyPr/>
        <a:lstStyle/>
        <a:p>
          <a:endParaRPr lang="en-US"/>
        </a:p>
      </dgm:t>
    </dgm:pt>
    <dgm:pt modelId="{3B5E7EFA-D5F0-8C4D-8262-D95F46558801}" type="pres">
      <dgm:prSet presAssocID="{BBD08CFA-60BF-45D7-9DBC-10C244151475}" presName="Name0" presStyleCnt="0">
        <dgm:presLayoutVars>
          <dgm:dir/>
          <dgm:animLvl val="lvl"/>
          <dgm:resizeHandles val="exact"/>
        </dgm:presLayoutVars>
      </dgm:prSet>
      <dgm:spPr/>
    </dgm:pt>
    <dgm:pt modelId="{089C6B05-E028-A14F-AA6E-8E7BFA1CEB1A}" type="pres">
      <dgm:prSet presAssocID="{8AC99837-F450-402C-AFB8-D1BE753BBB85}" presName="linNode" presStyleCnt="0"/>
      <dgm:spPr/>
    </dgm:pt>
    <dgm:pt modelId="{B7CB2688-F4FF-A740-8BDD-AAB2F1D81B23}" type="pres">
      <dgm:prSet presAssocID="{8AC99837-F450-402C-AFB8-D1BE753BBB8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3948ADE-5646-7049-840F-7554BF4C10BF}" type="pres">
      <dgm:prSet presAssocID="{8AC99837-F450-402C-AFB8-D1BE753BBB85}" presName="descendantText" presStyleLbl="alignAccFollowNode1" presStyleIdx="0" presStyleCnt="2">
        <dgm:presLayoutVars>
          <dgm:bulletEnabled val="1"/>
        </dgm:presLayoutVars>
      </dgm:prSet>
      <dgm:spPr/>
    </dgm:pt>
    <dgm:pt modelId="{5B90F37C-C634-EA4B-B7DB-432D0AC768A1}" type="pres">
      <dgm:prSet presAssocID="{9001E632-8DDF-40D7-9BC3-DE2A02F492F3}" presName="sp" presStyleCnt="0"/>
      <dgm:spPr/>
    </dgm:pt>
    <dgm:pt modelId="{D50251C5-E834-6249-96A7-ECCE30767C04}" type="pres">
      <dgm:prSet presAssocID="{2E90F7E0-E4C2-4121-B833-17867133F296}" presName="linNode" presStyleCnt="0"/>
      <dgm:spPr/>
    </dgm:pt>
    <dgm:pt modelId="{3925A7D8-7F60-5B44-B362-AAA688811B83}" type="pres">
      <dgm:prSet presAssocID="{2E90F7E0-E4C2-4121-B833-17867133F29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C08DAB0-F8CB-294B-AF55-E23708C2D818}" type="pres">
      <dgm:prSet presAssocID="{2E90F7E0-E4C2-4121-B833-17867133F29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AE4030D-E185-4ED4-B063-913767CEA3B4}" srcId="{8AC99837-F450-402C-AFB8-D1BE753BBB85}" destId="{9DDB42F8-9C1E-4CED-8DEE-3BC717543D72}" srcOrd="0" destOrd="0" parTransId="{AA304DA7-C513-4731-94F3-907E70B78B82}" sibTransId="{494EE668-EFE6-4B10-ADBB-F6FBE3C5339E}"/>
    <dgm:cxn modelId="{B1CBA521-7F30-994E-B2AF-A6E650DFE827}" type="presOf" srcId="{8AC99837-F450-402C-AFB8-D1BE753BBB85}" destId="{B7CB2688-F4FF-A740-8BDD-AAB2F1D81B23}" srcOrd="0" destOrd="0" presId="urn:microsoft.com/office/officeart/2005/8/layout/vList5"/>
    <dgm:cxn modelId="{D0D0C33A-9BAF-C64E-BFFC-DAA4E4D39A68}" type="presOf" srcId="{9DDB42F8-9C1E-4CED-8DEE-3BC717543D72}" destId="{F3948ADE-5646-7049-840F-7554BF4C10BF}" srcOrd="0" destOrd="0" presId="urn:microsoft.com/office/officeart/2005/8/layout/vList5"/>
    <dgm:cxn modelId="{BE0B227C-0F10-764E-8334-C7971246595B}" type="presOf" srcId="{F0CCB148-91E7-4308-B3EB-5D671E9832A9}" destId="{0C08DAB0-F8CB-294B-AF55-E23708C2D818}" srcOrd="0" destOrd="0" presId="urn:microsoft.com/office/officeart/2005/8/layout/vList5"/>
    <dgm:cxn modelId="{5BE28B7D-1D87-1A4F-AB67-8417A4216023}" type="presOf" srcId="{2E90F7E0-E4C2-4121-B833-17867133F296}" destId="{3925A7D8-7F60-5B44-B362-AAA688811B83}" srcOrd="0" destOrd="0" presId="urn:microsoft.com/office/officeart/2005/8/layout/vList5"/>
    <dgm:cxn modelId="{94B2D5B3-CF80-42DA-B228-EB41B45F66B7}" srcId="{2E90F7E0-E4C2-4121-B833-17867133F296}" destId="{F0CCB148-91E7-4308-B3EB-5D671E9832A9}" srcOrd="0" destOrd="0" parTransId="{D5B16AC5-5737-4CDD-AC56-700C67709FBA}" sibTransId="{C0885E67-5E96-4417-AFB3-26A57D0A79A4}"/>
    <dgm:cxn modelId="{8DD53DF0-5E20-4829-8446-ABED689534BD}" srcId="{BBD08CFA-60BF-45D7-9DBC-10C244151475}" destId="{8AC99837-F450-402C-AFB8-D1BE753BBB85}" srcOrd="0" destOrd="0" parTransId="{9073E97E-DABA-42E1-BEB9-F1894C0CFFDE}" sibTransId="{9001E632-8DDF-40D7-9BC3-DE2A02F492F3}"/>
    <dgm:cxn modelId="{283EF4F3-1138-4D01-9C9D-E64092BAEC7E}" srcId="{BBD08CFA-60BF-45D7-9DBC-10C244151475}" destId="{2E90F7E0-E4C2-4121-B833-17867133F296}" srcOrd="1" destOrd="0" parTransId="{BDAE8CDF-0D31-4875-9AF4-674630353CF1}" sibTransId="{A9D2AD87-9370-4041-89EF-8D51A211C64E}"/>
    <dgm:cxn modelId="{01C75DFE-22D8-234D-B266-7CB831BBF37C}" type="presOf" srcId="{BBD08CFA-60BF-45D7-9DBC-10C244151475}" destId="{3B5E7EFA-D5F0-8C4D-8262-D95F46558801}" srcOrd="0" destOrd="0" presId="urn:microsoft.com/office/officeart/2005/8/layout/vList5"/>
    <dgm:cxn modelId="{1E19F727-EB61-FF4F-8E81-A74F6A3636F9}" type="presParOf" srcId="{3B5E7EFA-D5F0-8C4D-8262-D95F46558801}" destId="{089C6B05-E028-A14F-AA6E-8E7BFA1CEB1A}" srcOrd="0" destOrd="0" presId="urn:microsoft.com/office/officeart/2005/8/layout/vList5"/>
    <dgm:cxn modelId="{A7CB0FE2-9B42-574A-A6BD-5CA1CA0A7440}" type="presParOf" srcId="{089C6B05-E028-A14F-AA6E-8E7BFA1CEB1A}" destId="{B7CB2688-F4FF-A740-8BDD-AAB2F1D81B23}" srcOrd="0" destOrd="0" presId="urn:microsoft.com/office/officeart/2005/8/layout/vList5"/>
    <dgm:cxn modelId="{EE98E5FE-3A62-624D-9E3D-38949C8F61C3}" type="presParOf" srcId="{089C6B05-E028-A14F-AA6E-8E7BFA1CEB1A}" destId="{F3948ADE-5646-7049-840F-7554BF4C10BF}" srcOrd="1" destOrd="0" presId="urn:microsoft.com/office/officeart/2005/8/layout/vList5"/>
    <dgm:cxn modelId="{555A48EB-AFB5-9042-9B89-02D440971688}" type="presParOf" srcId="{3B5E7EFA-D5F0-8C4D-8262-D95F46558801}" destId="{5B90F37C-C634-EA4B-B7DB-432D0AC768A1}" srcOrd="1" destOrd="0" presId="urn:microsoft.com/office/officeart/2005/8/layout/vList5"/>
    <dgm:cxn modelId="{FB52D335-40B0-6E4A-B3E5-1A6340909DD8}" type="presParOf" srcId="{3B5E7EFA-D5F0-8C4D-8262-D95F46558801}" destId="{D50251C5-E834-6249-96A7-ECCE30767C04}" srcOrd="2" destOrd="0" presId="urn:microsoft.com/office/officeart/2005/8/layout/vList5"/>
    <dgm:cxn modelId="{0A05DB79-D939-5742-ADB3-E87C1536A8EE}" type="presParOf" srcId="{D50251C5-E834-6249-96A7-ECCE30767C04}" destId="{3925A7D8-7F60-5B44-B362-AAA688811B83}" srcOrd="0" destOrd="0" presId="urn:microsoft.com/office/officeart/2005/8/layout/vList5"/>
    <dgm:cxn modelId="{08F01F26-670D-F742-BEDD-14170D0FFEEE}" type="presParOf" srcId="{D50251C5-E834-6249-96A7-ECCE30767C04}" destId="{0C08DAB0-F8CB-294B-AF55-E23708C2D8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5F16F4-512A-44FB-A886-267A689115EE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59358A-9F45-43B3-B779-FDDB7A97879D}">
      <dgm:prSet/>
      <dgm:spPr/>
      <dgm:t>
        <a:bodyPr/>
        <a:lstStyle/>
        <a:p>
          <a:r>
            <a:rPr lang="en-US" dirty="0"/>
            <a:t>Make beta values sparse.</a:t>
          </a:r>
        </a:p>
      </dgm:t>
    </dgm:pt>
    <dgm:pt modelId="{D5370416-2189-4A63-9021-0A98F1693725}" type="parTrans" cxnId="{E5DAC466-1981-4BAF-9A6A-0636F88C2EAA}">
      <dgm:prSet/>
      <dgm:spPr/>
      <dgm:t>
        <a:bodyPr/>
        <a:lstStyle/>
        <a:p>
          <a:endParaRPr lang="en-US"/>
        </a:p>
      </dgm:t>
    </dgm:pt>
    <dgm:pt modelId="{307E5B30-B888-4F32-8F40-B6744DAC9C7F}" type="sibTrans" cxnId="{E5DAC466-1981-4BAF-9A6A-0636F88C2EAA}">
      <dgm:prSet/>
      <dgm:spPr/>
      <dgm:t>
        <a:bodyPr/>
        <a:lstStyle/>
        <a:p>
          <a:endParaRPr lang="en-US"/>
        </a:p>
      </dgm:t>
    </dgm:pt>
    <dgm:pt modelId="{176EC90C-C272-4972-AA83-9B5236278C77}">
      <dgm:prSet/>
      <dgm:spPr/>
      <dgm:t>
        <a:bodyPr/>
        <a:lstStyle/>
        <a:p>
          <a:r>
            <a:rPr lang="en-US" dirty="0"/>
            <a:t>Select significant coefficients/features.</a:t>
          </a:r>
        </a:p>
      </dgm:t>
    </dgm:pt>
    <dgm:pt modelId="{8671269C-C95E-4057-8B0B-5F3BBA7316B9}" type="parTrans" cxnId="{3B4D7607-A5A6-4AAC-B29A-ECB7EC086788}">
      <dgm:prSet/>
      <dgm:spPr/>
      <dgm:t>
        <a:bodyPr/>
        <a:lstStyle/>
        <a:p>
          <a:endParaRPr lang="en-US"/>
        </a:p>
      </dgm:t>
    </dgm:pt>
    <dgm:pt modelId="{B0D93A8A-9002-4C4A-8765-3F33BCEDCE12}" type="sibTrans" cxnId="{3B4D7607-A5A6-4AAC-B29A-ECB7EC086788}">
      <dgm:prSet/>
      <dgm:spPr/>
      <dgm:t>
        <a:bodyPr/>
        <a:lstStyle/>
        <a:p>
          <a:endParaRPr lang="en-US"/>
        </a:p>
      </dgm:t>
    </dgm:pt>
    <dgm:pt modelId="{0412AC75-E289-4A8A-90DA-2A0F6898DF67}">
      <dgm:prSet/>
      <dgm:spPr/>
      <dgm:t>
        <a:bodyPr/>
        <a:lstStyle/>
        <a:p>
          <a:r>
            <a:rPr lang="en-US" dirty="0"/>
            <a:t>Achieve better accuracy.</a:t>
          </a:r>
        </a:p>
      </dgm:t>
    </dgm:pt>
    <dgm:pt modelId="{75A7170D-DB81-406F-972C-14C75A8E34D0}" type="parTrans" cxnId="{B2B3394D-0B16-446E-A3E7-5A0675E7F0E5}">
      <dgm:prSet/>
      <dgm:spPr/>
      <dgm:t>
        <a:bodyPr/>
        <a:lstStyle/>
        <a:p>
          <a:endParaRPr lang="en-US"/>
        </a:p>
      </dgm:t>
    </dgm:pt>
    <dgm:pt modelId="{15D4DAD2-64CF-4D1A-89B2-070855E976C2}" type="sibTrans" cxnId="{B2B3394D-0B16-446E-A3E7-5A0675E7F0E5}">
      <dgm:prSet/>
      <dgm:spPr/>
      <dgm:t>
        <a:bodyPr/>
        <a:lstStyle/>
        <a:p>
          <a:endParaRPr lang="en-US"/>
        </a:p>
      </dgm:t>
    </dgm:pt>
    <dgm:pt modelId="{9C5DC775-4E6F-F348-B1B6-664D341DBBAE}" type="pres">
      <dgm:prSet presAssocID="{F85F16F4-512A-44FB-A886-267A689115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8F6DE1-5CAE-DE42-BE3F-B0A64811A240}" type="pres">
      <dgm:prSet presAssocID="{3659358A-9F45-43B3-B779-FDDB7A97879D}" presName="hierRoot1" presStyleCnt="0"/>
      <dgm:spPr/>
    </dgm:pt>
    <dgm:pt modelId="{AA9238AB-0C75-EE47-A377-D726DB750182}" type="pres">
      <dgm:prSet presAssocID="{3659358A-9F45-43B3-B779-FDDB7A97879D}" presName="composite" presStyleCnt="0"/>
      <dgm:spPr/>
    </dgm:pt>
    <dgm:pt modelId="{255B044F-D19C-6F43-99FC-CF52D172B403}" type="pres">
      <dgm:prSet presAssocID="{3659358A-9F45-43B3-B779-FDDB7A97879D}" presName="background" presStyleLbl="node0" presStyleIdx="0" presStyleCnt="3"/>
      <dgm:spPr/>
    </dgm:pt>
    <dgm:pt modelId="{78D837D0-45AC-A44F-9726-7B1665567153}" type="pres">
      <dgm:prSet presAssocID="{3659358A-9F45-43B3-B779-FDDB7A97879D}" presName="text" presStyleLbl="fgAcc0" presStyleIdx="0" presStyleCnt="3">
        <dgm:presLayoutVars>
          <dgm:chPref val="3"/>
        </dgm:presLayoutVars>
      </dgm:prSet>
      <dgm:spPr/>
    </dgm:pt>
    <dgm:pt modelId="{B400184E-38F1-C54C-BE8A-5655EA3C433A}" type="pres">
      <dgm:prSet presAssocID="{3659358A-9F45-43B3-B779-FDDB7A97879D}" presName="hierChild2" presStyleCnt="0"/>
      <dgm:spPr/>
    </dgm:pt>
    <dgm:pt modelId="{57718CE0-615D-3C44-B181-83CAB022A37E}" type="pres">
      <dgm:prSet presAssocID="{176EC90C-C272-4972-AA83-9B5236278C77}" presName="hierRoot1" presStyleCnt="0"/>
      <dgm:spPr/>
    </dgm:pt>
    <dgm:pt modelId="{0E30D721-4D49-6A45-BE2F-7B422597BB40}" type="pres">
      <dgm:prSet presAssocID="{176EC90C-C272-4972-AA83-9B5236278C77}" presName="composite" presStyleCnt="0"/>
      <dgm:spPr/>
    </dgm:pt>
    <dgm:pt modelId="{61D8BD12-6B00-6E4C-8CF0-C47B220B7418}" type="pres">
      <dgm:prSet presAssocID="{176EC90C-C272-4972-AA83-9B5236278C77}" presName="background" presStyleLbl="node0" presStyleIdx="1" presStyleCnt="3"/>
      <dgm:spPr/>
    </dgm:pt>
    <dgm:pt modelId="{E05146B2-A1C7-7B47-BCD3-2F3901FAE122}" type="pres">
      <dgm:prSet presAssocID="{176EC90C-C272-4972-AA83-9B5236278C77}" presName="text" presStyleLbl="fgAcc0" presStyleIdx="1" presStyleCnt="3">
        <dgm:presLayoutVars>
          <dgm:chPref val="3"/>
        </dgm:presLayoutVars>
      </dgm:prSet>
      <dgm:spPr/>
    </dgm:pt>
    <dgm:pt modelId="{77350942-8B18-A540-8C9A-0DFD2B03ACBF}" type="pres">
      <dgm:prSet presAssocID="{176EC90C-C272-4972-AA83-9B5236278C77}" presName="hierChild2" presStyleCnt="0"/>
      <dgm:spPr/>
    </dgm:pt>
    <dgm:pt modelId="{14243987-A443-FC44-8AA0-F5833C546732}" type="pres">
      <dgm:prSet presAssocID="{0412AC75-E289-4A8A-90DA-2A0F6898DF67}" presName="hierRoot1" presStyleCnt="0"/>
      <dgm:spPr/>
    </dgm:pt>
    <dgm:pt modelId="{F8C37B4D-9064-BC47-90DF-59B1876F4F43}" type="pres">
      <dgm:prSet presAssocID="{0412AC75-E289-4A8A-90DA-2A0F6898DF67}" presName="composite" presStyleCnt="0"/>
      <dgm:spPr/>
    </dgm:pt>
    <dgm:pt modelId="{24EEB7AC-91C7-784F-A057-04C4E93BC790}" type="pres">
      <dgm:prSet presAssocID="{0412AC75-E289-4A8A-90DA-2A0F6898DF67}" presName="background" presStyleLbl="node0" presStyleIdx="2" presStyleCnt="3"/>
      <dgm:spPr/>
    </dgm:pt>
    <dgm:pt modelId="{4D277820-1046-EC44-9EBA-FF11CE2F6B3A}" type="pres">
      <dgm:prSet presAssocID="{0412AC75-E289-4A8A-90DA-2A0F6898DF67}" presName="text" presStyleLbl="fgAcc0" presStyleIdx="2" presStyleCnt="3">
        <dgm:presLayoutVars>
          <dgm:chPref val="3"/>
        </dgm:presLayoutVars>
      </dgm:prSet>
      <dgm:spPr/>
    </dgm:pt>
    <dgm:pt modelId="{699A3F7F-A8F7-1645-A792-28F802A16706}" type="pres">
      <dgm:prSet presAssocID="{0412AC75-E289-4A8A-90DA-2A0F6898DF67}" presName="hierChild2" presStyleCnt="0"/>
      <dgm:spPr/>
    </dgm:pt>
  </dgm:ptLst>
  <dgm:cxnLst>
    <dgm:cxn modelId="{3B4D7607-A5A6-4AAC-B29A-ECB7EC086788}" srcId="{F85F16F4-512A-44FB-A886-267A689115EE}" destId="{176EC90C-C272-4972-AA83-9B5236278C77}" srcOrd="1" destOrd="0" parTransId="{8671269C-C95E-4057-8B0B-5F3BBA7316B9}" sibTransId="{B0D93A8A-9002-4C4A-8765-3F33BCEDCE12}"/>
    <dgm:cxn modelId="{95DA6B3C-BEA5-EE48-B2D5-E85C7201F81E}" type="presOf" srcId="{176EC90C-C272-4972-AA83-9B5236278C77}" destId="{E05146B2-A1C7-7B47-BCD3-2F3901FAE122}" srcOrd="0" destOrd="0" presId="urn:microsoft.com/office/officeart/2005/8/layout/hierarchy1"/>
    <dgm:cxn modelId="{27C05E3D-A9F9-B64F-8AAE-400EC506CF73}" type="presOf" srcId="{3659358A-9F45-43B3-B779-FDDB7A97879D}" destId="{78D837D0-45AC-A44F-9726-7B1665567153}" srcOrd="0" destOrd="0" presId="urn:microsoft.com/office/officeart/2005/8/layout/hierarchy1"/>
    <dgm:cxn modelId="{B2B3394D-0B16-446E-A3E7-5A0675E7F0E5}" srcId="{F85F16F4-512A-44FB-A886-267A689115EE}" destId="{0412AC75-E289-4A8A-90DA-2A0F6898DF67}" srcOrd="2" destOrd="0" parTransId="{75A7170D-DB81-406F-972C-14C75A8E34D0}" sibTransId="{15D4DAD2-64CF-4D1A-89B2-070855E976C2}"/>
    <dgm:cxn modelId="{E5DAC466-1981-4BAF-9A6A-0636F88C2EAA}" srcId="{F85F16F4-512A-44FB-A886-267A689115EE}" destId="{3659358A-9F45-43B3-B779-FDDB7A97879D}" srcOrd="0" destOrd="0" parTransId="{D5370416-2189-4A63-9021-0A98F1693725}" sibTransId="{307E5B30-B888-4F32-8F40-B6744DAC9C7F}"/>
    <dgm:cxn modelId="{061EC090-A221-5940-8520-500D94240BAC}" type="presOf" srcId="{F85F16F4-512A-44FB-A886-267A689115EE}" destId="{9C5DC775-4E6F-F348-B1B6-664D341DBBAE}" srcOrd="0" destOrd="0" presId="urn:microsoft.com/office/officeart/2005/8/layout/hierarchy1"/>
    <dgm:cxn modelId="{1B4BF1E9-5D45-0F41-A5F7-1FFAD1A1244E}" type="presOf" srcId="{0412AC75-E289-4A8A-90DA-2A0F6898DF67}" destId="{4D277820-1046-EC44-9EBA-FF11CE2F6B3A}" srcOrd="0" destOrd="0" presId="urn:microsoft.com/office/officeart/2005/8/layout/hierarchy1"/>
    <dgm:cxn modelId="{BE060D09-C346-2A43-B69B-F89F545A9706}" type="presParOf" srcId="{9C5DC775-4E6F-F348-B1B6-664D341DBBAE}" destId="{558F6DE1-5CAE-DE42-BE3F-B0A64811A240}" srcOrd="0" destOrd="0" presId="urn:microsoft.com/office/officeart/2005/8/layout/hierarchy1"/>
    <dgm:cxn modelId="{EB1E7B13-9544-CC4D-B3CD-40F2F914816A}" type="presParOf" srcId="{558F6DE1-5CAE-DE42-BE3F-B0A64811A240}" destId="{AA9238AB-0C75-EE47-A377-D726DB750182}" srcOrd="0" destOrd="0" presId="urn:microsoft.com/office/officeart/2005/8/layout/hierarchy1"/>
    <dgm:cxn modelId="{35F97A77-0385-9A42-98A5-017797944675}" type="presParOf" srcId="{AA9238AB-0C75-EE47-A377-D726DB750182}" destId="{255B044F-D19C-6F43-99FC-CF52D172B403}" srcOrd="0" destOrd="0" presId="urn:microsoft.com/office/officeart/2005/8/layout/hierarchy1"/>
    <dgm:cxn modelId="{18BC799A-CFFC-8F42-AECA-3D96357BEB28}" type="presParOf" srcId="{AA9238AB-0C75-EE47-A377-D726DB750182}" destId="{78D837D0-45AC-A44F-9726-7B1665567153}" srcOrd="1" destOrd="0" presId="urn:microsoft.com/office/officeart/2005/8/layout/hierarchy1"/>
    <dgm:cxn modelId="{C774B4E7-725F-784E-A90C-EB17C7472A33}" type="presParOf" srcId="{558F6DE1-5CAE-DE42-BE3F-B0A64811A240}" destId="{B400184E-38F1-C54C-BE8A-5655EA3C433A}" srcOrd="1" destOrd="0" presId="urn:microsoft.com/office/officeart/2005/8/layout/hierarchy1"/>
    <dgm:cxn modelId="{BDC0B705-6657-7B46-B17A-195178FFAAA6}" type="presParOf" srcId="{9C5DC775-4E6F-F348-B1B6-664D341DBBAE}" destId="{57718CE0-615D-3C44-B181-83CAB022A37E}" srcOrd="1" destOrd="0" presId="urn:microsoft.com/office/officeart/2005/8/layout/hierarchy1"/>
    <dgm:cxn modelId="{B539D325-111F-2946-88E8-383EAD047418}" type="presParOf" srcId="{57718CE0-615D-3C44-B181-83CAB022A37E}" destId="{0E30D721-4D49-6A45-BE2F-7B422597BB40}" srcOrd="0" destOrd="0" presId="urn:microsoft.com/office/officeart/2005/8/layout/hierarchy1"/>
    <dgm:cxn modelId="{E3FEEB4B-3FF7-6344-8605-73D22BE28446}" type="presParOf" srcId="{0E30D721-4D49-6A45-BE2F-7B422597BB40}" destId="{61D8BD12-6B00-6E4C-8CF0-C47B220B7418}" srcOrd="0" destOrd="0" presId="urn:microsoft.com/office/officeart/2005/8/layout/hierarchy1"/>
    <dgm:cxn modelId="{B395D1AC-20FF-FB4C-AE1A-31A69ECAA27C}" type="presParOf" srcId="{0E30D721-4D49-6A45-BE2F-7B422597BB40}" destId="{E05146B2-A1C7-7B47-BCD3-2F3901FAE122}" srcOrd="1" destOrd="0" presId="urn:microsoft.com/office/officeart/2005/8/layout/hierarchy1"/>
    <dgm:cxn modelId="{72169D04-0741-AA40-9B1F-05B0C8AE6A4F}" type="presParOf" srcId="{57718CE0-615D-3C44-B181-83CAB022A37E}" destId="{77350942-8B18-A540-8C9A-0DFD2B03ACBF}" srcOrd="1" destOrd="0" presId="urn:microsoft.com/office/officeart/2005/8/layout/hierarchy1"/>
    <dgm:cxn modelId="{F73B2819-9E8C-BE44-9CEA-C33C8B17EB57}" type="presParOf" srcId="{9C5DC775-4E6F-F348-B1B6-664D341DBBAE}" destId="{14243987-A443-FC44-8AA0-F5833C546732}" srcOrd="2" destOrd="0" presId="urn:microsoft.com/office/officeart/2005/8/layout/hierarchy1"/>
    <dgm:cxn modelId="{621D1CC5-9049-DB41-80B4-222A41F8E6AC}" type="presParOf" srcId="{14243987-A443-FC44-8AA0-F5833C546732}" destId="{F8C37B4D-9064-BC47-90DF-59B1876F4F43}" srcOrd="0" destOrd="0" presId="urn:microsoft.com/office/officeart/2005/8/layout/hierarchy1"/>
    <dgm:cxn modelId="{051C7582-1CD4-804C-B21C-F43AEF68E8ED}" type="presParOf" srcId="{F8C37B4D-9064-BC47-90DF-59B1876F4F43}" destId="{24EEB7AC-91C7-784F-A057-04C4E93BC790}" srcOrd="0" destOrd="0" presId="urn:microsoft.com/office/officeart/2005/8/layout/hierarchy1"/>
    <dgm:cxn modelId="{36B20E8A-BC97-DA4F-BDCF-FCB09D76C51E}" type="presParOf" srcId="{F8C37B4D-9064-BC47-90DF-59B1876F4F43}" destId="{4D277820-1046-EC44-9EBA-FF11CE2F6B3A}" srcOrd="1" destOrd="0" presId="urn:microsoft.com/office/officeart/2005/8/layout/hierarchy1"/>
    <dgm:cxn modelId="{4FF6D53E-C3FB-ED41-80EA-BD64CC4AFDF4}" type="presParOf" srcId="{14243987-A443-FC44-8AA0-F5833C546732}" destId="{699A3F7F-A8F7-1645-A792-28F802A167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F9FAEF-736A-4FB3-B6BF-E59910273E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DD4DBC-E7E5-469D-9578-FFE72378DC55}">
      <dgm:prSet/>
      <dgm:spPr/>
      <dgm:t>
        <a:bodyPr/>
        <a:lstStyle/>
        <a:p>
          <a:r>
            <a:rPr lang="en-US" dirty="0"/>
            <a:t>Clone the repository </a:t>
          </a:r>
          <a:r>
            <a:rPr lang="en-US" dirty="0">
              <a:hlinkClick xmlns:r="http://schemas.openxmlformats.org/officeDocument/2006/relationships" r:id="rId1"/>
            </a:rPr>
            <a:t>https://github.com/jagadeeshmn/SDO-eventprediction.git</a:t>
          </a:r>
          <a:endParaRPr lang="en-US" dirty="0"/>
        </a:p>
      </dgm:t>
    </dgm:pt>
    <dgm:pt modelId="{BAF29698-D443-4ED3-93FE-640F85462E8C}" type="parTrans" cxnId="{FF0E7895-5839-4AD2-A1E7-B704D88E515E}">
      <dgm:prSet/>
      <dgm:spPr/>
      <dgm:t>
        <a:bodyPr/>
        <a:lstStyle/>
        <a:p>
          <a:endParaRPr lang="en-US"/>
        </a:p>
      </dgm:t>
    </dgm:pt>
    <dgm:pt modelId="{49ED7E54-D571-4431-9C83-ED2AFFC8C768}" type="sibTrans" cxnId="{FF0E7895-5839-4AD2-A1E7-B704D88E515E}">
      <dgm:prSet/>
      <dgm:spPr/>
      <dgm:t>
        <a:bodyPr/>
        <a:lstStyle/>
        <a:p>
          <a:endParaRPr lang="en-US"/>
        </a:p>
      </dgm:t>
    </dgm:pt>
    <dgm:pt modelId="{9C9342D0-1FEE-413F-8CB1-4C791A126925}">
      <dgm:prSet/>
      <dgm:spPr/>
      <dgm:t>
        <a:bodyPr/>
        <a:lstStyle/>
        <a:p>
          <a:r>
            <a:rPr lang="en-US" dirty="0"/>
            <a:t>Install the packages using </a:t>
          </a:r>
        </a:p>
        <a:p>
          <a:r>
            <a:rPr lang="en-US" dirty="0"/>
            <a:t>$pip install -r </a:t>
          </a:r>
          <a:r>
            <a:rPr lang="en-US" dirty="0" err="1"/>
            <a:t>requirements.txt</a:t>
          </a:r>
          <a:r>
            <a:rPr lang="en-US" dirty="0"/>
            <a:t> </a:t>
          </a:r>
        </a:p>
      </dgm:t>
    </dgm:pt>
    <dgm:pt modelId="{79F9A4FF-E4FD-420B-8C18-6B36A8C31020}" type="parTrans" cxnId="{22DA6DCE-313C-46D6-9B1E-4DE85DD31CEF}">
      <dgm:prSet/>
      <dgm:spPr/>
      <dgm:t>
        <a:bodyPr/>
        <a:lstStyle/>
        <a:p>
          <a:endParaRPr lang="en-US"/>
        </a:p>
      </dgm:t>
    </dgm:pt>
    <dgm:pt modelId="{071F2B37-DD1C-4FD0-AECA-5B56DDE11DD0}" type="sibTrans" cxnId="{22DA6DCE-313C-46D6-9B1E-4DE85DD31CEF}">
      <dgm:prSet/>
      <dgm:spPr/>
      <dgm:t>
        <a:bodyPr/>
        <a:lstStyle/>
        <a:p>
          <a:endParaRPr lang="en-US"/>
        </a:p>
      </dgm:t>
    </dgm:pt>
    <dgm:pt modelId="{2301C00A-5F1C-4A49-923E-2BBD07EA6345}">
      <dgm:prSet/>
      <dgm:spPr/>
      <dgm:t>
        <a:bodyPr/>
        <a:lstStyle/>
        <a:p>
          <a:r>
            <a:rPr lang="en-US"/>
            <a:t>Open Jupyter Notebook and execute cells</a:t>
          </a:r>
        </a:p>
      </dgm:t>
    </dgm:pt>
    <dgm:pt modelId="{77A6967E-2D75-43B7-BE2D-E7806B6ADF6B}" type="parTrans" cxnId="{0B53A4F4-92A0-4AFE-AC99-CC24D5BD4D37}">
      <dgm:prSet/>
      <dgm:spPr/>
      <dgm:t>
        <a:bodyPr/>
        <a:lstStyle/>
        <a:p>
          <a:endParaRPr lang="en-US"/>
        </a:p>
      </dgm:t>
    </dgm:pt>
    <dgm:pt modelId="{A661D59B-2062-4326-B697-6EC6819B1C18}" type="sibTrans" cxnId="{0B53A4F4-92A0-4AFE-AC99-CC24D5BD4D37}">
      <dgm:prSet/>
      <dgm:spPr/>
      <dgm:t>
        <a:bodyPr/>
        <a:lstStyle/>
        <a:p>
          <a:endParaRPr lang="en-US"/>
        </a:p>
      </dgm:t>
    </dgm:pt>
    <dgm:pt modelId="{068BDB30-061E-4179-8107-57678EC4C148}" type="pres">
      <dgm:prSet presAssocID="{21F9FAEF-736A-4FB3-B6BF-E59910273ED9}" presName="root" presStyleCnt="0">
        <dgm:presLayoutVars>
          <dgm:dir/>
          <dgm:resizeHandles val="exact"/>
        </dgm:presLayoutVars>
      </dgm:prSet>
      <dgm:spPr/>
    </dgm:pt>
    <dgm:pt modelId="{0BC96F41-7B8B-4A3A-8587-97743E50145D}" type="pres">
      <dgm:prSet presAssocID="{42DD4DBC-E7E5-469D-9578-FFE72378DC55}" presName="compNode" presStyleCnt="0"/>
      <dgm:spPr/>
    </dgm:pt>
    <dgm:pt modelId="{3EA05C6E-3570-4458-8DD5-C8D277156ADB}" type="pres">
      <dgm:prSet presAssocID="{42DD4DBC-E7E5-469D-9578-FFE72378DC55}" presName="bgRect" presStyleLbl="bgShp" presStyleIdx="0" presStyleCnt="3"/>
      <dgm:spPr/>
    </dgm:pt>
    <dgm:pt modelId="{5CA8AEE0-9E7F-457D-92AE-D5E378B47695}" type="pres">
      <dgm:prSet presAssocID="{42DD4DBC-E7E5-469D-9578-FFE72378DC55}" presName="iconRect" presStyleLbl="node1" presStyleIdx="0" presStyleCnt="3" custLinFactX="12189" custLinFactY="100000" custLinFactNeighborX="100000" custLinFactNeighborY="106375"/>
      <dgm:spPr>
        <a:ln>
          <a:noFill/>
        </a:ln>
      </dgm:spPr>
      <dgm:extLst/>
    </dgm:pt>
    <dgm:pt modelId="{0502EBB3-70A1-43A4-BD13-6B37B249B335}" type="pres">
      <dgm:prSet presAssocID="{42DD4DBC-E7E5-469D-9578-FFE72378DC55}" presName="spaceRect" presStyleCnt="0"/>
      <dgm:spPr/>
    </dgm:pt>
    <dgm:pt modelId="{E8E1D0E0-F9AC-48AD-858B-EF7ED95BCB0A}" type="pres">
      <dgm:prSet presAssocID="{42DD4DBC-E7E5-469D-9578-FFE72378DC55}" presName="parTx" presStyleLbl="revTx" presStyleIdx="0" presStyleCnt="3">
        <dgm:presLayoutVars>
          <dgm:chMax val="0"/>
          <dgm:chPref val="0"/>
        </dgm:presLayoutVars>
      </dgm:prSet>
      <dgm:spPr/>
    </dgm:pt>
    <dgm:pt modelId="{C23305B5-9CC4-4D39-A1FF-6C2DE8C20D19}" type="pres">
      <dgm:prSet presAssocID="{49ED7E54-D571-4431-9C83-ED2AFFC8C768}" presName="sibTrans" presStyleCnt="0"/>
      <dgm:spPr/>
    </dgm:pt>
    <dgm:pt modelId="{F44F8005-060C-4C1D-A3DC-61D2B65860A0}" type="pres">
      <dgm:prSet presAssocID="{9C9342D0-1FEE-413F-8CB1-4C791A126925}" presName="compNode" presStyleCnt="0"/>
      <dgm:spPr/>
    </dgm:pt>
    <dgm:pt modelId="{3FFAB19D-FB6D-4266-A71C-0987DAFFB418}" type="pres">
      <dgm:prSet presAssocID="{9C9342D0-1FEE-413F-8CB1-4C791A126925}" presName="bgRect" presStyleLbl="bgShp" presStyleIdx="1" presStyleCnt="3"/>
      <dgm:spPr/>
    </dgm:pt>
    <dgm:pt modelId="{B6991EA3-ACDA-46AF-A070-92A2741A26EB}" type="pres">
      <dgm:prSet presAssocID="{9C9342D0-1FEE-413F-8CB1-4C791A126925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07AD7C-8446-43B1-AC91-5B056EE0B5A2}" type="pres">
      <dgm:prSet presAssocID="{9C9342D0-1FEE-413F-8CB1-4C791A126925}" presName="spaceRect" presStyleCnt="0"/>
      <dgm:spPr/>
    </dgm:pt>
    <dgm:pt modelId="{605B7C42-327E-483E-939E-F537848C6591}" type="pres">
      <dgm:prSet presAssocID="{9C9342D0-1FEE-413F-8CB1-4C791A126925}" presName="parTx" presStyleLbl="revTx" presStyleIdx="1" presStyleCnt="3">
        <dgm:presLayoutVars>
          <dgm:chMax val="0"/>
          <dgm:chPref val="0"/>
        </dgm:presLayoutVars>
      </dgm:prSet>
      <dgm:spPr/>
    </dgm:pt>
    <dgm:pt modelId="{E5F17A74-0376-4530-8049-A923884E60E0}" type="pres">
      <dgm:prSet presAssocID="{071F2B37-DD1C-4FD0-AECA-5B56DDE11DD0}" presName="sibTrans" presStyleCnt="0"/>
      <dgm:spPr/>
    </dgm:pt>
    <dgm:pt modelId="{D4650A0F-476C-43C8-8A90-6CB748EC0712}" type="pres">
      <dgm:prSet presAssocID="{2301C00A-5F1C-4A49-923E-2BBD07EA6345}" presName="compNode" presStyleCnt="0"/>
      <dgm:spPr/>
    </dgm:pt>
    <dgm:pt modelId="{BC0B6AF7-33B5-4BB1-A07C-76196D4C99C1}" type="pres">
      <dgm:prSet presAssocID="{2301C00A-5F1C-4A49-923E-2BBD07EA6345}" presName="bgRect" presStyleLbl="bgShp" presStyleIdx="2" presStyleCnt="3"/>
      <dgm:spPr/>
    </dgm:pt>
    <dgm:pt modelId="{D62A59AE-53F8-42E5-99A0-84451450735D}" type="pres">
      <dgm:prSet presAssocID="{2301C00A-5F1C-4A49-923E-2BBD07EA634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F289532-6EC7-4A1D-88C2-8C8760792A29}" type="pres">
      <dgm:prSet presAssocID="{2301C00A-5F1C-4A49-923E-2BBD07EA6345}" presName="spaceRect" presStyleCnt="0"/>
      <dgm:spPr/>
    </dgm:pt>
    <dgm:pt modelId="{24F0F5E0-9D1B-4F56-B7D2-BC63C843D284}" type="pres">
      <dgm:prSet presAssocID="{2301C00A-5F1C-4A49-923E-2BBD07EA63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19782B-A7ED-487F-922B-9CC276B33BF1}" type="presOf" srcId="{21F9FAEF-736A-4FB3-B6BF-E59910273ED9}" destId="{068BDB30-061E-4179-8107-57678EC4C148}" srcOrd="0" destOrd="0" presId="urn:microsoft.com/office/officeart/2018/2/layout/IconVerticalSolidList"/>
    <dgm:cxn modelId="{07DA4F3A-339D-493E-B06F-9DCBB1C76788}" type="presOf" srcId="{9C9342D0-1FEE-413F-8CB1-4C791A126925}" destId="{605B7C42-327E-483E-939E-F537848C6591}" srcOrd="0" destOrd="0" presId="urn:microsoft.com/office/officeart/2018/2/layout/IconVerticalSolidList"/>
    <dgm:cxn modelId="{8A0EA288-265F-47F5-AFD5-0F871B97D836}" type="presOf" srcId="{2301C00A-5F1C-4A49-923E-2BBD07EA6345}" destId="{24F0F5E0-9D1B-4F56-B7D2-BC63C843D284}" srcOrd="0" destOrd="0" presId="urn:microsoft.com/office/officeart/2018/2/layout/IconVerticalSolidList"/>
    <dgm:cxn modelId="{FF0E7895-5839-4AD2-A1E7-B704D88E515E}" srcId="{21F9FAEF-736A-4FB3-B6BF-E59910273ED9}" destId="{42DD4DBC-E7E5-469D-9578-FFE72378DC55}" srcOrd="0" destOrd="0" parTransId="{BAF29698-D443-4ED3-93FE-640F85462E8C}" sibTransId="{49ED7E54-D571-4431-9C83-ED2AFFC8C768}"/>
    <dgm:cxn modelId="{22DA6DCE-313C-46D6-9B1E-4DE85DD31CEF}" srcId="{21F9FAEF-736A-4FB3-B6BF-E59910273ED9}" destId="{9C9342D0-1FEE-413F-8CB1-4C791A126925}" srcOrd="1" destOrd="0" parTransId="{79F9A4FF-E4FD-420B-8C18-6B36A8C31020}" sibTransId="{071F2B37-DD1C-4FD0-AECA-5B56DDE11DD0}"/>
    <dgm:cxn modelId="{DBA738D7-790E-42C7-B8BC-7F58E0B5FC8E}" type="presOf" srcId="{42DD4DBC-E7E5-469D-9578-FFE72378DC55}" destId="{E8E1D0E0-F9AC-48AD-858B-EF7ED95BCB0A}" srcOrd="0" destOrd="0" presId="urn:microsoft.com/office/officeart/2018/2/layout/IconVerticalSolidList"/>
    <dgm:cxn modelId="{0B53A4F4-92A0-4AFE-AC99-CC24D5BD4D37}" srcId="{21F9FAEF-736A-4FB3-B6BF-E59910273ED9}" destId="{2301C00A-5F1C-4A49-923E-2BBD07EA6345}" srcOrd="2" destOrd="0" parTransId="{77A6967E-2D75-43B7-BE2D-E7806B6ADF6B}" sibTransId="{A661D59B-2062-4326-B697-6EC6819B1C18}"/>
    <dgm:cxn modelId="{B580998B-CB27-4B63-AF32-A13FBDDBBF36}" type="presParOf" srcId="{068BDB30-061E-4179-8107-57678EC4C148}" destId="{0BC96F41-7B8B-4A3A-8587-97743E50145D}" srcOrd="0" destOrd="0" presId="urn:microsoft.com/office/officeart/2018/2/layout/IconVerticalSolidList"/>
    <dgm:cxn modelId="{C7E8DCAC-5D4E-49C4-9FEF-6721680C6275}" type="presParOf" srcId="{0BC96F41-7B8B-4A3A-8587-97743E50145D}" destId="{3EA05C6E-3570-4458-8DD5-C8D277156ADB}" srcOrd="0" destOrd="0" presId="urn:microsoft.com/office/officeart/2018/2/layout/IconVerticalSolidList"/>
    <dgm:cxn modelId="{57EA66B6-9A09-4F2E-B143-737A78EC2236}" type="presParOf" srcId="{0BC96F41-7B8B-4A3A-8587-97743E50145D}" destId="{5CA8AEE0-9E7F-457D-92AE-D5E378B47695}" srcOrd="1" destOrd="0" presId="urn:microsoft.com/office/officeart/2018/2/layout/IconVerticalSolidList"/>
    <dgm:cxn modelId="{74EAC6F5-5B8F-4E8C-A2E6-4B020C6EDAB1}" type="presParOf" srcId="{0BC96F41-7B8B-4A3A-8587-97743E50145D}" destId="{0502EBB3-70A1-43A4-BD13-6B37B249B335}" srcOrd="2" destOrd="0" presId="urn:microsoft.com/office/officeart/2018/2/layout/IconVerticalSolidList"/>
    <dgm:cxn modelId="{3F9E407E-5CEF-433B-8209-5513561BEB63}" type="presParOf" srcId="{0BC96F41-7B8B-4A3A-8587-97743E50145D}" destId="{E8E1D0E0-F9AC-48AD-858B-EF7ED95BCB0A}" srcOrd="3" destOrd="0" presId="urn:microsoft.com/office/officeart/2018/2/layout/IconVerticalSolidList"/>
    <dgm:cxn modelId="{7293619C-65DB-4753-83D2-DE0812E8A579}" type="presParOf" srcId="{068BDB30-061E-4179-8107-57678EC4C148}" destId="{C23305B5-9CC4-4D39-A1FF-6C2DE8C20D19}" srcOrd="1" destOrd="0" presId="urn:microsoft.com/office/officeart/2018/2/layout/IconVerticalSolidList"/>
    <dgm:cxn modelId="{3549CC7B-83A9-409F-A312-38ACD946357B}" type="presParOf" srcId="{068BDB30-061E-4179-8107-57678EC4C148}" destId="{F44F8005-060C-4C1D-A3DC-61D2B65860A0}" srcOrd="2" destOrd="0" presId="urn:microsoft.com/office/officeart/2018/2/layout/IconVerticalSolidList"/>
    <dgm:cxn modelId="{68D369BB-D9F6-4A4F-97EE-2F531BCE1B12}" type="presParOf" srcId="{F44F8005-060C-4C1D-A3DC-61D2B65860A0}" destId="{3FFAB19D-FB6D-4266-A71C-0987DAFFB418}" srcOrd="0" destOrd="0" presId="urn:microsoft.com/office/officeart/2018/2/layout/IconVerticalSolidList"/>
    <dgm:cxn modelId="{939A3E16-3FCC-4E7A-8FC2-026A6F226463}" type="presParOf" srcId="{F44F8005-060C-4C1D-A3DC-61D2B65860A0}" destId="{B6991EA3-ACDA-46AF-A070-92A2741A26EB}" srcOrd="1" destOrd="0" presId="urn:microsoft.com/office/officeart/2018/2/layout/IconVerticalSolidList"/>
    <dgm:cxn modelId="{3ECA9D5D-F6DF-41C3-83D9-5ACB35E4167E}" type="presParOf" srcId="{F44F8005-060C-4C1D-A3DC-61D2B65860A0}" destId="{1507AD7C-8446-43B1-AC91-5B056EE0B5A2}" srcOrd="2" destOrd="0" presId="urn:microsoft.com/office/officeart/2018/2/layout/IconVerticalSolidList"/>
    <dgm:cxn modelId="{4F62EF56-62F1-4329-AA46-F086AC7870C6}" type="presParOf" srcId="{F44F8005-060C-4C1D-A3DC-61D2B65860A0}" destId="{605B7C42-327E-483E-939E-F537848C6591}" srcOrd="3" destOrd="0" presId="urn:microsoft.com/office/officeart/2018/2/layout/IconVerticalSolidList"/>
    <dgm:cxn modelId="{B72192B2-0BE6-4D67-88EA-92E88F305AC1}" type="presParOf" srcId="{068BDB30-061E-4179-8107-57678EC4C148}" destId="{E5F17A74-0376-4530-8049-A923884E60E0}" srcOrd="3" destOrd="0" presId="urn:microsoft.com/office/officeart/2018/2/layout/IconVerticalSolidList"/>
    <dgm:cxn modelId="{3C884CD3-C70B-4884-ADC2-C3149133E987}" type="presParOf" srcId="{068BDB30-061E-4179-8107-57678EC4C148}" destId="{D4650A0F-476C-43C8-8A90-6CB748EC0712}" srcOrd="4" destOrd="0" presId="urn:microsoft.com/office/officeart/2018/2/layout/IconVerticalSolidList"/>
    <dgm:cxn modelId="{0EF8B841-6182-43A0-BCC9-A1AD3F272B42}" type="presParOf" srcId="{D4650A0F-476C-43C8-8A90-6CB748EC0712}" destId="{BC0B6AF7-33B5-4BB1-A07C-76196D4C99C1}" srcOrd="0" destOrd="0" presId="urn:microsoft.com/office/officeart/2018/2/layout/IconVerticalSolidList"/>
    <dgm:cxn modelId="{4416E5B0-D5CE-45F8-9DEB-E44CD8213217}" type="presParOf" srcId="{D4650A0F-476C-43C8-8A90-6CB748EC0712}" destId="{D62A59AE-53F8-42E5-99A0-84451450735D}" srcOrd="1" destOrd="0" presId="urn:microsoft.com/office/officeart/2018/2/layout/IconVerticalSolidList"/>
    <dgm:cxn modelId="{ADF7AAA7-08E0-4271-AD30-A822B48F2B19}" type="presParOf" srcId="{D4650A0F-476C-43C8-8A90-6CB748EC0712}" destId="{4F289532-6EC7-4A1D-88C2-8C8760792A29}" srcOrd="2" destOrd="0" presId="urn:microsoft.com/office/officeart/2018/2/layout/IconVerticalSolidList"/>
    <dgm:cxn modelId="{784FC786-0636-4AED-AA9D-71F0157B2766}" type="presParOf" srcId="{D4650A0F-476C-43C8-8A90-6CB748EC0712}" destId="{24F0F5E0-9D1B-4F56-B7D2-BC63C843D2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AAF1D-DDAC-0D48-B007-21877913DB9D}">
      <dsp:nvSpPr>
        <dsp:cNvPr id="0" name=""/>
        <dsp:cNvSpPr/>
      </dsp:nvSpPr>
      <dsp:spPr>
        <a:xfrm>
          <a:off x="0" y="0"/>
          <a:ext cx="7639293" cy="1644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 Machine Learning Algorithms and identify the features which are responsible for the occurrence of solar events. </a:t>
          </a:r>
        </a:p>
      </dsp:txBody>
      <dsp:txXfrm>
        <a:off x="48159" y="48159"/>
        <a:ext cx="5939808" cy="1547955"/>
      </dsp:txXfrm>
    </dsp:sp>
    <dsp:sp modelId="{CC1C4423-F0B8-DD48-B0E3-722AA0C17738}">
      <dsp:nvSpPr>
        <dsp:cNvPr id="0" name=""/>
        <dsp:cNvSpPr/>
      </dsp:nvSpPr>
      <dsp:spPr>
        <a:xfrm>
          <a:off x="1348110" y="2009667"/>
          <a:ext cx="7639293" cy="16442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these features for predicting the occurrence of future solar events. </a:t>
          </a:r>
        </a:p>
      </dsp:txBody>
      <dsp:txXfrm>
        <a:off x="1396269" y="2057826"/>
        <a:ext cx="5126087" cy="1547955"/>
      </dsp:txXfrm>
    </dsp:sp>
    <dsp:sp modelId="{28B17222-622C-FF41-A945-782401F59938}">
      <dsp:nvSpPr>
        <dsp:cNvPr id="0" name=""/>
        <dsp:cNvSpPr/>
      </dsp:nvSpPr>
      <dsp:spPr>
        <a:xfrm>
          <a:off x="6570515" y="1292581"/>
          <a:ext cx="1068777" cy="10687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810990" y="1292581"/>
        <a:ext cx="587827" cy="804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E72E8-E296-1448-80B8-E799568F033D}">
      <dsp:nvSpPr>
        <dsp:cNvPr id="0" name=""/>
        <dsp:cNvSpPr/>
      </dsp:nvSpPr>
      <dsp:spPr>
        <a:xfrm>
          <a:off x="0" y="12377"/>
          <a:ext cx="6832212" cy="1700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Most of the current methods for solar events prediction are data-driven approaches.</a:t>
          </a:r>
        </a:p>
      </dsp:txBody>
      <dsp:txXfrm>
        <a:off x="83016" y="95393"/>
        <a:ext cx="6666180" cy="1534563"/>
      </dsp:txXfrm>
    </dsp:sp>
    <dsp:sp modelId="{266822CA-F72C-8B4E-B8EC-136C1A9E1603}">
      <dsp:nvSpPr>
        <dsp:cNvPr id="0" name=""/>
        <dsp:cNvSpPr/>
      </dsp:nvSpPr>
      <dsp:spPr>
        <a:xfrm>
          <a:off x="0" y="1782092"/>
          <a:ext cx="6832212" cy="1700595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prediction was made using some prominent Machine Learning models such as SVM, KNN and some deep learning technologies like CNN.</a:t>
          </a:r>
        </a:p>
      </dsp:txBody>
      <dsp:txXfrm>
        <a:off x="83016" y="1865108"/>
        <a:ext cx="6666180" cy="1534563"/>
      </dsp:txXfrm>
    </dsp:sp>
    <dsp:sp modelId="{A38D1C63-AE0B-4240-A753-1A5D99A563A2}">
      <dsp:nvSpPr>
        <dsp:cNvPr id="0" name=""/>
        <dsp:cNvSpPr/>
      </dsp:nvSpPr>
      <dsp:spPr>
        <a:xfrm>
          <a:off x="0" y="3551807"/>
          <a:ext cx="6832212" cy="170059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our work, we implemented Lasso Logistic Regression to predict future solar events.</a:t>
          </a:r>
        </a:p>
      </dsp:txBody>
      <dsp:txXfrm>
        <a:off x="83016" y="3634823"/>
        <a:ext cx="6666180" cy="153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48ADE-5646-7049-840F-7554BF4C10BF}">
      <dsp:nvSpPr>
        <dsp:cNvPr id="0" name=""/>
        <dsp:cNvSpPr/>
      </dsp:nvSpPr>
      <dsp:spPr>
        <a:xfrm rot="5400000">
          <a:off x="3618655" y="-902182"/>
          <a:ext cx="2054497" cy="437261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http : //</a:t>
          </a:r>
          <a:r>
            <a:rPr lang="en-US" sz="1100" kern="1200" dirty="0" err="1"/>
            <a:t>dmlab.cs.gsu.edu</a:t>
          </a:r>
          <a:r>
            <a:rPr lang="en-US" sz="1100" kern="1200" dirty="0"/>
            <a:t>/</a:t>
          </a:r>
          <a:r>
            <a:rPr lang="en-US" sz="1100" kern="1200" dirty="0" err="1"/>
            <a:t>dmlabapi</a:t>
          </a:r>
          <a:r>
            <a:rPr lang="en-US" sz="1100" kern="1200" dirty="0"/>
            <a:t>/</a:t>
          </a:r>
          <a:r>
            <a:rPr lang="en-US" sz="1100" kern="1200" dirty="0" err="1"/>
            <a:t>params</a:t>
          </a:r>
          <a:r>
            <a:rPr lang="en-US" sz="1100" kern="1200" dirty="0"/>
            <a:t>/SDO/AIA/64/ full/?wave =171&amp;starttime = 2012−02−13T20:10:00 </a:t>
          </a:r>
        </a:p>
      </dsp:txBody>
      <dsp:txXfrm rot="-5400000">
        <a:off x="2459596" y="357169"/>
        <a:ext cx="4272323" cy="1853913"/>
      </dsp:txXfrm>
    </dsp:sp>
    <dsp:sp modelId="{B7CB2688-F4FF-A740-8BDD-AAB2F1D81B23}">
      <dsp:nvSpPr>
        <dsp:cNvPr id="0" name=""/>
        <dsp:cNvSpPr/>
      </dsp:nvSpPr>
      <dsp:spPr>
        <a:xfrm>
          <a:off x="0" y="64"/>
          <a:ext cx="2459596" cy="256812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Image Parameter XML [GET]:</a:t>
          </a:r>
        </a:p>
      </dsp:txBody>
      <dsp:txXfrm>
        <a:off x="120068" y="120132"/>
        <a:ext cx="2219460" cy="2327986"/>
      </dsp:txXfrm>
    </dsp:sp>
    <dsp:sp modelId="{0C08DAB0-F8CB-294B-AF55-E23708C2D818}">
      <dsp:nvSpPr>
        <dsp:cNvPr id="0" name=""/>
        <dsp:cNvSpPr/>
      </dsp:nvSpPr>
      <dsp:spPr>
        <a:xfrm rot="5400000">
          <a:off x="3618655" y="1794345"/>
          <a:ext cx="2054497" cy="437261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http://</a:t>
          </a:r>
          <a:r>
            <a:rPr lang="en-US" sz="1100" kern="1200" dirty="0" err="1"/>
            <a:t>isd.dmlab.cs.gsu.edu</a:t>
          </a:r>
          <a:r>
            <a:rPr lang="en-US" sz="1100" kern="1200" dirty="0"/>
            <a:t>/</a:t>
          </a:r>
          <a:r>
            <a:rPr lang="en-US" sz="1100" kern="1200" dirty="0" err="1"/>
            <a:t>api</a:t>
          </a:r>
          <a:r>
            <a:rPr lang="en-US" sz="1100" kern="1200" dirty="0"/>
            <a:t>/query/</a:t>
          </a:r>
          <a:r>
            <a:rPr lang="en-US" sz="1100" kern="1200" dirty="0" err="1"/>
            <a:t>temporal?starttime</a:t>
          </a:r>
          <a:r>
            <a:rPr lang="en-US" sz="1100" kern="1200" dirty="0"/>
            <a:t>, </a:t>
          </a:r>
          <a:r>
            <a:rPr lang="en-US" sz="1100" kern="1200" dirty="0" err="1"/>
            <a:t>endtime,tablenames</a:t>
          </a:r>
          <a:r>
            <a:rPr lang="en-US" sz="1100" kern="1200" dirty="0"/>
            <a:t>, </a:t>
          </a:r>
          <a:r>
            <a:rPr lang="en-US" sz="1100" kern="1200" dirty="0" err="1"/>
            <a:t>sortby</a:t>
          </a:r>
          <a:r>
            <a:rPr lang="en-US" sz="1100" kern="1200" dirty="0"/>
            <a:t>, limit, offset, predicate </a:t>
          </a:r>
        </a:p>
      </dsp:txBody>
      <dsp:txXfrm rot="-5400000">
        <a:off x="2459596" y="3053696"/>
        <a:ext cx="4272323" cy="1853913"/>
      </dsp:txXfrm>
    </dsp:sp>
    <dsp:sp modelId="{3925A7D8-7F60-5B44-B362-AAA688811B83}">
      <dsp:nvSpPr>
        <dsp:cNvPr id="0" name=""/>
        <dsp:cNvSpPr/>
      </dsp:nvSpPr>
      <dsp:spPr>
        <a:xfrm>
          <a:off x="0" y="2696592"/>
          <a:ext cx="2459596" cy="25681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Temporal Event Search Query [GET]:</a:t>
          </a:r>
          <a:br>
            <a:rPr lang="en-US" sz="2600" kern="1200"/>
          </a:br>
          <a:endParaRPr lang="en-US" sz="2600" kern="1200"/>
        </a:p>
      </dsp:txBody>
      <dsp:txXfrm>
        <a:off x="120068" y="2816660"/>
        <a:ext cx="2219460" cy="2327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B044F-D19C-6F43-99FC-CF52D172B403}">
      <dsp:nvSpPr>
        <dsp:cNvPr id="0" name=""/>
        <dsp:cNvSpPr/>
      </dsp:nvSpPr>
      <dsp:spPr>
        <a:xfrm>
          <a:off x="0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D837D0-45AC-A44F-9726-7B1665567153}">
      <dsp:nvSpPr>
        <dsp:cNvPr id="0" name=""/>
        <dsp:cNvSpPr/>
      </dsp:nvSpPr>
      <dsp:spPr>
        <a:xfrm>
          <a:off x="320805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beta values sparse.</a:t>
          </a:r>
        </a:p>
      </dsp:txBody>
      <dsp:txXfrm>
        <a:off x="374504" y="770377"/>
        <a:ext cx="2779854" cy="1726007"/>
      </dsp:txXfrm>
    </dsp:sp>
    <dsp:sp modelId="{61D8BD12-6B00-6E4C-8CF0-C47B220B7418}">
      <dsp:nvSpPr>
        <dsp:cNvPr id="0" name=""/>
        <dsp:cNvSpPr/>
      </dsp:nvSpPr>
      <dsp:spPr>
        <a:xfrm>
          <a:off x="3528863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146B2-A1C7-7B47-BCD3-2F3901FAE122}">
      <dsp:nvSpPr>
        <dsp:cNvPr id="0" name=""/>
        <dsp:cNvSpPr/>
      </dsp:nvSpPr>
      <dsp:spPr>
        <a:xfrm>
          <a:off x="3849669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 significant coefficients/features.</a:t>
          </a:r>
        </a:p>
      </dsp:txBody>
      <dsp:txXfrm>
        <a:off x="3903368" y="770377"/>
        <a:ext cx="2779854" cy="1726007"/>
      </dsp:txXfrm>
    </dsp:sp>
    <dsp:sp modelId="{24EEB7AC-91C7-784F-A057-04C4E93BC790}">
      <dsp:nvSpPr>
        <dsp:cNvPr id="0" name=""/>
        <dsp:cNvSpPr/>
      </dsp:nvSpPr>
      <dsp:spPr>
        <a:xfrm>
          <a:off x="7057727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277820-1046-EC44-9EBA-FF11CE2F6B3A}">
      <dsp:nvSpPr>
        <dsp:cNvPr id="0" name=""/>
        <dsp:cNvSpPr/>
      </dsp:nvSpPr>
      <dsp:spPr>
        <a:xfrm>
          <a:off x="7378533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Achieve better accuracy.</a:t>
          </a:r>
        </a:p>
      </dsp:txBody>
      <dsp:txXfrm>
        <a:off x="7432232" y="770377"/>
        <a:ext cx="2779854" cy="1726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05C6E-3570-4458-8DD5-C8D277156ADB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8AEE0-9E7F-457D-92AE-D5E378B47695}">
      <dsp:nvSpPr>
        <dsp:cNvPr id="0" name=""/>
        <dsp:cNvSpPr/>
      </dsp:nvSpPr>
      <dsp:spPr>
        <a:xfrm>
          <a:off x="1382854" y="2045979"/>
          <a:ext cx="827120" cy="8271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D0E0-F9AC-48AD-858B-EF7ED95BCB0A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Clone the repository </a:t>
          </a:r>
          <a:r>
            <a:rPr lang="en-US" sz="1900" kern="1200" dirty="0">
              <a:hlinkClick xmlns:r="http://schemas.openxmlformats.org/officeDocument/2006/relationships" r:id="rId1"/>
            </a:rPr>
            <a:t>https://github.com/jagadeeshmn/SDO-eventprediction.git</a:t>
          </a:r>
          <a:endParaRPr lang="en-US" sz="1900" kern="1200" dirty="0"/>
        </a:p>
      </dsp:txBody>
      <dsp:txXfrm>
        <a:off x="1736952" y="642"/>
        <a:ext cx="5095259" cy="1503855"/>
      </dsp:txXfrm>
    </dsp:sp>
    <dsp:sp modelId="{3FFAB19D-FB6D-4266-A71C-0987DAFFB418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91EA3-ACDA-46AF-A070-92A2741A26EB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B7C42-327E-483E-939E-F537848C6591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Install the packages using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$pip install -r </a:t>
          </a:r>
          <a:r>
            <a:rPr lang="en-US" sz="1900" kern="1200" dirty="0" err="1"/>
            <a:t>requirements.txt</a:t>
          </a:r>
          <a:r>
            <a:rPr lang="en-US" sz="1900" kern="1200" dirty="0"/>
            <a:t> </a:t>
          </a:r>
        </a:p>
      </dsp:txBody>
      <dsp:txXfrm>
        <a:off x="1736952" y="1880461"/>
        <a:ext cx="5095259" cy="1503855"/>
      </dsp:txXfrm>
    </dsp:sp>
    <dsp:sp modelId="{BC0B6AF7-33B5-4BB1-A07C-76196D4C99C1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A59AE-53F8-42E5-99A0-84451450735D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0F5E0-9D1B-4F56-B7D2-BC63C843D284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 Jupyter Notebook and execute cells</a:t>
          </a:r>
        </a:p>
      </dsp:txBody>
      <dsp:txXfrm>
        <a:off x="1736952" y="3760280"/>
        <a:ext cx="5095259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F2EA518E-6C90-4FB8-9D88-C59B7498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55201-7B77-3C4F-A958-973C023C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873" y="782782"/>
            <a:ext cx="9008254" cy="3410475"/>
          </a:xfrm>
        </p:spPr>
        <p:txBody>
          <a:bodyPr anchor="ctr">
            <a:normAutofit/>
          </a:bodyPr>
          <a:lstStyle/>
          <a:p>
            <a:r>
              <a:rPr lang="en-US" sz="6000" dirty="0"/>
              <a:t>Solar Events Prediction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1AFC3C9-5F6F-4B0C-B9BC-4538C1E6F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51208-65F8-AA45-815C-5F976FAFA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165" y="4709627"/>
            <a:ext cx="8956962" cy="1126283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By</a:t>
            </a:r>
          </a:p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Naga Jagadeesh Mutala</a:t>
            </a:r>
          </a:p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Advisor: Dr. Daniel Pimentel-</a:t>
            </a:r>
            <a:r>
              <a:rPr lang="en-US" dirty="0" err="1">
                <a:solidFill>
                  <a:schemeClr val="bg1"/>
                </a:solidFill>
              </a:rPr>
              <a:t>Alarcón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BA844245-4805-4DD5-AF47-842A0B27F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7555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1FA13-7AC7-2645-B73F-D22CE5FE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Related Work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ACA53-498A-4B66-A0A0-C98C91EFC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6865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56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81D2-AC6F-994A-AB5A-A29269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9671-8A68-C34A-B85A-2C66048E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b="1" dirty="0"/>
              <a:t>Approach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Logistic Regression &amp; Log Lasso</a:t>
            </a:r>
          </a:p>
          <a:p>
            <a:r>
              <a:rPr lang="en-US" dirty="0"/>
              <a:t>Experiments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311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62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4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5" name="Group 78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6" name="Rectangle 92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8" name="Rectangle 96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9" name="Rectangle 98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0" name="Rectangle 100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40312-5C2C-0B40-A928-4391F779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Approach</a:t>
            </a:r>
          </a:p>
        </p:txBody>
      </p:sp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FCD80F-621B-F745-A2AA-103030E2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8" y="27031"/>
            <a:ext cx="7552267" cy="6858000"/>
          </a:xfrm>
          <a:prstGeom prst="rect">
            <a:avLst/>
          </a:prstGeom>
        </p:spPr>
      </p:pic>
      <p:sp>
        <p:nvSpPr>
          <p:cNvPr id="103" name="Freeform 5">
            <a:extLst>
              <a:ext uri="{FF2B5EF4-FFF2-40B4-BE49-F238E27FC236}">
                <a16:creationId xmlns:a16="http://schemas.microsoft.com/office/drawing/2014/main" id="{64D236DE-BD07-488F-B236-DDEEFFF7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81D2-AC6F-994A-AB5A-A29269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9671-8A68-C34A-B85A-2C66048E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Approach</a:t>
            </a:r>
          </a:p>
          <a:p>
            <a:r>
              <a:rPr lang="en-US" b="1" dirty="0"/>
              <a:t>Dataset</a:t>
            </a:r>
          </a:p>
          <a:p>
            <a:r>
              <a:rPr lang="en-US" dirty="0"/>
              <a:t>Logistic Regression &amp; Log Lasso</a:t>
            </a:r>
          </a:p>
          <a:p>
            <a:r>
              <a:rPr lang="en-US" dirty="0"/>
              <a:t>Experiments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9832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1E71D-9D21-3946-A162-6037CC9F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6965-818A-7F41-B065-5900DDF3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SDO Solar Images taken between January 1, 2012 and December 31, 2014. </a:t>
            </a:r>
          </a:p>
          <a:p>
            <a:r>
              <a:rPr lang="en-US" sz="2200" dirty="0"/>
              <a:t>Images were taken at 9 Wavelengths [94,131,171,193,211,304, 335,1600, 1700].</a:t>
            </a:r>
          </a:p>
          <a:p>
            <a:r>
              <a:rPr lang="en-US" sz="2200" dirty="0"/>
              <a:t>Each image was divided into 64X64 cells and ten parameters were extracted from each cell.</a:t>
            </a:r>
          </a:p>
        </p:txBody>
      </p:sp>
    </p:spTree>
    <p:extLst>
      <p:ext uri="{BB962C8B-B14F-4D97-AF65-F5344CB8AC3E}">
        <p14:creationId xmlns:p14="http://schemas.microsoft.com/office/powerpoint/2010/main" val="216991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2AF10-0F39-B34D-B9D1-DE4F97E8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APIs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4095D6-2B12-4E89-B9B2-42B92029D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45065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489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81D2-AC6F-994A-AB5A-A29269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9671-8A68-C34A-B85A-2C66048E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Dataset</a:t>
            </a:r>
          </a:p>
          <a:p>
            <a:r>
              <a:rPr lang="en-US" b="1" dirty="0"/>
              <a:t>Logistic Regression &amp; Log Lasso</a:t>
            </a:r>
          </a:p>
          <a:p>
            <a:r>
              <a:rPr lang="en-US" dirty="0"/>
              <a:t>Experiments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1671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DA8BB-6C9F-3C48-A338-E88078DA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2520-2FED-8C4D-87ED-DA5FE685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Logistic Regression is a classification algorithm used to assign observations to a discrete set of classes.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It is based on the computing likelihood of a process belonging to a class based on its information and previous samples information.</a:t>
            </a:r>
          </a:p>
        </p:txBody>
      </p:sp>
    </p:spTree>
    <p:extLst>
      <p:ext uri="{BB962C8B-B14F-4D97-AF65-F5344CB8AC3E}">
        <p14:creationId xmlns:p14="http://schemas.microsoft.com/office/powerpoint/2010/main" val="85567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D1F2FD8-11FD-4495-9EFA-1D11D791D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F07E62E0-C435-4556-B265-2AC622C08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A31AA73F-4D24-48A1-B14B-50392BB2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B1A912C9-FD8E-4C0D-A7B5-5240BF15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0C687240-9008-4C95-9A83-BAE72BF3D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7E87EBB2-C786-4064-9E78-21C52E76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6AEC0C10-BB8D-4A8E-8160-9B514B5F7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3E2AE5E5-81C4-4817-85A9-6700C135C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0E29C0C2-2A04-4AC1-9181-B811A06BE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13DA17A5-17E1-4B7D-9ABD-C7ED44F15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7C6F6843-161E-4C29-A663-8DBA4D483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A516671D-8E1D-4713-BE9D-81B0C35F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4E04D4C8-7532-4BBD-9AF8-3249324AF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87488CD-16CF-4BC7-BD9F-4F4EB13B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40224168-C932-4F63-8CEA-2465E192B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F2291983-5E57-490B-B713-0A78B584F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815C3A19-E287-48A6-9ECB-D0409D37F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196FC81-2B97-4747-859B-2475FFD1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43A76FF0-4A33-44A0-AE53-92146AA8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B94FC67F-70D7-496B-BFA2-B2AACF2E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761C78BD-A48E-4171-AC10-D066FDF4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8DD13455-5B55-48B7-AA52-981C48B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8AFF35F4-12AC-44F3-AC19-88F2E3F9B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410D4BFE-B9DB-440B-BF78-21B4F317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8F0E6EB0-F23E-4342-9FBD-3178F4B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3A4E0803-C8CF-4E6B-95EF-BBEBF237E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6D9986E-2FC4-4377-B163-42766AD82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Freeform 6">
            <a:extLst>
              <a:ext uri="{FF2B5EF4-FFF2-40B4-BE49-F238E27FC236}">
                <a16:creationId xmlns:a16="http://schemas.microsoft.com/office/drawing/2014/main" id="{5DAD59F4-58F1-4349-B03E-23A62291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488782F6-F596-4D6D-9B9C-836F4AD88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AB2663D-E64E-4C48-8140-74658F7DF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A7BEB-CF77-044F-B20A-D3837BDC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EFFFF"/>
                </a:solidFill>
              </a:rPr>
              <a:t>Elements of Logistic Regression</a:t>
            </a:r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E05C7CDE-0D38-43BE-BEBA-17B8BFC1F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F5C3B6E-3ABA-4B27-876A-4A37FAAE5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5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F6348FC7-4F96-C04D-8364-A3C9D82B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81" y="1504101"/>
            <a:ext cx="2414016" cy="1300264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DBD956EC-8709-46C8-824D-4F12C6B11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0107" y="962669"/>
            <a:ext cx="2738388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DF6F040C-BF18-BC43-A9B4-732D3026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293" y="1523572"/>
            <a:ext cx="2414016" cy="1261322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398985CF-5BD0-4744-BFCE-DD8371D5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7994" y="3530794"/>
            <a:ext cx="5640501" cy="2383129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Content Placeholder 4">
            <a:extLst>
              <a:ext uri="{FF2B5EF4-FFF2-40B4-BE49-F238E27FC236}">
                <a16:creationId xmlns:a16="http://schemas.microsoft.com/office/drawing/2014/main" id="{51F3E219-607D-FF4C-BDC5-9C02A9BC3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81" y="4483132"/>
            <a:ext cx="5316128" cy="47845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3CFB5E0-4F3F-4947-8079-BA3B74F50D81}"/>
              </a:ext>
            </a:extLst>
          </p:cNvPr>
          <p:cNvSpPr txBox="1"/>
          <p:nvPr/>
        </p:nvSpPr>
        <p:spPr>
          <a:xfrm>
            <a:off x="5750181" y="62095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Function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71A38F-A685-E644-87B1-3EBE3FA76470}"/>
              </a:ext>
            </a:extLst>
          </p:cNvPr>
          <p:cNvSpPr txBox="1"/>
          <p:nvPr/>
        </p:nvSpPr>
        <p:spPr>
          <a:xfrm>
            <a:off x="8706097" y="644251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Likelihood Function</a:t>
            </a:r>
          </a:p>
          <a:p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1624C7-43CA-A444-A46F-B96011A856B8}"/>
              </a:ext>
            </a:extLst>
          </p:cNvPr>
          <p:cNvSpPr txBox="1"/>
          <p:nvPr/>
        </p:nvSpPr>
        <p:spPr>
          <a:xfrm>
            <a:off x="7552706" y="4037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199F01-B9D6-554F-8629-7A581209C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108" y="990283"/>
            <a:ext cx="2641166" cy="23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1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D3420-CFEA-1645-867A-0C960C99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can we better it?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8E9ACB-B679-4429-ABAE-D760EF472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01218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9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81D2-AC6F-994A-AB5A-A29269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9671-8A68-C34A-B85A-2C66048E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Logistic Regression &amp; Log Lasso</a:t>
            </a:r>
          </a:p>
          <a:p>
            <a:r>
              <a:rPr lang="en-US" dirty="0"/>
              <a:t>Experiments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3323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DA8BB-6C9F-3C48-A338-E88078DA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Log. Lasso</a:t>
            </a: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2520-2FED-8C4D-87ED-DA5FE685A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Log. Lasso is a linear model that estimates sparse coefficients.</a:t>
            </a:r>
          </a:p>
          <a:p>
            <a:r>
              <a:rPr lang="en-US" sz="2200" dirty="0"/>
              <a:t>It performs two main tasks: Regularization and Feature Selection. </a:t>
            </a:r>
          </a:p>
          <a:p>
            <a:r>
              <a:rPr lang="en-US" sz="2200" dirty="0"/>
              <a:t>It applies regularization process by penalizing the coefficients of the regression variables shrinking some of them to </a:t>
            </a:r>
            <a:r>
              <a:rPr lang="en-US" sz="2200" b="1" dirty="0"/>
              <a:t>exactly zero</a:t>
            </a:r>
            <a:r>
              <a:rPr lang="en-US" sz="2200" dirty="0"/>
              <a:t>. </a:t>
            </a:r>
          </a:p>
          <a:p>
            <a:r>
              <a:rPr lang="en-US" sz="2200" dirty="0"/>
              <a:t>Loss function: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276A6-DBB6-AE4A-9341-BDB2A4A3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05" y="5012837"/>
            <a:ext cx="6798033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81D2-AC6F-994A-AB5A-A29269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9671-8A68-C34A-B85A-2C66048E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Logistic Regression &amp; Log Lasso</a:t>
            </a:r>
          </a:p>
          <a:p>
            <a:r>
              <a:rPr lang="en-US" b="1" dirty="0"/>
              <a:t>Experiments</a:t>
            </a:r>
            <a:r>
              <a:rPr lang="en-US" dirty="0"/>
              <a:t>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9958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22701-7DA2-B545-B0DB-06226A16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Experiments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EA7EBC87-7ED9-A246-9790-140C3D21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Performed Logistic Regression on various timeframes where we get a combination of 0s and 1s.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Calculated the mean of all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</a:rPr>
              <a:t>β</a:t>
            </a:r>
            <a:r>
              <a:rPr lang="el-G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 obtained at different timeframes and compared the accuracy of the model.</a:t>
            </a:r>
            <a:endParaRPr lang="el-G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Implemented Logistic Lasso Regression for improving the accuracy.</a:t>
            </a:r>
          </a:p>
        </p:txBody>
      </p:sp>
    </p:spTree>
    <p:extLst>
      <p:ext uri="{BB962C8B-B14F-4D97-AF65-F5344CB8AC3E}">
        <p14:creationId xmlns:p14="http://schemas.microsoft.com/office/powerpoint/2010/main" val="107174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81D2-AC6F-994A-AB5A-A29269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9671-8A68-C34A-B85A-2C66048E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Logistic Regression &amp; Log Lasso</a:t>
            </a:r>
          </a:p>
          <a:p>
            <a:r>
              <a:rPr lang="en-US" dirty="0"/>
              <a:t>Experiments </a:t>
            </a:r>
          </a:p>
          <a:p>
            <a:r>
              <a:rPr lang="en-US" b="1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2086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4EB51-29D9-F049-A094-FD9A75E5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Challenges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D670-F773-D24F-95BF-56EBFDFA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Since Y is very sparse in a specified time frame, we received a sequence of either all 0's or all 1’s.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Out of several coefficients that we have got, selecting significant coefficients was a difficult task.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36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81D2-AC6F-994A-AB5A-A29269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9671-8A68-C34A-B85A-2C66048E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Logistic Regression &amp; Log Lasso</a:t>
            </a:r>
          </a:p>
          <a:p>
            <a:r>
              <a:rPr lang="en-US" dirty="0"/>
              <a:t>Experiments </a:t>
            </a:r>
          </a:p>
          <a:p>
            <a:r>
              <a:rPr lang="en-US" dirty="0"/>
              <a:t>Challenges</a:t>
            </a:r>
          </a:p>
          <a:p>
            <a:r>
              <a:rPr lang="en-US" b="1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320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7A21F-62A5-FF49-B605-083F1F51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8598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A533C-1F68-0D4A-AE7B-9C76B9C6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670921" cy="1259894"/>
          </a:xfrm>
        </p:spPr>
        <p:txBody>
          <a:bodyPr>
            <a:normAutofit fontScale="90000"/>
          </a:bodyPr>
          <a:lstStyle/>
          <a:p>
            <a:r>
              <a:rPr lang="en-US"/>
              <a:t>Logistic vs Log. Lasso</a:t>
            </a:r>
            <a:br>
              <a:rPr lang="en-US" sz="3300"/>
            </a:br>
            <a:endParaRPr lang="en-US" sz="3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E0C7-86C8-A843-8F97-6D273F4F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Average Accuracy:</a:t>
            </a:r>
          </a:p>
          <a:p>
            <a:pPr marL="0" indent="0">
              <a:buNone/>
            </a:pPr>
            <a:r>
              <a:rPr lang="en-US" dirty="0"/>
              <a:t>      Logistic      : 0.66514867    </a:t>
            </a:r>
          </a:p>
          <a:p>
            <a:pPr marL="0" indent="0">
              <a:buNone/>
            </a:pPr>
            <a:r>
              <a:rPr lang="en-US" dirty="0"/>
              <a:t>      Log. Lasso : 0.694925106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CBD5EDA-CBFA-9847-8364-51E390DC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231" y="2133600"/>
            <a:ext cx="7255166" cy="3137857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47D6A58-8099-7A45-B8F5-7B57C827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53" y="2221013"/>
            <a:ext cx="7137544" cy="29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8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8590-5CCD-C148-91A6-CBC693E0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275" y="64786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   Confusion Matrix for Logistic</a:t>
            </a:r>
          </a:p>
        </p:txBody>
      </p: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79FAFB-5B5A-2A49-B924-C590A580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01" y="1928751"/>
            <a:ext cx="7142926" cy="43770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1018F99-8A11-3A45-8CE0-B4DB9A92F5F9}"/>
              </a:ext>
            </a:extLst>
          </p:cNvPr>
          <p:cNvSpPr txBox="1"/>
          <p:nvPr/>
        </p:nvSpPr>
        <p:spPr>
          <a:xfrm>
            <a:off x="5021026" y="1440669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Score: 0.81987 </a:t>
            </a:r>
          </a:p>
        </p:txBody>
      </p:sp>
    </p:spTree>
    <p:extLst>
      <p:ext uri="{BB962C8B-B14F-4D97-AF65-F5344CB8AC3E}">
        <p14:creationId xmlns:p14="http://schemas.microsoft.com/office/powerpoint/2010/main" val="3511650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8590-5CCD-C148-91A6-CBC693E0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275" y="64786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   Confusion Matrix for Log. Lasso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6293D-C5BF-EB47-80EE-1055E350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06" y="2024578"/>
            <a:ext cx="7137894" cy="4413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7DAB1-DF8F-9B4C-89B0-7EFC5CF241DD}"/>
              </a:ext>
            </a:extLst>
          </p:cNvPr>
          <p:cNvSpPr txBox="1"/>
          <p:nvPr/>
        </p:nvSpPr>
        <p:spPr>
          <a:xfrm>
            <a:off x="5117206" y="141206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Score: 0.8375</a:t>
            </a:r>
          </a:p>
        </p:txBody>
      </p:sp>
    </p:spTree>
    <p:extLst>
      <p:ext uri="{BB962C8B-B14F-4D97-AF65-F5344CB8AC3E}">
        <p14:creationId xmlns:p14="http://schemas.microsoft.com/office/powerpoint/2010/main" val="169499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7856-7436-1147-934E-89A69D11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98E8-5394-0240-B426-2EEA0E09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Solar events create disruptions in communication infrastructure and power grid failures.</a:t>
            </a:r>
          </a:p>
          <a:p>
            <a:r>
              <a:rPr lang="en-US" sz="2200" dirty="0"/>
              <a:t>The physical process which triggers these events is yet to be discovered.</a:t>
            </a:r>
          </a:p>
          <a:p>
            <a:r>
              <a:rPr lang="en-US" sz="2200" dirty="0"/>
              <a:t>We mainly focused on Active Region, Coronal Hole, Flare and Sigmoid.</a:t>
            </a:r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68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5893-62BF-FB43-ABE2-8C95E758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– Higher the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0336-EE19-0143-8480-E774748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00174"/>
            <a:ext cx="2468563" cy="538163"/>
          </a:xfrm>
        </p:spPr>
        <p:txBody>
          <a:bodyPr/>
          <a:lstStyle/>
          <a:p>
            <a:r>
              <a:rPr lang="en-US" dirty="0"/>
              <a:t>Logistic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0BA36-3A2B-F645-93D5-130031A9ED2C}"/>
              </a:ext>
            </a:extLst>
          </p:cNvPr>
          <p:cNvSpPr txBox="1"/>
          <p:nvPr/>
        </p:nvSpPr>
        <p:spPr>
          <a:xfrm>
            <a:off x="8769997" y="140017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Log. Lasso</a:t>
            </a:r>
          </a:p>
        </p:txBody>
      </p:sp>
      <p:pic>
        <p:nvPicPr>
          <p:cNvPr id="22" name="Picture 21" descr="A screenshot of a map&#10;&#10;Description automatically generated">
            <a:extLst>
              <a:ext uri="{FF2B5EF4-FFF2-40B4-BE49-F238E27FC236}">
                <a16:creationId xmlns:a16="http://schemas.microsoft.com/office/drawing/2014/main" id="{EBD18E1F-C93B-614A-9042-42A7483E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43" y="2313409"/>
            <a:ext cx="4524669" cy="3144417"/>
          </a:xfrm>
          <a:prstGeom prst="rect">
            <a:avLst/>
          </a:prstGeom>
        </p:spPr>
      </p:pic>
      <p:pic>
        <p:nvPicPr>
          <p:cNvPr id="24" name="Picture 23" descr="A screenshot of a map&#10;&#10;Description automatically generated">
            <a:extLst>
              <a:ext uri="{FF2B5EF4-FFF2-40B4-BE49-F238E27FC236}">
                <a16:creationId xmlns:a16="http://schemas.microsoft.com/office/drawing/2014/main" id="{6ADF5DB4-B5E3-8141-8F62-A10C49D4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60" y="2199321"/>
            <a:ext cx="4817357" cy="32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28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AB9B-3952-6843-8CA9-3EBAC0BF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Coefficients difference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E8AD6A3-76FC-2544-A5CD-D04B4ACD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314" y="1714995"/>
            <a:ext cx="6316962" cy="4211308"/>
          </a:xfrm>
        </p:spPr>
      </p:pic>
    </p:spTree>
    <p:extLst>
      <p:ext uri="{BB962C8B-B14F-4D97-AF65-F5344CB8AC3E}">
        <p14:creationId xmlns:p14="http://schemas.microsoft.com/office/powerpoint/2010/main" val="2240637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81D2-AC6F-994A-AB5A-A29269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9671-8A68-C34A-B85A-2C66048E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Logistic Regression &amp; Log Lasso</a:t>
            </a:r>
          </a:p>
          <a:p>
            <a:r>
              <a:rPr lang="en-US" dirty="0"/>
              <a:t>Experiments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b="1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6016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F10E-8DBA-C24A-8EAA-322F1969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0AF6-C197-C94E-B285-681AAF4F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Improvise the model accuracy.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Implement other Machine Learning models.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11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4482C-DDE8-B147-932C-73A2BC33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93" y="3179901"/>
            <a:ext cx="3153330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Reproducibility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78A26-5962-4115-83F8-135927BB4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180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6B2DD5A-50AE-BB45-BFB0-C94446AC8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4938" y="1080257"/>
            <a:ext cx="720070" cy="7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46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D37B-82DC-1044-87E2-26B83DB2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Demo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41018D47-DE7C-48F4-90BD-B7B9B5E0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7A5F-37B5-814B-8576-5BE5B7BF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0A3A-DC11-374C-878B-5488EE1E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36" y="1905000"/>
            <a:ext cx="9260176" cy="400622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Ruizhe</a:t>
            </a:r>
            <a:r>
              <a:rPr lang="en-US" dirty="0"/>
              <a:t> Ma, </a:t>
            </a:r>
            <a:r>
              <a:rPr lang="en-US" dirty="0" err="1"/>
              <a:t>Soukaina</a:t>
            </a:r>
            <a:r>
              <a:rPr lang="en-US" dirty="0"/>
              <a:t> </a:t>
            </a:r>
            <a:r>
              <a:rPr lang="en-US" dirty="0" err="1"/>
              <a:t>Filali</a:t>
            </a:r>
            <a:r>
              <a:rPr lang="en-US" dirty="0"/>
              <a:t> </a:t>
            </a:r>
            <a:r>
              <a:rPr lang="en-US" dirty="0" err="1"/>
              <a:t>Boubrahimi</a:t>
            </a:r>
            <a:r>
              <a:rPr lang="en-US" dirty="0"/>
              <a:t>, Shah Muhammad Hamdi, </a:t>
            </a:r>
            <a:r>
              <a:rPr lang="en-US" dirty="0" err="1"/>
              <a:t>Rafal</a:t>
            </a:r>
            <a:r>
              <a:rPr lang="en-US" dirty="0"/>
              <a:t> A. </a:t>
            </a:r>
            <a:r>
              <a:rPr lang="en-US" dirty="0" err="1"/>
              <a:t>Angryk</a:t>
            </a:r>
            <a:r>
              <a:rPr lang="en-US" dirty="0"/>
              <a:t>, Solar flare prediction using multivariate time series decision trees, 2017.</a:t>
            </a:r>
          </a:p>
          <a:p>
            <a:r>
              <a:rPr lang="en-US" dirty="0"/>
              <a:t>Xin Huang, </a:t>
            </a:r>
            <a:r>
              <a:rPr lang="en-US" dirty="0" err="1"/>
              <a:t>Huaning</a:t>
            </a:r>
            <a:r>
              <a:rPr lang="en-US" dirty="0"/>
              <a:t> Wang, Long Xu, </a:t>
            </a:r>
            <a:r>
              <a:rPr lang="en-US" dirty="0" err="1"/>
              <a:t>Wenqing</a:t>
            </a:r>
            <a:r>
              <a:rPr lang="en-US" dirty="0"/>
              <a:t>, Sun Learning solar flare forecasting model from magnetograms, 2017. </a:t>
            </a:r>
          </a:p>
          <a:p>
            <a:r>
              <a:rPr lang="en-US" dirty="0"/>
              <a:t>Tomas Suk, </a:t>
            </a:r>
            <a:r>
              <a:rPr lang="en-US" dirty="0" err="1"/>
              <a:t>Stanislava</a:t>
            </a:r>
            <a:r>
              <a:rPr lang="en-US" dirty="0"/>
              <a:t> </a:t>
            </a:r>
            <a:r>
              <a:rPr lang="en-US" dirty="0" err="1"/>
              <a:t>Simberova</a:t>
            </a:r>
            <a:r>
              <a:rPr lang="en-US" dirty="0"/>
              <a:t> by Solar flare retrieval, detection and analysis, 2016. </a:t>
            </a:r>
          </a:p>
          <a:p>
            <a:r>
              <a:rPr lang="en-US" dirty="0"/>
              <a:t>Yukiko Yamamoto, Daichi Itoh, </a:t>
            </a:r>
            <a:r>
              <a:rPr lang="en-US" dirty="0" err="1"/>
              <a:t>Setsuo</a:t>
            </a:r>
            <a:r>
              <a:rPr lang="en-US" dirty="0"/>
              <a:t> Tsuruta, Takayuki </a:t>
            </a:r>
            <a:r>
              <a:rPr lang="en-US" dirty="0" err="1"/>
              <a:t>Muranushi</a:t>
            </a:r>
            <a:r>
              <a:rPr lang="en-US" dirty="0"/>
              <a:t>, Yuko </a:t>
            </a:r>
            <a:r>
              <a:rPr lang="en-US" dirty="0" err="1"/>
              <a:t>Hada-Muranushi</a:t>
            </a:r>
            <a:r>
              <a:rPr lang="en-US" dirty="0"/>
              <a:t>, </a:t>
            </a:r>
            <a:r>
              <a:rPr lang="en-US" dirty="0" err="1"/>
              <a:t>Syoji</a:t>
            </a:r>
            <a:r>
              <a:rPr lang="en-US" dirty="0"/>
              <a:t> </a:t>
            </a:r>
            <a:r>
              <a:rPr lang="en-US" dirty="0" err="1"/>
              <a:t>Kobashi</a:t>
            </a:r>
            <a:r>
              <a:rPr lang="en-US" dirty="0"/>
              <a:t>, Yoshiyuki Mizuno, Rainer </a:t>
            </a:r>
            <a:r>
              <a:rPr lang="en-US" dirty="0" err="1"/>
              <a:t>KnaufSolar</a:t>
            </a:r>
            <a:r>
              <a:rPr lang="en-US" dirty="0"/>
              <a:t>, flare prediction by SVM integrated CBGA with dynamic mutation rate, 2016. </a:t>
            </a:r>
          </a:p>
          <a:p>
            <a:r>
              <a:rPr lang="en-US" dirty="0" err="1"/>
              <a:t>Soukaina</a:t>
            </a:r>
            <a:r>
              <a:rPr lang="en-US" dirty="0"/>
              <a:t> </a:t>
            </a:r>
            <a:r>
              <a:rPr lang="en-US" dirty="0" err="1"/>
              <a:t>Filali</a:t>
            </a:r>
            <a:r>
              <a:rPr lang="en-US" dirty="0"/>
              <a:t> </a:t>
            </a:r>
            <a:r>
              <a:rPr lang="en-US" dirty="0" err="1"/>
              <a:t>Boubrahimi</a:t>
            </a:r>
            <a:r>
              <a:rPr lang="en-US" dirty="0"/>
              <a:t>, </a:t>
            </a:r>
            <a:r>
              <a:rPr lang="en-US" dirty="0" err="1"/>
              <a:t>Rafal</a:t>
            </a:r>
            <a:r>
              <a:rPr lang="en-US" dirty="0"/>
              <a:t> </a:t>
            </a:r>
            <a:r>
              <a:rPr lang="en-US" dirty="0" err="1"/>
              <a:t>Angryk</a:t>
            </a:r>
            <a:r>
              <a:rPr lang="en-US" dirty="0"/>
              <a:t>, Multivariate Time Series Nearest Neighbor Search: A Case Study on Solar Flare Prediction, 2018.</a:t>
            </a:r>
          </a:p>
          <a:p>
            <a:r>
              <a:rPr lang="en-US" dirty="0"/>
              <a:t>Shah Muhammad Hamdi, Dustin </a:t>
            </a:r>
            <a:r>
              <a:rPr lang="en-US" dirty="0" err="1"/>
              <a:t>Kemptin</a:t>
            </a:r>
            <a:r>
              <a:rPr lang="en-US" dirty="0"/>
              <a:t>, </a:t>
            </a:r>
            <a:r>
              <a:rPr lang="en-US" dirty="0" err="1"/>
              <a:t>Soukaina</a:t>
            </a:r>
            <a:r>
              <a:rPr lang="en-US" dirty="0"/>
              <a:t> </a:t>
            </a:r>
            <a:r>
              <a:rPr lang="en-US" dirty="0" err="1"/>
              <a:t>Filali</a:t>
            </a:r>
            <a:r>
              <a:rPr lang="en-US" dirty="0"/>
              <a:t> </a:t>
            </a:r>
            <a:r>
              <a:rPr lang="en-US" dirty="0" err="1"/>
              <a:t>Boubrahimi</a:t>
            </a:r>
            <a:r>
              <a:rPr lang="en-US" dirty="0"/>
              <a:t>, </a:t>
            </a:r>
            <a:r>
              <a:rPr lang="en-US" dirty="0" err="1"/>
              <a:t>Rafal</a:t>
            </a:r>
            <a:r>
              <a:rPr lang="en-US" dirty="0"/>
              <a:t> A. </a:t>
            </a:r>
            <a:r>
              <a:rPr lang="en-US" dirty="0" err="1"/>
              <a:t>Angryk</a:t>
            </a:r>
            <a:r>
              <a:rPr lang="en-US" dirty="0"/>
              <a:t>, A time series classification-based approach for solar flare prediction, 2017. </a:t>
            </a:r>
          </a:p>
          <a:p>
            <a:r>
              <a:rPr lang="en-US" dirty="0"/>
              <a:t>Yoshio Taniguchi, Yoshihiko Kubota, </a:t>
            </a:r>
            <a:r>
              <a:rPr lang="en-US" dirty="0" err="1"/>
              <a:t>Setsuo</a:t>
            </a:r>
            <a:r>
              <a:rPr lang="en-US" dirty="0"/>
              <a:t> Tsuruta,  Takayuki </a:t>
            </a:r>
            <a:r>
              <a:rPr lang="en-US" dirty="0" err="1"/>
              <a:t>Muranushi</a:t>
            </a:r>
            <a:r>
              <a:rPr lang="en-US" dirty="0"/>
              <a:t>, Yuko </a:t>
            </a:r>
            <a:r>
              <a:rPr lang="en-US" dirty="0" err="1"/>
              <a:t>Hada-Muranushi</a:t>
            </a:r>
            <a:r>
              <a:rPr lang="en-US" dirty="0"/>
              <a:t>, Yoshiyuki Mizuno, </a:t>
            </a:r>
            <a:r>
              <a:rPr lang="en-US" dirty="0" err="1"/>
              <a:t>Syoji</a:t>
            </a:r>
            <a:r>
              <a:rPr lang="en-US" dirty="0"/>
              <a:t> </a:t>
            </a:r>
            <a:r>
              <a:rPr lang="en-US" dirty="0" err="1"/>
              <a:t>Kobashi</a:t>
            </a:r>
            <a:r>
              <a:rPr lang="en-US" dirty="0"/>
              <a:t>, Yoshitaka Sakurai, Rainer Knauf, </a:t>
            </a:r>
            <a:r>
              <a:rPr lang="en-US" dirty="0" err="1"/>
              <a:t>sAndrea</a:t>
            </a:r>
            <a:r>
              <a:rPr lang="en-US" dirty="0"/>
              <a:t> </a:t>
            </a:r>
            <a:r>
              <a:rPr lang="en-US" dirty="0" err="1"/>
              <a:t>Kutics</a:t>
            </a:r>
            <a:r>
              <a:rPr lang="en-US" dirty="0"/>
              <a:t>, A SVM integrated Case Based Learning Data GA for Solar Flare Prediction, 2018.</a:t>
            </a:r>
          </a:p>
          <a:p>
            <a:r>
              <a:rPr lang="en-US" dirty="0"/>
              <a:t>Tarek A M Hamad </a:t>
            </a:r>
            <a:r>
              <a:rPr lang="en-US" dirty="0" err="1"/>
              <a:t>Nagem</a:t>
            </a:r>
            <a:r>
              <a:rPr lang="en-US" dirty="0"/>
              <a:t>, Rami </a:t>
            </a:r>
            <a:r>
              <a:rPr lang="en-US" dirty="0" err="1"/>
              <a:t>Qahwaji</a:t>
            </a:r>
            <a:r>
              <a:rPr lang="en-US" dirty="0"/>
              <a:t>, Stan </a:t>
            </a:r>
            <a:r>
              <a:rPr lang="en-US" dirty="0" err="1"/>
              <a:t>Ipson</a:t>
            </a:r>
            <a:r>
              <a:rPr lang="en-US" dirty="0"/>
              <a:t>, Deep learning </a:t>
            </a:r>
            <a:r>
              <a:rPr lang="en-US" dirty="0" err="1"/>
              <a:t>teachology</a:t>
            </a:r>
            <a:r>
              <a:rPr lang="en-US" dirty="0"/>
              <a:t> for the prediction of solar flares from GOES data, 2017.</a:t>
            </a:r>
          </a:p>
          <a:p>
            <a:r>
              <a:rPr lang="en-US" dirty="0"/>
              <a:t>Michele </a:t>
            </a:r>
            <a:r>
              <a:rPr lang="en-US" dirty="0" err="1"/>
              <a:t>Piana</a:t>
            </a:r>
            <a:r>
              <a:rPr lang="en-US" dirty="0"/>
              <a:t>, Federico Benvenuto, Anna Maria </a:t>
            </a:r>
            <a:r>
              <a:rPr lang="en-US" dirty="0" err="1"/>
              <a:t>Massone</a:t>
            </a:r>
            <a:r>
              <a:rPr lang="en-US" dirty="0"/>
              <a:t>, Cristina </a:t>
            </a:r>
            <a:r>
              <a:rPr lang="en-US" dirty="0" err="1"/>
              <a:t>Campi</a:t>
            </a:r>
            <a:r>
              <a:rPr lang="en-US" dirty="0"/>
              <a:t>, FLARECAST: An I4.0 Technology for Space Weather Using Satellite Data, 2018.</a:t>
            </a:r>
          </a:p>
          <a:p>
            <a:r>
              <a:rPr lang="en-US" dirty="0" err="1"/>
              <a:t>Ddenis</a:t>
            </a:r>
            <a:r>
              <a:rPr lang="en-US" dirty="0"/>
              <a:t> Ullmann, Slava </a:t>
            </a:r>
            <a:r>
              <a:rPr lang="en-US" dirty="0" err="1"/>
              <a:t>Voloshynovskiy</a:t>
            </a:r>
            <a:r>
              <a:rPr lang="en-US" dirty="0"/>
              <a:t>, Lucia </a:t>
            </a:r>
            <a:r>
              <a:rPr lang="en-US" dirty="0" err="1"/>
              <a:t>Kleint</a:t>
            </a:r>
            <a:r>
              <a:rPr lang="en-US" dirty="0"/>
              <a:t>, Sam </a:t>
            </a:r>
            <a:r>
              <a:rPr lang="en-US" dirty="0" err="1"/>
              <a:t>Krucker</a:t>
            </a:r>
            <a:r>
              <a:rPr lang="en-US" dirty="0"/>
              <a:t>, Martin Melchior, Cedric </a:t>
            </a:r>
            <a:r>
              <a:rPr lang="en-US" dirty="0" err="1"/>
              <a:t>Huwyler</a:t>
            </a:r>
            <a:r>
              <a:rPr lang="en-US" dirty="0"/>
              <a:t>, Brandon </a:t>
            </a:r>
            <a:r>
              <a:rPr lang="en-US" dirty="0" err="1"/>
              <a:t>Panos</a:t>
            </a:r>
            <a:r>
              <a:rPr lang="en-US" dirty="0"/>
              <a:t>, DCT-Tensor-Net for Solar Flares Detection on IRIS Data, 2018.</a:t>
            </a:r>
          </a:p>
          <a:p>
            <a:r>
              <a:rPr lang="en-US" dirty="0"/>
              <a:t>Ahmet </a:t>
            </a:r>
            <a:r>
              <a:rPr lang="en-US" dirty="0" err="1"/>
              <a:t>Kucuk</a:t>
            </a:r>
            <a:r>
              <a:rPr lang="en-US" dirty="0"/>
              <a:t>, Juan M. Banda, </a:t>
            </a:r>
            <a:r>
              <a:rPr lang="en-US" dirty="0" err="1"/>
              <a:t>Rafal</a:t>
            </a:r>
            <a:r>
              <a:rPr lang="en-US" dirty="0"/>
              <a:t> A. </a:t>
            </a:r>
            <a:r>
              <a:rPr lang="en-US" dirty="0" err="1"/>
              <a:t>Angryk</a:t>
            </a:r>
            <a:r>
              <a:rPr lang="en-US" dirty="0"/>
              <a:t>, Data </a:t>
            </a:r>
            <a:r>
              <a:rPr lang="en-US" dirty="0" err="1"/>
              <a:t>Descriptor:A</a:t>
            </a:r>
            <a:r>
              <a:rPr lang="en-US" dirty="0"/>
              <a:t> large-scale </a:t>
            </a:r>
            <a:r>
              <a:rPr lang="en-US" dirty="0" err="1"/>
              <a:t>solardynamics</a:t>
            </a:r>
            <a:r>
              <a:rPr lang="en-US" dirty="0"/>
              <a:t> observatory </a:t>
            </a:r>
            <a:r>
              <a:rPr lang="en-US" dirty="0" err="1"/>
              <a:t>imagedataset</a:t>
            </a:r>
            <a:r>
              <a:rPr lang="en-US" dirty="0"/>
              <a:t> for computer </a:t>
            </a:r>
            <a:r>
              <a:rPr lang="en-US" dirty="0" err="1"/>
              <a:t>visionapplications</a:t>
            </a:r>
            <a:r>
              <a:rPr lang="en-US" dirty="0"/>
              <a:t>,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68DF-E05B-0E4B-83C3-D6364B8C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Active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FE07-8395-3848-B49B-DE4B1949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Active regions are the places where Sun's </a:t>
            </a:r>
            <a:r>
              <a:rPr lang="en-US" sz="2200" b="1" dirty="0">
                <a:solidFill>
                  <a:srgbClr val="000000"/>
                </a:solidFill>
              </a:rPr>
              <a:t>magnetic field </a:t>
            </a:r>
            <a:r>
              <a:rPr lang="en-US" sz="2200" dirty="0">
                <a:solidFill>
                  <a:srgbClr val="000000"/>
                </a:solidFill>
              </a:rPr>
              <a:t>is especially strong.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They spawn explosive "</a:t>
            </a:r>
            <a:r>
              <a:rPr lang="en-US" sz="2200" b="1" dirty="0">
                <a:solidFill>
                  <a:srgbClr val="000000"/>
                </a:solidFill>
              </a:rPr>
              <a:t>solar storms</a:t>
            </a:r>
            <a:r>
              <a:rPr lang="en-US" sz="2200" dirty="0">
                <a:solidFill>
                  <a:srgbClr val="000000"/>
                </a:solidFill>
              </a:rPr>
              <a:t>" such as solar flares and Coronal Mass Ejections.</a:t>
            </a:r>
          </a:p>
        </p:txBody>
      </p:sp>
      <p:pic>
        <p:nvPicPr>
          <p:cNvPr id="5" name="Picture 4" descr="A picture containing brass&#10;&#10;Description automatically generated">
            <a:extLst>
              <a:ext uri="{FF2B5EF4-FFF2-40B4-BE49-F238E27FC236}">
                <a16:creationId xmlns:a16="http://schemas.microsoft.com/office/drawing/2014/main" id="{581F7F29-F3D6-FC4B-8949-F8BD89BC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57" y="935779"/>
            <a:ext cx="4957074" cy="49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68DF-E05B-0E4B-83C3-D6364B8C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Coronal 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FE07-8395-3848-B49B-DE4B1949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2200" dirty="0"/>
              <a:t>Coronal Holes are large, dark areas where </a:t>
            </a:r>
            <a:r>
              <a:rPr lang="en-US" sz="2200" b="1" dirty="0"/>
              <a:t>coronal density</a:t>
            </a:r>
            <a:r>
              <a:rPr lang="en-US" sz="2200" dirty="0"/>
              <a:t> is very less.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These </a:t>
            </a:r>
            <a:r>
              <a:rPr lang="en-US" sz="2200" dirty="0"/>
              <a:t>discharge </a:t>
            </a:r>
            <a:r>
              <a:rPr lang="en-US" sz="2200" b="1" dirty="0"/>
              <a:t>solar winds</a:t>
            </a:r>
            <a:r>
              <a:rPr lang="en-US" sz="2200" dirty="0"/>
              <a:t> at a speed about twice the average.</a:t>
            </a: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F7F29-F3D6-FC4B-8949-F8BD89BC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57" y="959764"/>
            <a:ext cx="4948788" cy="49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0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68DF-E05B-0E4B-83C3-D6364B8C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Solar Flare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FE07-8395-3848-B49B-DE4B1949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2200" dirty="0"/>
              <a:t>Solar flares are a sudden </a:t>
            </a:r>
            <a:r>
              <a:rPr lang="en-US" sz="2200" b="1" dirty="0"/>
              <a:t>explosion of energy </a:t>
            </a:r>
            <a:r>
              <a:rPr lang="en-US" sz="2200" dirty="0"/>
              <a:t>with lot of radiation into the space.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/>
              <a:t>They effect communications and radio transmissions.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F7F29-F3D6-FC4B-8949-F8BD89BC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33" y="955059"/>
            <a:ext cx="4947882" cy="49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68DF-E05B-0E4B-83C3-D6364B8C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Sigmoid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FE07-8395-3848-B49B-DE4B1949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2200" dirty="0" err="1"/>
              <a:t>Sigmoids</a:t>
            </a:r>
            <a:r>
              <a:rPr lang="en-US" sz="2200" dirty="0"/>
              <a:t> are S-shaped structures found in the outer atmosphere of the Sun.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</a:rPr>
              <a:t>It has </a:t>
            </a:r>
            <a:r>
              <a:rPr lang="en-US" sz="2200" b="1" dirty="0">
                <a:solidFill>
                  <a:srgbClr val="000000"/>
                </a:solidFill>
              </a:rPr>
              <a:t>magnetic flux </a:t>
            </a:r>
            <a:r>
              <a:rPr lang="en-US" sz="2200" dirty="0">
                <a:solidFill>
                  <a:srgbClr val="000000"/>
                </a:solidFill>
              </a:rPr>
              <a:t>tubes which helps in flare eruption processes.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F7F29-F3D6-FC4B-8949-F8BD89BC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33" y="955059"/>
            <a:ext cx="4947882" cy="49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0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281D2-AC6F-994A-AB5A-A2926939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9671-8A68-C34A-B85A-2C66048E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Goal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Logistic Regression &amp; Log Lasso</a:t>
            </a:r>
          </a:p>
          <a:p>
            <a:r>
              <a:rPr lang="en-US" dirty="0"/>
              <a:t>Experiments 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46350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11EDF-FA99-494C-9D16-6BA31AB5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Goal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FBB5AB-1692-4772-8B80-3A25069C3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79764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2896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1044</Words>
  <Application>Microsoft Macintosh PowerPoint</Application>
  <PresentationFormat>Widescreen</PresentationFormat>
  <Paragraphs>190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Wisp</vt:lpstr>
      <vt:lpstr>Solar Events Prediction</vt:lpstr>
      <vt:lpstr>Agenda</vt:lpstr>
      <vt:lpstr>Introduction</vt:lpstr>
      <vt:lpstr>Active Region</vt:lpstr>
      <vt:lpstr>Coronal hole</vt:lpstr>
      <vt:lpstr>Solar Flare</vt:lpstr>
      <vt:lpstr>Sigmoid</vt:lpstr>
      <vt:lpstr>Agenda</vt:lpstr>
      <vt:lpstr>Goal</vt:lpstr>
      <vt:lpstr>Related Work</vt:lpstr>
      <vt:lpstr>Agenda</vt:lpstr>
      <vt:lpstr>Approach</vt:lpstr>
      <vt:lpstr>Agenda</vt:lpstr>
      <vt:lpstr>Dataset</vt:lpstr>
      <vt:lpstr>APIs</vt:lpstr>
      <vt:lpstr>Agenda</vt:lpstr>
      <vt:lpstr>Logistic Regression</vt:lpstr>
      <vt:lpstr>Elements of Logistic Regression</vt:lpstr>
      <vt:lpstr>How can we better it?</vt:lpstr>
      <vt:lpstr>Log. Lasso</vt:lpstr>
      <vt:lpstr>Agenda</vt:lpstr>
      <vt:lpstr>Experiments</vt:lpstr>
      <vt:lpstr>Agenda</vt:lpstr>
      <vt:lpstr>Challenges</vt:lpstr>
      <vt:lpstr>Agenda</vt:lpstr>
      <vt:lpstr>Results</vt:lpstr>
      <vt:lpstr>Logistic vs Log. Lasso </vt:lpstr>
      <vt:lpstr>   Confusion Matrix for Logistic</vt:lpstr>
      <vt:lpstr>   Confusion Matrix for Log. Lasso</vt:lpstr>
      <vt:lpstr>ROC Curve – Higher the better</vt:lpstr>
      <vt:lpstr>Coefficients difference</vt:lpstr>
      <vt:lpstr>Agenda</vt:lpstr>
      <vt:lpstr>Future Work</vt:lpstr>
      <vt:lpstr>Reproducibility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Events Prediction</dc:title>
  <dc:creator>Naga Jagadeesh Mutala</dc:creator>
  <cp:lastModifiedBy>Naga Jagadeesh Mutala</cp:lastModifiedBy>
  <cp:revision>9</cp:revision>
  <dcterms:created xsi:type="dcterms:W3CDTF">2019-04-21T17:22:16Z</dcterms:created>
  <dcterms:modified xsi:type="dcterms:W3CDTF">2019-04-21T18:45:19Z</dcterms:modified>
</cp:coreProperties>
</file>