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2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700" u="none" kumimoji="0" normalizeH="0">
        <a:ln>
          <a:noFill/>
        </a:ln>
        <a:solidFill>
          <a:srgbClr val="FFFFFF"/>
        </a:solidFill>
        <a:effectLst/>
        <a:uFillTx/>
        <a:latin typeface="Impact"/>
        <a:ea typeface="Impact"/>
        <a:cs typeface="Impact"/>
        <a:sym typeface="Impact"/>
      </a:defRPr>
    </a:lvl1pPr>
    <a:lvl2pPr marL="0" marR="0" indent="0" algn="ctr" defTabSz="825500" rtl="0" fontAlgn="auto" latinLnBrk="0" hangingPunct="0">
      <a:lnSpc>
        <a:spcPct val="2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700" u="none" kumimoji="0" normalizeH="0">
        <a:ln>
          <a:noFill/>
        </a:ln>
        <a:solidFill>
          <a:srgbClr val="FFFFFF"/>
        </a:solidFill>
        <a:effectLst/>
        <a:uFillTx/>
        <a:latin typeface="Impact"/>
        <a:ea typeface="Impact"/>
        <a:cs typeface="Impact"/>
        <a:sym typeface="Impact"/>
      </a:defRPr>
    </a:lvl2pPr>
    <a:lvl3pPr marL="0" marR="0" indent="0" algn="ctr" defTabSz="825500" rtl="0" fontAlgn="auto" latinLnBrk="0" hangingPunct="0">
      <a:lnSpc>
        <a:spcPct val="2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700" u="none" kumimoji="0" normalizeH="0">
        <a:ln>
          <a:noFill/>
        </a:ln>
        <a:solidFill>
          <a:srgbClr val="FFFFFF"/>
        </a:solidFill>
        <a:effectLst/>
        <a:uFillTx/>
        <a:latin typeface="Impact"/>
        <a:ea typeface="Impact"/>
        <a:cs typeface="Impact"/>
        <a:sym typeface="Impact"/>
      </a:defRPr>
    </a:lvl3pPr>
    <a:lvl4pPr marL="0" marR="0" indent="0" algn="ctr" defTabSz="825500" rtl="0" fontAlgn="auto" latinLnBrk="0" hangingPunct="0">
      <a:lnSpc>
        <a:spcPct val="2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700" u="none" kumimoji="0" normalizeH="0">
        <a:ln>
          <a:noFill/>
        </a:ln>
        <a:solidFill>
          <a:srgbClr val="FFFFFF"/>
        </a:solidFill>
        <a:effectLst/>
        <a:uFillTx/>
        <a:latin typeface="Impact"/>
        <a:ea typeface="Impact"/>
        <a:cs typeface="Impact"/>
        <a:sym typeface="Impact"/>
      </a:defRPr>
    </a:lvl4pPr>
    <a:lvl5pPr marL="0" marR="0" indent="0" algn="ctr" defTabSz="825500" rtl="0" fontAlgn="auto" latinLnBrk="0" hangingPunct="0">
      <a:lnSpc>
        <a:spcPct val="2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700" u="none" kumimoji="0" normalizeH="0">
        <a:ln>
          <a:noFill/>
        </a:ln>
        <a:solidFill>
          <a:srgbClr val="FFFFFF"/>
        </a:solidFill>
        <a:effectLst/>
        <a:uFillTx/>
        <a:latin typeface="Impact"/>
        <a:ea typeface="Impact"/>
        <a:cs typeface="Impact"/>
        <a:sym typeface="Impact"/>
      </a:defRPr>
    </a:lvl5pPr>
    <a:lvl6pPr marL="0" marR="0" indent="0" algn="ctr" defTabSz="825500" rtl="0" fontAlgn="auto" latinLnBrk="0" hangingPunct="0">
      <a:lnSpc>
        <a:spcPct val="2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700" u="none" kumimoji="0" normalizeH="0">
        <a:ln>
          <a:noFill/>
        </a:ln>
        <a:solidFill>
          <a:srgbClr val="FFFFFF"/>
        </a:solidFill>
        <a:effectLst/>
        <a:uFillTx/>
        <a:latin typeface="Impact"/>
        <a:ea typeface="Impact"/>
        <a:cs typeface="Impact"/>
        <a:sym typeface="Impact"/>
      </a:defRPr>
    </a:lvl6pPr>
    <a:lvl7pPr marL="0" marR="0" indent="0" algn="ctr" defTabSz="825500" rtl="0" fontAlgn="auto" latinLnBrk="0" hangingPunct="0">
      <a:lnSpc>
        <a:spcPct val="2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700" u="none" kumimoji="0" normalizeH="0">
        <a:ln>
          <a:noFill/>
        </a:ln>
        <a:solidFill>
          <a:srgbClr val="FFFFFF"/>
        </a:solidFill>
        <a:effectLst/>
        <a:uFillTx/>
        <a:latin typeface="Impact"/>
        <a:ea typeface="Impact"/>
        <a:cs typeface="Impact"/>
        <a:sym typeface="Impact"/>
      </a:defRPr>
    </a:lvl7pPr>
    <a:lvl8pPr marL="0" marR="0" indent="0" algn="ctr" defTabSz="825500" rtl="0" fontAlgn="auto" latinLnBrk="0" hangingPunct="0">
      <a:lnSpc>
        <a:spcPct val="2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700" u="none" kumimoji="0" normalizeH="0">
        <a:ln>
          <a:noFill/>
        </a:ln>
        <a:solidFill>
          <a:srgbClr val="FFFFFF"/>
        </a:solidFill>
        <a:effectLst/>
        <a:uFillTx/>
        <a:latin typeface="Impact"/>
        <a:ea typeface="Impact"/>
        <a:cs typeface="Impact"/>
        <a:sym typeface="Impact"/>
      </a:defRPr>
    </a:lvl8pPr>
    <a:lvl9pPr marL="0" marR="0" indent="0" algn="ctr" defTabSz="825500" rtl="0" fontAlgn="auto" latinLnBrk="0" hangingPunct="0">
      <a:lnSpc>
        <a:spcPct val="2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700" u="none" kumimoji="0" normalizeH="0">
        <a:ln>
          <a:noFill/>
        </a:ln>
        <a:solidFill>
          <a:srgbClr val="FFFFFF"/>
        </a:solidFill>
        <a:effectLst/>
        <a:uFillTx/>
        <a:latin typeface="Impact"/>
        <a:ea typeface="Impact"/>
        <a:cs typeface="Impact"/>
        <a:sym typeface="Impac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lnSpc>
                <a:spcPct val="100000"/>
              </a:lnSpc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reaking down Broadcast() function"/>
          <p:cNvSpPr txBox="1"/>
          <p:nvPr>
            <p:ph type="subTitle" sz="quarter" idx="1"/>
          </p:nvPr>
        </p:nvSpPr>
        <p:spPr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64931">
                <a:srgbClr val="826274"/>
              </a:gs>
              <a:gs pos="100000">
                <a:srgbClr val="5E1A40"/>
              </a:gs>
            </a:gsLst>
            <a:path path="circle">
              <a:fillToRect l="37721" t="-19636" r="62278" b="119636"/>
            </a:path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anchor="ctr"/>
          <a:lstStyle>
            <a:lvl1pPr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Breaking down Broadcast() function</a:t>
            </a:r>
          </a:p>
        </p:txBody>
      </p:sp>
      <p:sp>
        <p:nvSpPr>
          <p:cNvPr id="120" name="Spark-Broadcast Joi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Spark-Broadcast Join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Broadcast Join in Spa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Broadcast Join in Spark</a:t>
            </a:r>
          </a:p>
        </p:txBody>
      </p:sp>
      <p:sp>
        <p:nvSpPr>
          <p:cNvPr id="123" name="Used for joining a large data frame with a small datafr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for joining a large data frame with a small dataframe</a:t>
            </a:r>
          </a:p>
          <a:p>
            <a:pPr/>
            <a:r>
              <a:t>Cannot be used incase of two large data frames</a:t>
            </a:r>
          </a:p>
          <a:p>
            <a:pPr/>
            <a:r>
              <a:t>It has two phases </a:t>
            </a:r>
          </a:p>
          <a:p>
            <a:pPr/>
            <a:r>
              <a:t>——&gt;the smaller dataset is broadcasted across the executors in the cluster where the larger table is located</a:t>
            </a:r>
          </a:p>
          <a:p>
            <a:pPr/>
            <a:r>
              <a:t>——-&gt;A standard hash join is performed on each executor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y Broadcast Join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3419">
              <a:defRPr sz="9407"/>
            </a:lvl1pPr>
          </a:lstStyle>
          <a:p>
            <a:pPr/>
            <a:r>
              <a:t>Why Broadcast Join ?</a:t>
            </a:r>
          </a:p>
        </p:txBody>
      </p:sp>
      <p:sp>
        <p:nvSpPr>
          <p:cNvPr id="126" name="Spark in default uses Shuffle hash join which involves shuffling both bigger and smaller datasets consuming a lot of time…"/>
          <p:cNvSpPr txBox="1"/>
          <p:nvPr>
            <p:ph type="body" idx="1"/>
          </p:nvPr>
        </p:nvSpPr>
        <p:spPr>
          <a:xfrm>
            <a:off x="2176387" y="3066369"/>
            <a:ext cx="20815301" cy="8839201"/>
          </a:xfrm>
          <a:prstGeom prst="rect">
            <a:avLst/>
          </a:prstGeom>
        </p:spPr>
        <p:txBody>
          <a:bodyPr/>
          <a:lstStyle/>
          <a:p>
            <a:pPr marL="481584" indent="-481584" defTabSz="652145">
              <a:spcBef>
                <a:spcPts val="4600"/>
              </a:spcBef>
              <a:defRPr sz="4108"/>
            </a:pPr>
            <a:r>
              <a:t>Spark in default uses Shuffle hash join which involves shuffling both bigger and smaller datasets consuming a lot of time</a:t>
            </a:r>
          </a:p>
          <a:p>
            <a:pPr marL="481584" indent="-481584" defTabSz="652145">
              <a:spcBef>
                <a:spcPts val="4600"/>
              </a:spcBef>
              <a:defRPr sz="4108"/>
            </a:pPr>
            <a:r>
              <a:t>In shuffle join, for each join after you finish you have to shuffle it to disk and that can produce many unnecessary intermediate results</a:t>
            </a:r>
          </a:p>
          <a:p>
            <a:pPr marL="481584" indent="-481584" defTabSz="652145">
              <a:spcBef>
                <a:spcPts val="4600"/>
              </a:spcBef>
              <a:defRPr sz="4108"/>
            </a:pPr>
            <a:r>
              <a:t>Also data skew occurs as the shuffled data goes into one partition</a:t>
            </a:r>
          </a:p>
          <a:p>
            <a:pPr marL="481584" indent="-481584" defTabSz="652145">
              <a:spcBef>
                <a:spcPts val="4600"/>
              </a:spcBef>
              <a:defRPr sz="4108"/>
            </a:pPr>
            <a:r>
              <a:t>Broadcast joins are easier to run on a cluster. Spark can “broadcast” a small DataFrame by sending all the data in that small DataFrame to all nodes in the cluster. After the small DataFrame is broadcasted, Spark can perform a join without shuffling any of the data in the large DataFrame.</a:t>
            </a:r>
          </a:p>
          <a:p>
            <a:pPr marL="481584" indent="-481584" defTabSz="652145">
              <a:spcBef>
                <a:spcPts val="4600"/>
              </a:spcBef>
              <a:defRPr sz="4108"/>
            </a:pPr>
            <a:r>
              <a:t>Naturally handles data skew since it doesn’t involve much shuffling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5922769" y="4487407"/>
            <a:ext cx="3496240" cy="156981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9" name="Small table"/>
          <p:cNvSpPr txBox="1"/>
          <p:nvPr/>
        </p:nvSpPr>
        <p:spPr>
          <a:xfrm>
            <a:off x="6526062" y="4935763"/>
            <a:ext cx="228965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Small table</a:t>
            </a:r>
          </a:p>
        </p:txBody>
      </p:sp>
      <p:sp>
        <p:nvSpPr>
          <p:cNvPr id="130" name="Rectangle"/>
          <p:cNvSpPr/>
          <p:nvPr/>
        </p:nvSpPr>
        <p:spPr>
          <a:xfrm>
            <a:off x="15606715" y="780525"/>
            <a:ext cx="4884312" cy="268268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15456726" y="4915949"/>
            <a:ext cx="4884312" cy="26826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15756704" y="9394205"/>
            <a:ext cx="4884312" cy="268268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3" name="Machine 3"/>
          <p:cNvSpPr txBox="1"/>
          <p:nvPr/>
        </p:nvSpPr>
        <p:spPr>
          <a:xfrm>
            <a:off x="16842275" y="9606194"/>
            <a:ext cx="211321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Machine 3</a:t>
            </a:r>
          </a:p>
        </p:txBody>
      </p:sp>
      <p:sp>
        <p:nvSpPr>
          <p:cNvPr id="134" name="Machine 2"/>
          <p:cNvSpPr txBox="1"/>
          <p:nvPr/>
        </p:nvSpPr>
        <p:spPr>
          <a:xfrm>
            <a:off x="16848929" y="4935763"/>
            <a:ext cx="2099904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Machine 2</a:t>
            </a:r>
          </a:p>
        </p:txBody>
      </p:sp>
      <p:sp>
        <p:nvSpPr>
          <p:cNvPr id="135" name="Machine 1"/>
          <p:cNvSpPr txBox="1"/>
          <p:nvPr/>
        </p:nvSpPr>
        <p:spPr>
          <a:xfrm>
            <a:off x="16877380" y="949659"/>
            <a:ext cx="204300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Machine 1</a:t>
            </a:r>
          </a:p>
        </p:txBody>
      </p:sp>
      <p:sp>
        <p:nvSpPr>
          <p:cNvPr id="136" name="Rectangle"/>
          <p:cNvSpPr/>
          <p:nvPr/>
        </p:nvSpPr>
        <p:spPr>
          <a:xfrm>
            <a:off x="15853419" y="2001868"/>
            <a:ext cx="2805385" cy="11185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16067690" y="10595627"/>
            <a:ext cx="2805384" cy="11185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8" name="Rectangle"/>
          <p:cNvSpPr/>
          <p:nvPr/>
        </p:nvSpPr>
        <p:spPr>
          <a:xfrm>
            <a:off x="15853419" y="6148758"/>
            <a:ext cx="2805385" cy="111850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" name="Large table part 3"/>
          <p:cNvSpPr txBox="1"/>
          <p:nvPr/>
        </p:nvSpPr>
        <p:spPr>
          <a:xfrm>
            <a:off x="16233105" y="10891818"/>
            <a:ext cx="247455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Large table part 3</a:t>
            </a:r>
          </a:p>
        </p:txBody>
      </p:sp>
      <p:sp>
        <p:nvSpPr>
          <p:cNvPr id="140" name="Large table part 2"/>
          <p:cNvSpPr txBox="1"/>
          <p:nvPr/>
        </p:nvSpPr>
        <p:spPr>
          <a:xfrm>
            <a:off x="16023510" y="6460360"/>
            <a:ext cx="246520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Large table part 2</a:t>
            </a:r>
          </a:p>
        </p:txBody>
      </p:sp>
      <p:sp>
        <p:nvSpPr>
          <p:cNvPr id="141" name="Large table part 1"/>
          <p:cNvSpPr txBox="1"/>
          <p:nvPr/>
        </p:nvSpPr>
        <p:spPr>
          <a:xfrm>
            <a:off x="16043502" y="2313470"/>
            <a:ext cx="242521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Large table part 1</a:t>
            </a:r>
          </a:p>
        </p:txBody>
      </p:sp>
      <p:sp>
        <p:nvSpPr>
          <p:cNvPr id="142" name="Line"/>
          <p:cNvSpPr/>
          <p:nvPr/>
        </p:nvSpPr>
        <p:spPr>
          <a:xfrm flipV="1">
            <a:off x="9478575" y="2201324"/>
            <a:ext cx="5918586" cy="315156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3" name="Line"/>
          <p:cNvSpPr/>
          <p:nvPr/>
        </p:nvSpPr>
        <p:spPr>
          <a:xfrm>
            <a:off x="9478574" y="5404725"/>
            <a:ext cx="5918586" cy="80189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9484988" y="5405835"/>
            <a:ext cx="6273308" cy="519093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5" name="Small table"/>
          <p:cNvSpPr/>
          <p:nvPr/>
        </p:nvSpPr>
        <p:spPr>
          <a:xfrm>
            <a:off x="19206461" y="10295649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Small table</a:t>
            </a:r>
          </a:p>
        </p:txBody>
      </p:sp>
      <p:sp>
        <p:nvSpPr>
          <p:cNvPr id="146" name="Small table"/>
          <p:cNvSpPr/>
          <p:nvPr/>
        </p:nvSpPr>
        <p:spPr>
          <a:xfrm>
            <a:off x="18903357" y="6073010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Small table</a:t>
            </a:r>
          </a:p>
        </p:txBody>
      </p:sp>
      <p:sp>
        <p:nvSpPr>
          <p:cNvPr id="147" name="Small table"/>
          <p:cNvSpPr/>
          <p:nvPr/>
        </p:nvSpPr>
        <p:spPr>
          <a:xfrm>
            <a:off x="18903357" y="1850372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Small table</a:t>
            </a:r>
          </a:p>
        </p:txBody>
      </p:sp>
      <p:sp>
        <p:nvSpPr>
          <p:cNvPr id="148" name="Here the small dataset is being broadcasted to all the executors in the cluster where join is needed"/>
          <p:cNvSpPr txBox="1"/>
          <p:nvPr/>
        </p:nvSpPr>
        <p:spPr>
          <a:xfrm>
            <a:off x="1332087" y="8554993"/>
            <a:ext cx="10060154" cy="23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FFC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Here the small dataset is being broadcasted to all the executors in the cluster where join is needed </a:t>
            </a:r>
          </a:p>
        </p:txBody>
      </p:sp>
      <p:sp>
        <p:nvSpPr>
          <p:cNvPr id="149" name="Concept of Broadcast Join"/>
          <p:cNvSpPr txBox="1"/>
          <p:nvPr/>
        </p:nvSpPr>
        <p:spPr>
          <a:xfrm>
            <a:off x="800979" y="663909"/>
            <a:ext cx="1373982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6400">
                <a:solidFill>
                  <a:srgbClr val="85FF1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Concept of Broadcast Join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152" name="Spark.sql.autoBroadcastJoinThreshold——&gt;this can be configured to set maximum size in bytes for a data frame to be broadcas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Spark.sql.autoBroadcastJoinThreshold——&gt;this can be configured to set maximum size in bytes for a data frame to be broadcasted</a:t>
            </a:r>
          </a:p>
          <a:p>
            <a:pPr/>
            <a:r>
              <a:t>“-1” will make it disabled</a:t>
            </a:r>
          </a:p>
          <a:p>
            <a:pPr/>
            <a:r>
              <a:t>Default—&gt;10485760—10MB</a:t>
            </a:r>
          </a:p>
          <a:p>
            <a:pPr/>
            <a:r>
              <a:t>joinedTable = largeTable.join(broadcast(smallTable),”equality _operator”)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creenshot 2021-05-15 at 3.37.46 PM.png" descr="Screenshot 2021-05-15 at 3.37.46 PM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341" t="7107" r="2341" b="7107"/>
          <a:stretch>
            <a:fillRect/>
          </a:stretch>
        </p:blipFill>
        <p:spPr>
          <a:xfrm>
            <a:off x="-192844" y="0"/>
            <a:ext cx="24384001" cy="13716000"/>
          </a:xfrm>
          <a:prstGeom prst="rect">
            <a:avLst/>
          </a:prstGeom>
        </p:spPr>
      </p:pic>
      <p:grpSp>
        <p:nvGrpSpPr>
          <p:cNvPr id="157" name="Image Gallery"/>
          <p:cNvGrpSpPr/>
          <p:nvPr/>
        </p:nvGrpSpPr>
        <p:grpSpPr>
          <a:xfrm>
            <a:off x="11376253" y="1628331"/>
            <a:ext cx="15453937" cy="6691299"/>
            <a:chOff x="0" y="0"/>
            <a:chExt cx="15453935" cy="6691298"/>
          </a:xfrm>
        </p:grpSpPr>
        <p:pic>
          <p:nvPicPr>
            <p:cNvPr id="155" name="Screenshot 2021-05-15 at 3.40.28 PM.png" descr="Screenshot 2021-05-15 at 3.40.28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8911" r="0" b="18911"/>
            <a:stretch>
              <a:fillRect/>
            </a:stretch>
          </p:blipFill>
          <p:spPr>
            <a:xfrm>
              <a:off x="0" y="0"/>
              <a:ext cx="15453936" cy="60054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" name="Output"/>
            <p:cNvSpPr/>
            <p:nvPr/>
          </p:nvSpPr>
          <p:spPr>
            <a:xfrm>
              <a:off x="0" y="6081698"/>
              <a:ext cx="15453936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lnSpc>
                  <a:spcPct val="100000"/>
                </a:lnSpc>
                <a:defRPr sz="3000">
                  <a:solidFill>
                    <a:srgbClr val="F2FF1A"/>
                  </a:solidFill>
                  <a:latin typeface="+mn-lt"/>
                  <a:ea typeface="+mn-ea"/>
                  <a:cs typeface="+mn-cs"/>
                  <a:sym typeface="Helvetica Light"/>
                </a:defRPr>
              </a:lvl1pPr>
            </a:lstStyle>
            <a:p>
              <a:pPr/>
              <a:r>
                <a:t>Output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de observ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observations</a:t>
            </a:r>
          </a:p>
        </p:txBody>
      </p:sp>
      <p:sp>
        <p:nvSpPr>
          <p:cNvPr id="160" name="At default,a sort-merge join on the columns “id” and ”id” (with different identifiers under the hash tag), which requires a sort of the big dataFrame that involves shuffling of big dataFrame…"/>
          <p:cNvSpPr txBox="1"/>
          <p:nvPr>
            <p:ph type="body" idx="1"/>
          </p:nvPr>
        </p:nvSpPr>
        <p:spPr>
          <a:xfrm>
            <a:off x="1212169" y="3194931"/>
            <a:ext cx="20815301" cy="8839201"/>
          </a:xfrm>
          <a:prstGeom prst="rect">
            <a:avLst/>
          </a:prstGeom>
        </p:spPr>
        <p:txBody>
          <a:bodyPr/>
          <a:lstStyle/>
          <a:p>
            <a:pPr/>
            <a:r>
              <a:t>At default,a sort-merge join on the columns “id” and ”id” (with different identifiers under the hash tag), which requires a sort of the big dataFrame that involves shuffling of big dataFrame</a:t>
            </a:r>
          </a:p>
          <a:p>
            <a:pPr/>
            <a:r>
              <a:t>And a sort,shuffle,filter of the small dataFrame—-&gt;costs time—&gt;data skew—-&gt;intermediate results</a:t>
            </a:r>
          </a:p>
          <a:p>
            <a:pPr/>
            <a:r>
              <a:t>Whereas BroadcastJoin involves no shuffling as the smaller dataset is broadcasted to all the nodes and join operation is performed across the executors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2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2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