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2"/>
    <p:restoredTop sz="94674"/>
  </p:normalViewPr>
  <p:slideViewPr>
    <p:cSldViewPr snapToGrid="0" snapToObjects="1">
      <p:cViewPr>
        <p:scale>
          <a:sx n="243" d="100"/>
          <a:sy n="2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32AC-ED02-434E-8B45-020B1230E6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FC69-47A0-FC4C-9578-5EFBDF08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8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54685" y="776614"/>
            <a:ext cx="7139835" cy="4910203"/>
            <a:chOff x="1615858" y="588723"/>
            <a:chExt cx="7139835" cy="4910203"/>
          </a:xfrm>
        </p:grpSpPr>
        <p:sp>
          <p:nvSpPr>
            <p:cNvPr id="3" name="TextBox 2"/>
            <p:cNvSpPr txBox="1"/>
            <p:nvPr/>
          </p:nvSpPr>
          <p:spPr>
            <a:xfrm>
              <a:off x="2392471" y="951978"/>
              <a:ext cx="574944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Binary Tree Traversal</a:t>
              </a:r>
            </a:p>
            <a:p>
              <a:endParaRPr lang="en-US" sz="28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BFS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 (Breadth First Search)</a:t>
              </a:r>
            </a:p>
            <a:p>
              <a:pPr marL="1200150" lvl="2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6"/>
                  </a:solidFill>
                  <a:latin typeface="Calibri" charset="0"/>
                  <a:ea typeface="Calibri" charset="0"/>
                  <a:cs typeface="Calibri" charset="0"/>
                </a:rPr>
                <a:t>Level-Order</a:t>
              </a:r>
            </a:p>
            <a:p>
              <a:pPr marL="1200150" lvl="2" indent="-285750">
                <a:buFont typeface="Arial" charset="0"/>
                <a:buChar char="•"/>
              </a:pPr>
              <a:endParaRPr lang="en-US" sz="28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1"/>
                  </a:solidFill>
                  <a:latin typeface="Calibri" charset="0"/>
                  <a:ea typeface="Calibri" charset="0"/>
                  <a:cs typeface="Calibri" charset="0"/>
                </a:rPr>
                <a:t>DFS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(Depth First Search)</a:t>
              </a:r>
            </a:p>
            <a:p>
              <a:pPr marL="1200150" lvl="2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Pre-Order		(V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L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R)</a:t>
              </a:r>
            </a:p>
            <a:p>
              <a:pPr marL="1200150" lvl="2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In-Order		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(L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V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R)</a:t>
              </a:r>
              <a:endParaRPr lang="en-US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1200150" lvl="2" indent="-285750">
                <a:buFont typeface="Arial" charset="0"/>
                <a:buChar char="•"/>
              </a:pP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Post-Order	(L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R </a:t>
              </a:r>
              <a:r>
                <a:rPr lang="mr-IN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800" dirty="0" smtClean="0">
                  <a:solidFill>
                    <a:schemeClr val="accent2"/>
                  </a:solidFill>
                  <a:latin typeface="Calibri" charset="0"/>
                  <a:ea typeface="Calibri" charset="0"/>
                  <a:cs typeface="Calibri" charset="0"/>
                </a:rPr>
                <a:t> V)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15858" y="588723"/>
              <a:ext cx="7139835" cy="4910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32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9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1293" y="2351744"/>
            <a:ext cx="4008328" cy="1954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public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void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inOrder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smtClean="0">
                <a:solidFill>
                  <a:srgbClr val="C18401"/>
                </a:solidFill>
                <a:effectLst/>
                <a:latin typeface="Menlo" charset="0"/>
              </a:rPr>
              <a:t>Node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root) {</a:t>
            </a:r>
          </a:p>
          <a:p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if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(root == </a:t>
            </a:r>
            <a:r>
              <a:rPr lang="en-US" sz="1100" b="0" dirty="0" smtClean="0">
                <a:solidFill>
                  <a:srgbClr val="986801"/>
                </a:solidFill>
                <a:effectLst/>
                <a:latin typeface="Menlo" charset="0"/>
              </a:rPr>
              <a:t>null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 {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	return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</a:p>
          <a:p>
            <a:pPr lvl="1"/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inOrder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left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System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out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print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data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+ </a:t>
            </a:r>
            <a:r>
              <a:rPr lang="en-US" sz="1100" b="0" dirty="0" smtClean="0">
                <a:solidFill>
                  <a:srgbClr val="50A14F"/>
                </a:solidFill>
                <a:effectLst/>
                <a:latin typeface="Menlo" charset="0"/>
              </a:rPr>
              <a:t>" "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inOrder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right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</a:p>
          <a:p>
            <a:pPr lvl="1"/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1293" y="200456"/>
            <a:ext cx="4008327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public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void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smtClean="0">
                <a:solidFill>
                  <a:srgbClr val="C18401"/>
                </a:solidFill>
                <a:effectLst/>
                <a:latin typeface="Menlo" charset="0"/>
              </a:rPr>
              <a:t>Node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root) {</a:t>
            </a:r>
          </a:p>
          <a:p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if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(root == </a:t>
            </a:r>
            <a:r>
              <a:rPr lang="en-US" sz="1100" b="0" dirty="0" smtClean="0">
                <a:solidFill>
                  <a:srgbClr val="986801"/>
                </a:solidFill>
                <a:effectLst/>
                <a:latin typeface="Menlo" charset="0"/>
              </a:rPr>
              <a:t>null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 {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	return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</a:p>
          <a:p>
            <a:pPr lvl="1"/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System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out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print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data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+ </a:t>
            </a:r>
            <a:r>
              <a:rPr lang="en-US" sz="1100" b="0" dirty="0" smtClean="0">
                <a:solidFill>
                  <a:srgbClr val="50A14F"/>
                </a:solidFill>
                <a:effectLst/>
                <a:latin typeface="Menlo" charset="0"/>
              </a:rPr>
              <a:t>" "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left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right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1293" y="4672309"/>
            <a:ext cx="4008328" cy="1954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public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void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postOrder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smtClean="0">
                <a:solidFill>
                  <a:srgbClr val="C18401"/>
                </a:solidFill>
                <a:effectLst/>
                <a:latin typeface="Menlo" charset="0"/>
              </a:rPr>
              <a:t>Node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root) {</a:t>
            </a:r>
          </a:p>
          <a:p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if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(root == </a:t>
            </a:r>
            <a:r>
              <a:rPr lang="en-US" sz="1100" b="0" dirty="0" smtClean="0">
                <a:solidFill>
                  <a:srgbClr val="986801"/>
                </a:solidFill>
                <a:effectLst/>
                <a:latin typeface="Menlo" charset="0"/>
              </a:rPr>
              <a:t>null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 {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A626A4"/>
                </a:solidFill>
                <a:effectLst/>
                <a:latin typeface="Menlo" charset="0"/>
              </a:rPr>
              <a:t>	return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</a:p>
          <a:p>
            <a:pPr lvl="1"/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postOrder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left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postOrder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right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System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out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4078F2"/>
                </a:solidFill>
                <a:effectLst/>
                <a:latin typeface="Menlo" charset="0"/>
              </a:rPr>
              <a:t>print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11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1100" b="0" dirty="0" err="1" smtClean="0">
                <a:solidFill>
                  <a:srgbClr val="E45649"/>
                </a:solidFill>
                <a:effectLst/>
                <a:latin typeface="Menlo" charset="0"/>
              </a:rPr>
              <a:t>data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 + </a:t>
            </a:r>
            <a:r>
              <a:rPr lang="en-US" sz="1100" b="0" dirty="0" smtClean="0">
                <a:solidFill>
                  <a:srgbClr val="50A14F"/>
                </a:solidFill>
                <a:effectLst/>
                <a:latin typeface="Menlo" charset="0"/>
              </a:rPr>
              <a:t>" "</a:t>
            </a:r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</a:p>
          <a:p>
            <a:pPr lvl="1"/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  <a:endParaRPr lang="en-US" sz="1100" b="0" dirty="0" smtClean="0">
              <a:solidFill>
                <a:srgbClr val="333333"/>
              </a:solidFill>
              <a:effectLst/>
              <a:latin typeface="Menl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3" y="385360"/>
            <a:ext cx="60071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22" y="4110139"/>
            <a:ext cx="4212921" cy="1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71" y="301625"/>
            <a:ext cx="2604711" cy="1962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12475" y="2118128"/>
            <a:ext cx="2993018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A626A4"/>
                </a:solidFill>
                <a:effectLst/>
                <a:latin typeface="Menlo" charset="0"/>
              </a:rPr>
              <a:t>public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800" b="0" dirty="0" smtClean="0">
                <a:solidFill>
                  <a:srgbClr val="A626A4"/>
                </a:solidFill>
                <a:effectLst/>
                <a:latin typeface="Menlo" charset="0"/>
              </a:rPr>
              <a:t>void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 </a:t>
            </a:r>
            <a:r>
              <a:rPr lang="en-US" sz="8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800" b="0" dirty="0" smtClean="0">
                <a:solidFill>
                  <a:srgbClr val="C18401"/>
                </a:solidFill>
                <a:effectLst/>
                <a:latin typeface="Menlo" charset="0"/>
              </a:rPr>
              <a:t>Node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 root) {</a:t>
            </a:r>
          </a:p>
          <a:p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smtClean="0">
                <a:solidFill>
                  <a:srgbClr val="A626A4"/>
                </a:solidFill>
                <a:effectLst/>
                <a:latin typeface="Menlo" charset="0"/>
              </a:rPr>
              <a:t>if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 (root == </a:t>
            </a:r>
            <a:r>
              <a:rPr lang="en-US" sz="800" b="0" dirty="0" smtClean="0">
                <a:solidFill>
                  <a:srgbClr val="986801"/>
                </a:solidFill>
                <a:effectLst/>
                <a:latin typeface="Menlo" charset="0"/>
              </a:rPr>
              <a:t>null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) {</a:t>
            </a:r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smtClean="0">
                <a:solidFill>
                  <a:srgbClr val="A626A4"/>
                </a:solidFill>
                <a:effectLst/>
                <a:latin typeface="Menlo" charset="0"/>
              </a:rPr>
              <a:t>	return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;</a:t>
            </a:r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</a:p>
          <a:p>
            <a:pPr lvl="1"/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System</a:t>
            </a:r>
            <a:r>
              <a:rPr lang="en-US" sz="8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out</a:t>
            </a:r>
            <a:r>
              <a:rPr lang="en-US" sz="8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800" b="0" dirty="0" err="1" smtClean="0">
                <a:solidFill>
                  <a:srgbClr val="4078F2"/>
                </a:solidFill>
                <a:effectLst/>
                <a:latin typeface="Menlo" charset="0"/>
              </a:rPr>
              <a:t>print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8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data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 + </a:t>
            </a:r>
            <a:r>
              <a:rPr lang="en-US" sz="800" b="0" dirty="0" smtClean="0">
                <a:solidFill>
                  <a:srgbClr val="50A14F"/>
                </a:solidFill>
                <a:effectLst/>
                <a:latin typeface="Menlo" charset="0"/>
              </a:rPr>
              <a:t>" "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8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left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pPr lvl="1"/>
            <a:r>
              <a:rPr lang="en-US" sz="800" b="0" dirty="0" err="1" smtClean="0">
                <a:solidFill>
                  <a:srgbClr val="4078F2"/>
                </a:solidFill>
                <a:effectLst/>
                <a:latin typeface="Menlo" charset="0"/>
              </a:rPr>
              <a:t>preOrder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(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root</a:t>
            </a:r>
            <a:r>
              <a:rPr lang="en-US" sz="800" b="0" dirty="0" err="1" smtClean="0">
                <a:solidFill>
                  <a:srgbClr val="383A42"/>
                </a:solidFill>
                <a:effectLst/>
                <a:latin typeface="Menlo" charset="0"/>
              </a:rPr>
              <a:t>.</a:t>
            </a:r>
            <a:r>
              <a:rPr lang="en-US" sz="800" b="0" dirty="0" err="1" smtClean="0">
                <a:solidFill>
                  <a:srgbClr val="E45649"/>
                </a:solidFill>
                <a:effectLst/>
                <a:latin typeface="Menlo" charset="0"/>
              </a:rPr>
              <a:t>right</a:t>
            </a:r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);</a:t>
            </a:r>
            <a:endParaRPr lang="en-US" sz="800" b="0" dirty="0" smtClean="0">
              <a:solidFill>
                <a:srgbClr val="333333"/>
              </a:solidFill>
              <a:effectLst/>
              <a:latin typeface="Menlo" charset="0"/>
            </a:endParaRPr>
          </a:p>
          <a:p>
            <a:r>
              <a:rPr lang="en-US" sz="800" b="0" dirty="0" smtClean="0">
                <a:solidFill>
                  <a:srgbClr val="383A42"/>
                </a:solidFill>
                <a:effectLst/>
                <a:latin typeface="Menlo" charset="0"/>
              </a:rPr>
              <a:t>}</a:t>
            </a:r>
            <a:endParaRPr lang="en-US" sz="800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0566" y="40015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Pre-Order		(V </a:t>
            </a:r>
            <a:r>
              <a:rPr lang="mr-IN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L </a:t>
            </a:r>
            <a:r>
              <a:rPr lang="mr-IN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R)</a:t>
            </a:r>
            <a:endParaRPr lang="en-US" sz="280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40636" y="2264595"/>
            <a:ext cx="3589230" cy="2128354"/>
            <a:chOff x="833500" y="4221266"/>
            <a:chExt cx="3589230" cy="2128354"/>
          </a:xfrm>
        </p:grpSpPr>
        <p:sp>
          <p:nvSpPr>
            <p:cNvPr id="9" name="Rectangle 8"/>
            <p:cNvSpPr/>
            <p:nvPr/>
          </p:nvSpPr>
          <p:spPr>
            <a:xfrm>
              <a:off x="2224415" y="4282825"/>
              <a:ext cx="752950" cy="206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root: { </a:t>
              </a:r>
              <a:r>
                <a:rPr lang="en-US" sz="7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data: 10</a:t>
              </a:r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, left: { data:15 ..}, right: { data: 30 ..} }</a:t>
              </a:r>
              <a:endParaRPr lang="en-US" sz="7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833500" y="4577504"/>
              <a:ext cx="3589229" cy="21920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8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800" b="0" dirty="0" smtClean="0">
                <a:solidFill>
                  <a:srgbClr val="333333"/>
                </a:solidFill>
                <a:effectLst/>
                <a:latin typeface="Menlo" charset="0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833500" y="4857019"/>
              <a:ext cx="3589229" cy="2333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dirty="0" err="1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800" dirty="0" err="1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800" dirty="0">
                <a:solidFill>
                  <a:srgbClr val="333333"/>
                </a:solidFill>
                <a:latin typeface="Menlo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51905" y="3229795"/>
            <a:ext cx="3589230" cy="2128354"/>
            <a:chOff x="833500" y="4221266"/>
            <a:chExt cx="3589230" cy="2128354"/>
          </a:xfrm>
        </p:grpSpPr>
        <p:sp>
          <p:nvSpPr>
            <p:cNvPr id="29" name="Rectangle 28"/>
            <p:cNvSpPr/>
            <p:nvPr/>
          </p:nvSpPr>
          <p:spPr>
            <a:xfrm>
              <a:off x="2224415" y="4282825"/>
              <a:ext cx="752950" cy="206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root: { </a:t>
              </a:r>
              <a:r>
                <a:rPr lang="en-US" sz="7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data: 10</a:t>
              </a:r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, left: { data:15 ..}, right: { data: 30 ..} }</a:t>
              </a:r>
              <a:endParaRPr lang="en-US" sz="7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833500" y="4577504"/>
              <a:ext cx="3589229" cy="21920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8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800" b="0" dirty="0" smtClean="0">
                <a:solidFill>
                  <a:srgbClr val="333333"/>
                </a:solidFill>
                <a:effectLst/>
                <a:latin typeface="Menlo" charset="0"/>
              </a:endParaRPr>
            </a:p>
          </p:txBody>
        </p:sp>
        <p:sp>
          <p:nvSpPr>
            <p:cNvPr id="32" name="Snip Single Corner Rectangle 31"/>
            <p:cNvSpPr/>
            <p:nvPr/>
          </p:nvSpPr>
          <p:spPr>
            <a:xfrm>
              <a:off x="833500" y="4857019"/>
              <a:ext cx="3589229" cy="2333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dirty="0" err="1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800" dirty="0" err="1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800" dirty="0">
                <a:solidFill>
                  <a:srgbClr val="333333"/>
                </a:solidFill>
                <a:latin typeface="Menlo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4905" y="4193893"/>
            <a:ext cx="3589230" cy="2128354"/>
            <a:chOff x="833500" y="4221266"/>
            <a:chExt cx="3589230" cy="2128354"/>
          </a:xfrm>
        </p:grpSpPr>
        <p:sp>
          <p:nvSpPr>
            <p:cNvPr id="34" name="Rectangle 33"/>
            <p:cNvSpPr/>
            <p:nvPr/>
          </p:nvSpPr>
          <p:spPr>
            <a:xfrm>
              <a:off x="2224415" y="4282825"/>
              <a:ext cx="752950" cy="206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root: { </a:t>
              </a:r>
              <a:r>
                <a:rPr lang="en-US" sz="7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data: 10</a:t>
              </a:r>
              <a:r>
                <a:rPr lang="en-US" sz="700" dirty="0" smtClean="0">
                  <a:latin typeface="Menlo" charset="0"/>
                  <a:ea typeface="Menlo" charset="0"/>
                  <a:cs typeface="Menlo" charset="0"/>
                </a:rPr>
                <a:t>, left: { data:15 ..}, right: { data: 30 ..} }</a:t>
              </a:r>
              <a:endParaRPr lang="en-US" sz="7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833500" y="4577504"/>
              <a:ext cx="3589229" cy="21920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8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8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8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8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800" b="0" dirty="0" smtClean="0">
                <a:solidFill>
                  <a:srgbClr val="333333"/>
                </a:solidFill>
                <a:effectLst/>
                <a:latin typeface="Menlo" charset="0"/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833500" y="4857019"/>
              <a:ext cx="3589229" cy="2333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sz="800" dirty="0" err="1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800" dirty="0" err="1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800" dirty="0" err="1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800" dirty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800" dirty="0">
                <a:solidFill>
                  <a:srgbClr val="333333"/>
                </a:solidFill>
                <a:latin typeface="Menl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38148" y="2232332"/>
            <a:ext cx="1814145" cy="232598"/>
            <a:chOff x="833501" y="4114715"/>
            <a:chExt cx="3589229" cy="543962"/>
          </a:xfrm>
        </p:grpSpPr>
        <p:sp>
          <p:nvSpPr>
            <p:cNvPr id="34" name="Rectangle 33"/>
            <p:cNvSpPr/>
            <p:nvPr/>
          </p:nvSpPr>
          <p:spPr>
            <a:xfrm>
              <a:off x="2224416" y="4114715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65452" y="1707487"/>
            <a:ext cx="1819198" cy="1147748"/>
            <a:chOff x="5779427" y="1607222"/>
            <a:chExt cx="1819198" cy="1147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784480" y="1607222"/>
              <a:ext cx="1814145" cy="1147748"/>
              <a:chOff x="833501" y="4059683"/>
              <a:chExt cx="3589229" cy="268416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224416" y="4059683"/>
                <a:ext cx="752950" cy="2684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5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null, right: null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26" name="Snip Single Corner Rectangle 25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5779427" y="2364665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38148" y="2622636"/>
            <a:ext cx="1814145" cy="232598"/>
            <a:chOff x="833501" y="4100552"/>
            <a:chExt cx="3589229" cy="543962"/>
          </a:xfrm>
        </p:grpSpPr>
        <p:sp>
          <p:nvSpPr>
            <p:cNvPr id="45" name="Rectangle 44"/>
            <p:cNvSpPr/>
            <p:nvPr/>
          </p:nvSpPr>
          <p:spPr>
            <a:xfrm>
              <a:off x="2224416" y="4100552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Snip Single Corner Rectangle 45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80555" y="1099773"/>
            <a:ext cx="1837925" cy="2156279"/>
            <a:chOff x="3883662" y="1099773"/>
            <a:chExt cx="1837925" cy="2156279"/>
          </a:xfrm>
        </p:grpSpPr>
        <p:grpSp>
          <p:nvGrpSpPr>
            <p:cNvPr id="18" name="Group 17"/>
            <p:cNvGrpSpPr/>
            <p:nvPr/>
          </p:nvGrpSpPr>
          <p:grpSpPr>
            <a:xfrm>
              <a:off x="3883662" y="1099773"/>
              <a:ext cx="1819198" cy="2156279"/>
              <a:chOff x="200583" y="208496"/>
              <a:chExt cx="1819198" cy="215627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05636" y="208496"/>
                <a:ext cx="1814145" cy="2156279"/>
                <a:chOff x="833501" y="3927302"/>
                <a:chExt cx="3589229" cy="5042754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212986" y="3927302"/>
                  <a:ext cx="752950" cy="50427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3" name="Snip Single Corner Rectangle 22"/>
                <p:cNvSpPr/>
                <p:nvPr/>
              </p:nvSpPr>
              <p:spPr>
                <a:xfrm>
                  <a:off x="833501" y="4122127"/>
                  <a:ext cx="3589229" cy="305438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root: { </a:t>
                  </a:r>
                  <a:r>
                    <a:rPr lang="en-US" sz="300" dirty="0" smtClean="0">
                      <a:solidFill>
                        <a:schemeClr val="accent2"/>
                      </a:solidFill>
                      <a:latin typeface="Menlo" charset="0"/>
                      <a:ea typeface="Menlo" charset="0"/>
                      <a:cs typeface="Menlo" charset="0"/>
                    </a:rPr>
                    <a:t>data: 3</a:t>
                  </a:r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, left: { data:5 ..}, right: null }</a:t>
                  </a:r>
                  <a:endParaRPr lang="en-US" sz="300" dirty="0">
                    <a:latin typeface="Menlo" charset="0"/>
                    <a:ea typeface="Menlo" charset="0"/>
                    <a:cs typeface="Menlo" charset="0"/>
                  </a:endParaRPr>
                </a:p>
              </p:txBody>
            </p:sp>
          </p:grpSp>
          <p:sp>
            <p:nvSpPr>
              <p:cNvPr id="20" name="Snip Single Corner Rectangle 19"/>
              <p:cNvSpPr/>
              <p:nvPr/>
            </p:nvSpPr>
            <p:spPr>
              <a:xfrm>
                <a:off x="200583" y="491123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System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out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4078F2"/>
                    </a:solidFill>
                    <a:effectLst/>
                    <a:latin typeface="Menlo" charset="0"/>
                  </a:rPr>
                  <a:t>print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(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root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data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 + </a:t>
                </a:r>
                <a:r>
                  <a:rPr lang="en-US" sz="300" b="0" dirty="0" smtClean="0">
                    <a:solidFill>
                      <a:srgbClr val="50A14F"/>
                    </a:solidFill>
                    <a:effectLst/>
                    <a:latin typeface="Menlo" charset="0"/>
                  </a:rPr>
                  <a:t>" "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);</a:t>
                </a:r>
                <a:endParaRPr lang="en-US" sz="1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  <p:sp>
            <p:nvSpPr>
              <p:cNvPr id="21" name="Snip Single Corner Rectangle 20"/>
              <p:cNvSpPr/>
              <p:nvPr/>
            </p:nvSpPr>
            <p:spPr>
              <a:xfrm>
                <a:off x="205635" y="658731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err="1" smtClean="0">
                    <a:solidFill>
                      <a:srgbClr val="4078F2"/>
                    </a:solidFill>
                    <a:latin typeface="Menlo" charset="0"/>
                  </a:rPr>
                  <a:t>preOrder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(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root</a:t>
                </a:r>
                <a:r>
                  <a:rPr lang="en-US" sz="400" dirty="0" err="1" smtClean="0">
                    <a:solidFill>
                      <a:srgbClr val="383A42"/>
                    </a:solidFill>
                    <a:latin typeface="Menlo" charset="0"/>
                  </a:rPr>
                  <a:t>.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left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);</a:t>
                </a:r>
                <a:endParaRPr lang="en-US" sz="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48" name="Snip Single Corner Rectangle 47"/>
            <p:cNvSpPr/>
            <p:nvPr/>
          </p:nvSpPr>
          <p:spPr>
            <a:xfrm>
              <a:off x="3907442" y="2855234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5452" y="3023454"/>
            <a:ext cx="1814145" cy="232598"/>
            <a:chOff x="833501" y="4073197"/>
            <a:chExt cx="3589229" cy="543962"/>
          </a:xfrm>
        </p:grpSpPr>
        <p:sp>
          <p:nvSpPr>
            <p:cNvPr id="50" name="Rectangle 49"/>
            <p:cNvSpPr/>
            <p:nvPr/>
          </p:nvSpPr>
          <p:spPr>
            <a:xfrm>
              <a:off x="2210106" y="4073197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Snip Single Corner Rectangle 50"/>
            <p:cNvSpPr/>
            <p:nvPr/>
          </p:nvSpPr>
          <p:spPr>
            <a:xfrm>
              <a:off x="833501" y="4192940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1726" y="48445"/>
            <a:ext cx="1848122" cy="8720105"/>
            <a:chOff x="91726" y="48445"/>
            <a:chExt cx="1848122" cy="8720105"/>
          </a:xfrm>
        </p:grpSpPr>
        <p:grpSp>
          <p:nvGrpSpPr>
            <p:cNvPr id="10" name="Group 9"/>
            <p:cNvGrpSpPr/>
            <p:nvPr/>
          </p:nvGrpSpPr>
          <p:grpSpPr>
            <a:xfrm>
              <a:off x="91726" y="48445"/>
              <a:ext cx="1819198" cy="8720105"/>
              <a:chOff x="200583" y="283576"/>
              <a:chExt cx="1819198" cy="872010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5636" y="283576"/>
                <a:ext cx="1814145" cy="8720105"/>
                <a:chOff x="833501" y="4102885"/>
                <a:chExt cx="3589229" cy="20393159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2224416" y="4102885"/>
                  <a:ext cx="752950" cy="203931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" name="Snip Single Corner Rectangle 3"/>
                <p:cNvSpPr/>
                <p:nvPr/>
              </p:nvSpPr>
              <p:spPr>
                <a:xfrm>
                  <a:off x="833501" y="4221266"/>
                  <a:ext cx="3589229" cy="305438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root: { </a:t>
                  </a:r>
                  <a:r>
                    <a:rPr lang="en-US" sz="300" dirty="0" smtClean="0">
                      <a:solidFill>
                        <a:schemeClr val="accent2"/>
                      </a:solidFill>
                      <a:latin typeface="Menlo" charset="0"/>
                      <a:ea typeface="Menlo" charset="0"/>
                      <a:cs typeface="Menlo" charset="0"/>
                    </a:rPr>
                    <a:t>data: 10</a:t>
                  </a:r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, left: { data:15 ..}, right: { data: 30 ..} }</a:t>
                  </a:r>
                  <a:endParaRPr lang="en-US" sz="300" dirty="0">
                    <a:latin typeface="Menlo" charset="0"/>
                    <a:ea typeface="Menlo" charset="0"/>
                    <a:cs typeface="Menlo" charset="0"/>
                  </a:endParaRPr>
                </a:p>
              </p:txBody>
            </p:sp>
          </p:grpSp>
          <p:sp>
            <p:nvSpPr>
              <p:cNvPr id="8" name="Snip Single Corner Rectangle 7"/>
              <p:cNvSpPr/>
              <p:nvPr/>
            </p:nvSpPr>
            <p:spPr>
              <a:xfrm>
                <a:off x="200583" y="491123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System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out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4078F2"/>
                    </a:solidFill>
                    <a:effectLst/>
                    <a:latin typeface="Menlo" charset="0"/>
                  </a:rPr>
                  <a:t>print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(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root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data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 + </a:t>
                </a:r>
                <a:r>
                  <a:rPr lang="en-US" sz="300" b="0" dirty="0" smtClean="0">
                    <a:solidFill>
                      <a:srgbClr val="50A14F"/>
                    </a:solidFill>
                    <a:effectLst/>
                    <a:latin typeface="Menlo" charset="0"/>
                  </a:rPr>
                  <a:t>" "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);</a:t>
                </a:r>
                <a:endParaRPr lang="en-US" sz="1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  <p:sp>
            <p:nvSpPr>
              <p:cNvPr id="9" name="Snip Single Corner Rectangle 8"/>
              <p:cNvSpPr/>
              <p:nvPr/>
            </p:nvSpPr>
            <p:spPr>
              <a:xfrm>
                <a:off x="205635" y="658731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err="1" smtClean="0">
                    <a:solidFill>
                      <a:srgbClr val="4078F2"/>
                    </a:solidFill>
                    <a:latin typeface="Menlo" charset="0"/>
                  </a:rPr>
                  <a:t>preOrder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(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root</a:t>
                </a:r>
                <a:r>
                  <a:rPr lang="en-US" sz="400" dirty="0" err="1" smtClean="0">
                    <a:solidFill>
                      <a:srgbClr val="383A42"/>
                    </a:solidFill>
                    <a:latin typeface="Menlo" charset="0"/>
                  </a:rPr>
                  <a:t>.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left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);</a:t>
                </a:r>
                <a:endParaRPr lang="en-US" sz="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53" name="Snip Single Corner Rectangle 52"/>
            <p:cNvSpPr/>
            <p:nvPr/>
          </p:nvSpPr>
          <p:spPr>
            <a:xfrm>
              <a:off x="125703" y="4603729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059310" y="554204"/>
            <a:ext cx="1856099" cy="4049525"/>
            <a:chOff x="2059310" y="554204"/>
            <a:chExt cx="1856099" cy="4049525"/>
          </a:xfrm>
        </p:grpSpPr>
        <p:grpSp>
          <p:nvGrpSpPr>
            <p:cNvPr id="11" name="Group 10"/>
            <p:cNvGrpSpPr/>
            <p:nvPr/>
          </p:nvGrpSpPr>
          <p:grpSpPr>
            <a:xfrm>
              <a:off x="2059310" y="554204"/>
              <a:ext cx="1819198" cy="4049525"/>
              <a:chOff x="200583" y="243767"/>
              <a:chExt cx="1819198" cy="404952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05636" y="243767"/>
                <a:ext cx="1814145" cy="4049525"/>
                <a:chOff x="833501" y="4009788"/>
                <a:chExt cx="3589229" cy="947037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224416" y="4009788"/>
                  <a:ext cx="752950" cy="94703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" name="Snip Single Corner Rectangle 15"/>
                <p:cNvSpPr/>
                <p:nvPr/>
              </p:nvSpPr>
              <p:spPr>
                <a:xfrm>
                  <a:off x="833501" y="4164615"/>
                  <a:ext cx="3589229" cy="305438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root: { </a:t>
                  </a:r>
                  <a:r>
                    <a:rPr lang="en-US" sz="300" dirty="0" smtClean="0">
                      <a:solidFill>
                        <a:schemeClr val="accent2"/>
                      </a:solidFill>
                      <a:latin typeface="Menlo" charset="0"/>
                      <a:ea typeface="Menlo" charset="0"/>
                      <a:cs typeface="Menlo" charset="0"/>
                    </a:rPr>
                    <a:t>data: 15</a:t>
                  </a:r>
                  <a:r>
                    <a:rPr lang="en-US" sz="300" dirty="0" smtClean="0">
                      <a:latin typeface="Menlo" charset="0"/>
                      <a:ea typeface="Menlo" charset="0"/>
                      <a:cs typeface="Menlo" charset="0"/>
                    </a:rPr>
                    <a:t>, left: { data:3 ..}, right: { data: 6 ..} }</a:t>
                  </a:r>
                  <a:endParaRPr lang="en-US" sz="300" dirty="0">
                    <a:latin typeface="Menlo" charset="0"/>
                    <a:ea typeface="Menlo" charset="0"/>
                    <a:cs typeface="Menlo" charset="0"/>
                  </a:endParaRPr>
                </a:p>
              </p:txBody>
            </p:sp>
          </p:grpSp>
          <p:sp>
            <p:nvSpPr>
              <p:cNvPr id="13" name="Snip Single Corner Rectangle 12"/>
              <p:cNvSpPr/>
              <p:nvPr/>
            </p:nvSpPr>
            <p:spPr>
              <a:xfrm>
                <a:off x="200583" y="491123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System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out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4078F2"/>
                    </a:solidFill>
                    <a:effectLst/>
                    <a:latin typeface="Menlo" charset="0"/>
                  </a:rPr>
                  <a:t>print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(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root</a:t>
                </a:r>
                <a:r>
                  <a:rPr lang="en-US" sz="300" b="0" dirty="0" err="1" smtClean="0">
                    <a:solidFill>
                      <a:srgbClr val="383A42"/>
                    </a:solidFill>
                    <a:effectLst/>
                    <a:latin typeface="Menlo" charset="0"/>
                  </a:rPr>
                  <a:t>.</a:t>
                </a:r>
                <a:r>
                  <a:rPr lang="en-US" sz="300" b="0" dirty="0" err="1" smtClean="0">
                    <a:solidFill>
                      <a:srgbClr val="E45649"/>
                    </a:solidFill>
                    <a:effectLst/>
                    <a:latin typeface="Menlo" charset="0"/>
                  </a:rPr>
                  <a:t>data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 + </a:t>
                </a:r>
                <a:r>
                  <a:rPr lang="en-US" sz="300" b="0" dirty="0" smtClean="0">
                    <a:solidFill>
                      <a:srgbClr val="50A14F"/>
                    </a:solidFill>
                    <a:effectLst/>
                    <a:latin typeface="Menlo" charset="0"/>
                  </a:rPr>
                  <a:t>" "</a:t>
                </a:r>
                <a:r>
                  <a:rPr lang="en-US" sz="300" b="0" dirty="0" smtClean="0">
                    <a:solidFill>
                      <a:srgbClr val="383A42"/>
                    </a:solidFill>
                    <a:effectLst/>
                    <a:latin typeface="Menlo" charset="0"/>
                  </a:rPr>
                  <a:t>);</a:t>
                </a:r>
                <a:endParaRPr lang="en-US" sz="1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  <p:sp>
            <p:nvSpPr>
              <p:cNvPr id="14" name="Snip Single Corner Rectangle 13"/>
              <p:cNvSpPr/>
              <p:nvPr/>
            </p:nvSpPr>
            <p:spPr>
              <a:xfrm>
                <a:off x="205635" y="658731"/>
                <a:ext cx="1814145" cy="13060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err="1" smtClean="0">
                    <a:solidFill>
                      <a:srgbClr val="4078F2"/>
                    </a:solidFill>
                    <a:latin typeface="Menlo" charset="0"/>
                  </a:rPr>
                  <a:t>preOrder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(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root</a:t>
                </a:r>
                <a:r>
                  <a:rPr lang="en-US" sz="400" dirty="0" err="1" smtClean="0">
                    <a:solidFill>
                      <a:srgbClr val="383A42"/>
                    </a:solidFill>
                    <a:latin typeface="Menlo" charset="0"/>
                  </a:rPr>
                  <a:t>.</a:t>
                </a:r>
                <a:r>
                  <a:rPr lang="en-US" sz="400" dirty="0" err="1" smtClean="0">
                    <a:solidFill>
                      <a:srgbClr val="E45649"/>
                    </a:solidFill>
                    <a:latin typeface="Menlo" charset="0"/>
                  </a:rPr>
                  <a:t>left</a:t>
                </a:r>
                <a:r>
                  <a:rPr lang="en-US" sz="400" dirty="0" smtClean="0">
                    <a:solidFill>
                      <a:srgbClr val="383A42"/>
                    </a:solidFill>
                    <a:latin typeface="Menlo" charset="0"/>
                  </a:rPr>
                  <a:t>);</a:t>
                </a:r>
                <a:endParaRPr lang="en-US" sz="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56" name="Snip Single Corner Rectangle 55"/>
            <p:cNvSpPr/>
            <p:nvPr/>
          </p:nvSpPr>
          <p:spPr>
            <a:xfrm>
              <a:off x="2101264" y="3256052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48198" y="3980827"/>
            <a:ext cx="1814145" cy="232598"/>
            <a:chOff x="833501" y="4114715"/>
            <a:chExt cx="3589229" cy="543962"/>
          </a:xfrm>
        </p:grpSpPr>
        <p:sp>
          <p:nvSpPr>
            <p:cNvPr id="59" name="Rectangle 58"/>
            <p:cNvSpPr/>
            <p:nvPr/>
          </p:nvSpPr>
          <p:spPr>
            <a:xfrm>
              <a:off x="2224416" y="4114715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0" name="Snip Single Corner Rectangle 59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75502" y="3455982"/>
            <a:ext cx="1819198" cy="1147748"/>
            <a:chOff x="5779427" y="1607222"/>
            <a:chExt cx="1819198" cy="1147748"/>
          </a:xfrm>
        </p:grpSpPr>
        <p:grpSp>
          <p:nvGrpSpPr>
            <p:cNvPr id="62" name="Group 61"/>
            <p:cNvGrpSpPr/>
            <p:nvPr/>
          </p:nvGrpSpPr>
          <p:grpSpPr>
            <a:xfrm>
              <a:off x="5784480" y="1607222"/>
              <a:ext cx="1814145" cy="1147748"/>
              <a:chOff x="833501" y="4059683"/>
              <a:chExt cx="3589229" cy="268416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224416" y="4059683"/>
                <a:ext cx="752950" cy="2684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7" name="Snip Single Corner Rectangle 66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6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null, right: null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63" name="Snip Single Corner Rectangle 62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64" name="Snip Single Corner Rectangle 63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65" name="Snip Single Corner Rectangle 64"/>
            <p:cNvSpPr/>
            <p:nvPr/>
          </p:nvSpPr>
          <p:spPr>
            <a:xfrm>
              <a:off x="5779427" y="2364665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48198" y="4371131"/>
            <a:ext cx="1814145" cy="232598"/>
            <a:chOff x="833501" y="4100552"/>
            <a:chExt cx="3589229" cy="543962"/>
          </a:xfrm>
        </p:grpSpPr>
        <p:sp>
          <p:nvSpPr>
            <p:cNvPr id="69" name="Rectangle 68"/>
            <p:cNvSpPr/>
            <p:nvPr/>
          </p:nvSpPr>
          <p:spPr>
            <a:xfrm>
              <a:off x="2224416" y="4100552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Snip Single Corner Rectangle 69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58" y="27431"/>
            <a:ext cx="1320498" cy="995158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026953" y="5339018"/>
            <a:ext cx="1814145" cy="232598"/>
            <a:chOff x="833501" y="4114715"/>
            <a:chExt cx="3589229" cy="543962"/>
          </a:xfrm>
        </p:grpSpPr>
        <p:sp>
          <p:nvSpPr>
            <p:cNvPr id="73" name="Rectangle 72"/>
            <p:cNvSpPr/>
            <p:nvPr/>
          </p:nvSpPr>
          <p:spPr>
            <a:xfrm>
              <a:off x="2224416" y="4114715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Snip Single Corner Rectangle 73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54257" y="4814173"/>
            <a:ext cx="1819198" cy="3894104"/>
            <a:chOff x="5779427" y="1607222"/>
            <a:chExt cx="1819198" cy="3894104"/>
          </a:xfrm>
        </p:grpSpPr>
        <p:grpSp>
          <p:nvGrpSpPr>
            <p:cNvPr id="76" name="Group 75"/>
            <p:cNvGrpSpPr/>
            <p:nvPr/>
          </p:nvGrpSpPr>
          <p:grpSpPr>
            <a:xfrm>
              <a:off x="5784480" y="1607222"/>
              <a:ext cx="1814145" cy="3894104"/>
              <a:chOff x="833501" y="4059683"/>
              <a:chExt cx="3589229" cy="91068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24416" y="4059683"/>
                <a:ext cx="752950" cy="9106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1" name="Snip Single Corner Rectangle 80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30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null, right: { data: 2 ..}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77" name="Snip Single Corner Rectangle 76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78" name="Snip Single Corner Rectangle 77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79" name="Snip Single Corner Rectangle 78"/>
            <p:cNvSpPr/>
            <p:nvPr/>
          </p:nvSpPr>
          <p:spPr>
            <a:xfrm>
              <a:off x="5779427" y="2364665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985607" y="5654790"/>
            <a:ext cx="1858017" cy="3053487"/>
            <a:chOff x="5740608" y="1607221"/>
            <a:chExt cx="1858017" cy="2877590"/>
          </a:xfrm>
        </p:grpSpPr>
        <p:grpSp>
          <p:nvGrpSpPr>
            <p:cNvPr id="83" name="Group 82"/>
            <p:cNvGrpSpPr/>
            <p:nvPr/>
          </p:nvGrpSpPr>
          <p:grpSpPr>
            <a:xfrm>
              <a:off x="5784480" y="1607221"/>
              <a:ext cx="1814145" cy="2877590"/>
              <a:chOff x="833501" y="4059681"/>
              <a:chExt cx="3589229" cy="672964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24416" y="4059681"/>
                <a:ext cx="752950" cy="6729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8" name="Snip Single Corner Rectangle 87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2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{ data: 9, .. }, right: { data: 8, ..}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84" name="Snip Single Corner Rectangle 83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5" name="Snip Single Corner Rectangle 84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6" name="Snip Single Corner Rectangle 85"/>
            <p:cNvSpPr/>
            <p:nvPr/>
          </p:nvSpPr>
          <p:spPr>
            <a:xfrm>
              <a:off x="5740608" y="3278400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094893" y="6704419"/>
            <a:ext cx="1814145" cy="232598"/>
            <a:chOff x="833501" y="4114715"/>
            <a:chExt cx="3589229" cy="543962"/>
          </a:xfrm>
        </p:grpSpPr>
        <p:sp>
          <p:nvSpPr>
            <p:cNvPr id="97" name="Rectangle 96"/>
            <p:cNvSpPr/>
            <p:nvPr/>
          </p:nvSpPr>
          <p:spPr>
            <a:xfrm>
              <a:off x="2224416" y="4114715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8" name="Snip Single Corner Rectangle 97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122197" y="6179574"/>
            <a:ext cx="1819198" cy="1147748"/>
            <a:chOff x="5779427" y="1607222"/>
            <a:chExt cx="1819198" cy="1147748"/>
          </a:xfrm>
        </p:grpSpPr>
        <p:grpSp>
          <p:nvGrpSpPr>
            <p:cNvPr id="100" name="Group 99"/>
            <p:cNvGrpSpPr/>
            <p:nvPr/>
          </p:nvGrpSpPr>
          <p:grpSpPr>
            <a:xfrm>
              <a:off x="5784480" y="1607222"/>
              <a:ext cx="1814145" cy="1147748"/>
              <a:chOff x="833501" y="4059683"/>
              <a:chExt cx="3589229" cy="268416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224416" y="4059683"/>
                <a:ext cx="752950" cy="2684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Snip Single Corner Rectangle 104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9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null, right: null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101" name="Snip Single Corner Rectangle 100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02" name="Snip Single Corner Rectangle 101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03" name="Snip Single Corner Rectangle 102"/>
            <p:cNvSpPr/>
            <p:nvPr/>
          </p:nvSpPr>
          <p:spPr>
            <a:xfrm>
              <a:off x="5779427" y="2364665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094893" y="7094723"/>
            <a:ext cx="1814145" cy="232598"/>
            <a:chOff x="833501" y="4100552"/>
            <a:chExt cx="3589229" cy="543962"/>
          </a:xfrm>
        </p:grpSpPr>
        <p:sp>
          <p:nvSpPr>
            <p:cNvPr id="107" name="Rectangle 106"/>
            <p:cNvSpPr/>
            <p:nvPr/>
          </p:nvSpPr>
          <p:spPr>
            <a:xfrm>
              <a:off x="2224416" y="4100552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8" name="Snip Single Corner Rectangle 107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94893" y="8085376"/>
            <a:ext cx="1814145" cy="232598"/>
            <a:chOff x="833501" y="4114715"/>
            <a:chExt cx="3589229" cy="543962"/>
          </a:xfrm>
        </p:grpSpPr>
        <p:sp>
          <p:nvSpPr>
            <p:cNvPr id="111" name="Rectangle 110"/>
            <p:cNvSpPr/>
            <p:nvPr/>
          </p:nvSpPr>
          <p:spPr>
            <a:xfrm>
              <a:off x="2224416" y="4114715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2" name="Snip Single Corner Rectangle 111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22197" y="7560531"/>
            <a:ext cx="1819198" cy="1147748"/>
            <a:chOff x="5779427" y="1607222"/>
            <a:chExt cx="1819198" cy="114774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784480" y="1607222"/>
              <a:ext cx="1814145" cy="1147748"/>
              <a:chOff x="833501" y="4059683"/>
              <a:chExt cx="3589229" cy="268416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24416" y="4059683"/>
                <a:ext cx="752950" cy="2684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9" name="Snip Single Corner Rectangle 118"/>
              <p:cNvSpPr/>
              <p:nvPr/>
            </p:nvSpPr>
            <p:spPr>
              <a:xfrm>
                <a:off x="833501" y="4221266"/>
                <a:ext cx="3589229" cy="305438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root: { </a:t>
                </a:r>
                <a:r>
                  <a:rPr lang="en-US" sz="300" dirty="0" smtClean="0">
                    <a:solidFill>
                      <a:schemeClr val="accent2"/>
                    </a:solidFill>
                    <a:latin typeface="Menlo" charset="0"/>
                    <a:ea typeface="Menlo" charset="0"/>
                    <a:cs typeface="Menlo" charset="0"/>
                  </a:rPr>
                  <a:t>data: 8</a:t>
                </a:r>
                <a:r>
                  <a:rPr lang="en-US" sz="300" dirty="0" smtClean="0">
                    <a:latin typeface="Menlo" charset="0"/>
                    <a:ea typeface="Menlo" charset="0"/>
                    <a:cs typeface="Menlo" charset="0"/>
                  </a:rPr>
                  <a:t>, left: null, right: null }</a:t>
                </a:r>
                <a:endParaRPr lang="en-US" sz="3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115" name="Snip Single Corner Rectangle 114"/>
            <p:cNvSpPr/>
            <p:nvPr/>
          </p:nvSpPr>
          <p:spPr>
            <a:xfrm>
              <a:off x="5779427" y="1833243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System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out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4078F2"/>
                  </a:solidFill>
                  <a:effectLst/>
                  <a:latin typeface="Menlo" charset="0"/>
                </a:rPr>
                <a:t>print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(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root</a:t>
              </a:r>
              <a:r>
                <a:rPr lang="en-US" sz="300" b="0" dirty="0" err="1" smtClean="0">
                  <a:solidFill>
                    <a:srgbClr val="383A42"/>
                  </a:solidFill>
                  <a:effectLst/>
                  <a:latin typeface="Menlo" charset="0"/>
                </a:rPr>
                <a:t>.</a:t>
              </a:r>
              <a:r>
                <a:rPr lang="en-US" sz="300" b="0" dirty="0" err="1" smtClean="0">
                  <a:solidFill>
                    <a:srgbClr val="E45649"/>
                  </a:solidFill>
                  <a:effectLst/>
                  <a:latin typeface="Menlo" charset="0"/>
                </a:rPr>
                <a:t>data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 + </a:t>
              </a:r>
              <a:r>
                <a:rPr lang="en-US" sz="300" b="0" dirty="0" smtClean="0">
                  <a:solidFill>
                    <a:srgbClr val="50A14F"/>
                  </a:solidFill>
                  <a:effectLst/>
                  <a:latin typeface="Menlo" charset="0"/>
                </a:rPr>
                <a:t>" "</a:t>
              </a:r>
              <a:r>
                <a:rPr lang="en-US" sz="300" b="0" dirty="0" smtClean="0">
                  <a:solidFill>
                    <a:srgbClr val="383A42"/>
                  </a:solidFill>
                  <a:effectLst/>
                  <a:latin typeface="Menlo" charset="0"/>
                </a:rPr>
                <a:t>);</a:t>
              </a:r>
              <a:endParaRPr lang="en-US" sz="1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16" name="Snip Single Corner Rectangle 115"/>
            <p:cNvSpPr/>
            <p:nvPr/>
          </p:nvSpPr>
          <p:spPr>
            <a:xfrm>
              <a:off x="5784479" y="2000851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left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17" name="Snip Single Corner Rectangle 116"/>
            <p:cNvSpPr/>
            <p:nvPr/>
          </p:nvSpPr>
          <p:spPr>
            <a:xfrm>
              <a:off x="5779427" y="2364665"/>
              <a:ext cx="1814145" cy="13060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>
                  <a:solidFill>
                    <a:srgbClr val="4078F2"/>
                  </a:solidFill>
                  <a:latin typeface="Menlo" charset="0"/>
                </a:rPr>
                <a:t>preOrder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(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root</a:t>
              </a:r>
              <a:r>
                <a:rPr lang="en-US" sz="400" dirty="0" err="1" smtClean="0">
                  <a:solidFill>
                    <a:srgbClr val="383A42"/>
                  </a:solidFill>
                  <a:latin typeface="Menlo" charset="0"/>
                </a:rPr>
                <a:t>.</a:t>
              </a:r>
              <a:r>
                <a:rPr lang="en-US" sz="400" dirty="0" err="1" smtClean="0">
                  <a:solidFill>
                    <a:srgbClr val="E45649"/>
                  </a:solidFill>
                  <a:latin typeface="Menlo" charset="0"/>
                </a:rPr>
                <a:t>right</a:t>
              </a:r>
              <a:r>
                <a:rPr lang="en-US" sz="400" dirty="0" smtClean="0">
                  <a:solidFill>
                    <a:srgbClr val="383A42"/>
                  </a:solidFill>
                  <a:latin typeface="Menlo" charset="0"/>
                </a:rPr>
                <a:t>);</a:t>
              </a:r>
              <a:endParaRPr lang="en-US" sz="2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094893" y="8475680"/>
            <a:ext cx="1814145" cy="232598"/>
            <a:chOff x="833501" y="4100552"/>
            <a:chExt cx="3589229" cy="543962"/>
          </a:xfrm>
        </p:grpSpPr>
        <p:sp>
          <p:nvSpPr>
            <p:cNvPr id="121" name="Rectangle 120"/>
            <p:cNvSpPr/>
            <p:nvPr/>
          </p:nvSpPr>
          <p:spPr>
            <a:xfrm>
              <a:off x="2224416" y="4100552"/>
              <a:ext cx="752950" cy="543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Snip Single Corner Rectangle 121"/>
            <p:cNvSpPr/>
            <p:nvPr/>
          </p:nvSpPr>
          <p:spPr>
            <a:xfrm>
              <a:off x="833501" y="4221266"/>
              <a:ext cx="3589229" cy="3054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Menlo" charset="0"/>
                  <a:ea typeface="Menlo" charset="0"/>
                  <a:cs typeface="Menlo" charset="0"/>
                </a:rPr>
                <a:t>root: null</a:t>
              </a:r>
              <a:endParaRPr lang="en-US" sz="3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5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410</Words>
  <Application>Microsoft Macintosh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Menlo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Palaniappan, Jagadeesh(GE Digital)</dc:creator>
  <cp:lastModifiedBy>Palaniappan, Jagadeesh(GE Digital)</cp:lastModifiedBy>
  <cp:revision>39</cp:revision>
  <dcterms:created xsi:type="dcterms:W3CDTF">2018-12-18T13:00:56Z</dcterms:created>
  <dcterms:modified xsi:type="dcterms:W3CDTF">2018-12-18T15:06:36Z</dcterms:modified>
</cp:coreProperties>
</file>