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5" r:id="rId4"/>
    <p:sldId id="266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F92"/>
    <a:srgbClr val="00FA00"/>
    <a:srgbClr val="942093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56"/>
  </p:normalViewPr>
  <p:slideViewPr>
    <p:cSldViewPr snapToGrid="0" snapToObjects="1">
      <p:cViewPr>
        <p:scale>
          <a:sx n="107" d="100"/>
          <a:sy n="107" d="100"/>
        </p:scale>
        <p:origin x="129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04019-B2C3-DA40-8495-387953D2A509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E9355-A863-4E46-91BD-A02A430AA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1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99AA-B173-D84B-BF05-E2C7819CB5C4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5A29-EC14-594F-A445-DA610325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9947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Optimize:  UI Performance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dirty="0" smtClean="0"/>
              <a:t>By: Jagadeesh Palaniappan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1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23900"/>
            <a:ext cx="11417300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875" y="5102780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Queue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4999" y="3304412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 Loop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3607" y="42005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m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00" y="1422400"/>
            <a:ext cx="1041400" cy="200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64237" y="1422400"/>
            <a:ext cx="207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Animation Callbacks</a:t>
            </a:r>
            <a:endParaRPr lang="en-US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3082" y="844056"/>
            <a:ext cx="339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MicroTasks can happen anywhere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01091" y="383119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CRP</a:t>
            </a:r>
            <a:endParaRPr lang="en-US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59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998537"/>
            <a:ext cx="101346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1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30072" y="864050"/>
            <a:ext cx="11633591" cy="5168864"/>
            <a:chOff x="558409" y="495081"/>
            <a:chExt cx="11633591" cy="5168864"/>
          </a:xfrm>
        </p:grpSpPr>
        <p:grpSp>
          <p:nvGrpSpPr>
            <p:cNvPr id="33" name="Group 32"/>
            <p:cNvGrpSpPr/>
            <p:nvPr/>
          </p:nvGrpSpPr>
          <p:grpSpPr>
            <a:xfrm>
              <a:off x="558409" y="495081"/>
              <a:ext cx="11633591" cy="5168864"/>
              <a:chOff x="368967" y="944259"/>
              <a:chExt cx="11633591" cy="5168864"/>
            </a:xfrm>
          </p:grpSpPr>
          <p:sp>
            <p:nvSpPr>
              <p:cNvPr id="22" name="Round Diagonal Corner Rectangle 21"/>
              <p:cNvSpPr/>
              <p:nvPr/>
            </p:nvSpPr>
            <p:spPr>
              <a:xfrm rot="2400673">
                <a:off x="6054942" y="4891824"/>
                <a:ext cx="2789619" cy="460375"/>
              </a:xfrm>
              <a:prstGeom prst="round2DiagRect">
                <a:avLst>
                  <a:gd name="adj1" fmla="val 40904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 rot="20549143">
                <a:off x="6458195" y="1258984"/>
                <a:ext cx="2162508" cy="460375"/>
              </a:xfrm>
              <a:prstGeom prst="round2DiagRect">
                <a:avLst>
                  <a:gd name="adj1" fmla="val 40904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ame 3"/>
              <p:cNvSpPr/>
              <p:nvPr/>
            </p:nvSpPr>
            <p:spPr>
              <a:xfrm>
                <a:off x="3663364" y="1585485"/>
                <a:ext cx="3000375" cy="2828925"/>
              </a:xfrm>
              <a:prstGeom prst="fram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5400000">
                <a:off x="1422560" y="1512399"/>
                <a:ext cx="868505" cy="29756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 Diagonal Corner Rectangle 5"/>
              <p:cNvSpPr/>
              <p:nvPr/>
            </p:nvSpPr>
            <p:spPr>
              <a:xfrm>
                <a:off x="8335377" y="944259"/>
                <a:ext cx="912009" cy="5168864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nip and Round Single Corner Rectangle 14"/>
              <p:cNvSpPr/>
              <p:nvPr/>
            </p:nvSpPr>
            <p:spPr>
              <a:xfrm>
                <a:off x="8206789" y="1426841"/>
                <a:ext cx="1214440" cy="952017"/>
              </a:xfrm>
              <a:prstGeom prst="snipRoundRect">
                <a:avLst/>
              </a:prstGeom>
              <a:solidFill>
                <a:srgbClr val="FF2F92">
                  <a:alpha val="69804"/>
                </a:srgb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rAF</a:t>
                </a:r>
                <a:endParaRPr lang="en-US" dirty="0"/>
              </a:p>
            </p:txBody>
          </p:sp>
          <p:sp>
            <p:nvSpPr>
              <p:cNvPr id="16" name="Snip Single Corner Rectangle 15"/>
              <p:cNvSpPr/>
              <p:nvPr/>
            </p:nvSpPr>
            <p:spPr>
              <a:xfrm>
                <a:off x="3577702" y="2760321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T1</a:t>
                </a:r>
                <a:endParaRPr lang="en-US" sz="1400" dirty="0"/>
              </a:p>
            </p:txBody>
          </p:sp>
          <p:sp>
            <p:nvSpPr>
              <p:cNvPr id="17" name="Snip Single Corner Rectangle 16"/>
              <p:cNvSpPr/>
              <p:nvPr/>
            </p:nvSpPr>
            <p:spPr>
              <a:xfrm>
                <a:off x="1318209" y="2728310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T4</a:t>
                </a:r>
                <a:endParaRPr lang="en-US" sz="1400" dirty="0"/>
              </a:p>
            </p:txBody>
          </p:sp>
          <p:sp>
            <p:nvSpPr>
              <p:cNvPr id="18" name="Snip Single Corner Rectangle 17"/>
              <p:cNvSpPr/>
              <p:nvPr/>
            </p:nvSpPr>
            <p:spPr>
              <a:xfrm>
                <a:off x="2005187" y="2707982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T3</a:t>
                </a:r>
              </a:p>
            </p:txBody>
          </p:sp>
          <p:sp>
            <p:nvSpPr>
              <p:cNvPr id="19" name="Snip Single Corner Rectangle 18"/>
              <p:cNvSpPr/>
              <p:nvPr/>
            </p:nvSpPr>
            <p:spPr>
              <a:xfrm>
                <a:off x="2661234" y="2712268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T2</a:t>
                </a:r>
                <a:endParaRPr lang="en-US" sz="1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454642" y="3945819"/>
                <a:ext cx="641684" cy="621878"/>
              </a:xfrm>
              <a:prstGeom prst="ellipse">
                <a:avLst/>
              </a:prstGeom>
              <a:solidFill>
                <a:srgbClr val="00FA00">
                  <a:alpha val="72941"/>
                </a:srgbClr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896360" y="2896175"/>
                <a:ext cx="1841819" cy="2770755"/>
                <a:chOff x="7190508" y="3039473"/>
                <a:chExt cx="1841819" cy="2770755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500938" y="3039473"/>
                  <a:ext cx="1214439" cy="2770755"/>
                  <a:chOff x="10062140" y="3978441"/>
                  <a:chExt cx="1214439" cy="2770755"/>
                </a:xfrm>
              </p:grpSpPr>
              <p:sp>
                <p:nvSpPr>
                  <p:cNvPr id="24" name="Snip and Round Single Corner Rectangle 23"/>
                  <p:cNvSpPr/>
                  <p:nvPr/>
                </p:nvSpPr>
                <p:spPr>
                  <a:xfrm>
                    <a:off x="10062140" y="3978441"/>
                    <a:ext cx="1214439" cy="2770755"/>
                  </a:xfrm>
                  <a:prstGeom prst="snipRoundRect">
                    <a:avLst/>
                  </a:prstGeom>
                  <a:gradFill flip="none" rotWithShape="1">
                    <a:gsLst>
                      <a:gs pos="0">
                        <a:srgbClr val="FF7E79">
                          <a:shade val="30000"/>
                          <a:satMod val="115000"/>
                        </a:srgbClr>
                      </a:gs>
                      <a:gs pos="50000">
                        <a:srgbClr val="FF7E79">
                          <a:shade val="67500"/>
                          <a:satMod val="115000"/>
                        </a:srgbClr>
                      </a:gs>
                      <a:gs pos="100000">
                        <a:srgbClr val="FF7E79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308911" y="4886093"/>
                    <a:ext cx="720896" cy="1499416"/>
                    <a:chOff x="7795076" y="3944357"/>
                    <a:chExt cx="720896" cy="1499416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95076" y="3944357"/>
                      <a:ext cx="714374" cy="42862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Render Tree</a:t>
                      </a:r>
                      <a:endParaRPr lang="en-US" sz="1100" dirty="0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7801598" y="4471731"/>
                      <a:ext cx="714374" cy="42862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/>
                        <a:t>L</a:t>
                      </a:r>
                      <a:r>
                        <a:rPr lang="en-US" sz="1100" dirty="0" smtClean="0"/>
                        <a:t>ayout</a:t>
                      </a:r>
                      <a:endParaRPr lang="en-US" sz="1100" dirty="0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7797235" y="5015147"/>
                      <a:ext cx="714374" cy="42862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3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r>
                        <a:rPr lang="en-US" sz="1100" dirty="0" smtClean="0"/>
                        <a:t>aint</a:t>
                      </a:r>
                      <a:endParaRPr lang="en-US" sz="1100" dirty="0"/>
                    </a:p>
                  </p:txBody>
                </p:sp>
              </p:grp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7190508" y="3377256"/>
                  <a:ext cx="1841819" cy="428626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smtClean="0"/>
                    <a:t>DOM </a:t>
                  </a:r>
                  <a:r>
                    <a:rPr lang="en-US" sz="1200" dirty="0" smtClean="0"/>
                    <a:t>Tree + CSSOM + JS</a:t>
                  </a:r>
                  <a:endParaRPr lang="en-US" sz="1200" dirty="0"/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1161049" y="3477918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882169" y="1567318"/>
                <a:ext cx="2120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n w="0"/>
                    <a:solidFill>
                      <a:srgbClr val="FF2F9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Animation Callbacks</a:t>
                </a:r>
                <a:endParaRPr lang="en-US" dirty="0">
                  <a:ln w="0"/>
                  <a:solidFill>
                    <a:srgbClr val="FF2F9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219525" y="4145105"/>
                <a:ext cx="1489510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ln w="0"/>
                    <a:solidFill>
                      <a:srgbClr val="FF7E79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(CRP)</a:t>
                </a:r>
              </a:p>
              <a:p>
                <a:pPr algn="ctr"/>
                <a:r>
                  <a:rPr lang="en-US" sz="1100" dirty="0" smtClean="0">
                    <a:ln w="0"/>
                    <a:solidFill>
                      <a:srgbClr val="FF7E79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Critical Rendering Path</a:t>
                </a:r>
                <a:endParaRPr lang="en-US" sz="1100" dirty="0">
                  <a:ln w="0"/>
                  <a:solidFill>
                    <a:srgbClr val="FF7E79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47590" y="3576487"/>
                <a:ext cx="1286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Queue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74182" y="2390989"/>
                <a:ext cx="1235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Event Loop</a:t>
                </a:r>
              </a:p>
            </p:txBody>
          </p:sp>
        </p:grpSp>
        <p:sp>
          <p:nvSpPr>
            <p:cNvPr id="34" name="Can 33"/>
            <p:cNvSpPr/>
            <p:nvPr/>
          </p:nvSpPr>
          <p:spPr>
            <a:xfrm>
              <a:off x="5029520" y="2463039"/>
              <a:ext cx="539415" cy="792313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accent5"/>
                  </a:solidFill>
                </a:rPr>
                <a:t>Call Stack</a:t>
              </a:r>
              <a:endParaRPr lang="en-US" sz="11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3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371418" y="2601747"/>
            <a:ext cx="1841819" cy="2770755"/>
            <a:chOff x="7190508" y="3039473"/>
            <a:chExt cx="1841819" cy="2770755"/>
          </a:xfrm>
        </p:grpSpPr>
        <p:grpSp>
          <p:nvGrpSpPr>
            <p:cNvPr id="25" name="Group 24"/>
            <p:cNvGrpSpPr/>
            <p:nvPr/>
          </p:nvGrpSpPr>
          <p:grpSpPr>
            <a:xfrm>
              <a:off x="7500938" y="3039473"/>
              <a:ext cx="1214439" cy="2770755"/>
              <a:chOff x="10062140" y="3978441"/>
              <a:chExt cx="1214439" cy="2770755"/>
            </a:xfrm>
          </p:grpSpPr>
          <p:sp>
            <p:nvSpPr>
              <p:cNvPr id="24" name="Snip and Round Single Corner Rectangle 23"/>
              <p:cNvSpPr/>
              <p:nvPr/>
            </p:nvSpPr>
            <p:spPr>
              <a:xfrm>
                <a:off x="10062140" y="3978441"/>
                <a:ext cx="1214439" cy="2770755"/>
              </a:xfrm>
              <a:prstGeom prst="snipRoundRect">
                <a:avLst/>
              </a:prstGeom>
              <a:gradFill flip="none" rotWithShape="1">
                <a:gsLst>
                  <a:gs pos="0">
                    <a:srgbClr val="FF7E79">
                      <a:shade val="30000"/>
                      <a:satMod val="115000"/>
                    </a:srgbClr>
                  </a:gs>
                  <a:gs pos="50000">
                    <a:srgbClr val="FF7E79">
                      <a:shade val="67500"/>
                      <a:satMod val="115000"/>
                    </a:srgbClr>
                  </a:gs>
                  <a:gs pos="100000">
                    <a:srgbClr val="FF7E7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308911" y="4886093"/>
                <a:ext cx="720896" cy="1499416"/>
                <a:chOff x="7795076" y="3944357"/>
                <a:chExt cx="720896" cy="149941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7795076" y="3944357"/>
                  <a:ext cx="714374" cy="4286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Render Tree</a:t>
                  </a:r>
                  <a:endParaRPr lang="en-US" sz="1100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801598" y="4471731"/>
                  <a:ext cx="714374" cy="42862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/>
                    <a:t>L</a:t>
                  </a:r>
                  <a:r>
                    <a:rPr lang="en-US" sz="1100" dirty="0" smtClean="0"/>
                    <a:t>ayout</a:t>
                  </a:r>
                  <a:endParaRPr lang="en-US" sz="1100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7797235" y="5015147"/>
                  <a:ext cx="714374" cy="42862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/>
                    <a:t>P</a:t>
                  </a:r>
                  <a:r>
                    <a:rPr lang="en-US" sz="1100" dirty="0" smtClean="0"/>
                    <a:t>aint</a:t>
                  </a:r>
                  <a:endParaRPr lang="en-US" sz="1100" dirty="0"/>
                </a:p>
              </p:txBody>
            </p:sp>
          </p:grpSp>
        </p:grpSp>
        <p:sp>
          <p:nvSpPr>
            <p:cNvPr id="10" name="Rectangle 9"/>
            <p:cNvSpPr/>
            <p:nvPr/>
          </p:nvSpPr>
          <p:spPr>
            <a:xfrm>
              <a:off x="7190508" y="3377256"/>
              <a:ext cx="1841819" cy="4286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DOM </a:t>
              </a:r>
              <a:r>
                <a:rPr lang="en-US" sz="1200" dirty="0" smtClean="0"/>
                <a:t>Tree + CSSOM + JS</a:t>
              </a:r>
              <a:endParaRPr lang="en-US" sz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222154" y="40305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279702" y="3775172"/>
            <a:ext cx="1489510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(CRP)</a:t>
            </a:r>
          </a:p>
          <a:p>
            <a:pPr algn="ctr"/>
            <a:r>
              <a:rPr lang="en-US" sz="1100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Critical Rendering Path</a:t>
            </a:r>
            <a:endParaRPr lang="en-US" sz="1100" dirty="0">
              <a:ln w="0"/>
              <a:solidFill>
                <a:srgbClr val="FF7E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30072" y="3118620"/>
            <a:ext cx="2975691" cy="1379827"/>
            <a:chOff x="558409" y="2204220"/>
            <a:chExt cx="2975691" cy="1379827"/>
          </a:xfrm>
        </p:grpSpPr>
        <p:grpSp>
          <p:nvGrpSpPr>
            <p:cNvPr id="7" name="Group 6"/>
            <p:cNvGrpSpPr/>
            <p:nvPr/>
          </p:nvGrpSpPr>
          <p:grpSpPr>
            <a:xfrm>
              <a:off x="558409" y="2204220"/>
              <a:ext cx="2975691" cy="868505"/>
              <a:chOff x="558409" y="2204220"/>
              <a:chExt cx="2975691" cy="868505"/>
            </a:xfrm>
          </p:grpSpPr>
          <p:sp>
            <p:nvSpPr>
              <p:cNvPr id="5" name="Rectangle 4"/>
              <p:cNvSpPr/>
              <p:nvPr/>
            </p:nvSpPr>
            <p:spPr>
              <a:xfrm rot="5400000">
                <a:off x="1612002" y="1150627"/>
                <a:ext cx="868505" cy="297569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nip Single Corner Rectangle 17"/>
              <p:cNvSpPr/>
              <p:nvPr/>
            </p:nvSpPr>
            <p:spPr>
              <a:xfrm>
                <a:off x="2194629" y="2346210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T2</a:t>
                </a:r>
              </a:p>
            </p:txBody>
          </p:sp>
          <p:sp>
            <p:nvSpPr>
              <p:cNvPr id="19" name="Snip Single Corner Rectangle 18"/>
              <p:cNvSpPr/>
              <p:nvPr/>
            </p:nvSpPr>
            <p:spPr>
              <a:xfrm>
                <a:off x="2850676" y="2350496"/>
                <a:ext cx="507206" cy="480256"/>
              </a:xfrm>
              <a:prstGeom prst="snip1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T1</a:t>
                </a:r>
                <a:endParaRPr lang="en-US" sz="1400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337032" y="3214715"/>
              <a:ext cx="12862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Task Queue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96688" y="2211603"/>
            <a:ext cx="3000375" cy="2976519"/>
            <a:chOff x="3889850" y="1229406"/>
            <a:chExt cx="3000375" cy="2976519"/>
          </a:xfrm>
        </p:grpSpPr>
        <p:sp>
          <p:nvSpPr>
            <p:cNvPr id="4" name="Frame 3"/>
            <p:cNvSpPr/>
            <p:nvPr/>
          </p:nvSpPr>
          <p:spPr>
            <a:xfrm>
              <a:off x="3889850" y="1229406"/>
              <a:ext cx="3000375" cy="2828925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644084" y="3584047"/>
              <a:ext cx="641684" cy="621878"/>
            </a:xfrm>
            <a:prstGeom prst="ellipse">
              <a:avLst/>
            </a:prstGeom>
            <a:solidFill>
              <a:srgbClr val="00FA00">
                <a:alpha val="72941"/>
              </a:srgb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56043" y="2453919"/>
              <a:ext cx="1235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Event Loop</a:t>
              </a:r>
            </a:p>
          </p:txBody>
        </p:sp>
      </p:grp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893122" y="153755"/>
            <a:ext cx="10515600" cy="57005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Three main pillars of a </a:t>
            </a:r>
            <a:r>
              <a:rPr lang="en-US" sz="3200" dirty="0" smtClean="0">
                <a:solidFill>
                  <a:schemeClr val="accent1"/>
                </a:solidFill>
              </a:rPr>
              <a:t>“Web Page”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007831" y="1209327"/>
            <a:ext cx="641684" cy="62187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576033" y="1209327"/>
            <a:ext cx="641684" cy="62187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/>
          <p:cNvSpPr/>
          <p:nvPr/>
        </p:nvSpPr>
        <p:spPr>
          <a:xfrm>
            <a:off x="1597075" y="1209327"/>
            <a:ext cx="641684" cy="62187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94945" y="5905074"/>
            <a:ext cx="665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Improving these 3 main pillars,  improves the Web Page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7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0112" y="724421"/>
            <a:ext cx="1211735" cy="2530628"/>
            <a:chOff x="8371418" y="1622190"/>
            <a:chExt cx="1841819" cy="3750312"/>
          </a:xfrm>
        </p:grpSpPr>
        <p:grpSp>
          <p:nvGrpSpPr>
            <p:cNvPr id="2" name="Group 1"/>
            <p:cNvGrpSpPr/>
            <p:nvPr/>
          </p:nvGrpSpPr>
          <p:grpSpPr>
            <a:xfrm>
              <a:off x="8371418" y="2601747"/>
              <a:ext cx="1841819" cy="2770755"/>
              <a:chOff x="7190508" y="3039473"/>
              <a:chExt cx="1841819" cy="277075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500938" y="3039473"/>
                <a:ext cx="1214439" cy="2770755"/>
                <a:chOff x="10062140" y="3978441"/>
                <a:chExt cx="1214439" cy="2770755"/>
              </a:xfrm>
            </p:grpSpPr>
            <p:sp>
              <p:nvSpPr>
                <p:cNvPr id="5" name="Snip and Round Single Corner Rectangle 4"/>
                <p:cNvSpPr/>
                <p:nvPr/>
              </p:nvSpPr>
              <p:spPr>
                <a:xfrm>
                  <a:off x="10062140" y="3978441"/>
                  <a:ext cx="1214439" cy="2770755"/>
                </a:xfrm>
                <a:prstGeom prst="snipRoundRect">
                  <a:avLst/>
                </a:prstGeom>
                <a:gradFill flip="none" rotWithShape="1">
                  <a:gsLst>
                    <a:gs pos="0">
                      <a:srgbClr val="FF7E79">
                        <a:shade val="30000"/>
                        <a:satMod val="115000"/>
                      </a:srgbClr>
                    </a:gs>
                    <a:gs pos="50000">
                      <a:srgbClr val="FF7E79">
                        <a:shade val="67500"/>
                        <a:satMod val="115000"/>
                      </a:srgbClr>
                    </a:gs>
                    <a:gs pos="100000">
                      <a:srgbClr val="FF7E7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10308911" y="4886093"/>
                  <a:ext cx="720896" cy="1499416"/>
                  <a:chOff x="7795076" y="3944357"/>
                  <a:chExt cx="720896" cy="1499416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7795076" y="3944357"/>
                    <a:ext cx="714374" cy="4286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dirty="0" smtClean="0"/>
                      <a:t>Render Tree</a:t>
                    </a:r>
                    <a:endParaRPr lang="en-US" sz="700" dirty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7801598" y="4471731"/>
                    <a:ext cx="714374" cy="428626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b="1" dirty="0" smtClean="0"/>
                      <a:t>L</a:t>
                    </a:r>
                    <a:r>
                      <a:rPr lang="en-US" sz="700" dirty="0" smtClean="0"/>
                      <a:t>ayout</a:t>
                    </a:r>
                    <a:endParaRPr lang="en-US" sz="700" dirty="0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7797235" y="5015147"/>
                    <a:ext cx="714374" cy="42862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b="1" dirty="0" smtClean="0"/>
                      <a:t>P</a:t>
                    </a:r>
                    <a:r>
                      <a:rPr lang="en-US" sz="700" dirty="0" smtClean="0"/>
                      <a:t>aint</a:t>
                    </a:r>
                    <a:endParaRPr lang="en-US" sz="700" dirty="0"/>
                  </a:p>
                </p:txBody>
              </p:sp>
            </p:grpSp>
          </p:grpSp>
          <p:sp>
            <p:nvSpPr>
              <p:cNvPr id="4" name="Rectangle 3"/>
              <p:cNvSpPr/>
              <p:nvPr/>
            </p:nvSpPr>
            <p:spPr>
              <a:xfrm>
                <a:off x="7190508" y="3377256"/>
                <a:ext cx="1841819" cy="42862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DOM Tree + CSSOM + JS</a:t>
                </a:r>
                <a:endParaRPr lang="en-US" sz="800" dirty="0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8964961" y="1622190"/>
              <a:ext cx="641684" cy="621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</p:grpSp>
      <p:sp>
        <p:nvSpPr>
          <p:cNvPr id="13" name="Title 36"/>
          <p:cNvSpPr txBox="1">
            <a:spLocks/>
          </p:cNvSpPr>
          <p:nvPr/>
        </p:nvSpPr>
        <p:spPr>
          <a:xfrm>
            <a:off x="252876" y="162753"/>
            <a:ext cx="5279823" cy="5700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</a:t>
            </a:r>
            <a:r>
              <a:rPr lang="en-US" sz="1800" b="1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CRP  (</a:t>
            </a:r>
            <a:r>
              <a:rPr lang="en-US" sz="18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Critical Rendering Path)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266185" y="4256811"/>
            <a:ext cx="4753170" cy="116014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1100" dirty="0" smtClean="0"/>
              <a:t>Browser does </a:t>
            </a:r>
            <a:r>
              <a:rPr lang="en-US" sz="1100" dirty="0" smtClean="0">
                <a:solidFill>
                  <a:schemeClr val="accent6"/>
                </a:solidFill>
              </a:rPr>
              <a:t>Paint</a:t>
            </a:r>
            <a:r>
              <a:rPr lang="en-US" sz="1100" dirty="0" smtClean="0"/>
              <a:t> &amp; </a:t>
            </a:r>
            <a:r>
              <a:rPr lang="en-US" sz="1100" dirty="0" smtClean="0">
                <a:solidFill>
                  <a:schemeClr val="accent3"/>
                </a:solidFill>
              </a:rPr>
              <a:t>Layout</a:t>
            </a:r>
            <a:r>
              <a:rPr lang="en-US" sz="1100" dirty="0" smtClean="0"/>
              <a:t> (nothing much we can improve)</a:t>
            </a:r>
          </a:p>
          <a:p>
            <a:pPr marL="228600" lvl="1">
              <a:spcBef>
                <a:spcPts val="1000"/>
              </a:spcBef>
            </a:pPr>
            <a:r>
              <a:rPr lang="en-US" sz="11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 </a:t>
            </a:r>
            <a:r>
              <a:rPr lang="en-US" sz="1100" dirty="0" smtClean="0"/>
              <a:t>: Building the </a:t>
            </a:r>
            <a:r>
              <a:rPr lang="en-US" sz="1100" dirty="0" smtClean="0">
                <a:solidFill>
                  <a:schemeClr val="accent2"/>
                </a:solidFill>
              </a:rPr>
              <a:t>“Render Tree”</a:t>
            </a:r>
          </a:p>
          <a:p>
            <a:pPr lvl="1"/>
            <a:r>
              <a:rPr lang="en-US" sz="1100" dirty="0" smtClean="0"/>
              <a:t>To-do that,</a:t>
            </a:r>
          </a:p>
          <a:p>
            <a:pPr lvl="1"/>
            <a:r>
              <a:rPr lang="en-US" sz="11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 </a:t>
            </a:r>
            <a:r>
              <a:rPr lang="en-US" sz="1100" dirty="0" smtClean="0"/>
              <a:t>:: Building the </a:t>
            </a:r>
            <a:r>
              <a:rPr lang="en-US" sz="1100" dirty="0" smtClean="0">
                <a:solidFill>
                  <a:schemeClr val="accent1"/>
                </a:solidFill>
              </a:rPr>
              <a:t>DOM Tree</a:t>
            </a:r>
          </a:p>
          <a:p>
            <a:pPr lvl="2"/>
            <a:r>
              <a:rPr lang="en-US" sz="800" dirty="0" smtClean="0"/>
              <a:t>To-do that, </a:t>
            </a:r>
            <a:r>
              <a:rPr lang="en-US" sz="8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 </a:t>
            </a:r>
            <a:r>
              <a:rPr lang="en-US" sz="800" dirty="0" smtClean="0"/>
              <a:t>:: Render-Blocking </a:t>
            </a:r>
            <a:r>
              <a:rPr lang="en-US" sz="800" dirty="0" smtClean="0">
                <a:solidFill>
                  <a:schemeClr val="accent1"/>
                </a:solidFill>
              </a:rPr>
              <a:t>CSS</a:t>
            </a:r>
            <a:r>
              <a:rPr lang="en-US" sz="800" dirty="0" smtClean="0"/>
              <a:t> and </a:t>
            </a:r>
            <a:r>
              <a:rPr lang="en-US" sz="800" dirty="0" smtClean="0">
                <a:solidFill>
                  <a:schemeClr val="accent1"/>
                </a:solidFill>
              </a:rPr>
              <a:t>JavaScript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32699" y="282908"/>
            <a:ext cx="6502401" cy="637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Optimize: </a:t>
            </a:r>
            <a:r>
              <a:rPr lang="en-US" sz="1100" b="1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Render-Blocking</a:t>
            </a:r>
            <a:r>
              <a:rPr lang="en-US" sz="1100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 CSS and JavaScript</a:t>
            </a:r>
            <a:r>
              <a:rPr lang="en-US" sz="1100" u="sng" dirty="0" smtClean="0">
                <a:solidFill>
                  <a:schemeClr val="accent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 </a:t>
            </a:r>
            <a:endParaRPr lang="en-US" sz="1100" dirty="0" smtClean="0">
              <a:solidFill>
                <a:schemeClr val="accent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400" b="1" dirty="0" smtClean="0">
                <a:solidFill>
                  <a:schemeClr val="accent2"/>
                </a:solidFill>
              </a:rPr>
              <a:t>1. </a:t>
            </a:r>
            <a:r>
              <a:rPr lang="en-US" sz="1400" b="1" dirty="0">
                <a:solidFill>
                  <a:schemeClr val="accent2"/>
                </a:solidFill>
              </a:rPr>
              <a:t>D</a:t>
            </a:r>
            <a:r>
              <a:rPr lang="en-US" sz="1400" b="1" dirty="0" smtClean="0">
                <a:solidFill>
                  <a:schemeClr val="accent2"/>
                </a:solidFill>
              </a:rPr>
              <a:t>o not `</a:t>
            </a:r>
            <a:r>
              <a:rPr lang="en-US" sz="1400" b="1" dirty="0">
                <a:solidFill>
                  <a:schemeClr val="accent2"/>
                </a:solidFill>
              </a:rPr>
              <a:t>L</a:t>
            </a:r>
            <a:r>
              <a:rPr lang="en-US" sz="1400" b="1" dirty="0" smtClean="0">
                <a:solidFill>
                  <a:schemeClr val="accent2"/>
                </a:solidFill>
              </a:rPr>
              <a:t>oad`: </a:t>
            </a:r>
            <a:r>
              <a:rPr lang="en-US" sz="1400" dirty="0" smtClean="0">
                <a:solidFill>
                  <a:schemeClr val="accent2"/>
                </a:solidFill>
              </a:rPr>
              <a:t> unnecessary critical resources (CSS, JS)  (during CRP)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Why?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100" dirty="0" smtClean="0"/>
              <a:t>reduce the (no. of external critical resources)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100" dirty="0" smtClean="0"/>
              <a:t>that will reduce the (blocking time - of DOM Tree construction)</a:t>
            </a:r>
            <a:endParaRPr lang="en-US" sz="1100" dirty="0" smtClean="0">
              <a:solidFill>
                <a:schemeClr val="accent2"/>
              </a:solidFill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How?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Load Only “Required”</a:t>
            </a:r>
            <a:r>
              <a:rPr lang="en-US" sz="1100" dirty="0" smtClean="0"/>
              <a:t>  (critical resources) - for that page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Lazy Load </a:t>
            </a:r>
            <a:r>
              <a:rPr lang="en-US" sz="1100" dirty="0" smtClean="0"/>
              <a:t>other resources (CSS/ JS)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Load</a:t>
            </a:r>
            <a:r>
              <a:rPr lang="en-US" sz="1100" dirty="0" smtClean="0"/>
              <a:t> &lt;script&gt; tag </a:t>
            </a:r>
            <a:r>
              <a:rPr lang="en-US" sz="1100" dirty="0" smtClean="0">
                <a:solidFill>
                  <a:schemeClr val="accent1"/>
                </a:solidFill>
              </a:rPr>
              <a:t>Asynchronously	</a:t>
            </a:r>
            <a:r>
              <a:rPr lang="en-US" sz="9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// &lt;script … </a:t>
            </a:r>
            <a:r>
              <a:rPr lang="en-US" sz="900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async</a:t>
            </a:r>
            <a:r>
              <a:rPr lang="en-US" sz="9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&gt;&lt;/script&gt;</a:t>
            </a:r>
            <a:endParaRPr lang="en-US" sz="9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Defer</a:t>
            </a:r>
            <a:r>
              <a:rPr lang="en-US" sz="1100" dirty="0" smtClean="0"/>
              <a:t> &lt;script&gt; tag	</a:t>
            </a:r>
            <a:r>
              <a:rPr lang="en-US" sz="9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//&lt;script … </a:t>
            </a:r>
            <a:r>
              <a:rPr lang="en-US" sz="9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defer</a:t>
            </a:r>
            <a:r>
              <a:rPr lang="en-US" sz="9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&gt;&lt;/script&gt;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Load CSS On-Demand  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&lt;link </a:t>
            </a:r>
            <a:r>
              <a:rPr lang="en-US" sz="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media="print"</a:t>
            </a:r>
            <a:r>
              <a:rPr lang="en-US" sz="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/ </a:t>
            </a:r>
            <a:r>
              <a:rPr lang="en-US" sz="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media</a:t>
            </a:r>
            <a:r>
              <a:rPr lang="en-US" sz="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800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orientation:portrait</a:t>
            </a:r>
            <a:r>
              <a:rPr lang="en-US" sz="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 / </a:t>
            </a:r>
            <a:r>
              <a:rPr lang="en-US" sz="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media</a:t>
            </a:r>
            <a:r>
              <a:rPr lang="en-US" sz="8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="(min-width: 40em)” ..&gt;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r>
              <a:rPr lang="en-US" sz="1400" b="1" dirty="0" smtClean="0">
                <a:solidFill>
                  <a:schemeClr val="accent2"/>
                </a:solidFill>
              </a:rPr>
              <a:t>2. Reduce `Bytes`:  </a:t>
            </a:r>
            <a:r>
              <a:rPr lang="en-US" sz="1400" dirty="0" smtClean="0">
                <a:solidFill>
                  <a:schemeClr val="accent2"/>
                </a:solidFill>
              </a:rPr>
              <a:t>of the Critical Resource (CSS, JS)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 smtClean="0"/>
              <a:t>Why? 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/>
              <a:t>reduce </a:t>
            </a:r>
            <a:r>
              <a:rPr lang="en-US" sz="1100" dirty="0"/>
              <a:t>the size will reduce (number of roundtrips to get full file)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/>
              <a:t>that will reduce the (blocking time - of DOM Tree construction)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/>
              <a:t>How? </a:t>
            </a:r>
            <a:endParaRPr lang="en-US" sz="11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minify</a:t>
            </a:r>
            <a:r>
              <a:rPr lang="en-US" sz="1100" dirty="0" smtClean="0"/>
              <a:t>: </a:t>
            </a:r>
            <a:r>
              <a:rPr lang="en-US" sz="1100" dirty="0" err="1" smtClean="0"/>
              <a:t>css</a:t>
            </a:r>
            <a:r>
              <a:rPr lang="en-US" sz="1100" dirty="0" smtClean="0"/>
              <a:t>/</a:t>
            </a:r>
            <a:r>
              <a:rPr lang="en-US" sz="1100" dirty="0" err="1" smtClean="0"/>
              <a:t>js</a:t>
            </a:r>
            <a:endParaRPr lang="en-US" sz="11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remove:</a:t>
            </a:r>
            <a:r>
              <a:rPr lang="en-US" sz="1100" dirty="0" smtClean="0"/>
              <a:t> white space, comments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</a:rPr>
              <a:t>compress:</a:t>
            </a:r>
            <a:r>
              <a:rPr lang="en-US" sz="1100" dirty="0" smtClean="0"/>
              <a:t> text (</a:t>
            </a:r>
            <a:r>
              <a:rPr lang="en-US" sz="1100" dirty="0" err="1" smtClean="0"/>
              <a:t>gzip</a:t>
            </a:r>
            <a:r>
              <a:rPr lang="en-US" sz="1100" dirty="0" smtClean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U</a:t>
            </a:r>
            <a:r>
              <a:rPr lang="en-US" sz="1100" dirty="0" smtClean="0">
                <a:solidFill>
                  <a:schemeClr val="accent1"/>
                </a:solidFill>
              </a:rPr>
              <a:t>se Build Tools:</a:t>
            </a:r>
            <a:r>
              <a:rPr lang="en-US" sz="1100" dirty="0" smtClean="0"/>
              <a:t> to automate all these steps (Build Tools: </a:t>
            </a:r>
            <a:r>
              <a:rPr lang="en-US" sz="1100" dirty="0" err="1" smtClean="0"/>
              <a:t>WebPack</a:t>
            </a:r>
            <a:r>
              <a:rPr lang="en-US" sz="1100" dirty="0" smtClean="0"/>
              <a:t>, Gulp)</a:t>
            </a:r>
          </a:p>
          <a:p>
            <a:endParaRPr lang="en-US" sz="1100" dirty="0" smtClean="0"/>
          </a:p>
          <a:p>
            <a:r>
              <a:rPr lang="en-US" sz="1400" b="1" dirty="0">
                <a:solidFill>
                  <a:schemeClr val="accent2"/>
                </a:solidFill>
              </a:rPr>
              <a:t>3. </a:t>
            </a:r>
            <a:r>
              <a:rPr lang="en-US" sz="1400" b="1" dirty="0" smtClean="0">
                <a:solidFill>
                  <a:schemeClr val="accent2"/>
                </a:solidFill>
              </a:rPr>
              <a:t>Cache: 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the ‘Critical Resources’ (CSS / JS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chemeClr val="accent2"/>
                </a:solidFill>
              </a:rPr>
              <a:t>4. </a:t>
            </a:r>
            <a:r>
              <a:rPr lang="en-US" sz="1400" b="1" dirty="0" smtClean="0">
                <a:solidFill>
                  <a:schemeClr val="accent2"/>
                </a:solidFill>
              </a:rPr>
              <a:t>Use CDN: </a:t>
            </a:r>
            <a:r>
              <a:rPr lang="en-US" sz="1400" dirty="0" smtClean="0">
                <a:solidFill>
                  <a:schemeClr val="accent2"/>
                </a:solidFill>
              </a:rPr>
              <a:t> (Content Delivery Network)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 smtClean="0"/>
              <a:t>Why? 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/>
              <a:t>To avoid network latency 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/>
              <a:t>that will reduce the (blocking time - of DOM Tree construction)</a:t>
            </a:r>
          </a:p>
          <a:p>
            <a:endParaRPr lang="en-US" sz="1400" b="1" dirty="0" smtClean="0">
              <a:solidFill>
                <a:schemeClr val="accent2"/>
              </a:solidFill>
            </a:endParaRPr>
          </a:p>
          <a:p>
            <a:r>
              <a:rPr lang="en-US" sz="1400" b="1" dirty="0" smtClean="0">
                <a:solidFill>
                  <a:schemeClr val="accent2"/>
                </a:solidFill>
              </a:rPr>
              <a:t>5. Pre-Fetch: </a:t>
            </a:r>
            <a:r>
              <a:rPr lang="en-US" sz="1400" dirty="0" smtClean="0">
                <a:solidFill>
                  <a:schemeClr val="accent2"/>
                </a:solidFill>
              </a:rPr>
              <a:t> the ‘Critical Resources’ (CSS / JS)</a:t>
            </a:r>
            <a:endParaRPr lang="en-US" sz="1400" dirty="0">
              <a:solidFill>
                <a:schemeClr val="accent2"/>
              </a:solidFill>
            </a:endParaRPr>
          </a:p>
          <a:p>
            <a:endParaRPr lang="en-US" sz="1050" dirty="0" smtClean="0"/>
          </a:p>
          <a:p>
            <a:r>
              <a:rPr lang="en-US" sz="1400" dirty="0" smtClean="0">
                <a:solidFill>
                  <a:schemeClr val="accent2"/>
                </a:solidFill>
              </a:rPr>
              <a:t>6. </a:t>
            </a:r>
            <a:r>
              <a:rPr lang="en-US" sz="1400" dirty="0">
                <a:solidFill>
                  <a:schemeClr val="accent2"/>
                </a:solidFill>
              </a:rPr>
              <a:t>Optimize </a:t>
            </a:r>
            <a:r>
              <a:rPr lang="en-US" sz="1400" dirty="0" smtClean="0">
                <a:solidFill>
                  <a:schemeClr val="accent2"/>
                </a:solidFill>
              </a:rPr>
              <a:t>the Order </a:t>
            </a:r>
            <a:r>
              <a:rPr lang="mr-IN" sz="1400" dirty="0" smtClean="0">
                <a:solidFill>
                  <a:schemeClr val="accent2"/>
                </a:solidFill>
              </a:rPr>
              <a:t>–</a:t>
            </a:r>
            <a:r>
              <a:rPr lang="en-US" sz="1400" dirty="0" smtClean="0">
                <a:solidFill>
                  <a:schemeClr val="accent2"/>
                </a:solidFill>
              </a:rPr>
              <a:t> of critical resources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7. Do NOT write unnecessary HTML elements</a:t>
            </a:r>
          </a:p>
        </p:txBody>
      </p:sp>
    </p:spTree>
    <p:extLst>
      <p:ext uri="{BB962C8B-B14F-4D97-AF65-F5344CB8AC3E}">
        <p14:creationId xmlns:p14="http://schemas.microsoft.com/office/powerpoint/2010/main" val="6865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5701" y="282908"/>
            <a:ext cx="750939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Optimize: JavaScript Code</a:t>
            </a:r>
            <a:r>
              <a:rPr lang="en-US" sz="1400" u="sng" dirty="0" smtClean="0">
                <a:solidFill>
                  <a:schemeClr val="accent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endParaRPr lang="en-US" sz="1400" dirty="0" smtClean="0">
              <a:solidFill>
                <a:schemeClr val="accent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solidFill>
                  <a:schemeClr val="accent2"/>
                </a:solidFill>
              </a:rPr>
              <a:t>Do </a:t>
            </a:r>
            <a:r>
              <a:rPr lang="en-US" sz="1400" b="1" dirty="0">
                <a:solidFill>
                  <a:schemeClr val="accent2"/>
                </a:solidFill>
              </a:rPr>
              <a:t>not `Block`</a:t>
            </a:r>
            <a:r>
              <a:rPr lang="en-US" sz="1400" dirty="0">
                <a:solidFill>
                  <a:schemeClr val="accent2"/>
                </a:solidFill>
              </a:rPr>
              <a:t>:  main thread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Why? 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100" dirty="0" smtClean="0"/>
              <a:t>Blocking the main thread</a:t>
            </a:r>
          </a:p>
          <a:p>
            <a:pPr marL="1543050" lvl="3" indent="-171450">
              <a:buFont typeface="Arial" charset="0"/>
              <a:buChar char="•"/>
            </a:pPr>
            <a:r>
              <a:rPr lang="en-US" sz="1100" dirty="0" smtClean="0"/>
              <a:t>will increase the (blocking time - of DOM Tree construction)</a:t>
            </a:r>
          </a:p>
          <a:p>
            <a:pPr marL="1543050" lvl="3" indent="-171450">
              <a:buFont typeface="Arial" charset="0"/>
              <a:buChar char="•"/>
            </a:pPr>
            <a:r>
              <a:rPr lang="en-US" sz="1100" dirty="0" smtClean="0"/>
              <a:t>Freeze the User Interaction</a:t>
            </a:r>
          </a:p>
          <a:p>
            <a:pPr marL="1085850" lvl="2" indent="-171450">
              <a:buFont typeface="Arial" charset="0"/>
              <a:buChar char="•"/>
            </a:pPr>
            <a:endParaRPr lang="en-US" sz="1100" dirty="0" smtClean="0">
              <a:solidFill>
                <a:schemeClr val="accent2"/>
              </a:solidFill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How?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100" dirty="0" smtClean="0">
                <a:solidFill>
                  <a:schemeClr val="accent1"/>
                </a:solidFill>
              </a:rPr>
              <a:t>Do NOT keep `Long Running Scripts` (it blocks the Main Thread)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>
                <a:solidFill>
                  <a:schemeClr val="accent1"/>
                </a:solidFill>
              </a:rPr>
              <a:t>Split them into small small asynchronous tasks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>
                <a:solidFill>
                  <a:schemeClr val="accent1"/>
                </a:solidFill>
              </a:rPr>
              <a:t>Or Ask `</a:t>
            </a:r>
            <a:r>
              <a:rPr lang="en-US" sz="1100" dirty="0" err="1" smtClean="0">
                <a:solidFill>
                  <a:schemeClr val="accent1"/>
                </a:solidFill>
              </a:rPr>
              <a:t>WebWorker</a:t>
            </a:r>
            <a:r>
              <a:rPr lang="en-US" sz="1100" dirty="0" smtClean="0">
                <a:solidFill>
                  <a:schemeClr val="accent1"/>
                </a:solidFill>
              </a:rPr>
              <a:t>` to run parallel.</a:t>
            </a:r>
          </a:p>
          <a:p>
            <a:pPr marL="1143000" lvl="2" indent="-228600">
              <a:buFont typeface="Arial" charset="0"/>
              <a:buChar char="•"/>
            </a:pPr>
            <a:endParaRPr lang="en-US" sz="1100" dirty="0" smtClean="0">
              <a:solidFill>
                <a:schemeClr val="accent1"/>
              </a:solidFill>
            </a:endParaRPr>
          </a:p>
          <a:p>
            <a:pPr marL="685800" lvl="1" indent="-228600">
              <a:buFont typeface="Arial" charset="0"/>
              <a:buChar char="•"/>
            </a:pPr>
            <a:r>
              <a:rPr lang="en-US" sz="1100" b="1" dirty="0" smtClean="0">
                <a:solidFill>
                  <a:schemeClr val="accent1"/>
                </a:solidFill>
              </a:rPr>
              <a:t>Note:</a:t>
            </a:r>
            <a:r>
              <a:rPr lang="en-US" sz="1100" dirty="0" smtClean="0">
                <a:solidFill>
                  <a:schemeClr val="accent1"/>
                </a:solidFill>
              </a:rPr>
              <a:t> Keeping `Long Running Scripts` in asynchronous tasks also (blocks the Main Thread)</a:t>
            </a:r>
          </a:p>
          <a:p>
            <a:pPr marL="1143000" lvl="2" indent="-228600">
              <a:buFont typeface="Arial" charset="0"/>
              <a:buChar char="•"/>
            </a:pPr>
            <a:r>
              <a:rPr lang="en-US" sz="1100" dirty="0" smtClean="0">
                <a:solidFill>
                  <a:schemeClr val="accent1"/>
                </a:solidFill>
              </a:rPr>
              <a:t>Split them into small small individual asynchronous tasks</a:t>
            </a:r>
            <a:r>
              <a:rPr lang="en-US" sz="1100" dirty="0" smtClean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accent2"/>
                </a:solidFill>
              </a:rPr>
              <a:t>For</a:t>
            </a:r>
            <a:r>
              <a:rPr lang="mr-IN" sz="1400" dirty="0">
                <a:solidFill>
                  <a:schemeClr val="accent2"/>
                </a:solidFill>
              </a:rPr>
              <a:t>…</a:t>
            </a:r>
            <a:r>
              <a:rPr lang="en-US" sz="1400" dirty="0">
                <a:solidFill>
                  <a:schemeClr val="accent2"/>
                </a:solidFill>
              </a:rPr>
              <a:t> Loop </a:t>
            </a:r>
            <a:r>
              <a:rPr lang="en-US" sz="1400" dirty="0" smtClean="0">
                <a:solidFill>
                  <a:schemeClr val="accent2"/>
                </a:solidFill>
              </a:rPr>
              <a:t>(Length Caching)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chemeClr val="accent2"/>
                </a:solidFill>
              </a:rPr>
              <a:t>Memoize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Fn</a:t>
            </a:r>
            <a:r>
              <a:rPr lang="en-US" sz="1400" dirty="0" smtClean="0">
                <a:solidFill>
                  <a:schemeClr val="accent2"/>
                </a:solidFill>
              </a:rPr>
              <a:t> (Cache the </a:t>
            </a:r>
            <a:r>
              <a:rPr lang="en-US" sz="1400" dirty="0" err="1" smtClean="0">
                <a:solidFill>
                  <a:schemeClr val="accent2"/>
                </a:solidFill>
              </a:rPr>
              <a:t>fn</a:t>
            </a:r>
            <a:r>
              <a:rPr lang="en-US" sz="1400" dirty="0" smtClean="0">
                <a:solidFill>
                  <a:schemeClr val="accent2"/>
                </a:solidFill>
              </a:rPr>
              <a:t> results)</a:t>
            </a:r>
            <a:endParaRPr lang="en-US" sz="1100" dirty="0" smtClean="0">
              <a:solidFill>
                <a:schemeClr val="accent1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endParaRPr lang="en-US" sz="1100" dirty="0" smtClean="0">
              <a:solidFill>
                <a:schemeClr val="accent1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endParaRPr lang="en-US" sz="1100" dirty="0" smtClean="0"/>
          </a:p>
          <a:p>
            <a:r>
              <a:rPr lang="en-US" sz="1400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Optimize: </a:t>
            </a:r>
            <a:r>
              <a:rPr lang="en-US" sz="1400" u="sng" dirty="0" smtClean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Events</a:t>
            </a:r>
            <a:endParaRPr lang="en-US" sz="1400" b="1" dirty="0" smtClean="0">
              <a:solidFill>
                <a:schemeClr val="accent2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Use</a:t>
            </a:r>
            <a:r>
              <a:rPr lang="en-US" sz="1100" dirty="0"/>
              <a:t>: </a:t>
            </a:r>
            <a:r>
              <a:rPr lang="en-US" sz="1100" dirty="0">
                <a:solidFill>
                  <a:schemeClr val="accent2"/>
                </a:solidFill>
              </a:rPr>
              <a:t>Debounce</a:t>
            </a:r>
            <a:r>
              <a:rPr lang="en-US" sz="1100" dirty="0"/>
              <a:t> &amp; </a:t>
            </a:r>
            <a:r>
              <a:rPr lang="en-US" sz="1100" dirty="0">
                <a:solidFill>
                  <a:schemeClr val="accent2"/>
                </a:solidFill>
              </a:rPr>
              <a:t>Throttle </a:t>
            </a:r>
          </a:p>
          <a:p>
            <a:endParaRPr lang="en-US" sz="1100" dirty="0" smtClean="0"/>
          </a:p>
          <a:p>
            <a:r>
              <a:rPr lang="en-US" sz="1400" u="sng" dirty="0" smtClean="0">
                <a:solidFill>
                  <a:schemeClr val="accent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Optimize: </a:t>
            </a:r>
            <a:r>
              <a:rPr lang="en-US" sz="1400" u="sng" dirty="0">
                <a:solidFill>
                  <a:schemeClr val="accent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HTTP Response: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accent2"/>
                </a:solidFill>
              </a:rPr>
              <a:t>Cache HTTP response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Pre-Fetch (most wanted) HTTP response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Load `On-Demand` (less wanted)</a:t>
            </a:r>
          </a:p>
          <a:p>
            <a:pPr marL="685800" lvl="1" indent="-228600">
              <a:buFont typeface="+mj-lt"/>
              <a:buAutoNum type="arabicPeriod"/>
            </a:pPr>
            <a:endParaRPr lang="en-US" sz="1100" dirty="0" smtClean="0"/>
          </a:p>
          <a:p>
            <a:endParaRPr lang="en-US" sz="1100" dirty="0" smtClean="0"/>
          </a:p>
          <a:p>
            <a:r>
              <a:rPr lang="en-US" sz="1400" u="sng" dirty="0">
                <a:solidFill>
                  <a:schemeClr val="accent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Optimize: </a:t>
            </a:r>
            <a:r>
              <a:rPr lang="en-US" sz="1400" u="sng" dirty="0" smtClean="0">
                <a:solidFill>
                  <a:schemeClr val="accent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DOM (Add more elements) (Append Child): </a:t>
            </a:r>
            <a:endParaRPr lang="en-US" sz="1400" u="sng" dirty="0">
              <a:solidFill>
                <a:schemeClr val="accent1"/>
              </a:solidFill>
              <a:highlight>
                <a:srgbClr val="FFFF00"/>
              </a:highlight>
              <a:latin typeface="Calibri" charset="0"/>
              <a:ea typeface="Calibri" charset="0"/>
              <a:cs typeface="Times New Roman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Use: </a:t>
            </a:r>
            <a:r>
              <a:rPr lang="en-US" sz="1100" dirty="0" err="1" smtClean="0">
                <a:solidFill>
                  <a:schemeClr val="accent2"/>
                </a:solidFill>
              </a:rPr>
              <a:t>documentFragment</a:t>
            </a:r>
            <a:r>
              <a:rPr lang="en-US" sz="1100" dirty="0" smtClean="0">
                <a:solidFill>
                  <a:schemeClr val="accent2"/>
                </a:solidFill>
              </a:rPr>
              <a:t> </a:t>
            </a:r>
            <a:r>
              <a:rPr lang="en-US" sz="1100" dirty="0" smtClean="0"/>
              <a:t>(for adding multiple items</a:t>
            </a:r>
            <a:r>
              <a:rPr lang="en-US" sz="1100" dirty="0" smtClean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Or remove parent element and append all child and attach back the parent element.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11" name="Title 36"/>
          <p:cNvSpPr txBox="1">
            <a:spLocks/>
          </p:cNvSpPr>
          <p:nvPr/>
        </p:nvSpPr>
        <p:spPr>
          <a:xfrm>
            <a:off x="252876" y="162753"/>
            <a:ext cx="5279823" cy="5700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n w="0"/>
                <a:solidFill>
                  <a:srgbClr val="FF7E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Optimize: ‘Event Loop’ &amp; ‘Call Stack’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7003" y="732812"/>
            <a:ext cx="1541124" cy="1893601"/>
            <a:chOff x="496019" y="1862353"/>
            <a:chExt cx="1541124" cy="1893601"/>
          </a:xfrm>
        </p:grpSpPr>
        <p:grpSp>
          <p:nvGrpSpPr>
            <p:cNvPr id="9" name="Group 8"/>
            <p:cNvGrpSpPr/>
            <p:nvPr/>
          </p:nvGrpSpPr>
          <p:grpSpPr>
            <a:xfrm>
              <a:off x="496019" y="1862353"/>
              <a:ext cx="1541124" cy="1893601"/>
              <a:chOff x="750662" y="757002"/>
              <a:chExt cx="1541124" cy="189360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50662" y="1271102"/>
                <a:ext cx="1541124" cy="1379501"/>
                <a:chOff x="3889850" y="1229406"/>
                <a:chExt cx="3000375" cy="2976519"/>
              </a:xfrm>
            </p:grpSpPr>
            <p:sp>
              <p:nvSpPr>
                <p:cNvPr id="5" name="Frame 4"/>
                <p:cNvSpPr/>
                <p:nvPr/>
              </p:nvSpPr>
              <p:spPr>
                <a:xfrm>
                  <a:off x="3889850" y="1229406"/>
                  <a:ext cx="3000375" cy="2828925"/>
                </a:xfrm>
                <a:prstGeom prst="fram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5644084" y="3584047"/>
                  <a:ext cx="641684" cy="621878"/>
                </a:xfrm>
                <a:prstGeom prst="ellipse">
                  <a:avLst/>
                </a:prstGeom>
                <a:solidFill>
                  <a:srgbClr val="00FA00">
                    <a:alpha val="72941"/>
                  </a:srgbClr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/>
                    <a:t>m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4692215" y="1830246"/>
                  <a:ext cx="1395642" cy="4980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Event Loop</a:t>
                  </a: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1356426" y="757002"/>
                <a:ext cx="329597" cy="28821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2</a:t>
                </a:r>
              </a:p>
            </p:txBody>
          </p:sp>
        </p:grpSp>
        <p:sp>
          <p:nvSpPr>
            <p:cNvPr id="13" name="Can 12"/>
            <p:cNvSpPr/>
            <p:nvPr/>
          </p:nvSpPr>
          <p:spPr>
            <a:xfrm>
              <a:off x="1069562" y="2867417"/>
              <a:ext cx="394036" cy="449522"/>
            </a:xfrm>
            <a:prstGeom prst="ca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accent5"/>
                  </a:solidFill>
                </a:rPr>
                <a:t>Call Stack</a:t>
              </a:r>
              <a:endParaRPr lang="en-US" sz="7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003" y="3644755"/>
            <a:ext cx="1745924" cy="1263426"/>
            <a:chOff x="1047003" y="3644755"/>
            <a:chExt cx="1745924" cy="1263426"/>
          </a:xfrm>
        </p:grpSpPr>
        <p:grpSp>
          <p:nvGrpSpPr>
            <p:cNvPr id="15" name="Group 14"/>
            <p:cNvGrpSpPr/>
            <p:nvPr/>
          </p:nvGrpSpPr>
          <p:grpSpPr>
            <a:xfrm>
              <a:off x="1047003" y="4250647"/>
              <a:ext cx="1745924" cy="657534"/>
              <a:chOff x="558409" y="2204220"/>
              <a:chExt cx="2975691" cy="155714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58409" y="2204220"/>
                <a:ext cx="2975691" cy="868505"/>
                <a:chOff x="558409" y="2204220"/>
                <a:chExt cx="2975691" cy="868505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rot="5400000">
                  <a:off x="1612002" y="1150627"/>
                  <a:ext cx="868505" cy="297569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9" name="Snip Single Corner Rectangle 18"/>
                <p:cNvSpPr/>
                <p:nvPr/>
              </p:nvSpPr>
              <p:spPr>
                <a:xfrm>
                  <a:off x="2194629" y="2346210"/>
                  <a:ext cx="507206" cy="480256"/>
                </a:xfrm>
                <a:prstGeom prst="snip1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/>
                    <a:t>T2</a:t>
                  </a:r>
                </a:p>
              </p:txBody>
            </p:sp>
            <p:sp>
              <p:nvSpPr>
                <p:cNvPr id="20" name="Snip Single Corner Rectangle 19"/>
                <p:cNvSpPr/>
                <p:nvPr/>
              </p:nvSpPr>
              <p:spPr>
                <a:xfrm>
                  <a:off x="2850676" y="2350496"/>
                  <a:ext cx="507206" cy="480256"/>
                </a:xfrm>
                <a:prstGeom prst="snip1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 smtClean="0"/>
                    <a:t>T1</a:t>
                  </a:r>
                  <a:endParaRPr lang="en-US" sz="700" dirty="0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1337033" y="3214715"/>
                <a:ext cx="1273706" cy="546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smtClean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Queue</a:t>
                </a:r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1689256" y="3644755"/>
              <a:ext cx="376495" cy="26260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3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71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55672" y="1913777"/>
            <a:ext cx="4879030" cy="4493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 smtClean="0">
                <a:effectLst/>
                <a:latin typeface="Calibri" charset="0"/>
                <a:ea typeface="Calibri" charset="0"/>
                <a:cs typeface="Times New Roman" charset="0"/>
              </a:rPr>
              <a:t>Web APIs</a:t>
            </a: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 are provided to us -- </a:t>
            </a:r>
            <a:r>
              <a:rPr lang="en-US" sz="1100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by the </a:t>
            </a:r>
            <a:r>
              <a:rPr lang="en-US" sz="1100" b="1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Browser</a:t>
            </a:r>
            <a:r>
              <a:rPr lang="en-US" sz="1100" dirty="0"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(Not V8 or JavaScript Engine)</a:t>
            </a:r>
          </a:p>
          <a:p>
            <a:pPr marL="800100" lvl="1" indent="-342900">
              <a:buFont typeface="Arial" charset="0"/>
              <a:buChar char="•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include methods like </a:t>
            </a:r>
            <a:r>
              <a:rPr lang="en-US" sz="11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setTimeout</a:t>
            </a: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(). </a:t>
            </a:r>
          </a:p>
          <a:p>
            <a:pPr marL="800100" lvl="1" indent="-342900">
              <a:buFont typeface="Arial" charset="0"/>
              <a:buChar char="•"/>
              <a:tabLst>
                <a:tab pos="457200" algn="l"/>
              </a:tabLst>
            </a:pPr>
            <a:r>
              <a:rPr lang="en-US" sz="1100" dirty="0" err="1" smtClean="0">
                <a:effectLst/>
                <a:latin typeface="Calibri" charset="0"/>
                <a:ea typeface="Calibri" charset="0"/>
                <a:cs typeface="Times New Roman" charset="0"/>
              </a:rPr>
              <a:t>console.log</a:t>
            </a: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(window);</a:t>
            </a:r>
          </a:p>
          <a:p>
            <a:pPr marL="800100" lvl="1" indent="-342900">
              <a:buFont typeface="Arial" charset="0"/>
              <a:buChar char="•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we can see long list of APIs included by default.</a:t>
            </a:r>
          </a:p>
          <a:p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These APIs are run independently, </a:t>
            </a:r>
          </a:p>
          <a:p>
            <a:pPr marL="800100" lvl="1" indent="-342900">
              <a:buFont typeface="Arial" charset="0"/>
              <a:buChar char="•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in a separate process, by the browser.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This is how </a:t>
            </a:r>
            <a:r>
              <a:rPr lang="en-US" sz="1100" b="1" dirty="0" smtClean="0"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Asynchronous</a:t>
            </a:r>
            <a:r>
              <a:rPr lang="en-US" sz="1100" dirty="0" smtClean="0">
                <a:effectLst/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 JavaScript happens</a:t>
            </a: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!!! 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It’s not that JavaScript itself is doing multiple things at once;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>
                <a:effectLst/>
                <a:latin typeface="Calibri" charset="0"/>
                <a:ea typeface="Calibri" charset="0"/>
                <a:cs typeface="Times New Roman" charset="0"/>
              </a:rPr>
              <a:t>instead the browser can run multiple different processes for us.</a:t>
            </a:r>
            <a:endParaRPr lang="en-US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457200" algn="l"/>
              </a:tabLst>
            </a:pPr>
            <a:endParaRPr lang="en-US" sz="1100" dirty="0" smtClean="0"/>
          </a:p>
          <a:p>
            <a:pPr>
              <a:tabLst>
                <a:tab pos="457200" algn="l"/>
              </a:tabLst>
            </a:pPr>
            <a:endParaRPr lang="en-US" sz="1100" dirty="0" smtClean="0"/>
          </a:p>
          <a:p>
            <a:pPr>
              <a:tabLst>
                <a:tab pos="457200" algn="l"/>
              </a:tabLst>
            </a:pPr>
            <a:r>
              <a:rPr lang="en-US" sz="1100" dirty="0" smtClean="0">
                <a:solidFill>
                  <a:schemeClr val="accent1"/>
                </a:solidFill>
              </a:rPr>
              <a:t>How </a:t>
            </a:r>
            <a:r>
              <a:rPr lang="en-US" sz="1100" dirty="0">
                <a:solidFill>
                  <a:schemeClr val="accent1"/>
                </a:solidFill>
              </a:rPr>
              <a:t>do the runtime engine and the Web API interact? </a:t>
            </a:r>
            <a:endParaRPr lang="en-US" sz="1100" dirty="0" smtClean="0">
              <a:solidFill>
                <a:schemeClr val="accent1"/>
              </a:solidFill>
            </a:endParaRPr>
          </a:p>
          <a:p>
            <a:pPr marL="628650" lvl="1" indent="-171450">
              <a:buFont typeface="Arial" charset="0"/>
              <a:buChar char="•"/>
              <a:tabLst>
                <a:tab pos="457200" algn="l"/>
              </a:tabLst>
            </a:pPr>
            <a:r>
              <a:rPr lang="en-US" sz="1100" dirty="0" smtClean="0"/>
              <a:t>The </a:t>
            </a:r>
            <a:r>
              <a:rPr lang="en-US" sz="1100" dirty="0"/>
              <a:t>answer is the </a:t>
            </a:r>
            <a:r>
              <a:rPr lang="en-US" sz="1100" b="1" dirty="0" smtClean="0"/>
              <a:t>Callback Queue</a:t>
            </a:r>
            <a:r>
              <a:rPr lang="en-US" sz="1100" dirty="0"/>
              <a:t> and </a:t>
            </a:r>
            <a:r>
              <a:rPr lang="en-US" sz="1100" dirty="0" smtClean="0"/>
              <a:t>the </a:t>
            </a:r>
            <a:r>
              <a:rPr lang="en-US" sz="1100" b="1" dirty="0" smtClean="0"/>
              <a:t>Event Loop</a:t>
            </a:r>
            <a:r>
              <a:rPr lang="en-US" sz="1100" dirty="0" smtClean="0"/>
              <a:t>.</a:t>
            </a:r>
          </a:p>
          <a:p>
            <a:pPr marL="628650" lvl="1" indent="-171450">
              <a:buFont typeface="Arial" charset="0"/>
              <a:buChar char="•"/>
              <a:tabLst>
                <a:tab pos="457200" algn="l"/>
              </a:tabLst>
            </a:pPr>
            <a:endParaRPr lang="en-US" sz="1100" dirty="0">
              <a:latin typeface="Calibri" charset="0"/>
              <a:ea typeface="Calibri" charset="0"/>
              <a:cs typeface="Times New Roman" charset="0"/>
            </a:endParaRPr>
          </a:p>
          <a:p>
            <a:pPr marL="628650" lvl="1" indent="-171450">
              <a:buFont typeface="Arial" charset="0"/>
              <a:buChar char="•"/>
              <a:tabLst>
                <a:tab pos="457200" algn="l"/>
              </a:tabLst>
            </a:pPr>
            <a:endParaRPr lang="en-US" sz="1100" dirty="0">
              <a:latin typeface="Calibri" charset="0"/>
              <a:ea typeface="Calibri" charset="0"/>
              <a:cs typeface="Times New Roman" charset="0"/>
            </a:endParaRPr>
          </a:p>
          <a:p>
            <a:endParaRPr lang="en-US" sz="1100" dirty="0" smtClean="0"/>
          </a:p>
          <a:p>
            <a:r>
              <a:rPr lang="en-US" sz="1100" dirty="0" smtClean="0"/>
              <a:t>The</a:t>
            </a:r>
            <a:r>
              <a:rPr lang="en-US" sz="1100" dirty="0"/>
              <a:t> </a:t>
            </a:r>
            <a:r>
              <a:rPr lang="en-US" sz="1100" b="1" dirty="0" smtClean="0"/>
              <a:t>Callback Queue</a:t>
            </a:r>
            <a:r>
              <a:rPr lang="en-US" sz="1100" dirty="0"/>
              <a:t> is just that, </a:t>
            </a:r>
            <a:r>
              <a:rPr lang="en-US" sz="1100" dirty="0" smtClean="0"/>
              <a:t>a </a:t>
            </a:r>
            <a:r>
              <a:rPr lang="en-US" sz="1100" dirty="0"/>
              <a:t>queue of callback functions </a:t>
            </a:r>
            <a:endParaRPr lang="en-US" sz="11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that </a:t>
            </a:r>
            <a:r>
              <a:rPr lang="en-US" sz="1100" dirty="0"/>
              <a:t>need to execute </a:t>
            </a:r>
            <a:endParaRPr lang="en-US" sz="11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once </a:t>
            </a:r>
            <a:r>
              <a:rPr lang="en-US" sz="1100" dirty="0"/>
              <a:t>there’s a break in the JavaScript runtime engine</a:t>
            </a:r>
            <a:r>
              <a:rPr lang="en-US" sz="1100" dirty="0" smtClean="0"/>
              <a:t>.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/>
              <a:t>The </a:t>
            </a:r>
            <a:r>
              <a:rPr lang="en-US" sz="1100" b="1" dirty="0" smtClean="0"/>
              <a:t>Event Loop</a:t>
            </a:r>
            <a:r>
              <a:rPr lang="en-US" sz="1100" dirty="0"/>
              <a:t> is </a:t>
            </a:r>
            <a:r>
              <a:rPr lang="en-US" sz="1100" dirty="0" smtClean="0"/>
              <a:t>a </a:t>
            </a:r>
            <a:r>
              <a:rPr lang="en-US" sz="1100" dirty="0"/>
              <a:t>constantly running loop </a:t>
            </a:r>
            <a:endParaRPr lang="en-US" sz="11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sz="1100" dirty="0" smtClean="0"/>
              <a:t>- that </a:t>
            </a:r>
            <a:r>
              <a:rPr lang="en-US" sz="1100" dirty="0"/>
              <a:t>connects the stack with the </a:t>
            </a:r>
            <a:r>
              <a:rPr lang="en-US" sz="1100" dirty="0" smtClean="0"/>
              <a:t>“callback queue”</a:t>
            </a:r>
            <a:endParaRPr lang="en-US" sz="1100" dirty="0"/>
          </a:p>
          <a:p>
            <a:pPr>
              <a:tabLst>
                <a:tab pos="457200" algn="l"/>
              </a:tabLst>
            </a:pPr>
            <a:endParaRPr lang="en-US" sz="11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2301" y="91120"/>
            <a:ext cx="6286006" cy="28777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b="1" u="sng" dirty="0" smtClean="0"/>
              <a:t>JavaScript Runtime Engine (V8)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/>
              <a:t>JavaScript is a </a:t>
            </a:r>
            <a:r>
              <a:rPr lang="en-US" sz="1000" b="1" dirty="0" smtClean="0"/>
              <a:t>single threaded - single concurrent language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dirty="0" smtClean="0"/>
              <a:t>which means it can </a:t>
            </a:r>
            <a:r>
              <a:rPr lang="en-US" sz="1000" u="sng" dirty="0" smtClean="0">
                <a:solidFill>
                  <a:schemeClr val="accent1"/>
                </a:solidFill>
              </a:rPr>
              <a:t>handle only </a:t>
            </a:r>
            <a:r>
              <a:rPr lang="en-US" sz="1000" b="1" u="sng" dirty="0" smtClean="0">
                <a:solidFill>
                  <a:schemeClr val="accent1"/>
                </a:solidFill>
              </a:rPr>
              <a:t>one task </a:t>
            </a:r>
            <a:r>
              <a:rPr lang="en-US" sz="1000" u="sng" dirty="0" smtClean="0">
                <a:solidFill>
                  <a:schemeClr val="accent1"/>
                </a:solidFill>
              </a:rPr>
              <a:t>or </a:t>
            </a:r>
            <a:r>
              <a:rPr lang="en-US" sz="1000" b="1" u="sng" dirty="0" smtClean="0">
                <a:solidFill>
                  <a:schemeClr val="accent1"/>
                </a:solidFill>
              </a:rPr>
              <a:t>piece of code </a:t>
            </a:r>
            <a:r>
              <a:rPr lang="en-US" sz="1000" u="sng" dirty="0" smtClean="0">
                <a:solidFill>
                  <a:schemeClr val="accent1"/>
                </a:solidFill>
              </a:rPr>
              <a:t>at a time. 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>
                <a:solidFill>
                  <a:schemeClr val="accent1"/>
                </a:solidFill>
              </a:rPr>
              <a:t>Then, How can it execute asynchronous code?  such as </a:t>
            </a:r>
            <a:r>
              <a:rPr lang="en-US" sz="1000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setTimeout</a:t>
            </a:r>
            <a:r>
              <a:rPr lang="en-US" sz="10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sz="1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000" dirty="0" smtClean="0"/>
              <a:t>The answer is that JavaScript runs </a:t>
            </a:r>
            <a:r>
              <a:rPr lang="en-US" sz="1000" b="1" dirty="0" smtClean="0"/>
              <a:t>within a browser</a:t>
            </a:r>
            <a:r>
              <a:rPr lang="en-US" sz="1000" dirty="0" smtClean="0"/>
              <a:t> and browsers do a lot more than just execute code. 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100" b="1" dirty="0" smtClean="0">
                <a:solidFill>
                  <a:schemeClr val="dk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Browser</a:t>
            </a:r>
            <a:r>
              <a:rPr lang="en-US" sz="1100" dirty="0" smtClean="0">
                <a:solidFill>
                  <a:schemeClr val="dk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sz="1100" dirty="0">
                <a:solidFill>
                  <a:schemeClr val="dk1"/>
                </a:solidFill>
                <a:highlight>
                  <a:srgbClr val="FFFF00"/>
                </a:highlight>
                <a:latin typeface="Calibri" charset="0"/>
                <a:ea typeface="Calibri" charset="0"/>
                <a:cs typeface="Times New Roman" charset="0"/>
              </a:rPr>
              <a:t>has (four main distinct parts)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solidFill>
                  <a:schemeClr val="accent1"/>
                </a:solidFill>
              </a:rPr>
              <a:t>JavaScript Runtime Engine (V8)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solidFill>
                  <a:schemeClr val="accent1"/>
                </a:solidFill>
              </a:rPr>
              <a:t>Web APIs 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1000" dirty="0" smtClean="0"/>
              <a:t>provided by the browser like the DOM, </a:t>
            </a:r>
            <a:r>
              <a:rPr lang="en-US" sz="1000" dirty="0" err="1" smtClean="0"/>
              <a:t>setTimeout</a:t>
            </a:r>
            <a:r>
              <a:rPr lang="en-US" sz="1000" dirty="0" smtClean="0"/>
              <a:t>, AJAX,.. etc.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solidFill>
                  <a:schemeClr val="accent1"/>
                </a:solidFill>
              </a:rPr>
              <a:t>Callback Queue 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1000" dirty="0" smtClean="0"/>
              <a:t>for events with callbacks like </a:t>
            </a:r>
            <a:r>
              <a:rPr lang="en-US" sz="1000" dirty="0" err="1" smtClean="0"/>
              <a:t>onClick</a:t>
            </a:r>
            <a:r>
              <a:rPr lang="en-US" sz="1000" dirty="0" smtClean="0"/>
              <a:t> and </a:t>
            </a:r>
            <a:r>
              <a:rPr lang="en-US" sz="1000" dirty="0" err="1" smtClean="0"/>
              <a:t>onLoad</a:t>
            </a:r>
            <a:endParaRPr lang="en-US" sz="10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solidFill>
                  <a:schemeClr val="accent1"/>
                </a:solidFill>
              </a:rPr>
              <a:t>Event </a:t>
            </a:r>
            <a:r>
              <a:rPr lang="en-US" sz="1000" dirty="0">
                <a:solidFill>
                  <a:schemeClr val="accent1"/>
                </a:solidFill>
              </a:rPr>
              <a:t>L</a:t>
            </a:r>
            <a:r>
              <a:rPr lang="en-US" sz="1000" dirty="0" smtClean="0">
                <a:solidFill>
                  <a:schemeClr val="accent1"/>
                </a:solidFill>
              </a:rPr>
              <a:t>oop</a:t>
            </a:r>
            <a:endParaRPr lang="en-US" sz="1000" dirty="0">
              <a:solidFill>
                <a:schemeClr val="accent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22437" y="3253838"/>
            <a:ext cx="3921309" cy="3438484"/>
            <a:chOff x="1222437" y="3253838"/>
            <a:chExt cx="3921309" cy="34384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2437" y="3253838"/>
              <a:ext cx="3921308" cy="343848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356260" y="4061360"/>
              <a:ext cx="1787486" cy="116378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1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11388891" cy="6858000"/>
            <a:chOff x="0" y="0"/>
            <a:chExt cx="11388891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5030" y="0"/>
              <a:ext cx="2488223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742481" cy="6858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0537" y="0"/>
              <a:ext cx="3038354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350537" y="5618284"/>
              <a:ext cx="1496848" cy="1494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993" y="2983521"/>
              <a:ext cx="770600" cy="937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21788" y="93289"/>
              <a:ext cx="769714" cy="191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993" y="1230924"/>
              <a:ext cx="770600" cy="19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992" y="2039814"/>
              <a:ext cx="1034369" cy="6183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38992" y="3433359"/>
              <a:ext cx="891408" cy="267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992" y="4413600"/>
              <a:ext cx="956208" cy="626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33663" y="769896"/>
              <a:ext cx="769714" cy="1207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959" y="5256903"/>
              <a:ext cx="961698" cy="1344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958" y="4738675"/>
              <a:ext cx="1234831" cy="1658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3958" y="1427284"/>
              <a:ext cx="1092328" cy="377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957" y="524761"/>
              <a:ext cx="1234831" cy="140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957" y="2409384"/>
              <a:ext cx="2220485" cy="248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957" y="3010602"/>
              <a:ext cx="1460464" cy="1482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9490" y="1441404"/>
              <a:ext cx="12459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API</a:t>
              </a:r>
              <a:endPara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27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484</Words>
  <Application>Microsoft Macintosh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Consolas</vt:lpstr>
      <vt:lpstr>Mangal</vt:lpstr>
      <vt:lpstr>Times New Roman</vt:lpstr>
      <vt:lpstr>Arial</vt:lpstr>
      <vt:lpstr>Office Theme</vt:lpstr>
      <vt:lpstr>Optimize:  UI Performance</vt:lpstr>
      <vt:lpstr>PowerPoint Presentation</vt:lpstr>
      <vt:lpstr>PowerPoint Presentation</vt:lpstr>
      <vt:lpstr>Three main pillars of a “Web Page”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Palaniappan, Jagadeesh(GE Digital)</dc:creator>
  <cp:lastModifiedBy>Palaniappan, Jagadeesh(GE Digital)</cp:lastModifiedBy>
  <cp:revision>141</cp:revision>
  <dcterms:created xsi:type="dcterms:W3CDTF">2018-09-15T19:29:25Z</dcterms:created>
  <dcterms:modified xsi:type="dcterms:W3CDTF">2018-09-17T00:15:03Z</dcterms:modified>
</cp:coreProperties>
</file>